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latin typeface="Arial" panose="020B0604020202020204" pitchFamily="34" charset="0"/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9C35271F-3A78-4400-99DB-212E939A60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40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1EBA0-B7D3-449B-85D5-D329A106B9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07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7B6FC-B198-471F-9A0D-43F65A6290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84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07469-C199-4CEE-AB23-BF1BA4D9A9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63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AD70-ABD4-4286-BE57-D5CD2A1ABB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45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E0F0F-C2CC-43A6-967E-948678D8D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22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8ACDC-FDC1-4435-B39C-BE29CFD60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25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48A4A-8389-40D3-86DB-C852027DB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43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6FBFA-3C97-4EA2-8DFD-F3C27F615F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98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A402F-4336-48A5-B5B7-5BE27CC76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23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51F7B-CC57-453F-A0DF-FFD44F586E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9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0E7DFB8-16F4-4449-87AE-285045A91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illes@shulmanrogers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1947861"/>
          </a:xfrm>
        </p:spPr>
        <p:txBody>
          <a:bodyPr/>
          <a:lstStyle/>
          <a:p>
            <a:pPr algn="ctr"/>
            <a:r>
              <a:rPr lang="en-US" dirty="0"/>
              <a:t>800 MHz Interference</a:t>
            </a:r>
            <a:br>
              <a:rPr lang="en-US" dirty="0"/>
            </a:br>
            <a:r>
              <a:rPr lang="en-US" dirty="0"/>
              <a:t>Oakland, California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Alan S. Tilles, </a:t>
            </a:r>
            <a:r>
              <a:rPr lang="en-US" dirty="0" err="1"/>
              <a:t>Equire</a:t>
            </a:r>
            <a:endParaRPr lang="en-US" dirty="0"/>
          </a:p>
          <a:p>
            <a:pPr algn="ctr"/>
            <a:r>
              <a:rPr lang="en-US" dirty="0"/>
              <a:t>Shulman Rogers </a:t>
            </a:r>
            <a:r>
              <a:rPr lang="en-US" dirty="0" err="1"/>
              <a:t>Gandal</a:t>
            </a:r>
            <a:r>
              <a:rPr lang="en-US" dirty="0"/>
              <a:t> Pordy &amp; Ecker</a:t>
            </a:r>
          </a:p>
          <a:p>
            <a:pPr algn="ctr"/>
            <a:r>
              <a:rPr lang="en-US" dirty="0">
                <a:hlinkClick r:id="rId2"/>
              </a:rPr>
              <a:t>atilles@shulmanrogers.com</a:t>
            </a:r>
            <a:endParaRPr lang="en-US" dirty="0"/>
          </a:p>
          <a:p>
            <a:pPr algn="ctr"/>
            <a:r>
              <a:rPr lang="en-US" sz="1600" dirty="0"/>
              <a:t>With Thanks To David Cruise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914400"/>
          </a:xfrm>
        </p:spPr>
        <p:txBody>
          <a:bodyPr/>
          <a:lstStyle/>
          <a:p>
            <a:pPr algn="ctr"/>
            <a:r>
              <a:rPr lang="en-US" dirty="0"/>
              <a:t>History Of Interference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657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P25 Migration (6/2011)</a:t>
            </a:r>
          </a:p>
          <a:p>
            <a:pPr lvl="1"/>
            <a:r>
              <a:rPr lang="en-US" dirty="0"/>
              <a:t>All New Radios Were Public Safety Grade Pursuant To 90.672(b)</a:t>
            </a:r>
          </a:p>
          <a:p>
            <a:pPr lvl="1"/>
            <a:r>
              <a:rPr lang="en-US" dirty="0"/>
              <a:t>Problems Reported In Local Media For Months With Several “System Failures” Reported</a:t>
            </a:r>
          </a:p>
          <a:p>
            <a:r>
              <a:rPr lang="en-US" dirty="0"/>
              <a:t>Presidential Visit (6/2012)</a:t>
            </a:r>
          </a:p>
          <a:p>
            <a:pPr lvl="1"/>
            <a:r>
              <a:rPr lang="en-US" dirty="0"/>
              <a:t>Officers Reported Sporadic Radio Problems In The Area Near Fox Theatre</a:t>
            </a:r>
          </a:p>
          <a:p>
            <a:pPr lvl="1"/>
            <a:r>
              <a:rPr lang="en-US" dirty="0"/>
              <a:t>Cooling System Failed (10 PM) Causing A Site Shutdown In Another Area Of The City</a:t>
            </a:r>
          </a:p>
          <a:p>
            <a:r>
              <a:rPr lang="en-US" dirty="0"/>
              <a:t>Interference Investigation Begins (8/2/2012)</a:t>
            </a:r>
          </a:p>
          <a:p>
            <a:pPr lvl="1"/>
            <a:r>
              <a:rPr lang="en-US" dirty="0"/>
              <a:t>Interference Located (8/14/2012)</a:t>
            </a:r>
          </a:p>
          <a:p>
            <a:pPr lvl="1"/>
            <a:r>
              <a:rPr lang="en-US" dirty="0"/>
              <a:t>Local FCC Agent Visit (8/15/2012)</a:t>
            </a:r>
          </a:p>
          <a:p>
            <a:pPr lvl="1"/>
            <a:r>
              <a:rPr lang="en-US" dirty="0"/>
              <a:t>AT&amp;T Notified (8/16/2012)</a:t>
            </a:r>
          </a:p>
          <a:p>
            <a:pPr lvl="1"/>
            <a:r>
              <a:rPr lang="en-US" dirty="0"/>
              <a:t>16 AT&amp;T 2G Sites Shutdown (8/18/2012)</a:t>
            </a:r>
          </a:p>
          <a:p>
            <a:pPr lvl="1"/>
            <a:r>
              <a:rPr lang="en-US" dirty="0"/>
              <a:t>Media Coverage Begins (8/20/2012)</a:t>
            </a:r>
          </a:p>
          <a:p>
            <a:pPr lvl="1"/>
            <a:r>
              <a:rPr lang="en-US" dirty="0"/>
              <a:t>AT&amp;T Notification of Resuming Service (9/14/2012)</a:t>
            </a:r>
          </a:p>
          <a:p>
            <a:pPr lvl="1"/>
            <a:r>
              <a:rPr lang="en-US" dirty="0"/>
              <a:t>First Joint Testing &amp; Mitigations (9/21/2012)</a:t>
            </a:r>
          </a:p>
          <a:p>
            <a:pPr lvl="1"/>
            <a:r>
              <a:rPr lang="en-US" dirty="0"/>
              <a:t>20 Sites Mitigated</a:t>
            </a:r>
          </a:p>
        </p:txBody>
      </p:sp>
    </p:spTree>
    <p:extLst>
      <p:ext uri="{BB962C8B-B14F-4D97-AF65-F5344CB8AC3E}">
        <p14:creationId xmlns:p14="http://schemas.microsoft.com/office/powerpoint/2010/main" val="107006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762000"/>
          </a:xfrm>
        </p:spPr>
        <p:txBody>
          <a:bodyPr/>
          <a:lstStyle/>
          <a:p>
            <a:pPr algn="ctr"/>
            <a:r>
              <a:rPr lang="en-US" dirty="0"/>
              <a:t>Costs To Oakland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Staff Time (400+ Hours)			$30,000+</a:t>
            </a:r>
          </a:p>
          <a:p>
            <a:r>
              <a:rPr lang="en-US" dirty="0"/>
              <a:t>Interference Engineer – Field 		$50,000+</a:t>
            </a:r>
          </a:p>
          <a:p>
            <a:r>
              <a:rPr lang="en-US" dirty="0"/>
              <a:t>Independent Testing &amp; Report		$80,000+</a:t>
            </a:r>
          </a:p>
          <a:p>
            <a:r>
              <a:rPr lang="en-US" dirty="0"/>
              <a:t>SME Counsel					$40,000+</a:t>
            </a:r>
          </a:p>
          <a:p>
            <a:r>
              <a:rPr lang="en-US" dirty="0"/>
              <a:t>In-House Counsel (40+ Hours)		$40,000+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$240,000 As Of 2014!</a:t>
            </a:r>
          </a:p>
          <a:p>
            <a:pPr marL="0" indent="0" algn="ctr">
              <a:buNone/>
            </a:pPr>
            <a:r>
              <a:rPr lang="en-US" dirty="0"/>
              <a:t>(Not Including Techs From Oakland Staff)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3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609600"/>
          </a:xfrm>
        </p:spPr>
        <p:txBody>
          <a:bodyPr/>
          <a:lstStyle/>
          <a:p>
            <a:pPr algn="ctr"/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62400"/>
          </a:xfrm>
        </p:spPr>
        <p:txBody>
          <a:bodyPr>
            <a:normAutofit/>
          </a:bodyPr>
          <a:lstStyle/>
          <a:p>
            <a:r>
              <a:rPr lang="en-US" dirty="0"/>
              <a:t>Migration Of Existing Subscriber Units To P25 Is Tricky!</a:t>
            </a:r>
          </a:p>
          <a:p>
            <a:r>
              <a:rPr lang="en-US" dirty="0"/>
              <a:t>GIS Map All Wireless Carrier Sites</a:t>
            </a:r>
          </a:p>
          <a:p>
            <a:r>
              <a:rPr lang="en-US" dirty="0"/>
              <a:t>Trouble Report Tracking – CAD Records</a:t>
            </a:r>
          </a:p>
          <a:p>
            <a:r>
              <a:rPr lang="en-US" dirty="0"/>
              <a:t>Not All Radios Are Created Equal</a:t>
            </a:r>
          </a:p>
          <a:p>
            <a:pPr lvl="1"/>
            <a:r>
              <a:rPr lang="en-US" sz="3000" dirty="0"/>
              <a:t>Need To Require Vendors To Supply Info!</a:t>
            </a:r>
          </a:p>
          <a:p>
            <a:r>
              <a:rPr lang="en-US" dirty="0"/>
              <a:t>Media Plan – Keep Everyone Involved</a:t>
            </a:r>
          </a:p>
        </p:txBody>
      </p:sp>
    </p:spTree>
    <p:extLst>
      <p:ext uri="{BB962C8B-B14F-4D97-AF65-F5344CB8AC3E}">
        <p14:creationId xmlns:p14="http://schemas.microsoft.com/office/powerpoint/2010/main" val="240995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609600"/>
          </a:xfrm>
        </p:spPr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+mn-lt"/>
              </a:rPr>
              <a:t>You Must Be Proactive In “Looking” For Interference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+mn-lt"/>
              </a:rPr>
              <a:t>Make Sure That You Document!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+mn-lt"/>
              </a:rPr>
              <a:t>Resolving Post-</a:t>
            </a:r>
            <a:r>
              <a:rPr lang="en-US" dirty="0" err="1">
                <a:latin typeface="+mn-lt"/>
              </a:rPr>
              <a:t>Rebanding</a:t>
            </a:r>
            <a:r>
              <a:rPr lang="en-US" dirty="0">
                <a:latin typeface="+mn-lt"/>
              </a:rPr>
              <a:t> Interference Is NOT A Recoverable Expense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+mn-lt"/>
              </a:rPr>
              <a:t>Ann Arbor Transportation Company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+mn-lt"/>
              </a:rPr>
              <a:t>Following The FCC’s Rules For Reporting And Resolving Is The Best Path To Least Cost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>
                <a:latin typeface="+mn-lt"/>
              </a:rPr>
              <a:t>Use The FCC’s Processes!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681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81</TotalTime>
  <Words>259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Wingdings</vt:lpstr>
      <vt:lpstr>Quadrant</vt:lpstr>
      <vt:lpstr>800 MHz Interference Oakland, California</vt:lpstr>
      <vt:lpstr>History Of Interference Issues</vt:lpstr>
      <vt:lpstr>Costs To Oakland</vt:lpstr>
      <vt:lpstr>Lessons Learned</vt:lpstr>
      <vt:lpstr>Conclusions</vt:lpstr>
    </vt:vector>
  </TitlesOfParts>
  <Company>Federal Communications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Steven.Balderson</dc:creator>
  <cp:lastModifiedBy>Brian Marenco</cp:lastModifiedBy>
  <cp:revision>6</cp:revision>
  <dcterms:created xsi:type="dcterms:W3CDTF">2011-02-24T16:08:37Z</dcterms:created>
  <dcterms:modified xsi:type="dcterms:W3CDTF">2017-11-02T18:35:36Z</dcterms:modified>
</cp:coreProperties>
</file>