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2" r:id="rId3"/>
    <p:sldId id="273" r:id="rId4"/>
    <p:sldId id="274" r:id="rId5"/>
    <p:sldId id="275" r:id="rId6"/>
    <p:sldId id="280" r:id="rId7"/>
    <p:sldId id="276" r:id="rId8"/>
    <p:sldId id="281" r:id="rId9"/>
    <p:sldId id="284" r:id="rId10"/>
    <p:sldId id="289" r:id="rId11"/>
    <p:sldId id="277" r:id="rId12"/>
    <p:sldId id="278" r:id="rId13"/>
    <p:sldId id="279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1"/>
    <p:restoredTop sz="94687"/>
  </p:normalViewPr>
  <p:slideViewPr>
    <p:cSldViewPr snapToGrid="0" snapToObjects="1">
      <p:cViewPr varScale="1">
        <p:scale>
          <a:sx n="97" d="100"/>
          <a:sy n="97" d="100"/>
        </p:scale>
        <p:origin x="1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F45CD-255B-43B7-9509-1F67660E38C8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2DC95-5A13-48A2-B698-13729C0F0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49F24-34C9-4196-8A43-489411685F54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E5313-46D2-4BC7-BF6D-813055381C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90600" y="1295399"/>
            <a:ext cx="7378418" cy="12621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376092"/>
                </a:solidFill>
              </a:defRPr>
            </a:lvl1pPr>
          </a:lstStyle>
          <a:p>
            <a:r>
              <a:rPr lang="en-US" dirty="0"/>
              <a:t>NY MTA AMTS Spectrum Study – Go/No Go Report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990600" y="3179036"/>
            <a:ext cx="6781800" cy="26899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eaLnBrk="1" hangingPunct="1">
              <a:buFont typeface="Wingdings" charset="2"/>
              <a:buNone/>
            </a:pPr>
            <a:r>
              <a:rPr lang="en-US" sz="2000" dirty="0"/>
              <a:t>Prepared</a:t>
            </a:r>
            <a:r>
              <a:rPr lang="en-US" sz="2400" dirty="0"/>
              <a:t> </a:t>
            </a:r>
            <a:r>
              <a:rPr lang="en-US" sz="2000" dirty="0"/>
              <a:t>By:</a:t>
            </a:r>
          </a:p>
          <a:p>
            <a:pPr eaLnBrk="1" hangingPunct="1">
              <a:buFont typeface="Wingdings" charset="2"/>
              <a:buNone/>
            </a:pPr>
            <a:r>
              <a:rPr lang="en-US" sz="2000" dirty="0"/>
              <a:t>Jay Jacobsmeyer</a:t>
            </a:r>
          </a:p>
          <a:p>
            <a:pPr eaLnBrk="1" hangingPunct="1">
              <a:buFont typeface="Wingdings" charset="2"/>
              <a:buNone/>
            </a:pPr>
            <a:r>
              <a:rPr lang="en-US" sz="2000" dirty="0"/>
              <a:t>Pericle Communications Company</a:t>
            </a:r>
          </a:p>
          <a:p>
            <a:pPr eaLnBrk="1" hangingPunct="1">
              <a:buFont typeface="Wingdings" charset="2"/>
              <a:buNone/>
            </a:pPr>
            <a:r>
              <a:rPr lang="en-US" sz="2000" dirty="0"/>
              <a:t>7222 Commerce Center Drive, Suite 180</a:t>
            </a:r>
          </a:p>
          <a:p>
            <a:pPr eaLnBrk="1" hangingPunct="1">
              <a:buFont typeface="Wingdings" charset="2"/>
              <a:buNone/>
            </a:pPr>
            <a:r>
              <a:rPr lang="en-US" sz="2000" dirty="0"/>
              <a:t>Colorado Springs, CO 80919</a:t>
            </a:r>
          </a:p>
          <a:p>
            <a:pPr eaLnBrk="1" hangingPunct="1">
              <a:buFont typeface="Wingdings" charset="2"/>
              <a:buNone/>
            </a:pPr>
            <a:r>
              <a:rPr lang="en-US" sz="2000" i="1" dirty="0" err="1"/>
              <a:t>jacobsmeyer@pericle.com</a:t>
            </a:r>
            <a:endParaRPr lang="en-US" sz="2000" i="1" dirty="0"/>
          </a:p>
          <a:p>
            <a:pPr eaLnBrk="1" hangingPunct="1">
              <a:buFont typeface="Wingdings" charset="2"/>
              <a:buNone/>
            </a:pPr>
            <a:r>
              <a:rPr lang="en-US" sz="2000" dirty="0"/>
              <a:t>3/27/2013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921CC-4A03-46E6-B2F5-2C15E5695E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 descr="Pericle Logo No Gradient (Slides RGB)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70" y="6131166"/>
            <a:ext cx="2209800" cy="6421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600200"/>
            <a:ext cx="7378418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179036"/>
            <a:ext cx="6781800" cy="26899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29F1-2DFD-4904-964C-FAD804A91D79}" type="datetime1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21CC-4A03-46E6-B2F5-2C15E569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3C35-BB63-4790-9013-5D4B4304B8A5}" type="datetime1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21CC-4A03-46E6-B2F5-2C15E569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113" y="1769307"/>
            <a:ext cx="7901352" cy="611338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solidFill>
                  <a:srgbClr val="37609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13" y="2476981"/>
            <a:ext cx="7940839" cy="3783033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2000" b="1" baseline="0">
                <a:solidFill>
                  <a:schemeClr val="tx1"/>
                </a:solidFill>
              </a:defRPr>
            </a:lvl1pPr>
            <a:lvl2pPr>
              <a:defRPr sz="1800" baseline="0">
                <a:solidFill>
                  <a:schemeClr val="tx1"/>
                </a:solidFill>
                <a:latin typeface="Tahoma"/>
                <a:cs typeface="Tahoma"/>
              </a:defRPr>
            </a:lvl2pPr>
            <a:lvl3pPr>
              <a:defRPr sz="1400" baseline="0">
                <a:solidFill>
                  <a:schemeClr val="tx1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chemeClr val="tx1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chemeClr val="tx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fld id="{FB6921CC-4A03-46E6-B2F5-2C15E5695E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Pericle Logo No Gradient (Slides RGB)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70" y="6260015"/>
            <a:ext cx="1825153" cy="5303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D635-2A93-4C37-9EC5-7F614D70EDCA}" type="datetime1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21CC-4A03-46E6-B2F5-2C15E569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600200"/>
            <a:ext cx="7378418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2A6C-53CD-4816-A96A-AF1D57C7E029}" type="datetime1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21CC-4A03-46E6-B2F5-2C15E569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600200"/>
            <a:ext cx="737841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026C-0ABB-447D-942F-D9E1E54F7CC2}" type="datetime1">
              <a:rPr lang="en-US" smtClean="0"/>
              <a:pPr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21CC-4A03-46E6-B2F5-2C15E569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600200"/>
            <a:ext cx="7378418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2B2D-60E2-4B71-BD8C-EE86ABA784AF}" type="datetime1">
              <a:rPr lang="en-US" smtClean="0"/>
              <a:pPr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21CC-4A03-46E6-B2F5-2C15E569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D71E-0890-4E0A-95F7-4852C342A73B}" type="datetime1">
              <a:rPr lang="en-US" smtClean="0"/>
              <a:pPr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21CC-4A03-46E6-B2F5-2C15E569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81D2-9602-4538-A3E4-768BF5070612}" type="datetime1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21CC-4A03-46E6-B2F5-2C15E569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9418-4A34-4576-AD20-E3611544E04D}" type="datetime1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21CC-4A03-46E6-B2F5-2C15E569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0DF6A-AA9F-4D6D-B9B0-73B1058AC3EE}" type="datetime1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921CC-4A03-46E6-B2F5-2C15E569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rgbClr val="660066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None/>
        <a:defRPr sz="3200" kern="1200">
          <a:solidFill>
            <a:srgbClr val="2D44A4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123" y="2054484"/>
            <a:ext cx="8023316" cy="147002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800 MHz Interference: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 What Is It, How Do We Mitigate It and What Does the Future Hold?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03323" y="4020193"/>
            <a:ext cx="6854916" cy="184047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Jay M. Jacobsmeyer, P.E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</a:rPr>
              <a:t>Pericle Communications Company</a:t>
            </a:r>
          </a:p>
          <a:p>
            <a:pPr algn="ctr"/>
            <a:r>
              <a:rPr lang="en-US" sz="2000" i="1" dirty="0" err="1">
                <a:solidFill>
                  <a:srgbClr val="000000"/>
                </a:solidFill>
              </a:rPr>
              <a:t>jacobsmeyer@pericle.com</a:t>
            </a:r>
            <a:endParaRPr lang="en-US" sz="2000" i="1" dirty="0">
              <a:solidFill>
                <a:srgbClr val="000000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FCC 800 MHz Public Forum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November 6, 2017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6921CC-4A03-46E6-B2F5-2C15E5695EC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7901352" cy="611338"/>
          </a:xfrm>
        </p:spPr>
        <p:txBody>
          <a:bodyPr/>
          <a:lstStyle/>
          <a:p>
            <a:r>
              <a:rPr lang="en-US" dirty="0"/>
              <a:t>What Does this Mean to the PS User?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-20 </a:t>
            </a:r>
            <a:r>
              <a:rPr lang="en-US" dirty="0" err="1"/>
              <a:t>dBm</a:t>
            </a:r>
            <a:r>
              <a:rPr lang="en-US" dirty="0"/>
              <a:t> interferer and 70 dB SSIM rejection, the radio requires -90 </a:t>
            </a:r>
            <a:r>
              <a:rPr lang="en-US" dirty="0" err="1"/>
              <a:t>dBm</a:t>
            </a:r>
            <a:r>
              <a:rPr lang="en-US" dirty="0"/>
              <a:t> to overcome interference</a:t>
            </a:r>
          </a:p>
          <a:p>
            <a:pPr lvl="1"/>
            <a:r>
              <a:rPr lang="en-US" dirty="0"/>
              <a:t>Lots of locations in the service area have at least -90 </a:t>
            </a:r>
            <a:r>
              <a:rPr lang="en-US" dirty="0" err="1"/>
              <a:t>dBm</a:t>
            </a:r>
            <a:endParaRPr lang="en-US" dirty="0"/>
          </a:p>
          <a:p>
            <a:r>
              <a:rPr lang="en-US" dirty="0"/>
              <a:t>With -20 </a:t>
            </a:r>
            <a:r>
              <a:rPr lang="en-US" dirty="0" err="1"/>
              <a:t>dBm</a:t>
            </a:r>
            <a:r>
              <a:rPr lang="en-US" dirty="0"/>
              <a:t> interferer and 38 dB SSIM rejection, the radio requires -58 </a:t>
            </a:r>
            <a:r>
              <a:rPr lang="en-US" dirty="0" err="1"/>
              <a:t>dBm</a:t>
            </a:r>
            <a:r>
              <a:rPr lang="en-US" dirty="0"/>
              <a:t> to overcome interference</a:t>
            </a:r>
          </a:p>
          <a:p>
            <a:pPr lvl="1"/>
            <a:r>
              <a:rPr lang="en-US" dirty="0"/>
              <a:t>Only locations immediately around the PS repeater site have at least -58 </a:t>
            </a:r>
            <a:r>
              <a:rPr lang="en-US" dirty="0" err="1"/>
              <a:t>dBm</a:t>
            </a:r>
            <a:endParaRPr lang="en-US" dirty="0"/>
          </a:p>
          <a:p>
            <a:r>
              <a:rPr lang="en-US" dirty="0"/>
              <a:t>Poor performing radios will have many outages near 800 MHz cell sites with low antennas.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21CC-4A03-46E6-B2F5-2C15E5695EC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2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01317"/>
            <a:ext cx="7901352" cy="61133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13" y="2258499"/>
            <a:ext cx="8353968" cy="4097851"/>
          </a:xfrm>
        </p:spPr>
        <p:txBody>
          <a:bodyPr/>
          <a:lstStyle/>
          <a:p>
            <a:r>
              <a:rPr lang="en-US" dirty="0" err="1"/>
              <a:t>Rebanding</a:t>
            </a:r>
            <a:r>
              <a:rPr lang="en-US" dirty="0"/>
              <a:t> does not eliminate interference</a:t>
            </a:r>
          </a:p>
          <a:p>
            <a:pPr lvl="1"/>
            <a:r>
              <a:rPr lang="en-US" dirty="0"/>
              <a:t>It creates conditions that make interference manageable</a:t>
            </a:r>
          </a:p>
          <a:p>
            <a:r>
              <a:rPr lang="en-US" dirty="0"/>
              <a:t>Co-existence is a shared responsibility</a:t>
            </a:r>
          </a:p>
          <a:p>
            <a:pPr lvl="1"/>
            <a:r>
              <a:rPr lang="en-US" dirty="0"/>
              <a:t>Radio vendor must produce radio with robust front end</a:t>
            </a:r>
          </a:p>
          <a:p>
            <a:pPr lvl="1"/>
            <a:r>
              <a:rPr lang="en-US" dirty="0"/>
              <a:t>Public safety users must specify SSIM rejection performance in RFPs</a:t>
            </a:r>
          </a:p>
          <a:p>
            <a:pPr lvl="1"/>
            <a:r>
              <a:rPr lang="en-US" dirty="0"/>
              <a:t>Cellular operator must have limits on power flux density</a:t>
            </a:r>
          </a:p>
          <a:p>
            <a:r>
              <a:rPr lang="en-US" dirty="0"/>
              <a:t>Technology solutions </a:t>
            </a:r>
            <a:r>
              <a:rPr lang="en-US" u="sng" dirty="0"/>
              <a:t>are</a:t>
            </a:r>
            <a:r>
              <a:rPr lang="en-US" dirty="0"/>
              <a:t> being adopted </a:t>
            </a:r>
          </a:p>
          <a:p>
            <a:pPr lvl="1"/>
            <a:r>
              <a:rPr lang="en-US" dirty="0"/>
              <a:t>RF AGC systems are very effective without bandpass filters</a:t>
            </a:r>
          </a:p>
          <a:p>
            <a:pPr lvl="1"/>
            <a:r>
              <a:rPr lang="en-US" dirty="0"/>
              <a:t>With end of </a:t>
            </a:r>
            <a:r>
              <a:rPr lang="en-US" dirty="0" err="1"/>
              <a:t>rebanding</a:t>
            </a:r>
            <a:r>
              <a:rPr lang="en-US" dirty="0"/>
              <a:t>, bandpass filters also appearing</a:t>
            </a:r>
          </a:p>
          <a:p>
            <a:pPr lvl="1"/>
            <a:r>
              <a:rPr lang="en-US" dirty="0"/>
              <a:t>But performance is uneven, some vendors slow to adopt solutions</a:t>
            </a:r>
          </a:p>
          <a:p>
            <a:pPr lvl="1"/>
            <a:r>
              <a:rPr lang="en-US" dirty="0"/>
              <a:t>Public safety must ask for better performance</a:t>
            </a:r>
          </a:p>
          <a:p>
            <a:pPr lvl="1"/>
            <a:r>
              <a:rPr lang="en-US" dirty="0"/>
              <a:t>If your radio has an Advanced RF AGC feature, turn it on!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21CC-4A03-46E6-B2F5-2C15E5695EC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8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7901352" cy="742206"/>
          </a:xfrm>
        </p:spPr>
        <p:txBody>
          <a:bodyPr/>
          <a:lstStyle/>
          <a:p>
            <a:r>
              <a:rPr lang="en-US" dirty="0"/>
              <a:t>Conclusions,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64" y="2409381"/>
            <a:ext cx="7940839" cy="3540006"/>
          </a:xfrm>
        </p:spPr>
        <p:txBody>
          <a:bodyPr/>
          <a:lstStyle/>
          <a:p>
            <a:r>
              <a:rPr lang="en-US" dirty="0"/>
              <a:t>New Part 22.913 raises issues (WT 12-40)</a:t>
            </a:r>
          </a:p>
          <a:p>
            <a:pPr lvl="1"/>
            <a:r>
              <a:rPr lang="en-US" dirty="0"/>
              <a:t>Increases cellular ERP from 500 W max to 1,000 W/MHz</a:t>
            </a:r>
          </a:p>
          <a:p>
            <a:pPr lvl="2"/>
            <a:r>
              <a:rPr lang="en-US" sz="1600" dirty="0"/>
              <a:t>E.g., a 13 dB increase for a 10 MHz LTE carrier</a:t>
            </a:r>
          </a:p>
          <a:p>
            <a:pPr lvl="1"/>
            <a:r>
              <a:rPr lang="en-US" dirty="0"/>
              <a:t>Power flux density limit does little to protect public safety</a:t>
            </a:r>
          </a:p>
          <a:p>
            <a:pPr lvl="2"/>
            <a:r>
              <a:rPr lang="en-US" sz="1600" dirty="0"/>
              <a:t>3,000 </a:t>
            </a:r>
            <a:r>
              <a:rPr lang="en-US" sz="1600" dirty="0" err="1"/>
              <a:t>μW</a:t>
            </a:r>
            <a:r>
              <a:rPr lang="en-US" sz="1600" dirty="0"/>
              <a:t>/m</a:t>
            </a:r>
            <a:r>
              <a:rPr lang="en-US" sz="1600" baseline="30000" dirty="0"/>
              <a:t>2</a:t>
            </a:r>
            <a:r>
              <a:rPr lang="en-US" sz="1600" dirty="0"/>
              <a:t>/MHz</a:t>
            </a:r>
          </a:p>
          <a:p>
            <a:pPr lvl="2"/>
            <a:r>
              <a:rPr lang="en-US" sz="1600" dirty="0"/>
              <a:t>If present, results in -3 </a:t>
            </a:r>
            <a:r>
              <a:rPr lang="en-US" sz="1600" dirty="0" err="1"/>
              <a:t>dBm</a:t>
            </a:r>
            <a:r>
              <a:rPr lang="en-US" sz="1600" dirty="0"/>
              <a:t> at antenna terminal (10 MHz LTE)</a:t>
            </a:r>
          </a:p>
          <a:p>
            <a:pPr lvl="2"/>
            <a:r>
              <a:rPr lang="en-US" sz="1600" dirty="0"/>
              <a:t>This unusually high PFD will impair even the best radios</a:t>
            </a:r>
          </a:p>
          <a:p>
            <a:pPr lvl="2"/>
            <a:r>
              <a:rPr lang="en-US" sz="1600" dirty="0"/>
              <a:t>Even with 70 dB rejection, the </a:t>
            </a:r>
            <a:r>
              <a:rPr lang="en-US" sz="1600" dirty="0" err="1"/>
              <a:t>desense</a:t>
            </a:r>
            <a:r>
              <a:rPr lang="en-US" sz="1600" dirty="0"/>
              <a:t> for -3 </a:t>
            </a:r>
            <a:r>
              <a:rPr lang="en-US" sz="1600" dirty="0" err="1"/>
              <a:t>dBm</a:t>
            </a:r>
            <a:r>
              <a:rPr lang="en-US" sz="1600" dirty="0"/>
              <a:t> interferer is 47 dB</a:t>
            </a:r>
          </a:p>
          <a:p>
            <a:pPr lvl="1"/>
            <a:r>
              <a:rPr lang="en-US" dirty="0"/>
              <a:t>High PFDs may not occur in practice, but this exceptionally high PFD limit encourages sloppy network designs that produce unnecessarily high PFDs at ground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21CC-4A03-46E6-B2F5-2C15E5695EC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65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7901352" cy="611338"/>
          </a:xfrm>
        </p:spPr>
        <p:txBody>
          <a:bodyPr/>
          <a:lstStyle/>
          <a:p>
            <a:r>
              <a:rPr lang="en-US" dirty="0"/>
              <a:t>Conclusions,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580" y="2374121"/>
            <a:ext cx="7940839" cy="3607062"/>
          </a:xfrm>
        </p:spPr>
        <p:txBody>
          <a:bodyPr/>
          <a:lstStyle/>
          <a:p>
            <a:r>
              <a:rPr lang="en-US" dirty="0"/>
              <a:t>Bottom Line:  Receiver improvements are appearing, but new Part 22.913 “moves the goalpost”</a:t>
            </a:r>
          </a:p>
          <a:p>
            <a:r>
              <a:rPr lang="en-US" dirty="0"/>
              <a:t>What can the cellular operator do to help?</a:t>
            </a:r>
          </a:p>
          <a:p>
            <a:pPr lvl="1"/>
            <a:r>
              <a:rPr lang="en-US" dirty="0"/>
              <a:t>Don</a:t>
            </a:r>
            <a:r>
              <a:rPr lang="uk-UA" dirty="0"/>
              <a:t>’</a:t>
            </a:r>
            <a:r>
              <a:rPr lang="en-US" dirty="0"/>
              <a:t>t raise ERP at low sites that are more likely to have high PFD</a:t>
            </a:r>
          </a:p>
          <a:p>
            <a:pPr lvl="1"/>
            <a:r>
              <a:rPr lang="en-US" dirty="0"/>
              <a:t>Employ antennas with suppressed </a:t>
            </a:r>
            <a:r>
              <a:rPr lang="en-US" dirty="0" err="1"/>
              <a:t>sidelobes</a:t>
            </a:r>
            <a:endParaRPr lang="en-US" dirty="0"/>
          </a:p>
          <a:p>
            <a:pPr lvl="1"/>
            <a:r>
              <a:rPr lang="en-US" dirty="0"/>
              <a:t>Notify public safety licensee (per 22.913</a:t>
            </a:r>
            <a:r>
              <a:rPr lang="de-DE" dirty="0"/>
              <a:t>(c)), but </a:t>
            </a:r>
            <a:r>
              <a:rPr lang="de-DE" dirty="0" err="1"/>
              <a:t>include</a:t>
            </a:r>
            <a:r>
              <a:rPr lang="de-DE" dirty="0"/>
              <a:t> PFD </a:t>
            </a:r>
            <a:r>
              <a:rPr lang="de-DE" dirty="0" err="1"/>
              <a:t>prediction</a:t>
            </a:r>
            <a:r>
              <a:rPr lang="de-DE" dirty="0"/>
              <a:t> at </a:t>
            </a:r>
            <a:r>
              <a:rPr lang="de-DE" dirty="0" err="1"/>
              <a:t>ground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in </a:t>
            </a:r>
            <a:r>
              <a:rPr lang="de-DE" dirty="0" err="1"/>
              <a:t>notification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21CC-4A03-46E6-B2F5-2C15E5695EC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87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21CC-4A03-46E6-B2F5-2C15E5695EC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30" y="1752600"/>
            <a:ext cx="7175340" cy="448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2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89477"/>
            <a:ext cx="8221884" cy="742206"/>
          </a:xfrm>
        </p:spPr>
        <p:txBody>
          <a:bodyPr/>
          <a:lstStyle/>
          <a:p>
            <a:r>
              <a:rPr lang="en-US" dirty="0"/>
              <a:t>Types of Interference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580" y="2465045"/>
            <a:ext cx="7940839" cy="3526180"/>
          </a:xfrm>
        </p:spPr>
        <p:txBody>
          <a:bodyPr/>
          <a:lstStyle/>
          <a:p>
            <a:r>
              <a:rPr lang="en-US" dirty="0">
                <a:solidFill>
                  <a:srgbClr val="251F07"/>
                </a:solidFill>
                <a:latin typeface="Helvetica" charset="0"/>
              </a:rPr>
              <a:t>Out-of-Band Emissions</a:t>
            </a:r>
          </a:p>
          <a:p>
            <a:pPr lvl="1" indent="-273050">
              <a:lnSpc>
                <a:spcPct val="90000"/>
              </a:lnSpc>
              <a:buFont typeface="Lucida Grande" charset="0"/>
              <a:buChar char="−"/>
            </a:pPr>
            <a:r>
              <a:rPr lang="en-US" dirty="0">
                <a:solidFill>
                  <a:srgbClr val="251F07"/>
                </a:solidFill>
                <a:latin typeface="Helvetica" charset="0"/>
              </a:rPr>
              <a:t>Occurs at the cellular base station transmitter</a:t>
            </a:r>
          </a:p>
          <a:p>
            <a:pPr lvl="1" indent="-273050">
              <a:lnSpc>
                <a:spcPct val="90000"/>
              </a:lnSpc>
              <a:buFont typeface="Lucida Grande" charset="0"/>
              <a:buChar char="−"/>
            </a:pPr>
            <a:r>
              <a:rPr lang="en-US" dirty="0">
                <a:solidFill>
                  <a:srgbClr val="251F07"/>
                </a:solidFill>
                <a:latin typeface="Helvetica" charset="0"/>
              </a:rPr>
              <a:t>Practically non-existent after </a:t>
            </a:r>
            <a:r>
              <a:rPr lang="en-US" dirty="0" err="1">
                <a:solidFill>
                  <a:srgbClr val="251F07"/>
                </a:solidFill>
                <a:latin typeface="Helvetica" charset="0"/>
              </a:rPr>
              <a:t>rebanding</a:t>
            </a:r>
            <a:r>
              <a:rPr lang="en-US" dirty="0">
                <a:solidFill>
                  <a:srgbClr val="251F07"/>
                </a:solidFill>
                <a:latin typeface="Helvetica" charset="0"/>
              </a:rPr>
              <a:t> (</a:t>
            </a:r>
            <a:r>
              <a:rPr lang="en-US" dirty="0" err="1">
                <a:solidFill>
                  <a:srgbClr val="251F07"/>
                </a:solidFill>
                <a:latin typeface="Helvetica" charset="0"/>
              </a:rPr>
              <a:t>guardband</a:t>
            </a:r>
            <a:r>
              <a:rPr lang="en-US" dirty="0">
                <a:solidFill>
                  <a:srgbClr val="251F07"/>
                </a:solidFill>
                <a:latin typeface="Helvetica" charset="0"/>
              </a:rPr>
              <a:t> filtering)</a:t>
            </a:r>
          </a:p>
          <a:p>
            <a:r>
              <a:rPr lang="en-US" dirty="0">
                <a:solidFill>
                  <a:srgbClr val="251F07"/>
                </a:solidFill>
                <a:latin typeface="Helvetica" charset="0"/>
              </a:rPr>
              <a:t>Receiver Intermodulation*</a:t>
            </a:r>
          </a:p>
          <a:p>
            <a:pPr lvl="1" indent="-273050">
              <a:lnSpc>
                <a:spcPct val="90000"/>
              </a:lnSpc>
              <a:buFont typeface="Lucida Grande" charset="0"/>
              <a:buChar char="−"/>
            </a:pPr>
            <a:r>
              <a:rPr lang="en-US" dirty="0">
                <a:solidFill>
                  <a:srgbClr val="251F07"/>
                </a:solidFill>
                <a:latin typeface="Helvetica" charset="0"/>
              </a:rPr>
              <a:t>Non-linear mixing of external carriers in receiver front end</a:t>
            </a:r>
          </a:p>
          <a:p>
            <a:pPr lvl="1" indent="-273050">
              <a:lnSpc>
                <a:spcPct val="90000"/>
              </a:lnSpc>
              <a:buFont typeface="Lucida Grande" charset="0"/>
              <a:buChar char="−"/>
            </a:pPr>
            <a:r>
              <a:rPr lang="en-US" dirty="0">
                <a:solidFill>
                  <a:srgbClr val="251F07"/>
                </a:solidFill>
                <a:latin typeface="Helvetica" charset="0"/>
              </a:rPr>
              <a:t>Interference is created inside the receiver</a:t>
            </a:r>
          </a:p>
          <a:p>
            <a:pPr lvl="1" indent="-273050">
              <a:lnSpc>
                <a:spcPct val="90000"/>
              </a:lnSpc>
              <a:buFont typeface="Lucida Grande" charset="0"/>
              <a:buChar char="−"/>
            </a:pPr>
            <a:r>
              <a:rPr lang="en-US" dirty="0">
                <a:solidFill>
                  <a:srgbClr val="251F07"/>
                </a:solidFill>
                <a:latin typeface="Helvetica" charset="0"/>
              </a:rPr>
              <a:t>Can be operator-only mixes or Sprint/A/B cross products</a:t>
            </a:r>
          </a:p>
          <a:p>
            <a:r>
              <a:rPr lang="en-US" dirty="0">
                <a:solidFill>
                  <a:srgbClr val="251F07"/>
                </a:solidFill>
                <a:latin typeface="Helvetica" charset="0"/>
              </a:rPr>
              <a:t>Receiver Blocking (Overload)</a:t>
            </a:r>
          </a:p>
          <a:p>
            <a:pPr lvl="1"/>
            <a:r>
              <a:rPr lang="en-US" dirty="0">
                <a:solidFill>
                  <a:srgbClr val="251F07"/>
                </a:solidFill>
                <a:latin typeface="Helvetica" charset="0"/>
              </a:rPr>
              <a:t>Only one frequency necessary to cause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21CC-4A03-46E6-B2F5-2C15E5695EC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59410" y="6094740"/>
            <a:ext cx="599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*Spectral regrowth also occurs in the receiver and is created by a single interfering carrier.  It is a form of intermodulation.</a:t>
            </a:r>
          </a:p>
        </p:txBody>
      </p:sp>
    </p:spTree>
    <p:extLst>
      <p:ext uri="{BB962C8B-B14F-4D97-AF65-F5344CB8AC3E}">
        <p14:creationId xmlns:p14="http://schemas.microsoft.com/office/powerpoint/2010/main" val="177125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84784"/>
            <a:ext cx="7901352" cy="611338"/>
          </a:xfrm>
        </p:spPr>
        <p:txBody>
          <a:bodyPr/>
          <a:lstStyle/>
          <a:p>
            <a:r>
              <a:rPr lang="en-US" dirty="0"/>
              <a:t>Typical Receiver Front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580" y="2412214"/>
            <a:ext cx="7940839" cy="2108769"/>
          </a:xfrm>
        </p:spPr>
        <p:txBody>
          <a:bodyPr/>
          <a:lstStyle/>
          <a:p>
            <a:r>
              <a:rPr lang="en-US" dirty="0">
                <a:solidFill>
                  <a:srgbClr val="251F07"/>
                </a:solidFill>
                <a:latin typeface="Helvetica" charset="0"/>
              </a:rPr>
              <a:t>Bandpass Filter is the Weakness</a:t>
            </a:r>
          </a:p>
          <a:p>
            <a:pPr lvl="1" indent="-273050">
              <a:lnSpc>
                <a:spcPct val="90000"/>
              </a:lnSpc>
              <a:buFont typeface="Lucida Grande" charset="0"/>
              <a:buChar char="−"/>
            </a:pPr>
            <a:r>
              <a:rPr lang="en-US" dirty="0">
                <a:latin typeface="Helvetica" charset="0"/>
              </a:rPr>
              <a:t>Typically passes 845-875 MHz</a:t>
            </a:r>
          </a:p>
          <a:p>
            <a:pPr lvl="1" indent="-273050">
              <a:lnSpc>
                <a:spcPct val="90000"/>
              </a:lnSpc>
              <a:buFont typeface="Lucida Grande" charset="0"/>
              <a:buChar char="−"/>
            </a:pPr>
            <a:r>
              <a:rPr lang="en-US" dirty="0">
                <a:latin typeface="Helvetica" charset="0"/>
              </a:rPr>
              <a:t>Ideally should be limited to 851-861 MHz</a:t>
            </a:r>
            <a:endParaRPr lang="en-US" dirty="0">
              <a:solidFill>
                <a:srgbClr val="251F07"/>
              </a:solidFill>
              <a:latin typeface="Helvetica" charset="0"/>
            </a:endParaRPr>
          </a:p>
          <a:p>
            <a:r>
              <a:rPr lang="en-US" dirty="0">
                <a:solidFill>
                  <a:srgbClr val="251F07"/>
                </a:solidFill>
                <a:latin typeface="Helvetica" charset="0"/>
              </a:rPr>
              <a:t>LNA is Usually Where IM Occurs</a:t>
            </a:r>
          </a:p>
          <a:p>
            <a:pPr lvl="1" indent="-273050">
              <a:lnSpc>
                <a:spcPct val="90000"/>
              </a:lnSpc>
              <a:buFont typeface="Lucida Grande" charset="0"/>
              <a:buChar char="−"/>
            </a:pPr>
            <a:r>
              <a:rPr lang="en-US" dirty="0">
                <a:latin typeface="Helvetica" charset="0"/>
              </a:rPr>
              <a:t>Higher third order intercept is better</a:t>
            </a:r>
          </a:p>
          <a:p>
            <a:pPr lvl="1" indent="-273050">
              <a:lnSpc>
                <a:spcPct val="90000"/>
              </a:lnSpc>
              <a:buFont typeface="Lucida Grande" charset="0"/>
              <a:buChar char="−"/>
            </a:pPr>
            <a:r>
              <a:rPr lang="en-US" dirty="0">
                <a:latin typeface="Helvetica" charset="0"/>
              </a:rPr>
              <a:t>But amplifier with higher intercept draws more current</a:t>
            </a:r>
            <a:endParaRPr lang="en-US" dirty="0">
              <a:solidFill>
                <a:srgbClr val="251F07"/>
              </a:solidFill>
              <a:latin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21CC-4A03-46E6-B2F5-2C15E5695EC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8" descr="Receiver Front End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9946" y="4537075"/>
            <a:ext cx="64262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168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21CC-4A03-46E6-B2F5-2C15E5695E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5459" y="1739537"/>
            <a:ext cx="8144211" cy="76249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376092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US" sz="3200" dirty="0"/>
              <a:t>Receiver IM Examples (3</a:t>
            </a:r>
            <a:r>
              <a:rPr lang="en-US" sz="3200" baseline="30000" dirty="0"/>
              <a:t>rd </a:t>
            </a:r>
            <a:r>
              <a:rPr lang="en-US" sz="3200" dirty="0"/>
              <a:t>order)</a:t>
            </a:r>
            <a:r>
              <a:rPr lang="en-US" sz="3600" dirty="0"/>
              <a:t>	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6921CC-4A03-46E6-B2F5-2C15E5695E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89670" y="2567894"/>
            <a:ext cx="76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-273050">
              <a:lnSpc>
                <a:spcPct val="90000"/>
              </a:lnSpc>
              <a:buFont typeface="Arial" charset="0"/>
              <a:buChar char="•"/>
            </a:pPr>
            <a:r>
              <a:rPr lang="en-US" sz="2000" b="1" dirty="0">
                <a:solidFill>
                  <a:srgbClr val="251F07"/>
                </a:solidFill>
                <a:latin typeface="Helvetica" charset="0"/>
              </a:rPr>
              <a:t>Sprint Alone, 2A-B Product CDMA &amp; LTE</a:t>
            </a:r>
            <a:endParaRPr lang="en-US" sz="2000" dirty="0">
              <a:solidFill>
                <a:srgbClr val="251F07"/>
              </a:solidFill>
              <a:latin typeface="Helvetica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89670" y="4483723"/>
            <a:ext cx="7984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273050">
              <a:lnSpc>
                <a:spcPct val="90000"/>
              </a:lnSpc>
              <a:buFont typeface="Arial" charset="0"/>
              <a:buChar char="•"/>
            </a:pPr>
            <a:r>
              <a:rPr lang="en-US" sz="2000" b="1" dirty="0">
                <a:solidFill>
                  <a:srgbClr val="251F07"/>
                </a:solidFill>
                <a:latin typeface="Helvetica" charset="0"/>
              </a:rPr>
              <a:t>Sprint &amp; A-Band UMTS (Two of Three Products)</a:t>
            </a:r>
            <a:endParaRPr lang="en-US" sz="2000" dirty="0">
              <a:solidFill>
                <a:srgbClr val="251F07"/>
              </a:solidFill>
              <a:latin typeface="Helvetica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429001" y="6488078"/>
            <a:ext cx="5123269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273050">
              <a:lnSpc>
                <a:spcPct val="90000"/>
              </a:lnSpc>
            </a:pPr>
            <a:r>
              <a:rPr lang="en-US" sz="1000" dirty="0">
                <a:solidFill>
                  <a:srgbClr val="251F07"/>
                </a:solidFill>
                <a:latin typeface="Helvetica" charset="0"/>
              </a:rPr>
              <a:t>*Third product is A+B-C type, roughly 12.25 MHz wide and centered on 856.7 MHz.</a:t>
            </a:r>
          </a:p>
        </p:txBody>
      </p:sp>
      <p:pic>
        <p:nvPicPr>
          <p:cNvPr id="10" name="Picture 9" descr="Nextel IM Slide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341" y="3089786"/>
            <a:ext cx="4261734" cy="1241377"/>
          </a:xfrm>
          <a:prstGeom prst="rect">
            <a:avLst/>
          </a:prstGeom>
        </p:spPr>
      </p:pic>
      <p:pic>
        <p:nvPicPr>
          <p:cNvPr id="11" name="Picture 10" descr="Nextel AT&amp;T IM Slid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216" y="5031805"/>
            <a:ext cx="4449984" cy="125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5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30314"/>
            <a:ext cx="7901352" cy="611338"/>
          </a:xfrm>
        </p:spPr>
        <p:txBody>
          <a:bodyPr/>
          <a:lstStyle/>
          <a:p>
            <a:r>
              <a:rPr lang="en-US" dirty="0"/>
              <a:t>Non-Filter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1" y="2462733"/>
            <a:ext cx="7940839" cy="2049132"/>
          </a:xfrm>
        </p:spPr>
        <p:txBody>
          <a:bodyPr/>
          <a:lstStyle/>
          <a:p>
            <a:r>
              <a:rPr lang="en-US" dirty="0">
                <a:solidFill>
                  <a:srgbClr val="251F07"/>
                </a:solidFill>
                <a:latin typeface="Helvetica" charset="0"/>
              </a:rPr>
              <a:t>Higher IIP3 LNA</a:t>
            </a:r>
          </a:p>
          <a:p>
            <a:pPr lvl="1" indent="-273050">
              <a:lnSpc>
                <a:spcPct val="90000"/>
              </a:lnSpc>
              <a:buFont typeface="Lucida Grande" charset="0"/>
              <a:buChar char="−"/>
            </a:pPr>
            <a:r>
              <a:rPr lang="en-US" dirty="0">
                <a:solidFill>
                  <a:srgbClr val="251F07"/>
                </a:solidFill>
                <a:latin typeface="Helvetica" charset="0"/>
              </a:rPr>
              <a:t>E.g., results in 80 dB IMR per TIA-603 versus 70 dB</a:t>
            </a:r>
          </a:p>
          <a:p>
            <a:pPr lvl="1" indent="-273050">
              <a:lnSpc>
                <a:spcPct val="90000"/>
              </a:lnSpc>
              <a:buFont typeface="Lucida Grande" charset="0"/>
              <a:buChar char="−"/>
            </a:pPr>
            <a:r>
              <a:rPr lang="en-US" dirty="0">
                <a:solidFill>
                  <a:srgbClr val="251F07"/>
                </a:solidFill>
                <a:latin typeface="Helvetica" charset="0"/>
              </a:rPr>
              <a:t>Tradeoff with battery life</a:t>
            </a:r>
          </a:p>
          <a:p>
            <a:r>
              <a:rPr lang="en-US" dirty="0">
                <a:solidFill>
                  <a:srgbClr val="251F07"/>
                </a:solidFill>
                <a:latin typeface="Helvetica" charset="0"/>
              </a:rPr>
              <a:t>Attenuators for AGC (or variable gain amps)</a:t>
            </a:r>
          </a:p>
          <a:p>
            <a:pPr lvl="1"/>
            <a:r>
              <a:rPr lang="en-US" dirty="0">
                <a:solidFill>
                  <a:srgbClr val="251F07"/>
                </a:solidFill>
                <a:latin typeface="Helvetica" charset="0"/>
              </a:rPr>
              <a:t>Switch attenuators in or out depending on detected signal</a:t>
            </a:r>
          </a:p>
          <a:p>
            <a:pPr lvl="1"/>
            <a:endParaRPr lang="en-US" sz="1600" dirty="0">
              <a:solidFill>
                <a:srgbClr val="251F07"/>
              </a:solidFill>
              <a:latin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21CC-4A03-46E6-B2F5-2C15E5695EC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Receiver Front End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813" y="4473575"/>
            <a:ext cx="64262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3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7901352" cy="611338"/>
          </a:xfrm>
        </p:spPr>
        <p:txBody>
          <a:bodyPr/>
          <a:lstStyle/>
          <a:p>
            <a:r>
              <a:rPr lang="en-US" dirty="0"/>
              <a:t>Strong Signal IM (SSIM)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580" y="2573317"/>
            <a:ext cx="7940839" cy="3783033"/>
          </a:xfrm>
        </p:spPr>
        <p:txBody>
          <a:bodyPr/>
          <a:lstStyle/>
          <a:p>
            <a:r>
              <a:rPr lang="en-US" sz="2000" dirty="0"/>
              <a:t>Vendors test &amp; spec radios for intermodulation rejection measured from a baseline equal to the RX sensitivity</a:t>
            </a:r>
          </a:p>
          <a:p>
            <a:r>
              <a:rPr lang="en-US" sz="2000" dirty="0"/>
              <a:t>E.g., if receiver has 75 dB rejection and -120 </a:t>
            </a:r>
            <a:r>
              <a:rPr lang="en-US" sz="2000" dirty="0" err="1"/>
              <a:t>dBm</a:t>
            </a:r>
            <a:r>
              <a:rPr lang="en-US" sz="2000" dirty="0"/>
              <a:t> sensitivity, interfering signal is only -45 </a:t>
            </a:r>
            <a:r>
              <a:rPr lang="en-US" sz="2000" dirty="0" err="1"/>
              <a:t>dBm</a:t>
            </a:r>
            <a:endParaRPr lang="en-US" sz="2000" dirty="0"/>
          </a:p>
          <a:p>
            <a:r>
              <a:rPr lang="en-US" sz="2000" dirty="0"/>
              <a:t>But the problem cell sites create signals at ground level way above -45 </a:t>
            </a:r>
            <a:r>
              <a:rPr lang="en-US" sz="2000" dirty="0" err="1"/>
              <a:t>dBm</a:t>
            </a:r>
            <a:r>
              <a:rPr lang="en-US" dirty="0"/>
              <a:t>;</a:t>
            </a:r>
            <a:r>
              <a:rPr lang="en-US" sz="2000" dirty="0"/>
              <a:t> -20 </a:t>
            </a:r>
            <a:r>
              <a:rPr lang="en-US" sz="2000" dirty="0" err="1"/>
              <a:t>dBm</a:t>
            </a:r>
            <a:r>
              <a:rPr lang="en-US" sz="2000" dirty="0"/>
              <a:t> or higher is common</a:t>
            </a:r>
          </a:p>
          <a:p>
            <a:r>
              <a:rPr lang="en-US" sz="2000" dirty="0"/>
              <a:t>Two radios with identical 75 dB IM std. rejection may have vastly different SSIM rejection at -20 </a:t>
            </a:r>
            <a:r>
              <a:rPr lang="en-US" sz="2000" dirty="0" err="1"/>
              <a:t>dBm</a:t>
            </a:r>
            <a:endParaRPr lang="en-US" sz="2000" dirty="0"/>
          </a:p>
          <a:p>
            <a:r>
              <a:rPr lang="en-US" sz="2000" dirty="0"/>
              <a:t>SSIM rejection never appears in the </a:t>
            </a:r>
            <a:r>
              <a:rPr lang="en-US" sz="2000" dirty="0" err="1"/>
              <a:t>mfr’s</a:t>
            </a:r>
            <a:r>
              <a:rPr lang="en-US" sz="2000" dirty="0"/>
              <a:t> datasheet</a:t>
            </a:r>
          </a:p>
          <a:p>
            <a:r>
              <a:rPr lang="en-US" dirty="0"/>
              <a:t>But it’s important, ask for it!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21CC-4A03-46E6-B2F5-2C15E5695EC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4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21CC-4A03-46E6-B2F5-2C15E5695EC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62586"/>
            <a:ext cx="7755189" cy="509541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5879940" y="2577858"/>
            <a:ext cx="0" cy="473597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53745" y="2821507"/>
            <a:ext cx="694772" cy="1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50088" y="3029932"/>
            <a:ext cx="1206741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Best in Class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5939" y="2702734"/>
            <a:ext cx="1215661" cy="230832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Should this be an industry standard minimum (70 dB)?</a:t>
            </a:r>
          </a:p>
          <a:p>
            <a:r>
              <a:rPr lang="en-US" sz="1600" dirty="0"/>
              <a:t>(</a:t>
            </a:r>
            <a:r>
              <a:rPr lang="en-US" sz="1600" dirty="0" err="1"/>
              <a:t>Desense</a:t>
            </a:r>
            <a:r>
              <a:rPr lang="en-US" sz="1600" dirty="0"/>
              <a:t> is still 40 dB here)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4319286" y="3247618"/>
            <a:ext cx="9646" cy="105768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02999" y="4766708"/>
            <a:ext cx="1550746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Recently Retired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6064181" y="4305300"/>
            <a:ext cx="0" cy="473597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84939" y="4190941"/>
            <a:ext cx="1406411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Current Model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23912" y="3329168"/>
            <a:ext cx="1704368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None of these radios </a:t>
            </a:r>
            <a:r>
              <a:rPr lang="en-US" sz="1600"/>
              <a:t>uses new PS </a:t>
            </a:r>
            <a:r>
              <a:rPr lang="en-US" sz="1600" dirty="0"/>
              <a:t>bandpass filter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6749016" y="5348951"/>
            <a:ext cx="0" cy="473597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00863" y="5723517"/>
            <a:ext cx="1536383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600" dirty="0"/>
              <a:t>Very Old Model</a:t>
            </a:r>
          </a:p>
        </p:txBody>
      </p:sp>
    </p:spTree>
    <p:extLst>
      <p:ext uri="{BB962C8B-B14F-4D97-AF65-F5344CB8AC3E}">
        <p14:creationId xmlns:p14="http://schemas.microsoft.com/office/powerpoint/2010/main" val="351595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36359"/>
            <a:ext cx="7901352" cy="611338"/>
          </a:xfrm>
        </p:spPr>
        <p:txBody>
          <a:bodyPr/>
          <a:lstStyle/>
          <a:p>
            <a:r>
              <a:rPr lang="en-US" sz="3200" dirty="0"/>
              <a:t>700 MHz vs. 800 MHz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21CC-4A03-46E6-B2F5-2C15E5695EC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608892"/>
              </p:ext>
            </p:extLst>
          </p:nvPr>
        </p:nvGraphicFramePr>
        <p:xfrm>
          <a:off x="819724" y="4104394"/>
          <a:ext cx="765472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5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700 MHz, Parts</a:t>
                      </a:r>
                      <a:r>
                        <a:rPr lang="en-US" baseline="0" dirty="0"/>
                        <a:t> 27.50(b), </a:t>
                      </a:r>
                      <a:r>
                        <a:rPr lang="en-US" dirty="0"/>
                        <a:t>27.55</a:t>
                      </a:r>
                      <a:r>
                        <a:rPr lang="de-DE" dirty="0"/>
                        <a:t>(c)</a:t>
                      </a:r>
                      <a:r>
                        <a:rPr lang="de-DE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800 MHz, Part 22.913(a),(b),</a:t>
                      </a:r>
                      <a:r>
                        <a:rPr lang="de-DE" dirty="0"/>
                        <a:t>(c)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ERP</a:t>
                      </a:r>
                      <a:r>
                        <a:rPr lang="en-US" baseline="0" dirty="0"/>
                        <a:t> Urban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1,000</a:t>
                      </a:r>
                      <a:r>
                        <a:rPr lang="en-US" baseline="0" dirty="0"/>
                        <a:t> W/MHz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1,000 W/MHz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</a:t>
                      </a:r>
                      <a:r>
                        <a:rPr lang="en-US" baseline="0" dirty="0"/>
                        <a:t> PFD*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3,000 </a:t>
                      </a:r>
                      <a:r>
                        <a:rPr lang="en-US" dirty="0" err="1"/>
                        <a:t>μW</a:t>
                      </a:r>
                      <a:r>
                        <a:rPr lang="en-US" dirty="0"/>
                        <a:t>/m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3,000 </a:t>
                      </a:r>
                      <a:r>
                        <a:rPr lang="en-US" dirty="0" err="1"/>
                        <a:t>μW</a:t>
                      </a:r>
                      <a:r>
                        <a:rPr lang="en-US" dirty="0"/>
                        <a:t>/m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/MHz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Protection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km from cell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98% of 1 km from cell 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96746" y="6136700"/>
            <a:ext cx="5074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*For a 0 </a:t>
            </a:r>
            <a:r>
              <a:rPr lang="en-US" sz="1600" dirty="0" err="1"/>
              <a:t>dBi</a:t>
            </a:r>
            <a:r>
              <a:rPr lang="en-US" sz="1600" dirty="0"/>
              <a:t> antenna, a PFD of 3,000 </a:t>
            </a:r>
            <a:r>
              <a:rPr lang="en-US" sz="1600" dirty="0" err="1"/>
              <a:t>μW</a:t>
            </a:r>
            <a:r>
              <a:rPr lang="en-US" sz="1600" dirty="0"/>
              <a:t>/m</a:t>
            </a:r>
            <a:r>
              <a:rPr lang="en-US" sz="1600" baseline="30000" dirty="0"/>
              <a:t>2</a:t>
            </a:r>
            <a:r>
              <a:rPr lang="en-US" sz="1600" dirty="0"/>
              <a:t> is equivalent to -13 </a:t>
            </a:r>
            <a:r>
              <a:rPr lang="en-US" sz="1600" dirty="0" err="1"/>
              <a:t>dBm</a:t>
            </a:r>
            <a:r>
              <a:rPr lang="en-US" sz="1600" dirty="0"/>
              <a:t> at the antenna terminal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551" y="2500215"/>
            <a:ext cx="7804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b="1" dirty="0">
                <a:latin typeface="Tahoma" charset="0"/>
                <a:ea typeface="Tahoma" charset="0"/>
                <a:cs typeface="Tahoma" charset="0"/>
              </a:rPr>
              <a:t>Docket WT 12-40 increased ERP of 800 MHz cellular from 500 W per carrier to 1,000 W/MHz in some cases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b="1" dirty="0">
                <a:latin typeface="Tahoma" charset="0"/>
                <a:ea typeface="Tahoma" charset="0"/>
                <a:cs typeface="Tahoma" charset="0"/>
              </a:rPr>
              <a:t>One stated objective was to harmonize with 700 MHz but final rules show some differences.  See Table.</a:t>
            </a:r>
            <a:endParaRPr lang="en-US" sz="2000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21CC-4A03-46E6-B2F5-2C15E5695EC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1519"/>
            <a:ext cx="7797274" cy="507648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7006440" y="2685327"/>
            <a:ext cx="347240" cy="219918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406186" y="4884516"/>
            <a:ext cx="600254" cy="169540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97889" y="4882049"/>
            <a:ext cx="2259978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36.5 dB Variation</a:t>
            </a:r>
          </a:p>
          <a:p>
            <a:r>
              <a:rPr lang="en-US" dirty="0"/>
              <a:t>With Strong Interferer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2311" y="3149406"/>
            <a:ext cx="189987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All Specified Same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234828" y="2685326"/>
            <a:ext cx="0" cy="463534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200754" y="6285055"/>
            <a:ext cx="1064871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53680" y="5397529"/>
            <a:ext cx="1560075" cy="7386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Max allowed by rule = -3 </a:t>
            </a:r>
            <a:r>
              <a:rPr lang="en-US" sz="1400" dirty="0" err="1"/>
              <a:t>dBm</a:t>
            </a:r>
            <a:endParaRPr lang="en-US" sz="1400" dirty="0"/>
          </a:p>
          <a:p>
            <a:r>
              <a:rPr lang="en-US" sz="1400" dirty="0"/>
              <a:t>(not measured)</a:t>
            </a:r>
          </a:p>
        </p:txBody>
      </p:sp>
      <p:sp>
        <p:nvSpPr>
          <p:cNvPr id="34" name="Oval 33"/>
          <p:cNvSpPr/>
          <p:nvPr/>
        </p:nvSpPr>
        <p:spPr>
          <a:xfrm>
            <a:off x="1111170" y="2234478"/>
            <a:ext cx="231493" cy="42193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064412" y="1823894"/>
            <a:ext cx="1844032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All radios </a:t>
            </a:r>
            <a:r>
              <a:rPr lang="en-US" sz="1400"/>
              <a:t>P25 capable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7268</TotalTime>
  <Words>962</Words>
  <Application>Microsoft Office PowerPoint</Application>
  <PresentationFormat>On-screen Show (4:3)</PresentationFormat>
  <Paragraphs>120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</vt:lpstr>
      <vt:lpstr>Lucida Grande</vt:lpstr>
      <vt:lpstr>Tahoma</vt:lpstr>
      <vt:lpstr>Wingdings</vt:lpstr>
      <vt:lpstr>Office Theme</vt:lpstr>
      <vt:lpstr>800 MHz Interference:  What Is It, How Do We Mitigate It and What Does the Future Hold?</vt:lpstr>
      <vt:lpstr>Types of Interference</vt:lpstr>
      <vt:lpstr>Typical Receiver Front End</vt:lpstr>
      <vt:lpstr>PowerPoint Presentation</vt:lpstr>
      <vt:lpstr>Non-Filter Solutions</vt:lpstr>
      <vt:lpstr>Strong Signal IM (SSIM)</vt:lpstr>
      <vt:lpstr>PowerPoint Presentation</vt:lpstr>
      <vt:lpstr>700 MHz vs. 800 MHz Comparison</vt:lpstr>
      <vt:lpstr>PowerPoint Presentation</vt:lpstr>
      <vt:lpstr>What Does this Mean to the PS User?</vt:lpstr>
      <vt:lpstr>Conclusions</vt:lpstr>
      <vt:lpstr>Conclusions, cont’d</vt:lpstr>
      <vt:lpstr>Conclusions, cont’d</vt:lpstr>
      <vt:lpstr>PowerPoint Presentation</vt:lpstr>
    </vt:vector>
  </TitlesOfParts>
  <Company>Pericle Communications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 Jacobsmeyer</dc:creator>
  <cp:lastModifiedBy>Brian Marenco</cp:lastModifiedBy>
  <cp:revision>105</cp:revision>
  <cp:lastPrinted>2017-10-28T03:16:02Z</cp:lastPrinted>
  <dcterms:created xsi:type="dcterms:W3CDTF">2015-09-16T15:21:28Z</dcterms:created>
  <dcterms:modified xsi:type="dcterms:W3CDTF">2017-11-02T18:50:01Z</dcterms:modified>
</cp:coreProperties>
</file>