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4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4.xml" ContentType="application/vnd.openxmlformats-officedocument.presentationml.tags+xml"/>
  <Override PartName="/ppt/notesSlides/notesSlide49.xml" ContentType="application/vnd.openxmlformats-officedocument.presentationml.notesSlide+xml"/>
  <Override PartName="/ppt/tags/tag45.xml" ContentType="application/vnd.openxmlformats-officedocument.presentationml.tags+xml"/>
  <Override PartName="/ppt/notesSlides/notesSlide50.xml" ContentType="application/vnd.openxmlformats-officedocument.presentationml.notesSlide+xml"/>
  <Override PartName="/ppt/tags/tag46.xml" ContentType="application/vnd.openxmlformats-officedocument.presentationml.tags+xml"/>
  <Override PartName="/ppt/notesSlides/notesSlide51.xml" ContentType="application/vnd.openxmlformats-officedocument.presentationml.notesSlide+xml"/>
  <Override PartName="/ppt/tags/tag47.xml" ContentType="application/vnd.openxmlformats-officedocument.presentationml.tags+xml"/>
  <Override PartName="/ppt/notesSlides/notesSlide52.xml" ContentType="application/vnd.openxmlformats-officedocument.presentationml.notesSlide+xml"/>
  <Override PartName="/ppt/tags/tag48.xml" ContentType="application/vnd.openxmlformats-officedocument.presentationml.tags+xml"/>
  <Override PartName="/ppt/notesSlides/notesSlide53.xml" ContentType="application/vnd.openxmlformats-officedocument.presentationml.notesSlide+xml"/>
  <Override PartName="/ppt/tags/tag49.xml" ContentType="application/vnd.openxmlformats-officedocument.presentationml.tags+xml"/>
  <Override PartName="/ppt/notesSlides/notesSlide54.xml" ContentType="application/vnd.openxmlformats-officedocument.presentationml.notesSlide+xml"/>
  <Override PartName="/ppt/tags/tag50.xml" ContentType="application/vnd.openxmlformats-officedocument.presentationml.tags+xml"/>
  <Override PartName="/ppt/notesSlides/notesSlide55.xml" ContentType="application/vnd.openxmlformats-officedocument.presentationml.notesSlide+xml"/>
  <Override PartName="/ppt/tags/tag51.xml" ContentType="application/vnd.openxmlformats-officedocument.presentationml.tags+xml"/>
  <Override PartName="/ppt/notesSlides/notesSlide56.xml" ContentType="application/vnd.openxmlformats-officedocument.presentationml.notesSlide+xml"/>
  <Override PartName="/ppt/tags/tag52.xml" ContentType="application/vnd.openxmlformats-officedocument.presentationml.tags+xml"/>
  <Override PartName="/ppt/notesSlides/notesSlide57.xml" ContentType="application/vnd.openxmlformats-officedocument.presentationml.notesSlide+xml"/>
  <Override PartName="/ppt/tags/tag53.xml" ContentType="application/vnd.openxmlformats-officedocument.presentationml.tags+xml"/>
  <Override PartName="/ppt/notesSlides/notesSlide58.xml" ContentType="application/vnd.openxmlformats-officedocument.presentationml.notesSlide+xml"/>
  <Override PartName="/ppt/tags/tag54.xml" ContentType="application/vnd.openxmlformats-officedocument.presentationml.tags+xml"/>
  <Override PartName="/ppt/notesSlides/notesSlide59.xml" ContentType="application/vnd.openxmlformats-officedocument.presentationml.notesSlide+xml"/>
  <Override PartName="/ppt/tags/tag55.xml" ContentType="application/vnd.openxmlformats-officedocument.presentationml.tags+xml"/>
  <Override PartName="/ppt/notesSlides/notesSlide60.xml" ContentType="application/vnd.openxmlformats-officedocument.presentationml.notesSlide+xml"/>
  <Override PartName="/ppt/tags/tag56.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811" r:id="rId2"/>
  </p:sldMasterIdLst>
  <p:notesMasterIdLst>
    <p:notesMasterId r:id="rId64"/>
  </p:notesMasterIdLst>
  <p:handoutMasterIdLst>
    <p:handoutMasterId r:id="rId65"/>
  </p:handoutMasterIdLst>
  <p:sldIdLst>
    <p:sldId id="358" r:id="rId3"/>
    <p:sldId id="485" r:id="rId4"/>
    <p:sldId id="531" r:id="rId5"/>
    <p:sldId id="487" r:id="rId6"/>
    <p:sldId id="488" r:id="rId7"/>
    <p:sldId id="489" r:id="rId8"/>
    <p:sldId id="490" r:id="rId9"/>
    <p:sldId id="491" r:id="rId10"/>
    <p:sldId id="532" r:id="rId11"/>
    <p:sldId id="509" r:id="rId12"/>
    <p:sldId id="510" r:id="rId13"/>
    <p:sldId id="511" r:id="rId14"/>
    <p:sldId id="512" r:id="rId15"/>
    <p:sldId id="513" r:id="rId16"/>
    <p:sldId id="514" r:id="rId17"/>
    <p:sldId id="515" r:id="rId18"/>
    <p:sldId id="516" r:id="rId19"/>
    <p:sldId id="517" r:id="rId20"/>
    <p:sldId id="518" r:id="rId21"/>
    <p:sldId id="519" r:id="rId22"/>
    <p:sldId id="520" r:id="rId23"/>
    <p:sldId id="521" r:id="rId24"/>
    <p:sldId id="522" r:id="rId25"/>
    <p:sldId id="523" r:id="rId26"/>
    <p:sldId id="524" r:id="rId27"/>
    <p:sldId id="525" r:id="rId28"/>
    <p:sldId id="526" r:id="rId29"/>
    <p:sldId id="527" r:id="rId30"/>
    <p:sldId id="528" r:id="rId31"/>
    <p:sldId id="529" r:id="rId32"/>
    <p:sldId id="530" r:id="rId33"/>
    <p:sldId id="500" r:id="rId34"/>
    <p:sldId id="501" r:id="rId35"/>
    <p:sldId id="502" r:id="rId36"/>
    <p:sldId id="503" r:id="rId37"/>
    <p:sldId id="504" r:id="rId38"/>
    <p:sldId id="505" r:id="rId39"/>
    <p:sldId id="506" r:id="rId40"/>
    <p:sldId id="507" r:id="rId41"/>
    <p:sldId id="508" r:id="rId42"/>
    <p:sldId id="374" r:id="rId43"/>
    <p:sldId id="388" r:id="rId44"/>
    <p:sldId id="368" r:id="rId45"/>
    <p:sldId id="348" r:id="rId46"/>
    <p:sldId id="297" r:id="rId47"/>
    <p:sldId id="300" r:id="rId48"/>
    <p:sldId id="299" r:id="rId49"/>
    <p:sldId id="409" r:id="rId50"/>
    <p:sldId id="372" r:id="rId51"/>
    <p:sldId id="303" r:id="rId52"/>
    <p:sldId id="278" r:id="rId53"/>
    <p:sldId id="280" r:id="rId54"/>
    <p:sldId id="282" r:id="rId55"/>
    <p:sldId id="327" r:id="rId56"/>
    <p:sldId id="533" r:id="rId57"/>
    <p:sldId id="534" r:id="rId58"/>
    <p:sldId id="535" r:id="rId59"/>
    <p:sldId id="496" r:id="rId60"/>
    <p:sldId id="497" r:id="rId61"/>
    <p:sldId id="536" r:id="rId62"/>
    <p:sldId id="499" r:id="rId63"/>
  </p:sldIdLst>
  <p:sldSz cx="9144000" cy="6858000" type="screen4x3"/>
  <p:notesSz cx="7010400" cy="9296400"/>
  <p:custDataLst>
    <p:tags r:id="rId66"/>
  </p:custDataLst>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688"/>
    <a:srgbClr val="2C5F9C"/>
    <a:srgbClr val="11479F"/>
    <a:srgbClr val="9AB7DA"/>
    <a:srgbClr val="003399"/>
    <a:srgbClr val="599FCC"/>
    <a:srgbClr val="3D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5" autoAdjust="0"/>
    <p:restoredTop sz="68571" autoAdjust="0"/>
  </p:normalViewPr>
  <p:slideViewPr>
    <p:cSldViewPr snapToGrid="0" snapToObjects="1">
      <p:cViewPr varScale="1">
        <p:scale>
          <a:sx n="66" d="100"/>
          <a:sy n="66" d="100"/>
        </p:scale>
        <p:origin x="2011" y="62"/>
      </p:cViewPr>
      <p:guideLst>
        <p:guide orient="horz" pos="2160"/>
        <p:guide pos="2880"/>
      </p:guideLst>
    </p:cSldViewPr>
  </p:slideViewPr>
  <p:notesTextViewPr>
    <p:cViewPr>
      <p:scale>
        <a:sx n="3" d="2"/>
        <a:sy n="3" d="2"/>
      </p:scale>
      <p:origin x="0" y="0"/>
    </p:cViewPr>
  </p:notesTextViewPr>
  <p:notesViewPr>
    <p:cSldViewPr snapToGrid="0" snapToObjects="1">
      <p:cViewPr varScale="1">
        <p:scale>
          <a:sx n="77" d="100"/>
          <a:sy n="77" d="100"/>
        </p:scale>
        <p:origin x="195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411F6D-2981-4B56-9ADB-B2F834F9977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E7C76BF-F95B-425D-9157-A97CE63F3FD1}">
      <dgm:prSet phldrT="[Text]" custT="1"/>
      <dgm:spPr/>
      <dgm:t>
        <a:bodyPr/>
        <a:lstStyle/>
        <a:p>
          <a:r>
            <a:rPr lang="en-US" sz="1600" dirty="0">
              <a:latin typeface="Calibri" panose="020F0502020204030204" pitchFamily="34" charset="0"/>
              <a:cs typeface="Calibri" panose="020F0502020204030204" pitchFamily="34" charset="0"/>
            </a:rPr>
            <a:t>Applicant</a:t>
          </a:r>
        </a:p>
      </dgm:t>
    </dgm:pt>
    <dgm:pt modelId="{F6618ED0-8636-4427-A6A5-DADCD55C511E}" type="parTrans" cxnId="{24D782E6-13DE-47AD-AC30-590F71C59C62}">
      <dgm:prSet/>
      <dgm:spPr/>
      <dgm:t>
        <a:bodyPr/>
        <a:lstStyle/>
        <a:p>
          <a:endParaRPr lang="en-US"/>
        </a:p>
      </dgm:t>
    </dgm:pt>
    <dgm:pt modelId="{5788931C-87B0-4D0E-A538-629A1DAC4F5A}" type="sibTrans" cxnId="{24D782E6-13DE-47AD-AC30-590F71C59C62}">
      <dgm:prSet/>
      <dgm:spPr/>
      <dgm:t>
        <a:bodyPr/>
        <a:lstStyle/>
        <a:p>
          <a:endParaRPr lang="en-US"/>
        </a:p>
      </dgm:t>
    </dgm:pt>
    <dgm:pt modelId="{F6C59949-BFA6-4143-B7D5-E5D3867A8098}">
      <dgm:prSet phldrT="[Text]" custT="1"/>
      <dgm:spPr/>
      <dgm:t>
        <a:bodyPr/>
        <a:lstStyle/>
        <a:p>
          <a:r>
            <a:rPr lang="en-US" sz="1600" dirty="0">
              <a:latin typeface="Calibri" panose="020F0502020204030204" pitchFamily="34" charset="0"/>
              <a:cs typeface="Calibri" panose="020F0502020204030204" pitchFamily="34" charset="0"/>
            </a:rPr>
            <a:t>B Corp.</a:t>
          </a:r>
        </a:p>
      </dgm:t>
    </dgm:pt>
    <dgm:pt modelId="{E79B4CF1-AAA4-41A9-91AD-7C95BB891530}" type="parTrans" cxnId="{4FE29347-BD37-41C9-B2C1-138DA81D2FA5}">
      <dgm:prSet/>
      <dgm:spPr/>
      <dgm:t>
        <a:bodyPr/>
        <a:lstStyle/>
        <a:p>
          <a:endParaRPr lang="en-US"/>
        </a:p>
      </dgm:t>
    </dgm:pt>
    <dgm:pt modelId="{D5153C92-63BC-4F0D-8123-25B178368783}" type="sibTrans" cxnId="{4FE29347-BD37-41C9-B2C1-138DA81D2FA5}">
      <dgm:prSet/>
      <dgm:spPr/>
      <dgm:t>
        <a:bodyPr/>
        <a:lstStyle/>
        <a:p>
          <a:endParaRPr lang="en-US"/>
        </a:p>
      </dgm:t>
    </dgm:pt>
    <dgm:pt modelId="{066CA256-C23E-4D07-B70B-2B60585671FE}">
      <dgm:prSet phldrT="[Text]" custT="1"/>
      <dgm:spPr/>
      <dgm:t>
        <a:bodyPr/>
        <a:lstStyle/>
        <a:p>
          <a:r>
            <a:rPr lang="en-US" sz="1600" dirty="0">
              <a:latin typeface="Calibri" panose="020F0502020204030204" pitchFamily="34" charset="0"/>
              <a:cs typeface="Calibri" panose="020F0502020204030204" pitchFamily="34" charset="0"/>
            </a:rPr>
            <a:t>Homer</a:t>
          </a:r>
        </a:p>
      </dgm:t>
    </dgm:pt>
    <dgm:pt modelId="{98070708-AFB4-41AE-AA72-2F801403E62E}" type="parTrans" cxnId="{3725C5A4-44E1-4786-96F3-DD421433F4E2}">
      <dgm:prSet/>
      <dgm:spPr/>
      <dgm:t>
        <a:bodyPr/>
        <a:lstStyle/>
        <a:p>
          <a:endParaRPr lang="en-US"/>
        </a:p>
      </dgm:t>
    </dgm:pt>
    <dgm:pt modelId="{84F68A0A-F548-4CBE-9D84-A786C359156E}" type="sibTrans" cxnId="{3725C5A4-44E1-4786-96F3-DD421433F4E2}">
      <dgm:prSet/>
      <dgm:spPr/>
      <dgm:t>
        <a:bodyPr/>
        <a:lstStyle/>
        <a:p>
          <a:endParaRPr lang="en-US"/>
        </a:p>
      </dgm:t>
    </dgm:pt>
    <dgm:pt modelId="{34E60CDB-3CDB-4F35-AE17-7D27120EE196}">
      <dgm:prSet phldrT="[Text]" custT="1"/>
      <dgm:spPr/>
      <dgm:t>
        <a:bodyPr/>
        <a:lstStyle/>
        <a:p>
          <a:r>
            <a:rPr lang="en-US" sz="1600" dirty="0">
              <a:latin typeface="Calibri" panose="020F0502020204030204" pitchFamily="34" charset="0"/>
              <a:cs typeface="Calibri" panose="020F0502020204030204" pitchFamily="34" charset="0"/>
            </a:rPr>
            <a:t>Marge</a:t>
          </a:r>
        </a:p>
      </dgm:t>
    </dgm:pt>
    <dgm:pt modelId="{B96FC5A2-09F0-420F-B699-18FC32E293B3}" type="parTrans" cxnId="{02334181-5C8D-4511-A8FA-298CF7B1BAE9}">
      <dgm:prSet/>
      <dgm:spPr/>
      <dgm:t>
        <a:bodyPr/>
        <a:lstStyle/>
        <a:p>
          <a:endParaRPr lang="en-US"/>
        </a:p>
      </dgm:t>
    </dgm:pt>
    <dgm:pt modelId="{D58ADC58-83D8-4B75-A232-8AC2CB33729F}" type="sibTrans" cxnId="{02334181-5C8D-4511-A8FA-298CF7B1BAE9}">
      <dgm:prSet/>
      <dgm:spPr/>
      <dgm:t>
        <a:bodyPr/>
        <a:lstStyle/>
        <a:p>
          <a:endParaRPr lang="en-US"/>
        </a:p>
      </dgm:t>
    </dgm:pt>
    <dgm:pt modelId="{77333B5E-E65D-4A9E-AB56-28F4C51DCDC3}">
      <dgm:prSet phldrT="[Text]" custT="1"/>
      <dgm:spPr/>
      <dgm:t>
        <a:bodyPr/>
        <a:lstStyle/>
        <a:p>
          <a:r>
            <a:rPr lang="en-US" sz="1600" dirty="0">
              <a:latin typeface="Calibri" panose="020F0502020204030204" pitchFamily="34" charset="0"/>
              <a:cs typeface="Calibri" panose="020F0502020204030204" pitchFamily="34" charset="0"/>
            </a:rPr>
            <a:t>C Corp.</a:t>
          </a:r>
        </a:p>
      </dgm:t>
    </dgm:pt>
    <dgm:pt modelId="{B973A028-8FE2-4825-8070-DA53EA375FED}" type="parTrans" cxnId="{688473EC-CCB8-425F-A958-D0BB61651220}">
      <dgm:prSet/>
      <dgm:spPr/>
      <dgm:t>
        <a:bodyPr/>
        <a:lstStyle/>
        <a:p>
          <a:endParaRPr lang="en-US"/>
        </a:p>
      </dgm:t>
    </dgm:pt>
    <dgm:pt modelId="{F4133B8B-88A1-42C4-9EBE-F117CF2F2E1E}" type="sibTrans" cxnId="{688473EC-CCB8-425F-A958-D0BB61651220}">
      <dgm:prSet/>
      <dgm:spPr/>
      <dgm:t>
        <a:bodyPr/>
        <a:lstStyle/>
        <a:p>
          <a:endParaRPr lang="en-US"/>
        </a:p>
      </dgm:t>
    </dgm:pt>
    <dgm:pt modelId="{382A0FF5-87E4-423B-9E8D-90BFC9EBD2BA}">
      <dgm:prSet phldrT="[Text]" custT="1"/>
      <dgm:spPr/>
      <dgm:t>
        <a:bodyPr/>
        <a:lstStyle/>
        <a:p>
          <a:r>
            <a:rPr lang="en-US" sz="1600" dirty="0">
              <a:latin typeface="Calibri" panose="020F0502020204030204" pitchFamily="34" charset="0"/>
              <a:cs typeface="Calibri" panose="020F0502020204030204" pitchFamily="34" charset="0"/>
            </a:rPr>
            <a:t>Bart</a:t>
          </a:r>
        </a:p>
      </dgm:t>
    </dgm:pt>
    <dgm:pt modelId="{DC9431F5-3174-4D0A-93AD-C00E558E7F88}" type="parTrans" cxnId="{0B4E135E-BE49-48A0-9624-FB785CA419E3}">
      <dgm:prSet/>
      <dgm:spPr/>
      <dgm:t>
        <a:bodyPr/>
        <a:lstStyle/>
        <a:p>
          <a:endParaRPr lang="en-US"/>
        </a:p>
      </dgm:t>
    </dgm:pt>
    <dgm:pt modelId="{203DA79E-8351-4D69-B957-34AB69FFC42F}" type="sibTrans" cxnId="{0B4E135E-BE49-48A0-9624-FB785CA419E3}">
      <dgm:prSet/>
      <dgm:spPr/>
      <dgm:t>
        <a:bodyPr/>
        <a:lstStyle/>
        <a:p>
          <a:endParaRPr lang="en-US"/>
        </a:p>
      </dgm:t>
    </dgm:pt>
    <dgm:pt modelId="{91656132-7F60-497A-9E37-F69032479903}">
      <dgm:prSet custT="1"/>
      <dgm:spPr/>
      <dgm:t>
        <a:bodyPr/>
        <a:lstStyle/>
        <a:p>
          <a:r>
            <a:rPr lang="en-US" sz="1600" dirty="0">
              <a:latin typeface="Calibri" panose="020F0502020204030204" pitchFamily="34" charset="0"/>
              <a:cs typeface="Calibri" panose="020F0502020204030204" pitchFamily="34" charset="0"/>
            </a:rPr>
            <a:t>Lisa</a:t>
          </a:r>
        </a:p>
      </dgm:t>
    </dgm:pt>
    <dgm:pt modelId="{5F9F6022-305A-43FF-A71D-70C021AB3417}" type="parTrans" cxnId="{50510199-1D32-41AA-B89A-9ADCED52716A}">
      <dgm:prSet/>
      <dgm:spPr/>
      <dgm:t>
        <a:bodyPr/>
        <a:lstStyle/>
        <a:p>
          <a:endParaRPr lang="en-US"/>
        </a:p>
      </dgm:t>
    </dgm:pt>
    <dgm:pt modelId="{D3017E47-7835-4BF7-A533-9C619CBAF613}" type="sibTrans" cxnId="{50510199-1D32-41AA-B89A-9ADCED52716A}">
      <dgm:prSet/>
      <dgm:spPr/>
      <dgm:t>
        <a:bodyPr/>
        <a:lstStyle/>
        <a:p>
          <a:endParaRPr lang="en-US"/>
        </a:p>
      </dgm:t>
    </dgm:pt>
    <dgm:pt modelId="{B1F15312-8ED0-4B6E-BEDE-6DFBE169B729}" type="pres">
      <dgm:prSet presAssocID="{54411F6D-2981-4B56-9ADB-B2F834F99773}" presName="diagram" presStyleCnt="0">
        <dgm:presLayoutVars>
          <dgm:chPref val="1"/>
          <dgm:dir/>
          <dgm:animOne val="branch"/>
          <dgm:animLvl val="lvl"/>
          <dgm:resizeHandles val="exact"/>
        </dgm:presLayoutVars>
      </dgm:prSet>
      <dgm:spPr/>
      <dgm:t>
        <a:bodyPr/>
        <a:lstStyle/>
        <a:p>
          <a:endParaRPr lang="en-US"/>
        </a:p>
      </dgm:t>
    </dgm:pt>
    <dgm:pt modelId="{BBD752E4-986D-4D63-8F65-1CFB15F1FDBB}" type="pres">
      <dgm:prSet presAssocID="{5E7C76BF-F95B-425D-9157-A97CE63F3FD1}" presName="root1" presStyleCnt="0"/>
      <dgm:spPr/>
    </dgm:pt>
    <dgm:pt modelId="{4CFC2088-9474-4CEE-B731-AEF931E8D169}" type="pres">
      <dgm:prSet presAssocID="{5E7C76BF-F95B-425D-9157-A97CE63F3FD1}" presName="LevelOneTextNode" presStyleLbl="node0" presStyleIdx="0" presStyleCnt="1" custScaleX="47928" custScaleY="63145" custLinFactNeighborX="-17662" custLinFactNeighborY="-3091">
        <dgm:presLayoutVars>
          <dgm:chPref val="3"/>
        </dgm:presLayoutVars>
      </dgm:prSet>
      <dgm:spPr/>
      <dgm:t>
        <a:bodyPr/>
        <a:lstStyle/>
        <a:p>
          <a:endParaRPr lang="en-US"/>
        </a:p>
      </dgm:t>
    </dgm:pt>
    <dgm:pt modelId="{A0A7E099-69E2-4591-B58B-45F64C0CCEA9}" type="pres">
      <dgm:prSet presAssocID="{5E7C76BF-F95B-425D-9157-A97CE63F3FD1}" presName="level2hierChild" presStyleCnt="0"/>
      <dgm:spPr/>
    </dgm:pt>
    <dgm:pt modelId="{60299997-3A1B-42A9-8B31-436504B6717D}" type="pres">
      <dgm:prSet presAssocID="{E79B4CF1-AAA4-41A9-91AD-7C95BB891530}" presName="conn2-1" presStyleLbl="parChTrans1D2" presStyleIdx="0" presStyleCnt="2"/>
      <dgm:spPr/>
      <dgm:t>
        <a:bodyPr/>
        <a:lstStyle/>
        <a:p>
          <a:endParaRPr lang="en-US"/>
        </a:p>
      </dgm:t>
    </dgm:pt>
    <dgm:pt modelId="{E62253EB-2B13-4E20-93D5-BB4CAC44A499}" type="pres">
      <dgm:prSet presAssocID="{E79B4CF1-AAA4-41A9-91AD-7C95BB891530}" presName="connTx" presStyleLbl="parChTrans1D2" presStyleIdx="0" presStyleCnt="2"/>
      <dgm:spPr/>
      <dgm:t>
        <a:bodyPr/>
        <a:lstStyle/>
        <a:p>
          <a:endParaRPr lang="en-US"/>
        </a:p>
      </dgm:t>
    </dgm:pt>
    <dgm:pt modelId="{A8949A05-735B-4BBB-B095-CFC2DE5E0E98}" type="pres">
      <dgm:prSet presAssocID="{F6C59949-BFA6-4143-B7D5-E5D3867A8098}" presName="root2" presStyleCnt="0"/>
      <dgm:spPr/>
    </dgm:pt>
    <dgm:pt modelId="{5FBE8A0D-9AF4-4A68-A616-1880C8797710}" type="pres">
      <dgm:prSet presAssocID="{F6C59949-BFA6-4143-B7D5-E5D3867A8098}" presName="LevelTwoTextNode" presStyleLbl="node2" presStyleIdx="0" presStyleCnt="2" custScaleX="47184" custScaleY="48029" custLinFactNeighborX="-23584" custLinFactNeighborY="5499">
        <dgm:presLayoutVars>
          <dgm:chPref val="3"/>
        </dgm:presLayoutVars>
      </dgm:prSet>
      <dgm:spPr/>
      <dgm:t>
        <a:bodyPr/>
        <a:lstStyle/>
        <a:p>
          <a:endParaRPr lang="en-US"/>
        </a:p>
      </dgm:t>
    </dgm:pt>
    <dgm:pt modelId="{B7D2FB25-AD87-48DC-B44B-880DEEBCA1AF}" type="pres">
      <dgm:prSet presAssocID="{F6C59949-BFA6-4143-B7D5-E5D3867A8098}" presName="level3hierChild" presStyleCnt="0"/>
      <dgm:spPr/>
    </dgm:pt>
    <dgm:pt modelId="{09E7C2A7-9D43-4979-B314-090B24E26EC9}" type="pres">
      <dgm:prSet presAssocID="{98070708-AFB4-41AE-AA72-2F801403E62E}" presName="conn2-1" presStyleLbl="parChTrans1D3" presStyleIdx="0" presStyleCnt="4"/>
      <dgm:spPr/>
      <dgm:t>
        <a:bodyPr/>
        <a:lstStyle/>
        <a:p>
          <a:endParaRPr lang="en-US"/>
        </a:p>
      </dgm:t>
    </dgm:pt>
    <dgm:pt modelId="{CEE1B90D-C894-4034-B3C9-DA1AB39178A8}" type="pres">
      <dgm:prSet presAssocID="{98070708-AFB4-41AE-AA72-2F801403E62E}" presName="connTx" presStyleLbl="parChTrans1D3" presStyleIdx="0" presStyleCnt="4"/>
      <dgm:spPr/>
      <dgm:t>
        <a:bodyPr/>
        <a:lstStyle/>
        <a:p>
          <a:endParaRPr lang="en-US"/>
        </a:p>
      </dgm:t>
    </dgm:pt>
    <dgm:pt modelId="{188B4DB9-E598-4470-BED4-580B65346966}" type="pres">
      <dgm:prSet presAssocID="{066CA256-C23E-4D07-B70B-2B60585671FE}" presName="root2" presStyleCnt="0"/>
      <dgm:spPr/>
    </dgm:pt>
    <dgm:pt modelId="{FE92DCC4-8F13-489A-9103-F37C0AFF6EF7}" type="pres">
      <dgm:prSet presAssocID="{066CA256-C23E-4D07-B70B-2B60585671FE}" presName="LevelTwoTextNode" presStyleLbl="node3" presStyleIdx="0" presStyleCnt="4" custScaleX="54956" custScaleY="46543">
        <dgm:presLayoutVars>
          <dgm:chPref val="3"/>
        </dgm:presLayoutVars>
      </dgm:prSet>
      <dgm:spPr/>
      <dgm:t>
        <a:bodyPr/>
        <a:lstStyle/>
        <a:p>
          <a:endParaRPr lang="en-US"/>
        </a:p>
      </dgm:t>
    </dgm:pt>
    <dgm:pt modelId="{B1650D99-2816-4F33-BC09-46FDEF603C9E}" type="pres">
      <dgm:prSet presAssocID="{066CA256-C23E-4D07-B70B-2B60585671FE}" presName="level3hierChild" presStyleCnt="0"/>
      <dgm:spPr/>
    </dgm:pt>
    <dgm:pt modelId="{C3538AEE-53E2-42CF-8B22-FF3BDC5A0A3D}" type="pres">
      <dgm:prSet presAssocID="{B96FC5A2-09F0-420F-B699-18FC32E293B3}" presName="conn2-1" presStyleLbl="parChTrans1D3" presStyleIdx="1" presStyleCnt="4"/>
      <dgm:spPr/>
      <dgm:t>
        <a:bodyPr/>
        <a:lstStyle/>
        <a:p>
          <a:endParaRPr lang="en-US"/>
        </a:p>
      </dgm:t>
    </dgm:pt>
    <dgm:pt modelId="{6C9315FD-B80D-4FB9-B777-128F2AFCEA2B}" type="pres">
      <dgm:prSet presAssocID="{B96FC5A2-09F0-420F-B699-18FC32E293B3}" presName="connTx" presStyleLbl="parChTrans1D3" presStyleIdx="1" presStyleCnt="4"/>
      <dgm:spPr/>
      <dgm:t>
        <a:bodyPr/>
        <a:lstStyle/>
        <a:p>
          <a:endParaRPr lang="en-US"/>
        </a:p>
      </dgm:t>
    </dgm:pt>
    <dgm:pt modelId="{F7F7B05D-83CD-45FD-8D71-133BFD375D91}" type="pres">
      <dgm:prSet presAssocID="{34E60CDB-3CDB-4F35-AE17-7D27120EE196}" presName="root2" presStyleCnt="0"/>
      <dgm:spPr/>
    </dgm:pt>
    <dgm:pt modelId="{6E7DFBE2-FCD1-4C66-968F-80090D206F9B}" type="pres">
      <dgm:prSet presAssocID="{34E60CDB-3CDB-4F35-AE17-7D27120EE196}" presName="LevelTwoTextNode" presStyleLbl="node3" presStyleIdx="1" presStyleCnt="4" custScaleX="54956" custScaleY="39881">
        <dgm:presLayoutVars>
          <dgm:chPref val="3"/>
        </dgm:presLayoutVars>
      </dgm:prSet>
      <dgm:spPr/>
      <dgm:t>
        <a:bodyPr/>
        <a:lstStyle/>
        <a:p>
          <a:endParaRPr lang="en-US"/>
        </a:p>
      </dgm:t>
    </dgm:pt>
    <dgm:pt modelId="{DDD62FE9-B4A4-400D-A6A0-33F93D537D4C}" type="pres">
      <dgm:prSet presAssocID="{34E60CDB-3CDB-4F35-AE17-7D27120EE196}" presName="level3hierChild" presStyleCnt="0"/>
      <dgm:spPr/>
    </dgm:pt>
    <dgm:pt modelId="{720EAE7F-4487-4608-9BCD-EAC5AD881904}" type="pres">
      <dgm:prSet presAssocID="{B973A028-8FE2-4825-8070-DA53EA375FED}" presName="conn2-1" presStyleLbl="parChTrans1D2" presStyleIdx="1" presStyleCnt="2"/>
      <dgm:spPr/>
      <dgm:t>
        <a:bodyPr/>
        <a:lstStyle/>
        <a:p>
          <a:endParaRPr lang="en-US"/>
        </a:p>
      </dgm:t>
    </dgm:pt>
    <dgm:pt modelId="{39F9F918-BF7B-4425-B9F4-85671AC1D39E}" type="pres">
      <dgm:prSet presAssocID="{B973A028-8FE2-4825-8070-DA53EA375FED}" presName="connTx" presStyleLbl="parChTrans1D2" presStyleIdx="1" presStyleCnt="2"/>
      <dgm:spPr/>
      <dgm:t>
        <a:bodyPr/>
        <a:lstStyle/>
        <a:p>
          <a:endParaRPr lang="en-US"/>
        </a:p>
      </dgm:t>
    </dgm:pt>
    <dgm:pt modelId="{ADBA3D9A-9CA0-42AB-AFB6-C003B2D68FF1}" type="pres">
      <dgm:prSet presAssocID="{77333B5E-E65D-4A9E-AB56-28F4C51DCDC3}" presName="root2" presStyleCnt="0"/>
      <dgm:spPr/>
    </dgm:pt>
    <dgm:pt modelId="{2C79B190-F10D-4521-9176-9763AFAAA10C}" type="pres">
      <dgm:prSet presAssocID="{77333B5E-E65D-4A9E-AB56-28F4C51DCDC3}" presName="LevelTwoTextNode" presStyleLbl="node2" presStyleIdx="1" presStyleCnt="2" custScaleX="44035" custScaleY="46052" custLinFactNeighborX="-21466" custLinFactNeighborY="309">
        <dgm:presLayoutVars>
          <dgm:chPref val="3"/>
        </dgm:presLayoutVars>
      </dgm:prSet>
      <dgm:spPr/>
      <dgm:t>
        <a:bodyPr/>
        <a:lstStyle/>
        <a:p>
          <a:endParaRPr lang="en-US"/>
        </a:p>
      </dgm:t>
    </dgm:pt>
    <dgm:pt modelId="{59D26171-E45C-4CB5-AEAE-A6C7823B1BB2}" type="pres">
      <dgm:prSet presAssocID="{77333B5E-E65D-4A9E-AB56-28F4C51DCDC3}" presName="level3hierChild" presStyleCnt="0"/>
      <dgm:spPr/>
    </dgm:pt>
    <dgm:pt modelId="{4A13E1F5-3B5D-4C12-B040-883CF66833E1}" type="pres">
      <dgm:prSet presAssocID="{DC9431F5-3174-4D0A-93AD-C00E558E7F88}" presName="conn2-1" presStyleLbl="parChTrans1D3" presStyleIdx="2" presStyleCnt="4"/>
      <dgm:spPr/>
      <dgm:t>
        <a:bodyPr/>
        <a:lstStyle/>
        <a:p>
          <a:endParaRPr lang="en-US"/>
        </a:p>
      </dgm:t>
    </dgm:pt>
    <dgm:pt modelId="{81A8967E-3EEB-4997-9247-EB8C2DC42563}" type="pres">
      <dgm:prSet presAssocID="{DC9431F5-3174-4D0A-93AD-C00E558E7F88}" presName="connTx" presStyleLbl="parChTrans1D3" presStyleIdx="2" presStyleCnt="4"/>
      <dgm:spPr/>
      <dgm:t>
        <a:bodyPr/>
        <a:lstStyle/>
        <a:p>
          <a:endParaRPr lang="en-US"/>
        </a:p>
      </dgm:t>
    </dgm:pt>
    <dgm:pt modelId="{DB730560-602E-4E7E-9012-A63C34B78651}" type="pres">
      <dgm:prSet presAssocID="{382A0FF5-87E4-423B-9E8D-90BFC9EBD2BA}" presName="root2" presStyleCnt="0"/>
      <dgm:spPr/>
    </dgm:pt>
    <dgm:pt modelId="{3414E32E-C7CD-49FE-B19C-AFC71FD3411E}" type="pres">
      <dgm:prSet presAssocID="{382A0FF5-87E4-423B-9E8D-90BFC9EBD2BA}" presName="LevelTwoTextNode" presStyleLbl="node3" presStyleIdx="2" presStyleCnt="4" custScaleX="59451" custScaleY="38307">
        <dgm:presLayoutVars>
          <dgm:chPref val="3"/>
        </dgm:presLayoutVars>
      </dgm:prSet>
      <dgm:spPr/>
      <dgm:t>
        <a:bodyPr/>
        <a:lstStyle/>
        <a:p>
          <a:endParaRPr lang="en-US"/>
        </a:p>
      </dgm:t>
    </dgm:pt>
    <dgm:pt modelId="{25D1E7E5-B22D-4ED5-BB48-357DB5DD0869}" type="pres">
      <dgm:prSet presAssocID="{382A0FF5-87E4-423B-9E8D-90BFC9EBD2BA}" presName="level3hierChild" presStyleCnt="0"/>
      <dgm:spPr/>
    </dgm:pt>
    <dgm:pt modelId="{BE054AB5-BCD2-4A0E-9281-7FDDE1D8A4DD}" type="pres">
      <dgm:prSet presAssocID="{5F9F6022-305A-43FF-A71D-70C021AB3417}" presName="conn2-1" presStyleLbl="parChTrans1D3" presStyleIdx="3" presStyleCnt="4"/>
      <dgm:spPr/>
      <dgm:t>
        <a:bodyPr/>
        <a:lstStyle/>
        <a:p>
          <a:endParaRPr lang="en-US"/>
        </a:p>
      </dgm:t>
    </dgm:pt>
    <dgm:pt modelId="{1B69DE85-4793-4069-8833-58A1A0A9774C}" type="pres">
      <dgm:prSet presAssocID="{5F9F6022-305A-43FF-A71D-70C021AB3417}" presName="connTx" presStyleLbl="parChTrans1D3" presStyleIdx="3" presStyleCnt="4"/>
      <dgm:spPr/>
      <dgm:t>
        <a:bodyPr/>
        <a:lstStyle/>
        <a:p>
          <a:endParaRPr lang="en-US"/>
        </a:p>
      </dgm:t>
    </dgm:pt>
    <dgm:pt modelId="{E075F54E-C5A9-4E9E-BA70-160E265955AE}" type="pres">
      <dgm:prSet presAssocID="{91656132-7F60-497A-9E37-F69032479903}" presName="root2" presStyleCnt="0"/>
      <dgm:spPr/>
    </dgm:pt>
    <dgm:pt modelId="{70D039E2-60B9-4683-84E4-6666387621EC}" type="pres">
      <dgm:prSet presAssocID="{91656132-7F60-497A-9E37-F69032479903}" presName="LevelTwoTextNode" presStyleLbl="node3" presStyleIdx="3" presStyleCnt="4" custScaleX="59214" custScaleY="33908" custLinFactNeighborX="2555" custLinFactNeighborY="-7755">
        <dgm:presLayoutVars>
          <dgm:chPref val="3"/>
        </dgm:presLayoutVars>
      </dgm:prSet>
      <dgm:spPr/>
      <dgm:t>
        <a:bodyPr/>
        <a:lstStyle/>
        <a:p>
          <a:endParaRPr lang="en-US"/>
        </a:p>
      </dgm:t>
    </dgm:pt>
    <dgm:pt modelId="{1786FCC5-2065-47DF-B325-C787A73E292B}" type="pres">
      <dgm:prSet presAssocID="{91656132-7F60-497A-9E37-F69032479903}" presName="level3hierChild" presStyleCnt="0"/>
      <dgm:spPr/>
    </dgm:pt>
  </dgm:ptLst>
  <dgm:cxnLst>
    <dgm:cxn modelId="{46F5DFAB-06FA-4062-8145-A559EDE1C325}" type="presOf" srcId="{DC9431F5-3174-4D0A-93AD-C00E558E7F88}" destId="{4A13E1F5-3B5D-4C12-B040-883CF66833E1}" srcOrd="0" destOrd="0" presId="urn:microsoft.com/office/officeart/2005/8/layout/hierarchy2"/>
    <dgm:cxn modelId="{4FE29347-BD37-41C9-B2C1-138DA81D2FA5}" srcId="{5E7C76BF-F95B-425D-9157-A97CE63F3FD1}" destId="{F6C59949-BFA6-4143-B7D5-E5D3867A8098}" srcOrd="0" destOrd="0" parTransId="{E79B4CF1-AAA4-41A9-91AD-7C95BB891530}" sibTransId="{D5153C92-63BC-4F0D-8123-25B178368783}"/>
    <dgm:cxn modelId="{3725C5A4-44E1-4786-96F3-DD421433F4E2}" srcId="{F6C59949-BFA6-4143-B7D5-E5D3867A8098}" destId="{066CA256-C23E-4D07-B70B-2B60585671FE}" srcOrd="0" destOrd="0" parTransId="{98070708-AFB4-41AE-AA72-2F801403E62E}" sibTransId="{84F68A0A-F548-4CBE-9D84-A786C359156E}"/>
    <dgm:cxn modelId="{0B4E135E-BE49-48A0-9624-FB785CA419E3}" srcId="{77333B5E-E65D-4A9E-AB56-28F4C51DCDC3}" destId="{382A0FF5-87E4-423B-9E8D-90BFC9EBD2BA}" srcOrd="0" destOrd="0" parTransId="{DC9431F5-3174-4D0A-93AD-C00E558E7F88}" sibTransId="{203DA79E-8351-4D69-B957-34AB69FFC42F}"/>
    <dgm:cxn modelId="{6A5B3F70-0683-4B46-B671-C01E2D6BE4CD}" type="presOf" srcId="{77333B5E-E65D-4A9E-AB56-28F4C51DCDC3}" destId="{2C79B190-F10D-4521-9176-9763AFAAA10C}" srcOrd="0" destOrd="0" presId="urn:microsoft.com/office/officeart/2005/8/layout/hierarchy2"/>
    <dgm:cxn modelId="{E18B7F74-208D-4114-BE8D-DD22093C24CA}" type="presOf" srcId="{91656132-7F60-497A-9E37-F69032479903}" destId="{70D039E2-60B9-4683-84E4-6666387621EC}" srcOrd="0" destOrd="0" presId="urn:microsoft.com/office/officeart/2005/8/layout/hierarchy2"/>
    <dgm:cxn modelId="{C9731F66-41E6-48DD-9893-DE43DAE69B99}" type="presOf" srcId="{5F9F6022-305A-43FF-A71D-70C021AB3417}" destId="{BE054AB5-BCD2-4A0E-9281-7FDDE1D8A4DD}" srcOrd="0" destOrd="0" presId="urn:microsoft.com/office/officeart/2005/8/layout/hierarchy2"/>
    <dgm:cxn modelId="{98C0DE28-1319-4182-9E23-2D96233A7B79}" type="presOf" srcId="{382A0FF5-87E4-423B-9E8D-90BFC9EBD2BA}" destId="{3414E32E-C7CD-49FE-B19C-AFC71FD3411E}" srcOrd="0" destOrd="0" presId="urn:microsoft.com/office/officeart/2005/8/layout/hierarchy2"/>
    <dgm:cxn modelId="{A2D1F039-B862-4A1B-BA64-DF5EB867301D}" type="presOf" srcId="{98070708-AFB4-41AE-AA72-2F801403E62E}" destId="{CEE1B90D-C894-4034-B3C9-DA1AB39178A8}" srcOrd="1" destOrd="0" presId="urn:microsoft.com/office/officeart/2005/8/layout/hierarchy2"/>
    <dgm:cxn modelId="{B313DECA-08BB-47AA-BD39-E957876BA55E}" type="presOf" srcId="{34E60CDB-3CDB-4F35-AE17-7D27120EE196}" destId="{6E7DFBE2-FCD1-4C66-968F-80090D206F9B}" srcOrd="0" destOrd="0" presId="urn:microsoft.com/office/officeart/2005/8/layout/hierarchy2"/>
    <dgm:cxn modelId="{605A8F6B-527A-4EBB-81C8-2A33E45D11F4}" type="presOf" srcId="{DC9431F5-3174-4D0A-93AD-C00E558E7F88}" destId="{81A8967E-3EEB-4997-9247-EB8C2DC42563}" srcOrd="1" destOrd="0" presId="urn:microsoft.com/office/officeart/2005/8/layout/hierarchy2"/>
    <dgm:cxn modelId="{E093F5C6-05CB-4C8B-929A-B637AA98DD6A}" type="presOf" srcId="{F6C59949-BFA6-4143-B7D5-E5D3867A8098}" destId="{5FBE8A0D-9AF4-4A68-A616-1880C8797710}" srcOrd="0" destOrd="0" presId="urn:microsoft.com/office/officeart/2005/8/layout/hierarchy2"/>
    <dgm:cxn modelId="{B6CA9B5E-C58A-450A-AFF7-E6C8A0AEBF1F}" type="presOf" srcId="{B96FC5A2-09F0-420F-B699-18FC32E293B3}" destId="{C3538AEE-53E2-42CF-8B22-FF3BDC5A0A3D}" srcOrd="0" destOrd="0" presId="urn:microsoft.com/office/officeart/2005/8/layout/hierarchy2"/>
    <dgm:cxn modelId="{E5270CB0-50EE-4A40-9283-33FC4764BE47}" type="presOf" srcId="{5E7C76BF-F95B-425D-9157-A97CE63F3FD1}" destId="{4CFC2088-9474-4CEE-B731-AEF931E8D169}" srcOrd="0" destOrd="0" presId="urn:microsoft.com/office/officeart/2005/8/layout/hierarchy2"/>
    <dgm:cxn modelId="{24D782E6-13DE-47AD-AC30-590F71C59C62}" srcId="{54411F6D-2981-4B56-9ADB-B2F834F99773}" destId="{5E7C76BF-F95B-425D-9157-A97CE63F3FD1}" srcOrd="0" destOrd="0" parTransId="{F6618ED0-8636-4427-A6A5-DADCD55C511E}" sibTransId="{5788931C-87B0-4D0E-A538-629A1DAC4F5A}"/>
    <dgm:cxn modelId="{688473EC-CCB8-425F-A958-D0BB61651220}" srcId="{5E7C76BF-F95B-425D-9157-A97CE63F3FD1}" destId="{77333B5E-E65D-4A9E-AB56-28F4C51DCDC3}" srcOrd="1" destOrd="0" parTransId="{B973A028-8FE2-4825-8070-DA53EA375FED}" sibTransId="{F4133B8B-88A1-42C4-9EBE-F117CF2F2E1E}"/>
    <dgm:cxn modelId="{995A2E3E-8A69-4306-A171-902C62665AA4}" type="presOf" srcId="{B973A028-8FE2-4825-8070-DA53EA375FED}" destId="{720EAE7F-4487-4608-9BCD-EAC5AD881904}" srcOrd="0" destOrd="0" presId="urn:microsoft.com/office/officeart/2005/8/layout/hierarchy2"/>
    <dgm:cxn modelId="{B1C0CE4C-E2D7-46FD-9822-71731705FB50}" type="presOf" srcId="{B973A028-8FE2-4825-8070-DA53EA375FED}" destId="{39F9F918-BF7B-4425-B9F4-85671AC1D39E}" srcOrd="1" destOrd="0" presId="urn:microsoft.com/office/officeart/2005/8/layout/hierarchy2"/>
    <dgm:cxn modelId="{E1E8B516-0EB5-40AD-9FC6-0C28C0DEC107}" type="presOf" srcId="{98070708-AFB4-41AE-AA72-2F801403E62E}" destId="{09E7C2A7-9D43-4979-B314-090B24E26EC9}" srcOrd="0" destOrd="0" presId="urn:microsoft.com/office/officeart/2005/8/layout/hierarchy2"/>
    <dgm:cxn modelId="{04DFEDA4-6AC8-4C49-9670-5C6A48BB1BDE}" type="presOf" srcId="{54411F6D-2981-4B56-9ADB-B2F834F99773}" destId="{B1F15312-8ED0-4B6E-BEDE-6DFBE169B729}" srcOrd="0" destOrd="0" presId="urn:microsoft.com/office/officeart/2005/8/layout/hierarchy2"/>
    <dgm:cxn modelId="{50510199-1D32-41AA-B89A-9ADCED52716A}" srcId="{77333B5E-E65D-4A9E-AB56-28F4C51DCDC3}" destId="{91656132-7F60-497A-9E37-F69032479903}" srcOrd="1" destOrd="0" parTransId="{5F9F6022-305A-43FF-A71D-70C021AB3417}" sibTransId="{D3017E47-7835-4BF7-A533-9C619CBAF613}"/>
    <dgm:cxn modelId="{7618047C-7D7C-48A5-9FFD-54B348C6D1F6}" type="presOf" srcId="{E79B4CF1-AAA4-41A9-91AD-7C95BB891530}" destId="{60299997-3A1B-42A9-8B31-436504B6717D}" srcOrd="0" destOrd="0" presId="urn:microsoft.com/office/officeart/2005/8/layout/hierarchy2"/>
    <dgm:cxn modelId="{81BEE649-7143-43C9-983E-F508CE7AE809}" type="presOf" srcId="{B96FC5A2-09F0-420F-B699-18FC32E293B3}" destId="{6C9315FD-B80D-4FB9-B777-128F2AFCEA2B}" srcOrd="1" destOrd="0" presId="urn:microsoft.com/office/officeart/2005/8/layout/hierarchy2"/>
    <dgm:cxn modelId="{888A2BC5-5CAE-40E0-907A-F82747FDE388}" type="presOf" srcId="{E79B4CF1-AAA4-41A9-91AD-7C95BB891530}" destId="{E62253EB-2B13-4E20-93D5-BB4CAC44A499}" srcOrd="1" destOrd="0" presId="urn:microsoft.com/office/officeart/2005/8/layout/hierarchy2"/>
    <dgm:cxn modelId="{133974BB-0C8E-4F11-BEAE-CAED7D6B01F3}" type="presOf" srcId="{5F9F6022-305A-43FF-A71D-70C021AB3417}" destId="{1B69DE85-4793-4069-8833-58A1A0A9774C}" srcOrd="1" destOrd="0" presId="urn:microsoft.com/office/officeart/2005/8/layout/hierarchy2"/>
    <dgm:cxn modelId="{21915254-51A9-40D0-8FFE-232CCC253BD9}" type="presOf" srcId="{066CA256-C23E-4D07-B70B-2B60585671FE}" destId="{FE92DCC4-8F13-489A-9103-F37C0AFF6EF7}" srcOrd="0" destOrd="0" presId="urn:microsoft.com/office/officeart/2005/8/layout/hierarchy2"/>
    <dgm:cxn modelId="{02334181-5C8D-4511-A8FA-298CF7B1BAE9}" srcId="{F6C59949-BFA6-4143-B7D5-E5D3867A8098}" destId="{34E60CDB-3CDB-4F35-AE17-7D27120EE196}" srcOrd="1" destOrd="0" parTransId="{B96FC5A2-09F0-420F-B699-18FC32E293B3}" sibTransId="{D58ADC58-83D8-4B75-A232-8AC2CB33729F}"/>
    <dgm:cxn modelId="{BE419A34-1E45-4A17-A6AA-6CA052D92ECC}" type="presParOf" srcId="{B1F15312-8ED0-4B6E-BEDE-6DFBE169B729}" destId="{BBD752E4-986D-4D63-8F65-1CFB15F1FDBB}" srcOrd="0" destOrd="0" presId="urn:microsoft.com/office/officeart/2005/8/layout/hierarchy2"/>
    <dgm:cxn modelId="{7FD575BD-C08C-48D0-8A25-2D85A1E1AF11}" type="presParOf" srcId="{BBD752E4-986D-4D63-8F65-1CFB15F1FDBB}" destId="{4CFC2088-9474-4CEE-B731-AEF931E8D169}" srcOrd="0" destOrd="0" presId="urn:microsoft.com/office/officeart/2005/8/layout/hierarchy2"/>
    <dgm:cxn modelId="{D4D8859B-BB72-4276-A3A7-05B80C7D3C8B}" type="presParOf" srcId="{BBD752E4-986D-4D63-8F65-1CFB15F1FDBB}" destId="{A0A7E099-69E2-4591-B58B-45F64C0CCEA9}" srcOrd="1" destOrd="0" presId="urn:microsoft.com/office/officeart/2005/8/layout/hierarchy2"/>
    <dgm:cxn modelId="{FE6F8E37-98A2-497A-AC3C-C2128CE5E1B7}" type="presParOf" srcId="{A0A7E099-69E2-4591-B58B-45F64C0CCEA9}" destId="{60299997-3A1B-42A9-8B31-436504B6717D}" srcOrd="0" destOrd="0" presId="urn:microsoft.com/office/officeart/2005/8/layout/hierarchy2"/>
    <dgm:cxn modelId="{6AD26005-3DB9-4E58-8D60-4A86D338A1A4}" type="presParOf" srcId="{60299997-3A1B-42A9-8B31-436504B6717D}" destId="{E62253EB-2B13-4E20-93D5-BB4CAC44A499}" srcOrd="0" destOrd="0" presId="urn:microsoft.com/office/officeart/2005/8/layout/hierarchy2"/>
    <dgm:cxn modelId="{ADB95C5F-3A21-450B-9A60-1BF4892C4176}" type="presParOf" srcId="{A0A7E099-69E2-4591-B58B-45F64C0CCEA9}" destId="{A8949A05-735B-4BBB-B095-CFC2DE5E0E98}" srcOrd="1" destOrd="0" presId="urn:microsoft.com/office/officeart/2005/8/layout/hierarchy2"/>
    <dgm:cxn modelId="{49FA9796-50C6-4087-A0E7-E7505AA7BD73}" type="presParOf" srcId="{A8949A05-735B-4BBB-B095-CFC2DE5E0E98}" destId="{5FBE8A0D-9AF4-4A68-A616-1880C8797710}" srcOrd="0" destOrd="0" presId="urn:microsoft.com/office/officeart/2005/8/layout/hierarchy2"/>
    <dgm:cxn modelId="{976F09B5-BADD-4642-BE34-48138807E03A}" type="presParOf" srcId="{A8949A05-735B-4BBB-B095-CFC2DE5E0E98}" destId="{B7D2FB25-AD87-48DC-B44B-880DEEBCA1AF}" srcOrd="1" destOrd="0" presId="urn:microsoft.com/office/officeart/2005/8/layout/hierarchy2"/>
    <dgm:cxn modelId="{7C66B471-0213-4C7D-BD1A-003C2C69CF7B}" type="presParOf" srcId="{B7D2FB25-AD87-48DC-B44B-880DEEBCA1AF}" destId="{09E7C2A7-9D43-4979-B314-090B24E26EC9}" srcOrd="0" destOrd="0" presId="urn:microsoft.com/office/officeart/2005/8/layout/hierarchy2"/>
    <dgm:cxn modelId="{331C1606-7655-4418-BF3A-0DEA56433FDA}" type="presParOf" srcId="{09E7C2A7-9D43-4979-B314-090B24E26EC9}" destId="{CEE1B90D-C894-4034-B3C9-DA1AB39178A8}" srcOrd="0" destOrd="0" presId="urn:microsoft.com/office/officeart/2005/8/layout/hierarchy2"/>
    <dgm:cxn modelId="{82DD05A0-E176-4ADD-BAAA-3A93AA470576}" type="presParOf" srcId="{B7D2FB25-AD87-48DC-B44B-880DEEBCA1AF}" destId="{188B4DB9-E598-4470-BED4-580B65346966}" srcOrd="1" destOrd="0" presId="urn:microsoft.com/office/officeart/2005/8/layout/hierarchy2"/>
    <dgm:cxn modelId="{7CF4667F-8709-4232-BC89-A719A19C41E4}" type="presParOf" srcId="{188B4DB9-E598-4470-BED4-580B65346966}" destId="{FE92DCC4-8F13-489A-9103-F37C0AFF6EF7}" srcOrd="0" destOrd="0" presId="urn:microsoft.com/office/officeart/2005/8/layout/hierarchy2"/>
    <dgm:cxn modelId="{B766A2BF-A88C-4577-9979-E3BA9E693788}" type="presParOf" srcId="{188B4DB9-E598-4470-BED4-580B65346966}" destId="{B1650D99-2816-4F33-BC09-46FDEF603C9E}" srcOrd="1" destOrd="0" presId="urn:microsoft.com/office/officeart/2005/8/layout/hierarchy2"/>
    <dgm:cxn modelId="{54D33CA9-F843-4853-B899-3B561E0E1AD7}" type="presParOf" srcId="{B7D2FB25-AD87-48DC-B44B-880DEEBCA1AF}" destId="{C3538AEE-53E2-42CF-8B22-FF3BDC5A0A3D}" srcOrd="2" destOrd="0" presId="urn:microsoft.com/office/officeart/2005/8/layout/hierarchy2"/>
    <dgm:cxn modelId="{3337775B-E3EA-4EBD-A1DD-77176EAA89D2}" type="presParOf" srcId="{C3538AEE-53E2-42CF-8B22-FF3BDC5A0A3D}" destId="{6C9315FD-B80D-4FB9-B777-128F2AFCEA2B}" srcOrd="0" destOrd="0" presId="urn:microsoft.com/office/officeart/2005/8/layout/hierarchy2"/>
    <dgm:cxn modelId="{98F12BF7-9988-4633-B5A4-97CB123604D0}" type="presParOf" srcId="{B7D2FB25-AD87-48DC-B44B-880DEEBCA1AF}" destId="{F7F7B05D-83CD-45FD-8D71-133BFD375D91}" srcOrd="3" destOrd="0" presId="urn:microsoft.com/office/officeart/2005/8/layout/hierarchy2"/>
    <dgm:cxn modelId="{1C153BBC-8521-4E35-B5EB-6F173BE2F256}" type="presParOf" srcId="{F7F7B05D-83CD-45FD-8D71-133BFD375D91}" destId="{6E7DFBE2-FCD1-4C66-968F-80090D206F9B}" srcOrd="0" destOrd="0" presId="urn:microsoft.com/office/officeart/2005/8/layout/hierarchy2"/>
    <dgm:cxn modelId="{4031C6B1-2591-4DEB-8D87-4A0058A9E668}" type="presParOf" srcId="{F7F7B05D-83CD-45FD-8D71-133BFD375D91}" destId="{DDD62FE9-B4A4-400D-A6A0-33F93D537D4C}" srcOrd="1" destOrd="0" presId="urn:microsoft.com/office/officeart/2005/8/layout/hierarchy2"/>
    <dgm:cxn modelId="{552BA5F9-F3B7-4D8A-9DE2-CB0C6E1D4C0E}" type="presParOf" srcId="{A0A7E099-69E2-4591-B58B-45F64C0CCEA9}" destId="{720EAE7F-4487-4608-9BCD-EAC5AD881904}" srcOrd="2" destOrd="0" presId="urn:microsoft.com/office/officeart/2005/8/layout/hierarchy2"/>
    <dgm:cxn modelId="{1B61D14C-CC7D-4E1B-A8B0-FFD631D8A512}" type="presParOf" srcId="{720EAE7F-4487-4608-9BCD-EAC5AD881904}" destId="{39F9F918-BF7B-4425-B9F4-85671AC1D39E}" srcOrd="0" destOrd="0" presId="urn:microsoft.com/office/officeart/2005/8/layout/hierarchy2"/>
    <dgm:cxn modelId="{469428A8-467C-4B73-8F91-34FEFD0CB814}" type="presParOf" srcId="{A0A7E099-69E2-4591-B58B-45F64C0CCEA9}" destId="{ADBA3D9A-9CA0-42AB-AFB6-C003B2D68FF1}" srcOrd="3" destOrd="0" presId="urn:microsoft.com/office/officeart/2005/8/layout/hierarchy2"/>
    <dgm:cxn modelId="{C682664F-4D7F-4A9A-A944-270FA57E32F5}" type="presParOf" srcId="{ADBA3D9A-9CA0-42AB-AFB6-C003B2D68FF1}" destId="{2C79B190-F10D-4521-9176-9763AFAAA10C}" srcOrd="0" destOrd="0" presId="urn:microsoft.com/office/officeart/2005/8/layout/hierarchy2"/>
    <dgm:cxn modelId="{F4579308-3DE3-4319-BD89-3DAE988304D5}" type="presParOf" srcId="{ADBA3D9A-9CA0-42AB-AFB6-C003B2D68FF1}" destId="{59D26171-E45C-4CB5-AEAE-A6C7823B1BB2}" srcOrd="1" destOrd="0" presId="urn:microsoft.com/office/officeart/2005/8/layout/hierarchy2"/>
    <dgm:cxn modelId="{676793DC-BCAE-4D9B-9010-54DE8D5250CF}" type="presParOf" srcId="{59D26171-E45C-4CB5-AEAE-A6C7823B1BB2}" destId="{4A13E1F5-3B5D-4C12-B040-883CF66833E1}" srcOrd="0" destOrd="0" presId="urn:microsoft.com/office/officeart/2005/8/layout/hierarchy2"/>
    <dgm:cxn modelId="{8626AFF1-046A-4B5A-9C4E-FE9DF1A8FB6F}" type="presParOf" srcId="{4A13E1F5-3B5D-4C12-B040-883CF66833E1}" destId="{81A8967E-3EEB-4997-9247-EB8C2DC42563}" srcOrd="0" destOrd="0" presId="urn:microsoft.com/office/officeart/2005/8/layout/hierarchy2"/>
    <dgm:cxn modelId="{40951447-E55E-491C-AA93-5F2EA3A14E90}" type="presParOf" srcId="{59D26171-E45C-4CB5-AEAE-A6C7823B1BB2}" destId="{DB730560-602E-4E7E-9012-A63C34B78651}" srcOrd="1" destOrd="0" presId="urn:microsoft.com/office/officeart/2005/8/layout/hierarchy2"/>
    <dgm:cxn modelId="{218BC346-AC39-46F4-B496-E2D2A9C40545}" type="presParOf" srcId="{DB730560-602E-4E7E-9012-A63C34B78651}" destId="{3414E32E-C7CD-49FE-B19C-AFC71FD3411E}" srcOrd="0" destOrd="0" presId="urn:microsoft.com/office/officeart/2005/8/layout/hierarchy2"/>
    <dgm:cxn modelId="{2D7FCB9A-1898-46EC-9585-1E652CE6EFCA}" type="presParOf" srcId="{DB730560-602E-4E7E-9012-A63C34B78651}" destId="{25D1E7E5-B22D-4ED5-BB48-357DB5DD0869}" srcOrd="1" destOrd="0" presId="urn:microsoft.com/office/officeart/2005/8/layout/hierarchy2"/>
    <dgm:cxn modelId="{F9F55F38-7DC4-4AB5-8004-CE666C6B260A}" type="presParOf" srcId="{59D26171-E45C-4CB5-AEAE-A6C7823B1BB2}" destId="{BE054AB5-BCD2-4A0E-9281-7FDDE1D8A4DD}" srcOrd="2" destOrd="0" presId="urn:microsoft.com/office/officeart/2005/8/layout/hierarchy2"/>
    <dgm:cxn modelId="{E7CC1425-9A58-4F4D-9F69-D06A3605EC4F}" type="presParOf" srcId="{BE054AB5-BCD2-4A0E-9281-7FDDE1D8A4DD}" destId="{1B69DE85-4793-4069-8833-58A1A0A9774C}" srcOrd="0" destOrd="0" presId="urn:microsoft.com/office/officeart/2005/8/layout/hierarchy2"/>
    <dgm:cxn modelId="{1DF4898A-1D43-439B-BACE-1C319AD3218D}" type="presParOf" srcId="{59D26171-E45C-4CB5-AEAE-A6C7823B1BB2}" destId="{E075F54E-C5A9-4E9E-BA70-160E265955AE}" srcOrd="3" destOrd="0" presId="urn:microsoft.com/office/officeart/2005/8/layout/hierarchy2"/>
    <dgm:cxn modelId="{B1A36014-2D98-4806-AC34-304F112D91CC}" type="presParOf" srcId="{E075F54E-C5A9-4E9E-BA70-160E265955AE}" destId="{70D039E2-60B9-4683-84E4-6666387621EC}" srcOrd="0" destOrd="0" presId="urn:microsoft.com/office/officeart/2005/8/layout/hierarchy2"/>
    <dgm:cxn modelId="{12EE98CF-CACD-4D4F-834E-89BB5A67A2F9}" type="presParOf" srcId="{E075F54E-C5A9-4E9E-BA70-160E265955AE}" destId="{1786FCC5-2065-47DF-B325-C787A73E292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C2088-9474-4CEE-B731-AEF931E8D169}">
      <dsp:nvSpPr>
        <dsp:cNvPr id="0" name=""/>
        <dsp:cNvSpPr/>
      </dsp:nvSpPr>
      <dsp:spPr>
        <a:xfrm>
          <a:off x="34936" y="1043693"/>
          <a:ext cx="1423408" cy="9376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Applicant</a:t>
          </a:r>
        </a:p>
      </dsp:txBody>
      <dsp:txXfrm>
        <a:off x="62399" y="1071156"/>
        <a:ext cx="1368482" cy="882742"/>
      </dsp:txXfrm>
    </dsp:sp>
    <dsp:sp modelId="{60299997-3A1B-42A9-8B31-436504B6717D}">
      <dsp:nvSpPr>
        <dsp:cNvPr id="0" name=""/>
        <dsp:cNvSpPr/>
      </dsp:nvSpPr>
      <dsp:spPr>
        <a:xfrm rot="19573776">
          <a:off x="1355630" y="1129977"/>
          <a:ext cx="1217506" cy="88330"/>
        </a:xfrm>
        <a:custGeom>
          <a:avLst/>
          <a:gdLst/>
          <a:ahLst/>
          <a:cxnLst/>
          <a:rect l="0" t="0" r="0" b="0"/>
          <a:pathLst>
            <a:path>
              <a:moveTo>
                <a:pt x="0" y="44165"/>
              </a:moveTo>
              <a:lnTo>
                <a:pt x="1217506" y="44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33946" y="1143704"/>
        <a:ext cx="60875" cy="60875"/>
      </dsp:txXfrm>
    </dsp:sp>
    <dsp:sp modelId="{5FBE8A0D-9AF4-4A68-A616-1880C8797710}">
      <dsp:nvSpPr>
        <dsp:cNvPr id="0" name=""/>
        <dsp:cNvSpPr/>
      </dsp:nvSpPr>
      <dsp:spPr>
        <a:xfrm>
          <a:off x="2470423" y="479155"/>
          <a:ext cx="1401312" cy="7132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B Corp.</a:t>
          </a:r>
        </a:p>
      </dsp:txBody>
      <dsp:txXfrm>
        <a:off x="2491312" y="500044"/>
        <a:ext cx="1359534" cy="671425"/>
      </dsp:txXfrm>
    </dsp:sp>
    <dsp:sp modelId="{09E7C2A7-9D43-4979-B314-090B24E26EC9}">
      <dsp:nvSpPr>
        <dsp:cNvPr id="0" name=""/>
        <dsp:cNvSpPr/>
      </dsp:nvSpPr>
      <dsp:spPr>
        <a:xfrm rot="20728692">
          <a:off x="3840575" y="547025"/>
          <a:ext cx="1950694" cy="88330"/>
        </a:xfrm>
        <a:custGeom>
          <a:avLst/>
          <a:gdLst/>
          <a:ahLst/>
          <a:cxnLst/>
          <a:rect l="0" t="0" r="0" b="0"/>
          <a:pathLst>
            <a:path>
              <a:moveTo>
                <a:pt x="0" y="44165"/>
              </a:moveTo>
              <a:lnTo>
                <a:pt x="1950694" y="441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767155" y="542423"/>
        <a:ext cx="97534" cy="97534"/>
      </dsp:txXfrm>
    </dsp:sp>
    <dsp:sp modelId="{FE92DCC4-8F13-489A-9103-F37C0AFF6EF7}">
      <dsp:nvSpPr>
        <dsp:cNvPr id="0" name=""/>
        <dsp:cNvSpPr/>
      </dsp:nvSpPr>
      <dsp:spPr>
        <a:xfrm>
          <a:off x="5760109" y="1055"/>
          <a:ext cx="1632132" cy="691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Homer</a:t>
          </a:r>
        </a:p>
      </dsp:txBody>
      <dsp:txXfrm>
        <a:off x="5780352" y="21298"/>
        <a:ext cx="1591646" cy="650651"/>
      </dsp:txXfrm>
    </dsp:sp>
    <dsp:sp modelId="{C3538AEE-53E2-42CF-8B22-FF3BDC5A0A3D}">
      <dsp:nvSpPr>
        <dsp:cNvPr id="0" name=""/>
        <dsp:cNvSpPr/>
      </dsp:nvSpPr>
      <dsp:spPr>
        <a:xfrm rot="674407">
          <a:off x="3853271" y="979233"/>
          <a:ext cx="1925303" cy="88330"/>
        </a:xfrm>
        <a:custGeom>
          <a:avLst/>
          <a:gdLst/>
          <a:ahLst/>
          <a:cxnLst/>
          <a:rect l="0" t="0" r="0" b="0"/>
          <a:pathLst>
            <a:path>
              <a:moveTo>
                <a:pt x="0" y="44165"/>
              </a:moveTo>
              <a:lnTo>
                <a:pt x="1925303" y="441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767790" y="975265"/>
        <a:ext cx="96265" cy="96265"/>
      </dsp:txXfrm>
    </dsp:sp>
    <dsp:sp modelId="{6E7DFBE2-FCD1-4C66-968F-80090D206F9B}">
      <dsp:nvSpPr>
        <dsp:cNvPr id="0" name=""/>
        <dsp:cNvSpPr/>
      </dsp:nvSpPr>
      <dsp:spPr>
        <a:xfrm>
          <a:off x="5760109" y="914934"/>
          <a:ext cx="1632132" cy="592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Marge</a:t>
          </a:r>
        </a:p>
      </dsp:txBody>
      <dsp:txXfrm>
        <a:off x="5777454" y="932279"/>
        <a:ext cx="1597442" cy="557520"/>
      </dsp:txXfrm>
    </dsp:sp>
    <dsp:sp modelId="{720EAE7F-4487-4608-9BCD-EAC5AD881904}">
      <dsp:nvSpPr>
        <dsp:cNvPr id="0" name=""/>
        <dsp:cNvSpPr/>
      </dsp:nvSpPr>
      <dsp:spPr>
        <a:xfrm rot="2338052">
          <a:off x="1304531" y="1903110"/>
          <a:ext cx="1382607" cy="88330"/>
        </a:xfrm>
        <a:custGeom>
          <a:avLst/>
          <a:gdLst/>
          <a:ahLst/>
          <a:cxnLst/>
          <a:rect l="0" t="0" r="0" b="0"/>
          <a:pathLst>
            <a:path>
              <a:moveTo>
                <a:pt x="0" y="44165"/>
              </a:moveTo>
              <a:lnTo>
                <a:pt x="1382607" y="441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61270" y="1912709"/>
        <a:ext cx="69130" cy="69130"/>
      </dsp:txXfrm>
    </dsp:sp>
    <dsp:sp modelId="{2C79B190-F10D-4521-9176-9763AFAAA10C}">
      <dsp:nvSpPr>
        <dsp:cNvPr id="0" name=""/>
        <dsp:cNvSpPr/>
      </dsp:nvSpPr>
      <dsp:spPr>
        <a:xfrm>
          <a:off x="2533325" y="2040099"/>
          <a:ext cx="1307790" cy="683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C Corp.</a:t>
          </a:r>
        </a:p>
      </dsp:txBody>
      <dsp:txXfrm>
        <a:off x="2553354" y="2060128"/>
        <a:ext cx="1267732" cy="643788"/>
      </dsp:txXfrm>
    </dsp:sp>
    <dsp:sp modelId="{4A13E1F5-3B5D-4C12-B040-883CF66833E1}">
      <dsp:nvSpPr>
        <dsp:cNvPr id="0" name=""/>
        <dsp:cNvSpPr/>
      </dsp:nvSpPr>
      <dsp:spPr>
        <a:xfrm rot="20916657">
          <a:off x="3822782" y="2153998"/>
          <a:ext cx="1862139" cy="88330"/>
        </a:xfrm>
        <a:custGeom>
          <a:avLst/>
          <a:gdLst/>
          <a:ahLst/>
          <a:cxnLst/>
          <a:rect l="0" t="0" r="0" b="0"/>
          <a:pathLst>
            <a:path>
              <a:moveTo>
                <a:pt x="0" y="44165"/>
              </a:moveTo>
              <a:lnTo>
                <a:pt x="1862139" y="441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707298" y="2151610"/>
        <a:ext cx="93106" cy="93106"/>
      </dsp:txXfrm>
    </dsp:sp>
    <dsp:sp modelId="{3414E32E-C7CD-49FE-B19C-AFC71FD3411E}">
      <dsp:nvSpPr>
        <dsp:cNvPr id="0" name=""/>
        <dsp:cNvSpPr/>
      </dsp:nvSpPr>
      <dsp:spPr>
        <a:xfrm>
          <a:off x="5666588" y="1729886"/>
          <a:ext cx="1765628" cy="5688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Bart</a:t>
          </a:r>
        </a:p>
      </dsp:txBody>
      <dsp:txXfrm>
        <a:off x="5683249" y="1746547"/>
        <a:ext cx="1732306" cy="535515"/>
      </dsp:txXfrm>
    </dsp:sp>
    <dsp:sp modelId="{BE054AB5-BCD2-4A0E-9281-7FDDE1D8A4DD}">
      <dsp:nvSpPr>
        <dsp:cNvPr id="0" name=""/>
        <dsp:cNvSpPr/>
      </dsp:nvSpPr>
      <dsp:spPr>
        <a:xfrm rot="495639">
          <a:off x="3831149" y="2475879"/>
          <a:ext cx="1921286" cy="88330"/>
        </a:xfrm>
        <a:custGeom>
          <a:avLst/>
          <a:gdLst/>
          <a:ahLst/>
          <a:cxnLst/>
          <a:rect l="0" t="0" r="0" b="0"/>
          <a:pathLst>
            <a:path>
              <a:moveTo>
                <a:pt x="0" y="44165"/>
              </a:moveTo>
              <a:lnTo>
                <a:pt x="1921286" y="4416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4743760" y="2472012"/>
        <a:ext cx="96064" cy="96064"/>
      </dsp:txXfrm>
    </dsp:sp>
    <dsp:sp modelId="{70D039E2-60B9-4683-84E4-6666387621EC}">
      <dsp:nvSpPr>
        <dsp:cNvPr id="0" name=""/>
        <dsp:cNvSpPr/>
      </dsp:nvSpPr>
      <dsp:spPr>
        <a:xfrm>
          <a:off x="5742468" y="2406308"/>
          <a:ext cx="1758589" cy="5035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Lisa</a:t>
          </a:r>
        </a:p>
      </dsp:txBody>
      <dsp:txXfrm>
        <a:off x="5757215" y="2421055"/>
        <a:ext cx="1729095" cy="4740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324" cy="465376"/>
          </a:xfrm>
          <a:prstGeom prst="rect">
            <a:avLst/>
          </a:prstGeom>
        </p:spPr>
        <p:txBody>
          <a:bodyPr vert="horz" lIns="92070" tIns="46036" rIns="92070" bIns="46036" rtlCol="0"/>
          <a:lstStyle>
            <a:lvl1pPr algn="l">
              <a:defRPr sz="1200"/>
            </a:lvl1pPr>
          </a:lstStyle>
          <a:p>
            <a:endParaRPr lang="en-US" dirty="0"/>
          </a:p>
        </p:txBody>
      </p:sp>
      <p:sp>
        <p:nvSpPr>
          <p:cNvPr id="3" name="Date Placeholder 2"/>
          <p:cNvSpPr>
            <a:spLocks noGrp="1"/>
          </p:cNvSpPr>
          <p:nvPr>
            <p:ph type="dt" sz="quarter" idx="1"/>
          </p:nvPr>
        </p:nvSpPr>
        <p:spPr>
          <a:xfrm>
            <a:off x="3970463" y="1"/>
            <a:ext cx="3038324" cy="465376"/>
          </a:xfrm>
          <a:prstGeom prst="rect">
            <a:avLst/>
          </a:prstGeom>
        </p:spPr>
        <p:txBody>
          <a:bodyPr vert="horz" lIns="92070" tIns="46036" rIns="92070" bIns="46036" rtlCol="0"/>
          <a:lstStyle>
            <a:lvl1pPr algn="r">
              <a:defRPr sz="1200"/>
            </a:lvl1pPr>
          </a:lstStyle>
          <a:p>
            <a:fld id="{9FAEF89B-EB40-4C34-B382-83EF00D03468}" type="datetimeFigureOut">
              <a:rPr lang="en-US" smtClean="0"/>
              <a:t>3/13/2018</a:t>
            </a:fld>
            <a:endParaRPr lang="en-US" dirty="0"/>
          </a:p>
        </p:txBody>
      </p:sp>
      <p:sp>
        <p:nvSpPr>
          <p:cNvPr id="4" name="Footer Placeholder 3"/>
          <p:cNvSpPr>
            <a:spLocks noGrp="1"/>
          </p:cNvSpPr>
          <p:nvPr>
            <p:ph type="ftr" sz="quarter" idx="2"/>
          </p:nvPr>
        </p:nvSpPr>
        <p:spPr>
          <a:xfrm>
            <a:off x="0" y="8831024"/>
            <a:ext cx="3038324" cy="465376"/>
          </a:xfrm>
          <a:prstGeom prst="rect">
            <a:avLst/>
          </a:prstGeom>
        </p:spPr>
        <p:txBody>
          <a:bodyPr vert="horz" lIns="92070" tIns="46036" rIns="92070" bIns="4603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63" y="8831024"/>
            <a:ext cx="3038324" cy="465376"/>
          </a:xfrm>
          <a:prstGeom prst="rect">
            <a:avLst/>
          </a:prstGeom>
        </p:spPr>
        <p:txBody>
          <a:bodyPr vert="horz" lIns="92070" tIns="46036" rIns="92070" bIns="46036" rtlCol="0" anchor="b"/>
          <a:lstStyle>
            <a:lvl1pPr algn="r">
              <a:defRPr sz="1200"/>
            </a:lvl1pPr>
          </a:lstStyle>
          <a:p>
            <a:fld id="{C19254DF-C6E8-4AA3-AA04-6AE2F7B18BD4}" type="slidenum">
              <a:rPr lang="en-US" smtClean="0"/>
              <a:t>‹#›</a:t>
            </a:fld>
            <a:endParaRPr lang="en-US" dirty="0"/>
          </a:p>
        </p:txBody>
      </p:sp>
    </p:spTree>
    <p:extLst>
      <p:ext uri="{BB962C8B-B14F-4D97-AF65-F5344CB8AC3E}">
        <p14:creationId xmlns:p14="http://schemas.microsoft.com/office/powerpoint/2010/main" val="2516490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61" cy="465781"/>
          </a:xfrm>
          <a:prstGeom prst="rect">
            <a:avLst/>
          </a:prstGeom>
        </p:spPr>
        <p:txBody>
          <a:bodyPr vert="horz" lIns="92278" tIns="46139" rIns="92278" bIns="46139" rtlCol="0"/>
          <a:lstStyle>
            <a:lvl1pPr algn="l">
              <a:defRPr sz="1200"/>
            </a:lvl1pPr>
          </a:lstStyle>
          <a:p>
            <a:endParaRPr lang="en-US" dirty="0"/>
          </a:p>
        </p:txBody>
      </p:sp>
      <p:sp>
        <p:nvSpPr>
          <p:cNvPr id="3" name="Date Placeholder 2"/>
          <p:cNvSpPr>
            <a:spLocks noGrp="1"/>
          </p:cNvSpPr>
          <p:nvPr>
            <p:ph type="dt" idx="1"/>
          </p:nvPr>
        </p:nvSpPr>
        <p:spPr>
          <a:xfrm>
            <a:off x="3970636" y="2"/>
            <a:ext cx="3038161" cy="465781"/>
          </a:xfrm>
          <a:prstGeom prst="rect">
            <a:avLst/>
          </a:prstGeom>
        </p:spPr>
        <p:txBody>
          <a:bodyPr vert="horz" lIns="92278" tIns="46139" rIns="92278" bIns="46139" rtlCol="0"/>
          <a:lstStyle>
            <a:lvl1pPr algn="r">
              <a:defRPr sz="1200"/>
            </a:lvl1pPr>
          </a:lstStyle>
          <a:p>
            <a:fld id="{4C727DBD-0102-403E-8193-0ED1E560AAD3}" type="datetimeFigureOut">
              <a:rPr lang="en-US" smtClean="0"/>
              <a:t>3/13/2018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278" tIns="46139" rIns="92278" bIns="46139" rtlCol="0" anchor="ctr"/>
          <a:lstStyle/>
          <a:p>
            <a:endParaRPr lang="en-US" dirty="0"/>
          </a:p>
        </p:txBody>
      </p:sp>
      <p:sp>
        <p:nvSpPr>
          <p:cNvPr id="5" name="Notes Placeholder 4"/>
          <p:cNvSpPr>
            <a:spLocks noGrp="1"/>
          </p:cNvSpPr>
          <p:nvPr>
            <p:ph type="body" sz="quarter" idx="3"/>
          </p:nvPr>
        </p:nvSpPr>
        <p:spPr>
          <a:xfrm>
            <a:off x="701362" y="4473734"/>
            <a:ext cx="5607678" cy="3660617"/>
          </a:xfrm>
          <a:prstGeom prst="rect">
            <a:avLst/>
          </a:prstGeom>
        </p:spPr>
        <p:txBody>
          <a:bodyPr vert="horz" lIns="92278" tIns="46139" rIns="92278" bIns="461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622"/>
            <a:ext cx="3038161" cy="465780"/>
          </a:xfrm>
          <a:prstGeom prst="rect">
            <a:avLst/>
          </a:prstGeom>
        </p:spPr>
        <p:txBody>
          <a:bodyPr vert="horz" lIns="92278" tIns="46139" rIns="92278" bIns="4613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636" y="8830622"/>
            <a:ext cx="3038161" cy="465780"/>
          </a:xfrm>
          <a:prstGeom prst="rect">
            <a:avLst/>
          </a:prstGeom>
        </p:spPr>
        <p:txBody>
          <a:bodyPr vert="horz" lIns="92278" tIns="46139" rIns="92278" bIns="46139" rtlCol="0" anchor="b"/>
          <a:lstStyle>
            <a:lvl1pPr algn="r">
              <a:defRPr sz="1200"/>
            </a:lvl1pPr>
          </a:lstStyle>
          <a:p>
            <a:fld id="{98C25648-C5BD-44A7-9BCB-12B86D59B5D7}" type="slidenum">
              <a:rPr lang="en-US" smtClean="0"/>
              <a:t>‹#›</a:t>
            </a:fld>
            <a:endParaRPr lang="en-US" dirty="0"/>
          </a:p>
        </p:txBody>
      </p:sp>
    </p:spTree>
    <p:extLst>
      <p:ext uri="{BB962C8B-B14F-4D97-AF65-F5344CB8AC3E}">
        <p14:creationId xmlns:p14="http://schemas.microsoft.com/office/powerpoint/2010/main" val="17256889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a:t>
            </a:fld>
            <a:endParaRPr lang="en-US" dirty="0"/>
          </a:p>
        </p:txBody>
      </p:sp>
    </p:spTree>
    <p:extLst>
      <p:ext uri="{BB962C8B-B14F-4D97-AF65-F5344CB8AC3E}">
        <p14:creationId xmlns:p14="http://schemas.microsoft.com/office/powerpoint/2010/main" val="20502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10</a:t>
            </a:fld>
            <a:endParaRPr lang="en-US" dirty="0"/>
          </a:p>
        </p:txBody>
      </p:sp>
    </p:spTree>
    <p:extLst>
      <p:ext uri="{BB962C8B-B14F-4D97-AF65-F5344CB8AC3E}">
        <p14:creationId xmlns:p14="http://schemas.microsoft.com/office/powerpoint/2010/main" val="366777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11</a:t>
            </a:fld>
            <a:endParaRPr lang="en-US" dirty="0"/>
          </a:p>
        </p:txBody>
      </p:sp>
    </p:spTree>
    <p:extLst>
      <p:ext uri="{BB962C8B-B14F-4D97-AF65-F5344CB8AC3E}">
        <p14:creationId xmlns:p14="http://schemas.microsoft.com/office/powerpoint/2010/main" val="4005587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12</a:t>
            </a:fld>
            <a:endParaRPr lang="en-US" dirty="0"/>
          </a:p>
        </p:txBody>
      </p:sp>
    </p:spTree>
    <p:extLst>
      <p:ext uri="{BB962C8B-B14F-4D97-AF65-F5344CB8AC3E}">
        <p14:creationId xmlns:p14="http://schemas.microsoft.com/office/powerpoint/2010/main" val="2089053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13</a:t>
            </a:fld>
            <a:endParaRPr lang="en-US" dirty="0"/>
          </a:p>
        </p:txBody>
      </p:sp>
    </p:spTree>
    <p:extLst>
      <p:ext uri="{BB962C8B-B14F-4D97-AF65-F5344CB8AC3E}">
        <p14:creationId xmlns:p14="http://schemas.microsoft.com/office/powerpoint/2010/main" val="32506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14</a:t>
            </a:fld>
            <a:endParaRPr lang="en-US" dirty="0"/>
          </a:p>
        </p:txBody>
      </p:sp>
    </p:spTree>
    <p:extLst>
      <p:ext uri="{BB962C8B-B14F-4D97-AF65-F5344CB8AC3E}">
        <p14:creationId xmlns:p14="http://schemas.microsoft.com/office/powerpoint/2010/main" val="372379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15</a:t>
            </a:fld>
            <a:endParaRPr lang="en-US" dirty="0"/>
          </a:p>
        </p:txBody>
      </p:sp>
    </p:spTree>
    <p:extLst>
      <p:ext uri="{BB962C8B-B14F-4D97-AF65-F5344CB8AC3E}">
        <p14:creationId xmlns:p14="http://schemas.microsoft.com/office/powerpoint/2010/main" val="2859090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16</a:t>
            </a:fld>
            <a:endParaRPr lang="en-US" dirty="0"/>
          </a:p>
        </p:txBody>
      </p:sp>
    </p:spTree>
    <p:extLst>
      <p:ext uri="{BB962C8B-B14F-4D97-AF65-F5344CB8AC3E}">
        <p14:creationId xmlns:p14="http://schemas.microsoft.com/office/powerpoint/2010/main" val="3893159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17</a:t>
            </a:fld>
            <a:endParaRPr lang="en-US" dirty="0"/>
          </a:p>
        </p:txBody>
      </p:sp>
    </p:spTree>
    <p:extLst>
      <p:ext uri="{BB962C8B-B14F-4D97-AF65-F5344CB8AC3E}">
        <p14:creationId xmlns:p14="http://schemas.microsoft.com/office/powerpoint/2010/main" val="163875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18</a:t>
            </a:fld>
            <a:endParaRPr lang="en-US" dirty="0"/>
          </a:p>
        </p:txBody>
      </p:sp>
    </p:spTree>
    <p:extLst>
      <p:ext uri="{BB962C8B-B14F-4D97-AF65-F5344CB8AC3E}">
        <p14:creationId xmlns:p14="http://schemas.microsoft.com/office/powerpoint/2010/main" val="1124008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19</a:t>
            </a:fld>
            <a:endParaRPr lang="en-US" dirty="0"/>
          </a:p>
        </p:txBody>
      </p:sp>
    </p:spTree>
    <p:extLst>
      <p:ext uri="{BB962C8B-B14F-4D97-AF65-F5344CB8AC3E}">
        <p14:creationId xmlns:p14="http://schemas.microsoft.com/office/powerpoint/2010/main" val="399990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a:t>
            </a:fld>
            <a:endParaRPr lang="en-US" dirty="0"/>
          </a:p>
        </p:txBody>
      </p:sp>
    </p:spTree>
    <p:extLst>
      <p:ext uri="{BB962C8B-B14F-4D97-AF65-F5344CB8AC3E}">
        <p14:creationId xmlns:p14="http://schemas.microsoft.com/office/powerpoint/2010/main" val="315623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20</a:t>
            </a:fld>
            <a:endParaRPr lang="en-US" dirty="0"/>
          </a:p>
        </p:txBody>
      </p:sp>
    </p:spTree>
    <p:extLst>
      <p:ext uri="{BB962C8B-B14F-4D97-AF65-F5344CB8AC3E}">
        <p14:creationId xmlns:p14="http://schemas.microsoft.com/office/powerpoint/2010/main" val="71316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21</a:t>
            </a:fld>
            <a:endParaRPr lang="en-US" dirty="0"/>
          </a:p>
        </p:txBody>
      </p:sp>
    </p:spTree>
    <p:extLst>
      <p:ext uri="{BB962C8B-B14F-4D97-AF65-F5344CB8AC3E}">
        <p14:creationId xmlns:p14="http://schemas.microsoft.com/office/powerpoint/2010/main" val="121453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22</a:t>
            </a:fld>
            <a:endParaRPr lang="en-US" dirty="0"/>
          </a:p>
        </p:txBody>
      </p:sp>
    </p:spTree>
    <p:extLst>
      <p:ext uri="{BB962C8B-B14F-4D97-AF65-F5344CB8AC3E}">
        <p14:creationId xmlns:p14="http://schemas.microsoft.com/office/powerpoint/2010/main" val="3725050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23</a:t>
            </a:fld>
            <a:endParaRPr lang="en-US" dirty="0"/>
          </a:p>
        </p:txBody>
      </p:sp>
    </p:spTree>
    <p:extLst>
      <p:ext uri="{BB962C8B-B14F-4D97-AF65-F5344CB8AC3E}">
        <p14:creationId xmlns:p14="http://schemas.microsoft.com/office/powerpoint/2010/main" val="2713221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24</a:t>
            </a:fld>
            <a:endParaRPr lang="en-US" dirty="0"/>
          </a:p>
        </p:txBody>
      </p:sp>
    </p:spTree>
    <p:extLst>
      <p:ext uri="{BB962C8B-B14F-4D97-AF65-F5344CB8AC3E}">
        <p14:creationId xmlns:p14="http://schemas.microsoft.com/office/powerpoint/2010/main" val="3738697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25</a:t>
            </a:fld>
            <a:endParaRPr lang="en-US" dirty="0"/>
          </a:p>
        </p:txBody>
      </p:sp>
    </p:spTree>
    <p:extLst>
      <p:ext uri="{BB962C8B-B14F-4D97-AF65-F5344CB8AC3E}">
        <p14:creationId xmlns:p14="http://schemas.microsoft.com/office/powerpoint/2010/main" val="451012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26</a:t>
            </a:fld>
            <a:endParaRPr lang="en-US" dirty="0"/>
          </a:p>
        </p:txBody>
      </p:sp>
    </p:spTree>
    <p:extLst>
      <p:ext uri="{BB962C8B-B14F-4D97-AF65-F5344CB8AC3E}">
        <p14:creationId xmlns:p14="http://schemas.microsoft.com/office/powerpoint/2010/main" val="3252979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27</a:t>
            </a:fld>
            <a:endParaRPr lang="en-US" dirty="0"/>
          </a:p>
        </p:txBody>
      </p:sp>
    </p:spTree>
    <p:extLst>
      <p:ext uri="{BB962C8B-B14F-4D97-AF65-F5344CB8AC3E}">
        <p14:creationId xmlns:p14="http://schemas.microsoft.com/office/powerpoint/2010/main" val="3136443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28</a:t>
            </a:fld>
            <a:endParaRPr lang="en-US" dirty="0"/>
          </a:p>
        </p:txBody>
      </p:sp>
    </p:spTree>
    <p:extLst>
      <p:ext uri="{BB962C8B-B14F-4D97-AF65-F5344CB8AC3E}">
        <p14:creationId xmlns:p14="http://schemas.microsoft.com/office/powerpoint/2010/main" val="36824711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29</a:t>
            </a:fld>
            <a:endParaRPr lang="en-US" dirty="0"/>
          </a:p>
        </p:txBody>
      </p:sp>
    </p:spTree>
    <p:extLst>
      <p:ext uri="{BB962C8B-B14F-4D97-AF65-F5344CB8AC3E}">
        <p14:creationId xmlns:p14="http://schemas.microsoft.com/office/powerpoint/2010/main" val="10282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a:t>
            </a:fld>
            <a:endParaRPr lang="en-US" dirty="0"/>
          </a:p>
        </p:txBody>
      </p:sp>
    </p:spTree>
    <p:extLst>
      <p:ext uri="{BB962C8B-B14F-4D97-AF65-F5344CB8AC3E}">
        <p14:creationId xmlns:p14="http://schemas.microsoft.com/office/powerpoint/2010/main" val="150348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30</a:t>
            </a:fld>
            <a:endParaRPr lang="en-US" dirty="0"/>
          </a:p>
        </p:txBody>
      </p:sp>
    </p:spTree>
    <p:extLst>
      <p:ext uri="{BB962C8B-B14F-4D97-AF65-F5344CB8AC3E}">
        <p14:creationId xmlns:p14="http://schemas.microsoft.com/office/powerpoint/2010/main" val="244022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31</a:t>
            </a:fld>
            <a:endParaRPr lang="en-US" dirty="0"/>
          </a:p>
        </p:txBody>
      </p:sp>
    </p:spTree>
    <p:extLst>
      <p:ext uri="{BB962C8B-B14F-4D97-AF65-F5344CB8AC3E}">
        <p14:creationId xmlns:p14="http://schemas.microsoft.com/office/powerpoint/2010/main" val="385219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32</a:t>
            </a:fld>
            <a:endParaRPr lang="en-US" dirty="0"/>
          </a:p>
        </p:txBody>
      </p:sp>
    </p:spTree>
    <p:extLst>
      <p:ext uri="{BB962C8B-B14F-4D97-AF65-F5344CB8AC3E}">
        <p14:creationId xmlns:p14="http://schemas.microsoft.com/office/powerpoint/2010/main" val="577684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66DB9-CCBC-489E-8C02-2911E04044B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4781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34</a:t>
            </a:fld>
            <a:endParaRPr lang="en-US" dirty="0"/>
          </a:p>
        </p:txBody>
      </p:sp>
    </p:spTree>
    <p:extLst>
      <p:ext uri="{BB962C8B-B14F-4D97-AF65-F5344CB8AC3E}">
        <p14:creationId xmlns:p14="http://schemas.microsoft.com/office/powerpoint/2010/main" val="27385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35</a:t>
            </a:fld>
            <a:endParaRPr lang="en-US" dirty="0"/>
          </a:p>
        </p:txBody>
      </p:sp>
    </p:spTree>
    <p:extLst>
      <p:ext uri="{BB962C8B-B14F-4D97-AF65-F5344CB8AC3E}">
        <p14:creationId xmlns:p14="http://schemas.microsoft.com/office/powerpoint/2010/main" val="1044128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36</a:t>
            </a:fld>
            <a:endParaRPr lang="en-US" dirty="0"/>
          </a:p>
        </p:txBody>
      </p:sp>
    </p:spTree>
    <p:extLst>
      <p:ext uri="{BB962C8B-B14F-4D97-AF65-F5344CB8AC3E}">
        <p14:creationId xmlns:p14="http://schemas.microsoft.com/office/powerpoint/2010/main" val="2178691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37</a:t>
            </a:fld>
            <a:endParaRPr lang="en-US" dirty="0"/>
          </a:p>
        </p:txBody>
      </p:sp>
    </p:spTree>
    <p:extLst>
      <p:ext uri="{BB962C8B-B14F-4D97-AF65-F5344CB8AC3E}">
        <p14:creationId xmlns:p14="http://schemas.microsoft.com/office/powerpoint/2010/main" val="672142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38</a:t>
            </a:fld>
            <a:endParaRPr lang="en-US" dirty="0"/>
          </a:p>
        </p:txBody>
      </p:sp>
    </p:spTree>
    <p:extLst>
      <p:ext uri="{BB962C8B-B14F-4D97-AF65-F5344CB8AC3E}">
        <p14:creationId xmlns:p14="http://schemas.microsoft.com/office/powerpoint/2010/main" val="2940153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C25648-C5BD-44A7-9BCB-12B86D59B5D7}" type="slidenum">
              <a:rPr lang="en-US" smtClean="0"/>
              <a:t>39</a:t>
            </a:fld>
            <a:endParaRPr lang="en-US" dirty="0"/>
          </a:p>
        </p:txBody>
      </p:sp>
    </p:spTree>
    <p:extLst>
      <p:ext uri="{BB962C8B-B14F-4D97-AF65-F5344CB8AC3E}">
        <p14:creationId xmlns:p14="http://schemas.microsoft.com/office/powerpoint/2010/main" val="547772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657710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8E970DD9-3108-4480-ACC5-949488B7536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7388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41</a:t>
            </a:fld>
            <a:endParaRPr lang="en-US" dirty="0"/>
          </a:p>
        </p:txBody>
      </p:sp>
    </p:spTree>
    <p:extLst>
      <p:ext uri="{BB962C8B-B14F-4D97-AF65-F5344CB8AC3E}">
        <p14:creationId xmlns:p14="http://schemas.microsoft.com/office/powerpoint/2010/main" val="32326407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42</a:t>
            </a:fld>
            <a:endParaRPr lang="en-US" dirty="0"/>
          </a:p>
        </p:txBody>
      </p:sp>
    </p:spTree>
    <p:extLst>
      <p:ext uri="{BB962C8B-B14F-4D97-AF65-F5344CB8AC3E}">
        <p14:creationId xmlns:p14="http://schemas.microsoft.com/office/powerpoint/2010/main" val="3793310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43</a:t>
            </a:fld>
            <a:endParaRPr lang="en-US" dirty="0"/>
          </a:p>
        </p:txBody>
      </p:sp>
    </p:spTree>
    <p:extLst>
      <p:ext uri="{BB962C8B-B14F-4D97-AF65-F5344CB8AC3E}">
        <p14:creationId xmlns:p14="http://schemas.microsoft.com/office/powerpoint/2010/main" val="1350340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44</a:t>
            </a:fld>
            <a:endParaRPr lang="en-US" dirty="0"/>
          </a:p>
        </p:txBody>
      </p:sp>
    </p:spTree>
    <p:extLst>
      <p:ext uri="{BB962C8B-B14F-4D97-AF65-F5344CB8AC3E}">
        <p14:creationId xmlns:p14="http://schemas.microsoft.com/office/powerpoint/2010/main" val="3295361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45</a:t>
            </a:fld>
            <a:endParaRPr lang="en-US" dirty="0"/>
          </a:p>
        </p:txBody>
      </p:sp>
    </p:spTree>
    <p:extLst>
      <p:ext uri="{BB962C8B-B14F-4D97-AF65-F5344CB8AC3E}">
        <p14:creationId xmlns:p14="http://schemas.microsoft.com/office/powerpoint/2010/main" val="38094263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46</a:t>
            </a:fld>
            <a:endParaRPr lang="en-US" dirty="0"/>
          </a:p>
        </p:txBody>
      </p:sp>
    </p:spTree>
    <p:extLst>
      <p:ext uri="{BB962C8B-B14F-4D97-AF65-F5344CB8AC3E}">
        <p14:creationId xmlns:p14="http://schemas.microsoft.com/office/powerpoint/2010/main" val="10324342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47</a:t>
            </a:fld>
            <a:endParaRPr lang="en-US" dirty="0"/>
          </a:p>
        </p:txBody>
      </p:sp>
    </p:spTree>
    <p:extLst>
      <p:ext uri="{BB962C8B-B14F-4D97-AF65-F5344CB8AC3E}">
        <p14:creationId xmlns:p14="http://schemas.microsoft.com/office/powerpoint/2010/main" val="3384180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48</a:t>
            </a:fld>
            <a:endParaRPr lang="en-US" dirty="0"/>
          </a:p>
        </p:txBody>
      </p:sp>
    </p:spTree>
    <p:extLst>
      <p:ext uri="{BB962C8B-B14F-4D97-AF65-F5344CB8AC3E}">
        <p14:creationId xmlns:p14="http://schemas.microsoft.com/office/powerpoint/2010/main" val="159972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49</a:t>
            </a:fld>
            <a:endParaRPr lang="en-US" dirty="0"/>
          </a:p>
        </p:txBody>
      </p:sp>
    </p:spTree>
    <p:extLst>
      <p:ext uri="{BB962C8B-B14F-4D97-AF65-F5344CB8AC3E}">
        <p14:creationId xmlns:p14="http://schemas.microsoft.com/office/powerpoint/2010/main" val="4245025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2192208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50</a:t>
            </a:fld>
            <a:endParaRPr lang="en-US" dirty="0"/>
          </a:p>
        </p:txBody>
      </p:sp>
    </p:spTree>
    <p:extLst>
      <p:ext uri="{BB962C8B-B14F-4D97-AF65-F5344CB8AC3E}">
        <p14:creationId xmlns:p14="http://schemas.microsoft.com/office/powerpoint/2010/main" val="3936147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51</a:t>
            </a:fld>
            <a:endParaRPr lang="en-US" dirty="0"/>
          </a:p>
        </p:txBody>
      </p:sp>
    </p:spTree>
    <p:extLst>
      <p:ext uri="{BB962C8B-B14F-4D97-AF65-F5344CB8AC3E}">
        <p14:creationId xmlns:p14="http://schemas.microsoft.com/office/powerpoint/2010/main" val="17201152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52</a:t>
            </a:fld>
            <a:endParaRPr lang="en-US" dirty="0"/>
          </a:p>
        </p:txBody>
      </p:sp>
    </p:spTree>
    <p:extLst>
      <p:ext uri="{BB962C8B-B14F-4D97-AF65-F5344CB8AC3E}">
        <p14:creationId xmlns:p14="http://schemas.microsoft.com/office/powerpoint/2010/main" val="3643626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53</a:t>
            </a:fld>
            <a:endParaRPr lang="en-US" dirty="0"/>
          </a:p>
        </p:txBody>
      </p:sp>
    </p:spTree>
    <p:extLst>
      <p:ext uri="{BB962C8B-B14F-4D97-AF65-F5344CB8AC3E}">
        <p14:creationId xmlns:p14="http://schemas.microsoft.com/office/powerpoint/2010/main" val="853420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54</a:t>
            </a:fld>
            <a:endParaRPr lang="en-US" dirty="0"/>
          </a:p>
        </p:txBody>
      </p:sp>
    </p:spTree>
    <p:extLst>
      <p:ext uri="{BB962C8B-B14F-4D97-AF65-F5344CB8AC3E}">
        <p14:creationId xmlns:p14="http://schemas.microsoft.com/office/powerpoint/2010/main" val="10934498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7743902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148455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3338107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922083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2989085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2408984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9577804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15495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76235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4615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8C25648-C5BD-44A7-9BCB-12B86D59B5D7}" type="slidenum">
              <a:rPr kumimoji="0" 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387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pt-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18876" y="2260273"/>
            <a:ext cx="4778735" cy="1293213"/>
          </a:xfrm>
          <a:noFill/>
        </p:spPr>
        <p:txBody>
          <a:bodyPr anchor="b">
            <a:normAutofit/>
          </a:bodyPr>
          <a:lstStyle>
            <a:lvl1pPr>
              <a:defRPr sz="32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718876" y="3604532"/>
            <a:ext cx="4778735" cy="1261139"/>
          </a:xfrm>
        </p:spPr>
        <p:txBody>
          <a:bodyPr/>
          <a:lstStyle>
            <a:lvl1pPr marL="0" indent="0" algn="l">
              <a:buNone/>
              <a:defRPr sz="2500" b="1" i="0">
                <a:solidFill>
                  <a:srgbClr val="599FCC"/>
                </a:solidFill>
                <a:latin typeface="+mj-lt"/>
                <a:cs typeface="Trade Gothic LT Std Ex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4">
            <a:extLst>
              <a:ext uri="{FF2B5EF4-FFF2-40B4-BE49-F238E27FC236}">
                <a16:creationId xmlns:a16="http://schemas.microsoft.com/office/drawing/2014/main" xmlns="" id="{92F2D330-6E64-4882-8AE6-628FF40FBB38}"/>
              </a:ext>
            </a:extLst>
          </p:cNvPr>
          <p:cNvSpPr>
            <a:spLocks noGrp="1"/>
          </p:cNvSpPr>
          <p:nvPr>
            <p:ph type="sldNum" sz="quarter" idx="10"/>
          </p:nvPr>
        </p:nvSpPr>
        <p:spPr/>
        <p:txBody>
          <a:bodyPr/>
          <a:lstStyle/>
          <a:p>
            <a:fld id="{8A7CD1C4-3804-4B16-B15D-4D86ECF6FCF8}" type="slidenum">
              <a:rPr lang="en-US" smtClean="0"/>
              <a:t>‹#›</a:t>
            </a:fld>
            <a:endParaRPr lang="en-US" dirty="0"/>
          </a:p>
        </p:txBody>
      </p:sp>
    </p:spTree>
    <p:extLst>
      <p:ext uri="{BB962C8B-B14F-4D97-AF65-F5344CB8AC3E}">
        <p14:creationId xmlns:p14="http://schemas.microsoft.com/office/powerpoint/2010/main" val="11802120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E3B85-5CA4-46C0-98D1-A7DBC454AA7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BCF23E5-9018-469A-ADD7-5E02A536D04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D18475C-1C44-4072-B38E-9DB6B6E4556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E7DA2574-FD2E-498A-82CF-385E1B366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155B81-92D3-4719-B662-01F27F6693BE}"/>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239519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F2A794-852D-426A-85CB-4FB749F5C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7940126-79C8-4691-973E-1A6A1565A8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96F1888-249E-413E-A0EC-9C047BAE74D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3571B5D0-E099-46BD-AB8A-0F6B094B0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E73FA8-36A2-479C-A4F4-FCF2964759D3}"/>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151143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9F5C6-76B7-4ADA-AD93-05723D28DD5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DF524C9-CC26-417F-9DB6-0C038559A9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C407184-00E5-4B72-A858-951E7683DFA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56FFB0F2-4276-4254-8DF9-44A7450B2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B2A0D5-A55D-4732-BABD-A10AE6ED4423}"/>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1993398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24F8E3-39BC-4FF9-8E51-71161AB7EE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90D817D-2201-44BD-89E2-521BCA6FAEBE}"/>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222E9D-E6AA-4F63-A1C4-A9220EE022EC}"/>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89E020B-0C91-4F43-A3C4-48A3A6E030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3F55D0EB-2B36-4C27-B8D0-ECE32A7AC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E832EBE-8CBC-4A05-B72F-4FA1FB426951}"/>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218273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BB59B5-DECC-4872-8D33-E59C3146AD3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6CE6C36-40A7-44C7-8166-5E03C2F47ED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0186CCE-EDE6-48DD-A590-2307F831690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8017DFD-5E85-4671-AD49-ED2FB6D9691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0F59C35-E7D5-4633-A70A-823DDF4CC66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F72BF2D-D8B3-46DD-82F1-98F74EC98ED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xmlns="" id="{EEEC4428-FDE6-432F-A786-E9B31FB63D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20A57A7-C7E3-4892-A994-CDB9EB7F8696}"/>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143167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D26E0-16AF-4FCE-A1EE-8EDDBFAAA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F3ADDDD-DCAC-47F4-B7BE-4AE0B47DDDA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xmlns="" id="{B99C0C88-4C32-4655-AA28-89D59017D9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E0C262D-A29E-45A9-BD06-87D137A7AF37}"/>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212715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A87D68-E319-4725-9709-F62960CC8AF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xmlns="" id="{607DCA03-E193-46E1-BF11-7DCDCE433B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CA01E06-915B-4430-96EE-3F9234F48869}"/>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824970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C0977-6F26-4738-9F22-1CEE211D5C3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06AC440-2365-4234-B008-24C0D377855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F9D6D7-CA9D-47DD-959F-D395112868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D3592F2-140D-48F9-A49E-B27610B1C1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FC3355A7-E68E-4CF7-8849-73DAB66B6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35CFC6-5496-4DBD-BF79-0593574333A1}"/>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515302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2ABF7-D022-4662-8CD9-36B7488EB6B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9678D38-9A9E-4BFF-A582-05CE1DDA408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249B74B-FCCA-4F76-B06C-BBC0EF90F0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7640D2D-DCBF-4335-93D3-A91B5FDBC3D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xmlns="" id="{96F12892-C43E-4596-A461-8537B6BA8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5B8A8A-9857-460A-97C6-F6E6D44C8B59}"/>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1579709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A7745-3AA3-4747-9B42-51D53B8B6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3C79F04-64F4-49C6-8A71-7F99F68839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552CBD-C3AA-44DB-BE81-931A70381D8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6E9D962E-4383-42B2-BE2F-02B89D510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24E24F-92F1-4257-B19F-F766D97B6304}"/>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401283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888" y="322533"/>
            <a:ext cx="7805737" cy="610658"/>
          </a:xfrm>
        </p:spPr>
        <p:txBody>
          <a:bodyPr/>
          <a:lstStyle>
            <a:lvl1pPr>
              <a:defRPr sz="2600"/>
            </a:lvl1pPr>
          </a:lstStyle>
          <a:p>
            <a:r>
              <a:rPr lang="en-US" dirty="0"/>
              <a:t>Click to edit Master title style</a:t>
            </a:r>
          </a:p>
        </p:txBody>
      </p:sp>
      <p:sp>
        <p:nvSpPr>
          <p:cNvPr id="3" name="Content Placeholder 2"/>
          <p:cNvSpPr>
            <a:spLocks noGrp="1"/>
          </p:cNvSpPr>
          <p:nvPr>
            <p:ph idx="1"/>
          </p:nvPr>
        </p:nvSpPr>
        <p:spPr>
          <a:xfrm>
            <a:off x="369888" y="1231641"/>
            <a:ext cx="8462962" cy="5191384"/>
          </a:xfrm>
        </p:spPr>
        <p:txBody>
          <a:bodyPr/>
          <a:lstStyle>
            <a:lvl1pPr>
              <a:defRPr>
                <a:latin typeface="Helvetica Neue LT Std 55 Roman"/>
              </a:defRPr>
            </a:lvl1pPr>
            <a:lvl2pPr>
              <a:defRPr>
                <a:latin typeface="Helvetica Neue LT Std 55 Roman"/>
              </a:defRPr>
            </a:lvl2pPr>
            <a:lvl3pPr>
              <a:defRPr>
                <a:latin typeface="Helvetica Neue LT Std 55 Roman"/>
              </a:defRPr>
            </a:lvl3pPr>
            <a:lvl4pPr>
              <a:defRPr>
                <a:latin typeface="Helvetica Neue LT Std 55 Roman"/>
              </a:defRPr>
            </a:lvl4pPr>
            <a:lvl5pPr>
              <a:defRPr>
                <a:latin typeface="Helvetica Neue LT Std 55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xmlns="" id="{364B308D-AAA4-4D83-9692-F4B219A2EFB8}"/>
              </a:ext>
            </a:extLst>
          </p:cNvPr>
          <p:cNvSpPr>
            <a:spLocks noGrp="1"/>
          </p:cNvSpPr>
          <p:nvPr>
            <p:ph type="sldNum" sz="quarter" idx="10"/>
          </p:nvPr>
        </p:nvSpPr>
        <p:spPr>
          <a:xfrm>
            <a:off x="6944136" y="6478441"/>
            <a:ext cx="2057400" cy="365125"/>
          </a:xfrm>
        </p:spPr>
        <p:txBody>
          <a:bodyPr/>
          <a:lstStyle/>
          <a:p>
            <a:fld id="{8A7CD1C4-3804-4B16-B15D-4D86ECF6FCF8}" type="slidenum">
              <a:rPr lang="en-US" smtClean="0"/>
              <a:t>‹#›</a:t>
            </a:fld>
            <a:endParaRPr lang="en-US" dirty="0"/>
          </a:p>
        </p:txBody>
      </p:sp>
    </p:spTree>
    <p:extLst>
      <p:ext uri="{BB962C8B-B14F-4D97-AF65-F5344CB8AC3E}">
        <p14:creationId xmlns:p14="http://schemas.microsoft.com/office/powerpoint/2010/main" val="39811993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EFD6C6-4A6E-4091-99E2-E1EAB66428C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FFA3F8A-6CEB-404D-AB79-95CA87BED595}"/>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D86A339-32FD-410A-81AB-CDA270C3E56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xmlns="" id="{A8C5304C-ED71-4DF6-AA97-0652E519D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C9E5A7-13E4-4C0B-89F8-13696C52797D}"/>
              </a:ext>
            </a:extLst>
          </p:cNvPr>
          <p:cNvSpPr>
            <a:spLocks noGrp="1"/>
          </p:cNvSpPr>
          <p:nvPr>
            <p:ph type="sldNum" sz="quarter" idx="12"/>
          </p:nvPr>
        </p:nvSpPr>
        <p:spPr/>
        <p:txBody>
          <a:bodyPr/>
          <a:lstStyle/>
          <a:p>
            <a:fld id="{6D7BC083-7594-47C5-84DC-A9DB2658AE9D}" type="slidenum">
              <a:rPr lang="en-US" smtClean="0"/>
              <a:t>‹#›</a:t>
            </a:fld>
            <a:endParaRPr lang="en-US"/>
          </a:p>
        </p:txBody>
      </p:sp>
    </p:spTree>
    <p:extLst>
      <p:ext uri="{BB962C8B-B14F-4D97-AF65-F5344CB8AC3E}">
        <p14:creationId xmlns:p14="http://schemas.microsoft.com/office/powerpoint/2010/main" val="113797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76920"/>
            <a:ext cx="77724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47673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42480019-0A0B-45DA-9C35-2515007D086B}" type="slidenum">
              <a:rPr lang="en-US"/>
              <a:pPr>
                <a:defRPr/>
              </a:pPr>
              <a:t>‹#›</a:t>
            </a:fld>
            <a:endParaRPr lang="en-US" dirty="0"/>
          </a:p>
        </p:txBody>
      </p:sp>
      <p:sp>
        <p:nvSpPr>
          <p:cNvPr id="7" name="Slide Number Placeholder 5">
            <a:extLst>
              <a:ext uri="{FF2B5EF4-FFF2-40B4-BE49-F238E27FC236}">
                <a16:creationId xmlns:a16="http://schemas.microsoft.com/office/drawing/2014/main" xmlns="" id="{35ED076F-637C-4420-A6AD-23EFA2F3A44C}"/>
              </a:ext>
            </a:extLst>
          </p:cNvPr>
          <p:cNvSpPr txBox="1">
            <a:spLocks/>
          </p:cNvSpPr>
          <p:nvPr userDrawn="1"/>
        </p:nvSpPr>
        <p:spPr>
          <a:xfrm>
            <a:off x="3505200" y="3938601"/>
            <a:ext cx="2133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18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4" charset="-128"/>
                <a:cs typeface="+mn-cs"/>
              </a:defRPr>
            </a:lvl9pPr>
          </a:lstStyle>
          <a:p>
            <a:pPr>
              <a:defRPr/>
            </a:pPr>
            <a:fld id="{42480019-0A0B-45DA-9C35-2515007D086B}" type="slidenum">
              <a:rPr lang="en-US" smtClean="0"/>
              <a:pPr>
                <a:defRPr/>
              </a:pPr>
              <a:t>‹#›</a:t>
            </a:fld>
            <a:endParaRPr lang="en-US" dirty="0"/>
          </a:p>
        </p:txBody>
      </p:sp>
    </p:spTree>
    <p:extLst>
      <p:ext uri="{BB962C8B-B14F-4D97-AF65-F5344CB8AC3E}">
        <p14:creationId xmlns:p14="http://schemas.microsoft.com/office/powerpoint/2010/main" val="416416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atin typeface="Helvetica Neue LT Std 55 Roman"/>
              </a:defRPr>
            </a:lvl1pPr>
            <a:lvl2pPr>
              <a:defRPr sz="2200">
                <a:latin typeface="Helvetica Neue LT Std 55 Roman"/>
              </a:defRPr>
            </a:lvl2pPr>
            <a:lvl3pPr>
              <a:defRPr sz="2000">
                <a:latin typeface="Helvetica Neue LT Std 55 Roman"/>
              </a:defRPr>
            </a:lvl3pPr>
            <a:lvl4pPr>
              <a:defRPr sz="1800">
                <a:latin typeface="Helvetica Neue LT Std 55 Roman"/>
              </a:defRPr>
            </a:lvl4pPr>
            <a:lvl5pPr>
              <a:defRPr sz="1800">
                <a:latin typeface="Helvetica Neue LT Std 55 Roman"/>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atin typeface="Helvetica Neue LT Std 55 Roman"/>
              </a:defRPr>
            </a:lvl1pPr>
            <a:lvl2pPr>
              <a:defRPr sz="2200">
                <a:latin typeface="Helvetica Neue LT Std 55 Roman"/>
              </a:defRPr>
            </a:lvl2pPr>
            <a:lvl3pPr>
              <a:defRPr sz="2000">
                <a:latin typeface="Helvetica Neue LT Std 55 Roman"/>
              </a:defRPr>
            </a:lvl3pPr>
            <a:lvl4pPr>
              <a:defRPr sz="1800">
                <a:latin typeface="Helvetica Neue LT Std 55 Roman"/>
              </a:defRPr>
            </a:lvl4pPr>
            <a:lvl5pPr>
              <a:defRPr sz="1800">
                <a:latin typeface="Helvetica Neue LT Std 55 Roman"/>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endParaRPr lang="en-US" dirty="0"/>
          </a:p>
        </p:txBody>
      </p:sp>
      <p:sp>
        <p:nvSpPr>
          <p:cNvPr id="7" name="Slide Number Placeholder 6"/>
          <p:cNvSpPr>
            <a:spLocks noGrp="1"/>
          </p:cNvSpPr>
          <p:nvPr>
            <p:ph type="sldNum" sz="quarter" idx="12"/>
          </p:nvPr>
        </p:nvSpPr>
        <p:spPr>
          <a:xfrm>
            <a:off x="3429000" y="6392515"/>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B275A762-063B-4B7E-BA28-C3D4EB86E078}" type="slidenum">
              <a:rPr lang="en-US"/>
              <a:pPr>
                <a:defRPr/>
              </a:pPr>
              <a:t>‹#›</a:t>
            </a:fld>
            <a:endParaRPr lang="en-US" dirty="0"/>
          </a:p>
        </p:txBody>
      </p:sp>
    </p:spTree>
    <p:extLst>
      <p:ext uri="{BB962C8B-B14F-4D97-AF65-F5344CB8AC3E}">
        <p14:creationId xmlns:p14="http://schemas.microsoft.com/office/powerpoint/2010/main" val="14335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Helvetica Neue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Helvetica Neue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0E75E7A7-6211-49A6-B9E6-37B97EB68C3C}" type="slidenum">
              <a:rPr lang="en-US"/>
              <a:pPr>
                <a:defRPr/>
              </a:pPr>
              <a:t>‹#›</a:t>
            </a:fld>
            <a:endParaRPr lang="en-US" dirty="0"/>
          </a:p>
        </p:txBody>
      </p:sp>
    </p:spTree>
    <p:extLst>
      <p:ext uri="{BB962C8B-B14F-4D97-AF65-F5344CB8AC3E}">
        <p14:creationId xmlns:p14="http://schemas.microsoft.com/office/powerpoint/2010/main" val="90229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31F0CB-9FD1-4F97-B162-05932280127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xmlns="" id="{19086DF7-3984-4647-945E-20AF94A030B6}"/>
              </a:ext>
            </a:extLst>
          </p:cNvPr>
          <p:cNvSpPr>
            <a:spLocks noGrp="1"/>
          </p:cNvSpPr>
          <p:nvPr>
            <p:ph type="sldNum" sz="quarter" idx="10"/>
          </p:nvPr>
        </p:nvSpPr>
        <p:spPr/>
        <p:txBody>
          <a:bodyPr/>
          <a:lstStyle/>
          <a:p>
            <a:fld id="{8A7CD1C4-3804-4B16-B15D-4D86ECF6FCF8}" type="slidenum">
              <a:rPr lang="en-US" smtClean="0"/>
              <a:t>‹#›</a:t>
            </a:fld>
            <a:endParaRPr lang="en-US" dirty="0"/>
          </a:p>
        </p:txBody>
      </p:sp>
    </p:spTree>
    <p:extLst>
      <p:ext uri="{BB962C8B-B14F-4D97-AF65-F5344CB8AC3E}">
        <p14:creationId xmlns:p14="http://schemas.microsoft.com/office/powerpoint/2010/main" val="4187783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39358AF9-D92B-47A8-82E5-1EF07B3F466B}" type="slidenum">
              <a:rPr lang="en-US"/>
              <a:pPr>
                <a:defRPr/>
              </a:pPr>
              <a:t>‹#›</a:t>
            </a:fld>
            <a:endParaRPr lang="en-US" dirty="0"/>
          </a:p>
        </p:txBody>
      </p:sp>
    </p:spTree>
    <p:extLst>
      <p:ext uri="{BB962C8B-B14F-4D97-AF65-F5344CB8AC3E}">
        <p14:creationId xmlns:p14="http://schemas.microsoft.com/office/powerpoint/2010/main" val="321286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ppt-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535566"/>
            <a:ext cx="3992178" cy="1903851"/>
          </a:xfrm>
          <a:noFill/>
        </p:spPr>
        <p:txBody>
          <a:bodyPr anchor="ct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xmlns="" id="{11CCD71B-066D-4054-B4A9-D890E17773AB}"/>
              </a:ext>
            </a:extLst>
          </p:cNvPr>
          <p:cNvSpPr>
            <a:spLocks noGrp="1"/>
          </p:cNvSpPr>
          <p:nvPr>
            <p:ph type="sldNum" sz="quarter" idx="10"/>
          </p:nvPr>
        </p:nvSpPr>
        <p:spPr/>
        <p:txBody>
          <a:bodyPr/>
          <a:lstStyle/>
          <a:p>
            <a:fld id="{8A7CD1C4-3804-4B16-B15D-4D86ECF6FCF8}" type="slidenum">
              <a:rPr lang="en-US" smtClean="0"/>
              <a:t>‹#›</a:t>
            </a:fld>
            <a:endParaRPr lang="en-US" dirty="0"/>
          </a:p>
        </p:txBody>
      </p:sp>
    </p:spTree>
    <p:extLst>
      <p:ext uri="{BB962C8B-B14F-4D97-AF65-F5344CB8AC3E}">
        <p14:creationId xmlns:p14="http://schemas.microsoft.com/office/powerpoint/2010/main" val="90501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888" y="1135303"/>
            <a:ext cx="8462962" cy="4179358"/>
          </a:xfrm>
        </p:spPr>
        <p:txBody>
          <a:bodyPr/>
          <a:lstStyle>
            <a:lvl1pPr>
              <a:defRPr>
                <a:latin typeface="Helvetica Neue LT Std 55 Roman"/>
              </a:defRPr>
            </a:lvl1pPr>
            <a:lvl2pPr>
              <a:defRPr>
                <a:latin typeface="Helvetica Neue LT Std 55 Roman"/>
              </a:defRPr>
            </a:lvl2pPr>
            <a:lvl3pPr>
              <a:defRPr>
                <a:latin typeface="Helvetica Neue LT Std 55 Roman"/>
              </a:defRPr>
            </a:lvl3pPr>
            <a:lvl4pPr>
              <a:defRPr>
                <a:latin typeface="Helvetica Neue LT Std 55 Roman"/>
              </a:defRPr>
            </a:lvl4pPr>
            <a:lvl5pPr>
              <a:defRPr>
                <a:latin typeface="Helvetica Neue LT Std 55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xmlns="" id="{D6D88902-83D3-43FB-91FD-15C5DFA1CDC3}"/>
              </a:ext>
            </a:extLst>
          </p:cNvPr>
          <p:cNvSpPr>
            <a:spLocks noGrp="1"/>
          </p:cNvSpPr>
          <p:nvPr>
            <p:ph type="sldNum" sz="quarter" idx="12"/>
          </p:nvPr>
        </p:nvSpPr>
        <p:spPr>
          <a:xfrm>
            <a:off x="6932464" y="6448709"/>
            <a:ext cx="2057400" cy="365125"/>
          </a:xfrm>
        </p:spPr>
        <p:txBody>
          <a:bodyPr/>
          <a:lstStyle>
            <a:lvl1pPr>
              <a:defRPr/>
            </a:lvl1pPr>
          </a:lstStyle>
          <a:p>
            <a:pPr>
              <a:defRPr/>
            </a:pPr>
            <a:fld id="{90E78FC6-1C82-49EF-B56D-159077ABBEC8}" type="slidenum">
              <a:rPr lang="en-US" altLang="en-US"/>
              <a:pPr>
                <a:defRPr/>
              </a:pPr>
              <a:t>‹#›</a:t>
            </a:fld>
            <a:endParaRPr lang="en-US" altLang="en-US" dirty="0"/>
          </a:p>
        </p:txBody>
      </p:sp>
    </p:spTree>
    <p:extLst>
      <p:ext uri="{BB962C8B-B14F-4D97-AF65-F5344CB8AC3E}">
        <p14:creationId xmlns:p14="http://schemas.microsoft.com/office/powerpoint/2010/main" val="196114327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369888" y="3200400"/>
            <a:ext cx="8462962" cy="306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p:cNvCxnSpPr>
            <a:cxnSpLocks/>
          </p:cNvCxnSpPr>
          <p:nvPr/>
        </p:nvCxnSpPr>
        <p:spPr>
          <a:xfrm flipH="1">
            <a:off x="506775" y="2084832"/>
            <a:ext cx="8094299" cy="0"/>
          </a:xfrm>
          <a:prstGeom prst="line">
            <a:avLst/>
          </a:prstGeom>
          <a:ln w="28575">
            <a:solidFill>
              <a:srgbClr val="599FCC"/>
            </a:solidFill>
          </a:ln>
          <a:effectLst/>
        </p:spPr>
        <p:style>
          <a:lnRef idx="2">
            <a:schemeClr val="accent1"/>
          </a:lnRef>
          <a:fillRef idx="0">
            <a:schemeClr val="accent1"/>
          </a:fillRef>
          <a:effectRef idx="1">
            <a:schemeClr val="accent1"/>
          </a:effectRef>
          <a:fontRef idx="minor">
            <a:schemeClr val="tx1"/>
          </a:fontRef>
        </p:style>
      </p:cxnSp>
      <p:sp>
        <p:nvSpPr>
          <p:cNvPr id="1029" name="Title Placeholder 1"/>
          <p:cNvSpPr>
            <a:spLocks noGrp="1"/>
          </p:cNvSpPr>
          <p:nvPr>
            <p:ph type="title"/>
          </p:nvPr>
        </p:nvSpPr>
        <p:spPr bwMode="auto">
          <a:xfrm>
            <a:off x="369888" y="1575808"/>
            <a:ext cx="8462962" cy="664251"/>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2" name="Slide Number Placeholder 1">
            <a:extLst>
              <a:ext uri="{FF2B5EF4-FFF2-40B4-BE49-F238E27FC236}">
                <a16:creationId xmlns:a16="http://schemas.microsoft.com/office/drawing/2014/main" xmlns="" id="{FF7E809A-8216-4115-8B1D-27330F74D0FA}"/>
              </a:ext>
            </a:extLst>
          </p:cNvPr>
          <p:cNvSpPr>
            <a:spLocks noGrp="1"/>
          </p:cNvSpPr>
          <p:nvPr>
            <p:ph type="sldNum" sz="quarter" idx="4"/>
          </p:nvPr>
        </p:nvSpPr>
        <p:spPr>
          <a:xfrm>
            <a:off x="6975763" y="640854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CD1C4-3804-4B16-B15D-4D86ECF6FCF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10" r:id="rId6"/>
    <p:sldLayoutId id="2147483809" r:id="rId7"/>
    <p:sldLayoutId id="2147483808" r:id="rId8"/>
    <p:sldLayoutId id="2147483824" r:id="rId9"/>
  </p:sldLayoutIdLst>
  <p:hf hdr="0" ftr="0" dt="0"/>
  <p:txStyles>
    <p:titleStyle>
      <a:lvl1pPr algn="l" defTabSz="457200" rtl="0" eaLnBrk="1" fontAlgn="base" hangingPunct="1">
        <a:spcBef>
          <a:spcPct val="0"/>
        </a:spcBef>
        <a:spcAft>
          <a:spcPct val="0"/>
        </a:spcAft>
        <a:defRPr sz="26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p:titleStyle>
    <p:bodyStyle>
      <a:lvl1pPr marL="342900" indent="-342900" algn="l" defTabSz="457200" rtl="0" eaLnBrk="1" fontAlgn="base" hangingPunct="1">
        <a:spcBef>
          <a:spcPct val="20000"/>
        </a:spcBef>
        <a:spcAft>
          <a:spcPct val="0"/>
        </a:spcAft>
        <a:buSzPct val="150000"/>
        <a:buFont typeface="Arial" pitchFamily="34" charset="0"/>
        <a:buChar char="•"/>
        <a:defRPr sz="24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SzPct val="125000"/>
        <a:buFont typeface="Wingdings" pitchFamily="2" charset="2"/>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Courier New" pitchFamily="49" charset="0"/>
        <a:buChar char="o"/>
        <a:defRPr sz="20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122D2A-CB6B-4E97-9881-E6A99B53940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0EECE00-75B1-47A9-B172-113B8713A1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0175C87-E089-4DF4-ADF5-CFBAB6A3D91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xmlns="" id="{72AFA47D-88E7-480B-A03E-52289BC71EB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33E3B9B-F38D-4BC1-AE0D-2750EA5F965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BC083-7594-47C5-84DC-A9DB2658AE9D}" type="slidenum">
              <a:rPr lang="en-US" smtClean="0"/>
              <a:t>‹#›</a:t>
            </a:fld>
            <a:endParaRPr lang="en-US"/>
          </a:p>
        </p:txBody>
      </p:sp>
    </p:spTree>
    <p:extLst>
      <p:ext uri="{BB962C8B-B14F-4D97-AF65-F5344CB8AC3E}">
        <p14:creationId xmlns:p14="http://schemas.microsoft.com/office/powerpoint/2010/main" val="382342900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hyperlink" Target="http://www.fcc.gov/cores" TargetMode="External"/><Relationship Id="rId3" Type="http://schemas.openxmlformats.org/officeDocument/2006/relationships/notesSlide" Target="../notesSlides/notesSlide12.xml"/><Relationship Id="rId7" Type="http://schemas.openxmlformats.org/officeDocument/2006/relationships/hyperlink" Target="https://auctions2.fcc.gov/"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auctions.fcc.gov/"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JPG"/><Relationship Id="rId2" Type="http://schemas.openxmlformats.org/officeDocument/2006/relationships/slideLayout" Target="../slideLayouts/slideLayout9.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notesSlide" Target="../notesSlides/notesSlide21.xml"/><Relationship Id="rId7" Type="http://schemas.openxmlformats.org/officeDocument/2006/relationships/image" Target="../media/image21.JPG"/><Relationship Id="rId2" Type="http://schemas.openxmlformats.org/officeDocument/2006/relationships/slideLayout" Target="../slideLayouts/slideLayout9.xml"/><Relationship Id="rId1" Type="http://schemas.openxmlformats.org/officeDocument/2006/relationships/tags" Target="../tags/tag2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4.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8.JPG"/><Relationship Id="rId2" Type="http://schemas.openxmlformats.org/officeDocument/2006/relationships/slideLayout" Target="../slideLayouts/slideLayout9.xml"/><Relationship Id="rId1" Type="http://schemas.openxmlformats.org/officeDocument/2006/relationships/tags" Target="../tags/tag2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2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mailto:auction903@fcc.gov"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33.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3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41.tmp"/><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6.tmp"/></Relationships>
</file>

<file path=ppt/slides/_rels/slide39.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8.tm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50.tmp"/><Relationship Id="rId4" Type="http://schemas.openxmlformats.org/officeDocument/2006/relationships/image" Target="../media/image49.tmp"/></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66.png"/><Relationship Id="rId4" Type="http://schemas.openxmlformats.org/officeDocument/2006/relationships/image" Target="../media/image65.png"/></Relationships>
</file>

<file path=ppt/slides/_rels/slide5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52.xml"/><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7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74.png"/><Relationship Id="rId4" Type="http://schemas.openxmlformats.org/officeDocument/2006/relationships/image" Target="../media/image7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hyperlink" Target="http://wireless.fcc.gov/auctions/prohibited_communications"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hyperlink" Target="mailto:auction903@fcc.gov"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fcc.gov/auction/9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511815" y="2768600"/>
            <a:ext cx="5492220" cy="990599"/>
          </a:xfrm>
          <a:noFill/>
          <a:extLst>
            <a:ext uri="{909E8E84-426E-40DD-AFC4-6F175D3DCCD1}">
              <a14:hiddenFill xmlns:a14="http://schemas.microsoft.com/office/drawing/2010/main">
                <a:solidFill>
                  <a:schemeClr val="bg1"/>
                </a:solidFill>
              </a14:hiddenFill>
            </a:ext>
          </a:extLst>
        </p:spPr>
        <p:txBody>
          <a:bodyPr>
            <a:normAutofit fontScale="90000"/>
          </a:bodyPr>
          <a:lstStyle/>
          <a:p>
            <a:pPr eaLnBrk="1" hangingPunct="1"/>
            <a:r>
              <a:rPr lang="en-US" sz="3600" dirty="0">
                <a:latin typeface="Trade Gothic LT Std Ext" charset="0"/>
                <a:ea typeface="ＭＳ Ｐゴシック" pitchFamily="34" charset="-128"/>
                <a:cs typeface="Trade Gothic LT Std Ext" charset="0"/>
              </a:rPr>
              <a:t>Connect America Fund </a:t>
            </a:r>
            <a:br>
              <a:rPr lang="en-US" sz="3600" dirty="0">
                <a:latin typeface="Trade Gothic LT Std Ext" charset="0"/>
                <a:ea typeface="ＭＳ Ｐゴシック" pitchFamily="34" charset="-128"/>
                <a:cs typeface="Trade Gothic LT Std Ext" charset="0"/>
              </a:rPr>
            </a:br>
            <a:r>
              <a:rPr lang="en-US" sz="3600" dirty="0">
                <a:latin typeface="Trade Gothic LT Std Ext" charset="0"/>
                <a:ea typeface="ＭＳ Ｐゴシック" pitchFamily="34" charset="-128"/>
                <a:cs typeface="Trade Gothic LT Std Ext" charset="0"/>
              </a:rPr>
              <a:t>Phase II Auction (Auction 903) Application Workshop</a:t>
            </a:r>
          </a:p>
        </p:txBody>
      </p:sp>
      <p:sp>
        <p:nvSpPr>
          <p:cNvPr id="13315" name="Subtitle 2"/>
          <p:cNvSpPr>
            <a:spLocks noGrp="1"/>
          </p:cNvSpPr>
          <p:nvPr>
            <p:ph type="subTitle" idx="1"/>
          </p:nvPr>
        </p:nvSpPr>
        <p:spPr>
          <a:xfrm>
            <a:off x="3511814" y="3926946"/>
            <a:ext cx="5060685" cy="1260475"/>
          </a:xfrm>
        </p:spPr>
        <p:txBody>
          <a:bodyPr/>
          <a:lstStyle/>
          <a:p>
            <a:pPr eaLnBrk="1" hangingPunct="1">
              <a:spcAft>
                <a:spcPts val="600"/>
              </a:spcAft>
            </a:pPr>
            <a:r>
              <a:rPr lang="en-US" sz="2300" dirty="0">
                <a:latin typeface="Trade Gothic LT Std Ext" charset="0"/>
                <a:ea typeface="ＭＳ Ｐゴシック" pitchFamily="34" charset="-128"/>
              </a:rPr>
              <a:t>Applying to Participate — FCC Form 183</a:t>
            </a:r>
          </a:p>
          <a:p>
            <a:pPr algn="r" eaLnBrk="1" hangingPunct="1">
              <a:spcAft>
                <a:spcPts val="600"/>
              </a:spcAft>
            </a:pPr>
            <a:r>
              <a:rPr lang="en-US" sz="1700" dirty="0">
                <a:latin typeface="Trade Gothic LT Std Ext" charset="0"/>
                <a:ea typeface="ＭＳ Ｐゴシック" pitchFamily="34" charset="-128"/>
              </a:rPr>
              <a:t>March 14, 2018</a:t>
            </a:r>
          </a:p>
        </p:txBody>
      </p:sp>
    </p:spTree>
    <p:custDataLst>
      <p:tags r:id="rId1"/>
    </p:custDataLst>
    <p:extLst>
      <p:ext uri="{BB962C8B-B14F-4D97-AF65-F5344CB8AC3E}">
        <p14:creationId xmlns:p14="http://schemas.microsoft.com/office/powerpoint/2010/main" val="236841921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90" y="1623345"/>
            <a:ext cx="7805737" cy="610658"/>
          </a:xfrm>
        </p:spPr>
        <p:txBody>
          <a:bodyPr/>
          <a:lstStyle/>
          <a:p>
            <a:r>
              <a:rPr lang="en-US" sz="2400" dirty="0"/>
              <a:t>Six Sections of the FCC Form 183</a:t>
            </a:r>
          </a:p>
        </p:txBody>
      </p:sp>
      <p:sp>
        <p:nvSpPr>
          <p:cNvPr id="3" name="Slide Number Placeholder 2">
            <a:extLst>
              <a:ext uri="{FF2B5EF4-FFF2-40B4-BE49-F238E27FC236}">
                <a16:creationId xmlns:a16="http://schemas.microsoft.com/office/drawing/2014/main" xmlns="" id="{53AFD6C3-0AEF-4E33-9065-19ED3BB4DE7C}"/>
              </a:ext>
            </a:extLst>
          </p:cNvPr>
          <p:cNvSpPr>
            <a:spLocks noGrp="1"/>
          </p:cNvSpPr>
          <p:nvPr>
            <p:ph type="sldNum" sz="quarter" idx="10"/>
          </p:nvPr>
        </p:nvSpPr>
        <p:spPr/>
        <p:txBody>
          <a:bodyPr/>
          <a:lstStyle/>
          <a:p>
            <a:fld id="{8A7CD1C4-3804-4B16-B15D-4D86ECF6FCF8}" type="slidenum">
              <a:rPr lang="en-US" smtClean="0"/>
              <a:t>10</a:t>
            </a:fld>
            <a:endParaRPr lang="en-US" dirty="0"/>
          </a:p>
        </p:txBody>
      </p:sp>
      <p:sp>
        <p:nvSpPr>
          <p:cNvPr id="7" name="TextBox 6"/>
          <p:cNvSpPr txBox="1"/>
          <p:nvPr/>
        </p:nvSpPr>
        <p:spPr>
          <a:xfrm>
            <a:off x="615197" y="2186074"/>
            <a:ext cx="4245561" cy="4647426"/>
          </a:xfrm>
          <a:prstGeom prst="rect">
            <a:avLst/>
          </a:prstGeom>
          <a:noFill/>
        </p:spPr>
        <p:txBody>
          <a:bodyPr wrap="square" rtlCol="0">
            <a:spAutoFit/>
          </a:bodyPr>
          <a:lstStyle/>
          <a:p>
            <a:pPr marL="457200" indent="-457200">
              <a:buFont typeface="+mj-lt"/>
              <a:buAutoNum type="arabicPeriod"/>
            </a:pPr>
            <a:r>
              <a:rPr lang="en-US" b="1" dirty="0"/>
              <a:t>Applicant Information</a:t>
            </a:r>
          </a:p>
          <a:p>
            <a:pPr marL="800100" lvl="1" indent="-342900">
              <a:buFont typeface="Arial" panose="020B0604020202020204" pitchFamily="34" charset="0"/>
              <a:buChar char="•"/>
            </a:pPr>
            <a:r>
              <a:rPr lang="en-US" sz="1900" dirty="0"/>
              <a:t>Legal Classification</a:t>
            </a:r>
          </a:p>
          <a:p>
            <a:pPr marL="800100" lvl="1" indent="-342900">
              <a:buFont typeface="Arial" panose="020B0604020202020204" pitchFamily="34" charset="0"/>
              <a:buChar char="•"/>
            </a:pPr>
            <a:r>
              <a:rPr lang="en-US" sz="1900" dirty="0"/>
              <a:t>Applicant and Address</a:t>
            </a:r>
          </a:p>
          <a:p>
            <a:pPr marL="800100" lvl="1" indent="-342900">
              <a:buFont typeface="Arial" panose="020B0604020202020204" pitchFamily="34" charset="0"/>
              <a:buChar char="•"/>
            </a:pPr>
            <a:r>
              <a:rPr lang="en-US" sz="1900" dirty="0"/>
              <a:t>Contact Details</a:t>
            </a:r>
          </a:p>
          <a:p>
            <a:pPr marL="800100" lvl="1" indent="-342900">
              <a:buFont typeface="Arial" panose="020B0604020202020204" pitchFamily="34" charset="0"/>
              <a:buChar char="•"/>
            </a:pPr>
            <a:r>
              <a:rPr lang="en-US" sz="1900" dirty="0"/>
              <a:t>Responsible Party</a:t>
            </a:r>
          </a:p>
          <a:p>
            <a:pPr marL="800100" lvl="1" indent="-342900">
              <a:buFont typeface="Arial" panose="020B0604020202020204" pitchFamily="34" charset="0"/>
              <a:buChar char="•"/>
            </a:pPr>
            <a:r>
              <a:rPr lang="en-US" sz="1900" dirty="0"/>
              <a:t>Authorized Bidders</a:t>
            </a:r>
          </a:p>
          <a:p>
            <a:pPr marL="800100" lvl="1" indent="-342900">
              <a:buFont typeface="Arial" panose="020B0604020202020204" pitchFamily="34" charset="0"/>
              <a:buChar char="•"/>
            </a:pPr>
            <a:r>
              <a:rPr lang="en-US" sz="1900" dirty="0"/>
              <a:t>Eligible Telecommunications Carrier</a:t>
            </a:r>
          </a:p>
          <a:p>
            <a:pPr marL="800100" lvl="1" indent="-342900">
              <a:buFont typeface="Arial" panose="020B0604020202020204" pitchFamily="34" charset="0"/>
              <a:buChar char="•"/>
            </a:pPr>
            <a:r>
              <a:rPr lang="en-US" sz="1900" dirty="0"/>
              <a:t>FCC Form 477/FCC Form 499</a:t>
            </a:r>
          </a:p>
          <a:p>
            <a:pPr marL="800100" lvl="1" indent="-342900">
              <a:buFont typeface="Arial" panose="020B0604020202020204" pitchFamily="34" charset="0"/>
              <a:buChar char="•"/>
            </a:pPr>
            <a:r>
              <a:rPr lang="en-US" sz="1900" dirty="0"/>
              <a:t>Operational and Financial Information</a:t>
            </a:r>
          </a:p>
          <a:p>
            <a:pPr marL="800100" lvl="1" indent="-342900">
              <a:buFont typeface="Arial" panose="020B0604020202020204" pitchFamily="34" charset="0"/>
              <a:buChar char="•"/>
            </a:pPr>
            <a:endParaRPr lang="en-US" sz="1800" dirty="0"/>
          </a:p>
          <a:p>
            <a:pPr marL="457200" indent="-457200">
              <a:buFont typeface="+mj-lt"/>
              <a:buAutoNum type="arabicPeriod"/>
            </a:pPr>
            <a:r>
              <a:rPr lang="en-US" b="1" dirty="0"/>
              <a:t>State &amp; Performance Tier/Latency</a:t>
            </a:r>
          </a:p>
          <a:p>
            <a:pPr marL="342900" indent="-342900">
              <a:buFont typeface="Arial" panose="020B0604020202020204" pitchFamily="34" charset="0"/>
              <a:buChar char="•"/>
            </a:pPr>
            <a:endParaRPr lang="en-US" sz="1600" dirty="0">
              <a:solidFill>
                <a:srgbClr val="376688"/>
              </a:solidFill>
            </a:endParaRPr>
          </a:p>
        </p:txBody>
      </p:sp>
      <p:sp>
        <p:nvSpPr>
          <p:cNvPr id="5" name="Rectangle 4"/>
          <p:cNvSpPr/>
          <p:nvPr/>
        </p:nvSpPr>
        <p:spPr>
          <a:xfrm>
            <a:off x="5074652" y="2187334"/>
            <a:ext cx="3684337" cy="4462760"/>
          </a:xfrm>
          <a:prstGeom prst="rect">
            <a:avLst/>
          </a:prstGeom>
        </p:spPr>
        <p:txBody>
          <a:bodyPr wrap="square">
            <a:spAutoFit/>
          </a:bodyPr>
          <a:lstStyle/>
          <a:p>
            <a:pPr marL="457200" indent="-457200">
              <a:buFont typeface="+mj-lt"/>
              <a:buAutoNum type="arabicPeriod" startAt="3"/>
            </a:pPr>
            <a:r>
              <a:rPr lang="en-US" b="1" dirty="0"/>
              <a:t>Agreements</a:t>
            </a:r>
          </a:p>
          <a:p>
            <a:pPr marL="800100" lvl="1" indent="-342900">
              <a:buFont typeface="Arial" panose="020B0604020202020204" pitchFamily="34" charset="0"/>
              <a:buChar char="•"/>
            </a:pPr>
            <a:r>
              <a:rPr lang="en-US" sz="1900" dirty="0"/>
              <a:t>Joint Bidding Arrangements</a:t>
            </a:r>
          </a:p>
          <a:p>
            <a:pPr marL="457200" indent="-457200">
              <a:buFont typeface="+mj-lt"/>
              <a:buAutoNum type="arabicPeriod" startAt="3"/>
            </a:pPr>
            <a:endParaRPr lang="en-US" sz="1800" dirty="0"/>
          </a:p>
          <a:p>
            <a:pPr marL="457200" indent="-457200">
              <a:buFont typeface="+mj-lt"/>
              <a:buAutoNum type="arabicPeriod" startAt="3"/>
            </a:pPr>
            <a:r>
              <a:rPr lang="en-US" b="1" dirty="0"/>
              <a:t>Ownership</a:t>
            </a:r>
          </a:p>
          <a:p>
            <a:pPr marL="800100" lvl="1" indent="-342900">
              <a:buFont typeface="Arial" panose="020B0604020202020204" pitchFamily="34" charset="0"/>
              <a:buChar char="•"/>
            </a:pPr>
            <a:r>
              <a:rPr lang="en-US" sz="1900" dirty="0"/>
              <a:t>Disclosable Interest Holders</a:t>
            </a:r>
          </a:p>
          <a:p>
            <a:pPr marL="800100" lvl="1" indent="-342900">
              <a:buFont typeface="Arial" panose="020B0604020202020204" pitchFamily="34" charset="0"/>
              <a:buChar char="•"/>
            </a:pPr>
            <a:r>
              <a:rPr lang="en-US" sz="1900" dirty="0"/>
              <a:t>FCC Regulated Businesses</a:t>
            </a:r>
          </a:p>
          <a:p>
            <a:pPr lvl="1"/>
            <a:endParaRPr lang="en-US" sz="1800" dirty="0"/>
          </a:p>
          <a:p>
            <a:pPr marL="457200" indent="-457200">
              <a:buFont typeface="+mj-lt"/>
              <a:buAutoNum type="arabicPeriod" startAt="3"/>
            </a:pPr>
            <a:r>
              <a:rPr lang="en-US" b="1" dirty="0"/>
              <a:t>Summary</a:t>
            </a:r>
          </a:p>
          <a:p>
            <a:pPr marL="800100" lvl="1" indent="-342900">
              <a:buFont typeface="Arial" panose="020B0604020202020204" pitchFamily="34" charset="0"/>
              <a:buChar char="•"/>
            </a:pPr>
            <a:r>
              <a:rPr lang="en-US" sz="1900" dirty="0"/>
              <a:t>Application Error Summary</a:t>
            </a:r>
            <a:r>
              <a:rPr lang="en-US" sz="1800" dirty="0"/>
              <a:t/>
            </a:r>
            <a:br>
              <a:rPr lang="en-US" sz="1800" dirty="0"/>
            </a:br>
            <a:endParaRPr lang="en-US" sz="1800" b="1" dirty="0"/>
          </a:p>
          <a:p>
            <a:pPr marL="457200" indent="-457200">
              <a:buFont typeface="+mj-lt"/>
              <a:buAutoNum type="arabicPeriod" startAt="3"/>
            </a:pPr>
            <a:r>
              <a:rPr lang="en-US" b="1" dirty="0"/>
              <a:t>Certify and Submit</a:t>
            </a:r>
          </a:p>
          <a:p>
            <a:pPr marL="800100" lvl="1" indent="-342900">
              <a:buFont typeface="Arial" panose="020B0604020202020204" pitchFamily="34" charset="0"/>
              <a:buChar char="•"/>
            </a:pPr>
            <a:r>
              <a:rPr lang="en-US" sz="1900" dirty="0"/>
              <a:t>Application Certifications</a:t>
            </a:r>
          </a:p>
        </p:txBody>
      </p:sp>
    </p:spTree>
    <p:custDataLst>
      <p:tags r:id="rId1"/>
    </p:custDataLst>
    <p:extLst>
      <p:ext uri="{BB962C8B-B14F-4D97-AF65-F5344CB8AC3E}">
        <p14:creationId xmlns:p14="http://schemas.microsoft.com/office/powerpoint/2010/main" val="215821745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30C47C-6B1A-4F49-B4FA-8E1A358F0703}"/>
              </a:ext>
            </a:extLst>
          </p:cNvPr>
          <p:cNvSpPr>
            <a:spLocks noGrp="1"/>
          </p:cNvSpPr>
          <p:nvPr>
            <p:ph type="title"/>
          </p:nvPr>
        </p:nvSpPr>
        <p:spPr>
          <a:xfrm>
            <a:off x="369888" y="1725076"/>
            <a:ext cx="7805737" cy="610658"/>
          </a:xfrm>
        </p:spPr>
        <p:txBody>
          <a:bodyPr/>
          <a:lstStyle/>
          <a:p>
            <a:r>
              <a:rPr lang="en-US" sz="2000" dirty="0"/>
              <a:t>Checklist of Information Needed to Complete FCC Form 183</a:t>
            </a:r>
          </a:p>
        </p:txBody>
      </p:sp>
      <p:sp>
        <p:nvSpPr>
          <p:cNvPr id="4" name="Slide Number Placeholder 3">
            <a:extLst>
              <a:ext uri="{FF2B5EF4-FFF2-40B4-BE49-F238E27FC236}">
                <a16:creationId xmlns:a16="http://schemas.microsoft.com/office/drawing/2014/main" xmlns="" id="{26F1D5F0-0604-4BC3-91D0-07F26B96FE53}"/>
              </a:ext>
            </a:extLst>
          </p:cNvPr>
          <p:cNvSpPr>
            <a:spLocks noGrp="1"/>
          </p:cNvSpPr>
          <p:nvPr>
            <p:ph type="sldNum" sz="quarter" idx="10"/>
          </p:nvPr>
        </p:nvSpPr>
        <p:spPr/>
        <p:txBody>
          <a:bodyPr/>
          <a:lstStyle/>
          <a:p>
            <a:fld id="{8A7CD1C4-3804-4B16-B15D-4D86ECF6FCF8}" type="slidenum">
              <a:rPr lang="en-US" smtClean="0"/>
              <a:t>11</a:t>
            </a:fld>
            <a:endParaRPr lang="en-US" dirty="0"/>
          </a:p>
        </p:txBody>
      </p:sp>
      <p:pic>
        <p:nvPicPr>
          <p:cNvPr id="12" name="Picture 11">
            <a:extLst>
              <a:ext uri="{FF2B5EF4-FFF2-40B4-BE49-F238E27FC236}">
                <a16:creationId xmlns:a16="http://schemas.microsoft.com/office/drawing/2014/main" xmlns="" id="{C1AC3B33-15F6-402A-9493-13AF6F129895}"/>
              </a:ext>
            </a:extLst>
          </p:cNvPr>
          <p:cNvPicPr>
            <a:picLocks noChangeAspect="1"/>
          </p:cNvPicPr>
          <p:nvPr/>
        </p:nvPicPr>
        <p:blipFill>
          <a:blip r:embed="rId4"/>
          <a:stretch>
            <a:fillRect/>
          </a:stretch>
        </p:blipFill>
        <p:spPr>
          <a:xfrm>
            <a:off x="495013" y="2204482"/>
            <a:ext cx="7213236" cy="4525502"/>
          </a:xfrm>
          <a:prstGeom prst="rect">
            <a:avLst/>
          </a:prstGeom>
        </p:spPr>
      </p:pic>
    </p:spTree>
    <p:custDataLst>
      <p:tags r:id="rId1"/>
    </p:custDataLst>
    <p:extLst>
      <p:ext uri="{BB962C8B-B14F-4D97-AF65-F5344CB8AC3E}">
        <p14:creationId xmlns:p14="http://schemas.microsoft.com/office/powerpoint/2010/main" val="176763352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E2894E-F2E8-4B6C-8BD3-9963DE996B1F}"/>
              </a:ext>
            </a:extLst>
          </p:cNvPr>
          <p:cNvSpPr>
            <a:spLocks noGrp="1"/>
          </p:cNvSpPr>
          <p:nvPr>
            <p:ph type="title"/>
          </p:nvPr>
        </p:nvSpPr>
        <p:spPr>
          <a:xfrm>
            <a:off x="457200" y="1604656"/>
            <a:ext cx="7805737" cy="610658"/>
          </a:xfrm>
        </p:spPr>
        <p:txBody>
          <a:bodyPr/>
          <a:lstStyle/>
          <a:p>
            <a:r>
              <a:rPr lang="en-US" sz="2400" dirty="0"/>
              <a:t>Accessing FCC Form 183</a:t>
            </a:r>
          </a:p>
        </p:txBody>
      </p:sp>
      <p:pic>
        <p:nvPicPr>
          <p:cNvPr id="4" name="Content Placeholder 3">
            <a:extLst>
              <a:ext uri="{FF2B5EF4-FFF2-40B4-BE49-F238E27FC236}">
                <a16:creationId xmlns:a16="http://schemas.microsoft.com/office/drawing/2014/main" xmlns="" id="{EA6444F9-D216-4940-859C-6A7FDE243C7A}"/>
              </a:ext>
            </a:extLst>
          </p:cNvPr>
          <p:cNvPicPr>
            <a:picLocks noGrp="1" noChangeAspect="1"/>
          </p:cNvPicPr>
          <p:nvPr>
            <p:ph idx="1"/>
          </p:nvPr>
        </p:nvPicPr>
        <p:blipFill>
          <a:blip r:embed="rId4"/>
          <a:stretch>
            <a:fillRect/>
          </a:stretch>
        </p:blipFill>
        <p:spPr>
          <a:xfrm>
            <a:off x="276726" y="2354116"/>
            <a:ext cx="5582654" cy="4124325"/>
          </a:xfrm>
          <a:prstGeom prst="rect">
            <a:avLst/>
          </a:prstGeom>
        </p:spPr>
      </p:pic>
      <p:sp>
        <p:nvSpPr>
          <p:cNvPr id="3" name="Slide Number Placeholder 2">
            <a:extLst>
              <a:ext uri="{FF2B5EF4-FFF2-40B4-BE49-F238E27FC236}">
                <a16:creationId xmlns:a16="http://schemas.microsoft.com/office/drawing/2014/main" xmlns="" id="{F0251306-248E-4857-B412-AD8BA72ED986}"/>
              </a:ext>
            </a:extLst>
          </p:cNvPr>
          <p:cNvSpPr>
            <a:spLocks noGrp="1"/>
          </p:cNvSpPr>
          <p:nvPr>
            <p:ph type="sldNum" sz="quarter" idx="10"/>
          </p:nvPr>
        </p:nvSpPr>
        <p:spPr/>
        <p:txBody>
          <a:bodyPr/>
          <a:lstStyle/>
          <a:p>
            <a:fld id="{8A7CD1C4-3804-4B16-B15D-4D86ECF6FCF8}" type="slidenum">
              <a:rPr lang="en-US" smtClean="0"/>
              <a:t>12</a:t>
            </a:fld>
            <a:endParaRPr lang="en-US" dirty="0"/>
          </a:p>
        </p:txBody>
      </p:sp>
      <p:pic>
        <p:nvPicPr>
          <p:cNvPr id="5" name="Picture 4">
            <a:extLst>
              <a:ext uri="{FF2B5EF4-FFF2-40B4-BE49-F238E27FC236}">
                <a16:creationId xmlns:a16="http://schemas.microsoft.com/office/drawing/2014/main" xmlns="" id="{ADE740CA-50F5-4CA2-AECB-E7F5C8D7FC44}"/>
              </a:ext>
            </a:extLst>
          </p:cNvPr>
          <p:cNvPicPr/>
          <p:nvPr/>
        </p:nvPicPr>
        <p:blipFill rotWithShape="1">
          <a:blip r:embed="rId5"/>
          <a:srcRect r="41082"/>
          <a:stretch/>
        </p:blipFill>
        <p:spPr>
          <a:xfrm>
            <a:off x="457200" y="2252133"/>
            <a:ext cx="4309533" cy="4365110"/>
          </a:xfrm>
          <a:prstGeom prst="rect">
            <a:avLst/>
          </a:prstGeom>
          <a:ln>
            <a:solidFill>
              <a:schemeClr val="tx1"/>
            </a:solidFill>
          </a:ln>
        </p:spPr>
      </p:pic>
      <p:sp>
        <p:nvSpPr>
          <p:cNvPr id="9" name="Oval 8">
            <a:extLst>
              <a:ext uri="{FF2B5EF4-FFF2-40B4-BE49-F238E27FC236}">
                <a16:creationId xmlns:a16="http://schemas.microsoft.com/office/drawing/2014/main" xmlns="" id="{B242A345-9879-405B-B377-621E1A76B77C}"/>
              </a:ext>
            </a:extLst>
          </p:cNvPr>
          <p:cNvSpPr/>
          <p:nvPr/>
        </p:nvSpPr>
        <p:spPr>
          <a:xfrm>
            <a:off x="457200" y="4962051"/>
            <a:ext cx="1808802" cy="31531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C6A2CECE-24E7-46BE-BBE7-F46201DAB74F}"/>
              </a:ext>
            </a:extLst>
          </p:cNvPr>
          <p:cNvSpPr/>
          <p:nvPr/>
        </p:nvSpPr>
        <p:spPr>
          <a:xfrm>
            <a:off x="5859380" y="2358349"/>
            <a:ext cx="3031957" cy="3477875"/>
          </a:xfrm>
          <a:prstGeom prst="rect">
            <a:avLst/>
          </a:prstGeom>
        </p:spPr>
        <p:txBody>
          <a:bodyPr wrap="square">
            <a:spAutoFit/>
          </a:bodyPr>
          <a:lstStyle/>
          <a:p>
            <a:r>
              <a:rPr lang="en-US" sz="2000" dirty="0"/>
              <a:t>Open a web browser and navigate to:</a:t>
            </a:r>
          </a:p>
          <a:p>
            <a:pPr marL="285750" indent="-285750">
              <a:buFont typeface="Arial" panose="020B0604020202020204" pitchFamily="34" charset="0"/>
              <a:buChar char="•"/>
            </a:pPr>
            <a:r>
              <a:rPr lang="en-US" sz="2000" u="sng" dirty="0">
                <a:hlinkClick r:id="rId6"/>
              </a:rPr>
              <a:t>auctions.fcc.gov</a:t>
            </a:r>
            <a:r>
              <a:rPr lang="en-US" sz="2000" dirty="0"/>
              <a:t> (primary location) or</a:t>
            </a:r>
          </a:p>
          <a:p>
            <a:pPr marL="285750" indent="-285750">
              <a:buFont typeface="Arial" panose="020B0604020202020204" pitchFamily="34" charset="0"/>
              <a:buChar char="•"/>
            </a:pPr>
            <a:r>
              <a:rPr lang="en-US" sz="2000" u="sng" dirty="0">
                <a:hlinkClick r:id="rId7"/>
              </a:rPr>
              <a:t>auctions2.fcc.gov </a:t>
            </a:r>
            <a:r>
              <a:rPr lang="en-US" sz="2000" dirty="0"/>
              <a:t>(secondary location)</a:t>
            </a:r>
          </a:p>
          <a:p>
            <a:endParaRPr lang="en-US" sz="2000" dirty="0"/>
          </a:p>
          <a:p>
            <a:r>
              <a:rPr lang="en-US" sz="2000" dirty="0"/>
              <a:t>Obtain a FCC Registration Number (FRN) by registering here:  </a:t>
            </a:r>
          </a:p>
          <a:p>
            <a:pPr marL="342900" indent="-342900">
              <a:buFont typeface="Arial" panose="020B0604020202020204" pitchFamily="34" charset="0"/>
              <a:buChar char="•"/>
            </a:pPr>
            <a:r>
              <a:rPr lang="en-US" sz="2000" u="sng" dirty="0">
                <a:hlinkClick r:id="rId8"/>
              </a:rPr>
              <a:t>www.fcc.gov/cores</a:t>
            </a:r>
            <a:r>
              <a:rPr lang="en-US" sz="2000" u="sng" dirty="0"/>
              <a:t> </a:t>
            </a:r>
          </a:p>
        </p:txBody>
      </p:sp>
    </p:spTree>
    <p:custDataLst>
      <p:tags r:id="rId1"/>
    </p:custDataLst>
    <p:extLst>
      <p:ext uri="{BB962C8B-B14F-4D97-AF65-F5344CB8AC3E}">
        <p14:creationId xmlns:p14="http://schemas.microsoft.com/office/powerpoint/2010/main" val="37155031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8449" y="2137550"/>
            <a:ext cx="3021106" cy="4524315"/>
          </a:xfrm>
          <a:prstGeom prst="rect">
            <a:avLst/>
          </a:prstGeom>
          <a:noFill/>
        </p:spPr>
        <p:txBody>
          <a:bodyPr wrap="square" rtlCol="0">
            <a:spAutoFit/>
          </a:bodyPr>
          <a:lstStyle/>
          <a:p>
            <a:pPr marL="342900" indent="-342900">
              <a:buFont typeface="Arial" panose="020B0604020202020204" pitchFamily="34" charset="0"/>
              <a:buChar char="•"/>
            </a:pPr>
            <a:r>
              <a:rPr lang="en-US" sz="1800" dirty="0"/>
              <a:t>The navigation pane displays the sections of the FCC Form 183</a:t>
            </a:r>
            <a:br>
              <a:rPr lang="en-US" sz="1800" dirty="0"/>
            </a:br>
            <a:endParaRPr lang="en-US" sz="1800" dirty="0"/>
          </a:p>
          <a:p>
            <a:pPr marL="342900" indent="-342900">
              <a:buFont typeface="Arial" panose="020B0604020202020204" pitchFamily="34" charset="0"/>
              <a:buChar char="•"/>
            </a:pPr>
            <a:r>
              <a:rPr lang="en-US" sz="1800" dirty="0"/>
              <a:t>Questions marked with an asterisk are required</a:t>
            </a:r>
            <a:br>
              <a:rPr lang="en-US" sz="1800" dirty="0"/>
            </a:br>
            <a:endParaRPr lang="en-US" sz="1800" dirty="0"/>
          </a:p>
          <a:p>
            <a:pPr marL="342900" indent="-342900">
              <a:buFont typeface="Arial" panose="020B0604020202020204" pitchFamily="34" charset="0"/>
              <a:buChar char="•"/>
            </a:pPr>
            <a:r>
              <a:rPr lang="en-US" sz="1800" dirty="0"/>
              <a:t>Consortium applicants must identify the members</a:t>
            </a:r>
            <a:br>
              <a:rPr lang="en-US" sz="1800" dirty="0"/>
            </a:br>
            <a:endParaRPr lang="en-US" sz="1800" dirty="0"/>
          </a:p>
          <a:p>
            <a:pPr marL="342900" indent="-342900">
              <a:buFont typeface="Arial" panose="020B0604020202020204" pitchFamily="34" charset="0"/>
              <a:buChar char="•"/>
            </a:pPr>
            <a:r>
              <a:rPr lang="en-US" sz="1800" dirty="0"/>
              <a:t>If submitting application on behalf of existing operating companies, must identify those operating companies</a:t>
            </a:r>
          </a:p>
        </p:txBody>
      </p:sp>
      <p:cxnSp>
        <p:nvCxnSpPr>
          <p:cNvPr id="8" name="Straight Connector 7"/>
          <p:cNvCxnSpPr>
            <a:cxnSpLocks/>
          </p:cNvCxnSpPr>
          <p:nvPr/>
        </p:nvCxnSpPr>
        <p:spPr>
          <a:xfrm>
            <a:off x="6024281" y="2137550"/>
            <a:ext cx="0" cy="4397719"/>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xmlns="" id="{94E1485D-E9BB-417C-B832-061622596AF8}"/>
              </a:ext>
            </a:extLst>
          </p:cNvPr>
          <p:cNvPicPr/>
          <p:nvPr/>
        </p:nvPicPr>
        <p:blipFill>
          <a:blip r:embed="rId4"/>
          <a:stretch>
            <a:fillRect/>
          </a:stretch>
        </p:blipFill>
        <p:spPr>
          <a:xfrm>
            <a:off x="593802" y="2222468"/>
            <a:ext cx="4672466" cy="4238559"/>
          </a:xfrm>
          <a:prstGeom prst="rect">
            <a:avLst/>
          </a:prstGeom>
          <a:ln>
            <a:solidFill>
              <a:schemeClr val="tx1"/>
            </a:solidFill>
          </a:ln>
        </p:spPr>
      </p:pic>
      <p:sp>
        <p:nvSpPr>
          <p:cNvPr id="14" name="Oval 13">
            <a:extLst>
              <a:ext uri="{FF2B5EF4-FFF2-40B4-BE49-F238E27FC236}">
                <a16:creationId xmlns:a16="http://schemas.microsoft.com/office/drawing/2014/main" xmlns="" id="{BD59895C-D8D3-4C0C-BBA2-04405A23A12E}"/>
              </a:ext>
            </a:extLst>
          </p:cNvPr>
          <p:cNvSpPr/>
          <p:nvPr/>
        </p:nvSpPr>
        <p:spPr>
          <a:xfrm>
            <a:off x="4108610" y="2352577"/>
            <a:ext cx="1344685" cy="197765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6AAD142B-E470-4DBA-983C-D7817B4C8D90}"/>
              </a:ext>
            </a:extLst>
          </p:cNvPr>
          <p:cNvPicPr>
            <a:picLocks noChangeAspect="1"/>
          </p:cNvPicPr>
          <p:nvPr/>
        </p:nvPicPr>
        <p:blipFill>
          <a:blip r:embed="rId5"/>
          <a:stretch>
            <a:fillRect/>
          </a:stretch>
        </p:blipFill>
        <p:spPr>
          <a:xfrm>
            <a:off x="602861" y="3164904"/>
            <a:ext cx="3421857" cy="1891026"/>
          </a:xfrm>
          <a:prstGeom prst="rect">
            <a:avLst/>
          </a:prstGeom>
        </p:spPr>
      </p:pic>
      <p:pic>
        <p:nvPicPr>
          <p:cNvPr id="22" name="Picture 21">
            <a:extLst>
              <a:ext uri="{FF2B5EF4-FFF2-40B4-BE49-F238E27FC236}">
                <a16:creationId xmlns:a16="http://schemas.microsoft.com/office/drawing/2014/main" xmlns="" id="{87A16631-B266-4235-B1D0-CB20044A4212}"/>
              </a:ext>
            </a:extLst>
          </p:cNvPr>
          <p:cNvPicPr>
            <a:picLocks noChangeAspect="1"/>
          </p:cNvPicPr>
          <p:nvPr/>
        </p:nvPicPr>
        <p:blipFill>
          <a:blip r:embed="rId6"/>
          <a:stretch>
            <a:fillRect/>
          </a:stretch>
        </p:blipFill>
        <p:spPr>
          <a:xfrm>
            <a:off x="609201" y="3164904"/>
            <a:ext cx="3499409" cy="1962544"/>
          </a:xfrm>
          <a:prstGeom prst="rect">
            <a:avLst/>
          </a:prstGeom>
        </p:spPr>
      </p:pic>
      <p:sp>
        <p:nvSpPr>
          <p:cNvPr id="12" name="Oval 11">
            <a:extLst>
              <a:ext uri="{FF2B5EF4-FFF2-40B4-BE49-F238E27FC236}">
                <a16:creationId xmlns:a16="http://schemas.microsoft.com/office/drawing/2014/main" xmlns="" id="{021E590B-CCB3-4C6D-B8C3-805632082F8A}"/>
              </a:ext>
            </a:extLst>
          </p:cNvPr>
          <p:cNvSpPr/>
          <p:nvPr/>
        </p:nvSpPr>
        <p:spPr>
          <a:xfrm rot="5400000">
            <a:off x="774833" y="1834151"/>
            <a:ext cx="2811980" cy="4333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xmlns="" id="{3152A743-2221-41D0-9F9C-BF6DA5BF3029}"/>
              </a:ext>
            </a:extLst>
          </p:cNvPr>
          <p:cNvPicPr>
            <a:picLocks noChangeAspect="1"/>
          </p:cNvPicPr>
          <p:nvPr/>
        </p:nvPicPr>
        <p:blipFill>
          <a:blip r:embed="rId7"/>
          <a:stretch>
            <a:fillRect/>
          </a:stretch>
        </p:blipFill>
        <p:spPr>
          <a:xfrm>
            <a:off x="642085" y="5147497"/>
            <a:ext cx="3710498" cy="1119336"/>
          </a:xfrm>
          <a:prstGeom prst="rect">
            <a:avLst/>
          </a:prstGeom>
        </p:spPr>
      </p:pic>
      <p:sp>
        <p:nvSpPr>
          <p:cNvPr id="23" name="Oval 22">
            <a:extLst>
              <a:ext uri="{FF2B5EF4-FFF2-40B4-BE49-F238E27FC236}">
                <a16:creationId xmlns:a16="http://schemas.microsoft.com/office/drawing/2014/main" xmlns="" id="{B3989603-9484-45FC-A704-8A88867D7F72}"/>
              </a:ext>
            </a:extLst>
          </p:cNvPr>
          <p:cNvSpPr/>
          <p:nvPr/>
        </p:nvSpPr>
        <p:spPr>
          <a:xfrm rot="5400000">
            <a:off x="1415526" y="3497097"/>
            <a:ext cx="1904649" cy="4333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xmlns="" id="{5DEAFC9D-2763-4931-A29C-98C8FFECDD0E}"/>
              </a:ext>
            </a:extLst>
          </p:cNvPr>
          <p:cNvSpPr>
            <a:spLocks noGrp="1"/>
          </p:cNvSpPr>
          <p:nvPr>
            <p:ph type="title" idx="4294967295"/>
          </p:nvPr>
        </p:nvSpPr>
        <p:spPr>
          <a:xfrm>
            <a:off x="444085" y="1628990"/>
            <a:ext cx="7805738" cy="611188"/>
          </a:xfrm>
        </p:spPr>
        <p:txBody>
          <a:bodyPr/>
          <a:lstStyle/>
          <a:p>
            <a:r>
              <a:rPr lang="en-US" sz="2400" dirty="0"/>
              <a:t>Legal Classification	</a:t>
            </a:r>
          </a:p>
        </p:txBody>
      </p:sp>
      <p:sp>
        <p:nvSpPr>
          <p:cNvPr id="4" name="Slide Number Placeholder 3">
            <a:extLst>
              <a:ext uri="{FF2B5EF4-FFF2-40B4-BE49-F238E27FC236}">
                <a16:creationId xmlns:a16="http://schemas.microsoft.com/office/drawing/2014/main" xmlns="" id="{3829B49C-AD6C-4650-9C32-1BD209361F1D}"/>
              </a:ext>
            </a:extLst>
          </p:cNvPr>
          <p:cNvSpPr>
            <a:spLocks noGrp="1"/>
          </p:cNvSpPr>
          <p:nvPr>
            <p:ph type="sldNum" sz="quarter" idx="12"/>
          </p:nvPr>
        </p:nvSpPr>
        <p:spPr>
          <a:xfrm>
            <a:off x="6964641" y="6482477"/>
            <a:ext cx="2057400" cy="365125"/>
          </a:xfrm>
        </p:spPr>
        <p:txBody>
          <a:bodyPr/>
          <a:lstStyle/>
          <a:p>
            <a:pPr>
              <a:defRPr/>
            </a:pPr>
            <a:fld id="{90E78FC6-1C82-49EF-B56D-159077ABBEC8}" type="slidenum">
              <a:rPr lang="en-US" altLang="en-US" smtClean="0"/>
              <a:pPr>
                <a:defRPr/>
              </a:pPr>
              <a:t>13</a:t>
            </a:fld>
            <a:endParaRPr lang="en-US" altLang="en-US" dirty="0"/>
          </a:p>
        </p:txBody>
      </p:sp>
    </p:spTree>
    <p:custDataLst>
      <p:tags r:id="rId1"/>
    </p:custDataLst>
    <p:extLst>
      <p:ext uri="{BB962C8B-B14F-4D97-AF65-F5344CB8AC3E}">
        <p14:creationId xmlns:p14="http://schemas.microsoft.com/office/powerpoint/2010/main" val="1520224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2319" y="1576394"/>
            <a:ext cx="7805737" cy="611187"/>
          </a:xfrm>
        </p:spPr>
        <p:txBody>
          <a:bodyPr/>
          <a:lstStyle/>
          <a:p>
            <a:r>
              <a:rPr lang="en-US" sz="2400" dirty="0"/>
              <a:t>Name and Address</a:t>
            </a:r>
          </a:p>
        </p:txBody>
      </p:sp>
      <p:sp>
        <p:nvSpPr>
          <p:cNvPr id="6" name="TextBox 5"/>
          <p:cNvSpPr txBox="1"/>
          <p:nvPr/>
        </p:nvSpPr>
        <p:spPr>
          <a:xfrm>
            <a:off x="6024281" y="2187581"/>
            <a:ext cx="2767106"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t>Name will be used as the Bidder Name throughout the auction</a:t>
            </a:r>
          </a:p>
          <a:p>
            <a:pPr marL="342900" indent="-342900">
              <a:buFont typeface="Arial" panose="020B0604020202020204" pitchFamily="34" charset="0"/>
              <a:buChar char="•"/>
            </a:pPr>
            <a:endParaRPr lang="en-US" sz="1800" dirty="0"/>
          </a:p>
        </p:txBody>
      </p:sp>
      <p:cxnSp>
        <p:nvCxnSpPr>
          <p:cNvPr id="8" name="Straight Connector 7"/>
          <p:cNvCxnSpPr>
            <a:cxnSpLocks/>
          </p:cNvCxnSpPr>
          <p:nvPr/>
        </p:nvCxnSpPr>
        <p:spPr>
          <a:xfrm>
            <a:off x="6024281" y="2187581"/>
            <a:ext cx="0" cy="4347688"/>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xmlns="" id="{2B0C58EC-5BB7-4423-A184-B5BC7835345C}"/>
              </a:ext>
            </a:extLst>
          </p:cNvPr>
          <p:cNvPicPr/>
          <p:nvPr/>
        </p:nvPicPr>
        <p:blipFill>
          <a:blip r:embed="rId4"/>
          <a:stretch>
            <a:fillRect/>
          </a:stretch>
        </p:blipFill>
        <p:spPr>
          <a:xfrm>
            <a:off x="422319" y="2302932"/>
            <a:ext cx="5276070" cy="3989631"/>
          </a:xfrm>
          <a:prstGeom prst="rect">
            <a:avLst/>
          </a:prstGeom>
          <a:ln>
            <a:solidFill>
              <a:schemeClr val="tx1"/>
            </a:solidFill>
          </a:ln>
        </p:spPr>
      </p:pic>
      <p:sp>
        <p:nvSpPr>
          <p:cNvPr id="5" name="Slide Number Placeholder 4">
            <a:extLst>
              <a:ext uri="{FF2B5EF4-FFF2-40B4-BE49-F238E27FC236}">
                <a16:creationId xmlns:a16="http://schemas.microsoft.com/office/drawing/2014/main" xmlns="" id="{5B606844-7CEE-40C1-A121-C9AEA41D7B50}"/>
              </a:ext>
            </a:extLst>
          </p:cNvPr>
          <p:cNvSpPr>
            <a:spLocks noGrp="1"/>
          </p:cNvSpPr>
          <p:nvPr>
            <p:ph type="sldNum" sz="quarter" idx="12"/>
          </p:nvPr>
        </p:nvSpPr>
        <p:spPr/>
        <p:txBody>
          <a:bodyPr/>
          <a:lstStyle/>
          <a:p>
            <a:pPr>
              <a:defRPr/>
            </a:pPr>
            <a:fld id="{90E78FC6-1C82-49EF-B56D-159077ABBEC8}" type="slidenum">
              <a:rPr lang="en-US" altLang="en-US" smtClean="0"/>
              <a:pPr>
                <a:defRPr/>
              </a:pPr>
              <a:t>14</a:t>
            </a:fld>
            <a:endParaRPr lang="en-US" altLang="en-US" dirty="0"/>
          </a:p>
        </p:txBody>
      </p:sp>
    </p:spTree>
    <p:custDataLst>
      <p:tags r:id="rId1"/>
    </p:custDataLst>
    <p:extLst>
      <p:ext uri="{BB962C8B-B14F-4D97-AF65-F5344CB8AC3E}">
        <p14:creationId xmlns:p14="http://schemas.microsoft.com/office/powerpoint/2010/main" val="313139133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1852" y="1605296"/>
            <a:ext cx="7805737" cy="611188"/>
          </a:xfrm>
        </p:spPr>
        <p:txBody>
          <a:bodyPr/>
          <a:lstStyle/>
          <a:p>
            <a:r>
              <a:rPr lang="en-US" sz="2400" dirty="0"/>
              <a:t>Responsible Party</a:t>
            </a:r>
          </a:p>
        </p:txBody>
      </p:sp>
      <p:sp>
        <p:nvSpPr>
          <p:cNvPr id="6" name="TextBox 5"/>
          <p:cNvSpPr txBox="1"/>
          <p:nvPr/>
        </p:nvSpPr>
        <p:spPr>
          <a:xfrm>
            <a:off x="6024281" y="2110316"/>
            <a:ext cx="2767106" cy="4493538"/>
          </a:xfrm>
          <a:prstGeom prst="rect">
            <a:avLst/>
          </a:prstGeom>
          <a:noFill/>
        </p:spPr>
        <p:txBody>
          <a:bodyPr wrap="square" rtlCol="0">
            <a:spAutoFit/>
          </a:bodyPr>
          <a:lstStyle/>
          <a:p>
            <a:pPr marL="342900" indent="-342900">
              <a:buFont typeface="Arial" panose="020B0604020202020204" pitchFamily="34" charset="0"/>
              <a:buChar char="•"/>
            </a:pPr>
            <a:r>
              <a:rPr lang="en-US" sz="1800" dirty="0"/>
              <a:t>This screen is not displayed if an applicant is a general partnership</a:t>
            </a:r>
            <a:br>
              <a:rPr lang="en-US" sz="1800" dirty="0"/>
            </a:br>
            <a:endParaRPr lang="en-US" sz="1800" dirty="0"/>
          </a:p>
          <a:p>
            <a:pPr marL="342900" indent="-342900">
              <a:buFont typeface="Arial" panose="020B0604020202020204" pitchFamily="34" charset="0"/>
              <a:buChar char="•"/>
            </a:pPr>
            <a:r>
              <a:rPr lang="en-US" sz="1800" dirty="0"/>
              <a:t>For corporations, the responsible party should be an officer or director</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For limited partnerships, the responsible party should be a natural person</a:t>
            </a:r>
          </a:p>
          <a:p>
            <a:pPr marL="342900" indent="-342900">
              <a:buFont typeface="Arial" panose="020B0604020202020204" pitchFamily="34" charset="0"/>
              <a:buChar char="•"/>
            </a:pPr>
            <a:endParaRPr lang="en-US" sz="1600" dirty="0">
              <a:solidFill>
                <a:srgbClr val="376688"/>
              </a:solidFill>
            </a:endParaRPr>
          </a:p>
        </p:txBody>
      </p:sp>
      <p:cxnSp>
        <p:nvCxnSpPr>
          <p:cNvPr id="8" name="Straight Connector 7"/>
          <p:cNvCxnSpPr>
            <a:cxnSpLocks/>
          </p:cNvCxnSpPr>
          <p:nvPr/>
        </p:nvCxnSpPr>
        <p:spPr>
          <a:xfrm>
            <a:off x="6024281" y="2201332"/>
            <a:ext cx="0" cy="4333937"/>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xmlns="" id="{299BAAFA-EC21-4A61-982D-C3F619078B8E}"/>
              </a:ext>
            </a:extLst>
          </p:cNvPr>
          <p:cNvPicPr/>
          <p:nvPr/>
        </p:nvPicPr>
        <p:blipFill>
          <a:blip r:embed="rId4"/>
          <a:stretch>
            <a:fillRect/>
          </a:stretch>
        </p:blipFill>
        <p:spPr>
          <a:xfrm>
            <a:off x="461852" y="2201332"/>
            <a:ext cx="4592747" cy="4333937"/>
          </a:xfrm>
          <a:prstGeom prst="rect">
            <a:avLst/>
          </a:prstGeom>
          <a:ln>
            <a:solidFill>
              <a:schemeClr val="tx1"/>
            </a:solidFill>
          </a:ln>
        </p:spPr>
      </p:pic>
      <p:sp>
        <p:nvSpPr>
          <p:cNvPr id="5" name="Slide Number Placeholder 4">
            <a:extLst>
              <a:ext uri="{FF2B5EF4-FFF2-40B4-BE49-F238E27FC236}">
                <a16:creationId xmlns:a16="http://schemas.microsoft.com/office/drawing/2014/main" xmlns="" id="{EC401C11-DF43-4178-BE23-661AC5BD0F25}"/>
              </a:ext>
            </a:extLst>
          </p:cNvPr>
          <p:cNvSpPr>
            <a:spLocks noGrp="1"/>
          </p:cNvSpPr>
          <p:nvPr>
            <p:ph type="sldNum" sz="quarter" idx="12"/>
          </p:nvPr>
        </p:nvSpPr>
        <p:spPr/>
        <p:txBody>
          <a:bodyPr/>
          <a:lstStyle/>
          <a:p>
            <a:pPr>
              <a:defRPr/>
            </a:pPr>
            <a:fld id="{90E78FC6-1C82-49EF-B56D-159077ABBEC8}" type="slidenum">
              <a:rPr lang="en-US" altLang="en-US" smtClean="0"/>
              <a:pPr>
                <a:defRPr/>
              </a:pPr>
              <a:t>15</a:t>
            </a:fld>
            <a:endParaRPr lang="en-US" altLang="en-US" dirty="0"/>
          </a:p>
        </p:txBody>
      </p:sp>
    </p:spTree>
    <p:custDataLst>
      <p:tags r:id="rId1"/>
    </p:custDataLst>
    <p:extLst>
      <p:ext uri="{BB962C8B-B14F-4D97-AF65-F5344CB8AC3E}">
        <p14:creationId xmlns:p14="http://schemas.microsoft.com/office/powerpoint/2010/main" val="412374736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279" y="1634971"/>
            <a:ext cx="7805737" cy="611188"/>
          </a:xfrm>
        </p:spPr>
        <p:txBody>
          <a:bodyPr/>
          <a:lstStyle/>
          <a:p>
            <a:r>
              <a:rPr lang="en-US" sz="2400" dirty="0"/>
              <a:t>Contact Information	</a:t>
            </a:r>
          </a:p>
        </p:txBody>
      </p:sp>
      <p:sp>
        <p:nvSpPr>
          <p:cNvPr id="6" name="TextBox 5"/>
          <p:cNvSpPr txBox="1"/>
          <p:nvPr/>
        </p:nvSpPr>
        <p:spPr>
          <a:xfrm>
            <a:off x="6090989" y="2084264"/>
            <a:ext cx="3053011" cy="458587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1800" dirty="0"/>
              <a:t>The FCC will communicate </a:t>
            </a:r>
            <a:r>
              <a:rPr lang="en-US" sz="1800" u="sng" dirty="0"/>
              <a:t>only with</a:t>
            </a:r>
            <a:r>
              <a:rPr lang="en-US" sz="1800" dirty="0"/>
              <a:t> the Contact Individual</a:t>
            </a:r>
          </a:p>
          <a:p>
            <a:pPr marL="342900" indent="-342900">
              <a:spcAft>
                <a:spcPts val="1200"/>
              </a:spcAft>
              <a:buFont typeface="Arial" panose="020B0604020202020204" pitchFamily="34" charset="0"/>
              <a:buChar char="•"/>
            </a:pPr>
            <a:r>
              <a:rPr lang="en-US" sz="1800" dirty="0"/>
              <a:t>The FCC will mail all correspondence to </a:t>
            </a:r>
            <a:br>
              <a:rPr lang="en-US" sz="1800" dirty="0"/>
            </a:br>
            <a:r>
              <a:rPr lang="en-US" sz="1800" dirty="0"/>
              <a:t>the Contact Address</a:t>
            </a:r>
          </a:p>
          <a:p>
            <a:pPr marL="800100" lvl="1" indent="-342900">
              <a:spcAft>
                <a:spcPts val="1200"/>
              </a:spcAft>
              <a:buFont typeface="Arial" panose="020B0604020202020204" pitchFamily="34" charset="0"/>
              <a:buChar char="•"/>
            </a:pPr>
            <a:r>
              <a:rPr lang="en-US" sz="1800" dirty="0"/>
              <a:t>No PO Boxes! </a:t>
            </a:r>
          </a:p>
          <a:p>
            <a:pPr marL="342900" indent="-342900">
              <a:spcAft>
                <a:spcPts val="1200"/>
              </a:spcAft>
              <a:buFont typeface="Arial" panose="020B0604020202020204" pitchFamily="34" charset="0"/>
              <a:buChar char="•"/>
            </a:pPr>
            <a:r>
              <a:rPr lang="en-US" sz="1800" dirty="0"/>
              <a:t>You can change the contact individual and address if necessary</a:t>
            </a:r>
          </a:p>
          <a:p>
            <a:pPr marL="800100" lvl="1" indent="-342900">
              <a:spcAft>
                <a:spcPts val="1200"/>
              </a:spcAft>
              <a:buFont typeface="Arial" panose="020B0604020202020204" pitchFamily="34" charset="0"/>
              <a:buChar char="•"/>
            </a:pPr>
            <a:r>
              <a:rPr lang="en-US" sz="1800" dirty="0"/>
              <a:t>It is important to keep all contact information up-to-date</a:t>
            </a:r>
          </a:p>
        </p:txBody>
      </p:sp>
      <p:cxnSp>
        <p:nvCxnSpPr>
          <p:cNvPr id="8" name="Straight Connector 7"/>
          <p:cNvCxnSpPr>
            <a:cxnSpLocks/>
          </p:cNvCxnSpPr>
          <p:nvPr/>
        </p:nvCxnSpPr>
        <p:spPr>
          <a:xfrm>
            <a:off x="6024281" y="2204459"/>
            <a:ext cx="0" cy="424425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xmlns="" id="{37914900-83AB-4BF6-BD90-F470DB52EDAC}"/>
              </a:ext>
            </a:extLst>
          </p:cNvPr>
          <p:cNvPicPr/>
          <p:nvPr/>
        </p:nvPicPr>
        <p:blipFill>
          <a:blip r:embed="rId4"/>
          <a:stretch>
            <a:fillRect/>
          </a:stretch>
        </p:blipFill>
        <p:spPr>
          <a:xfrm>
            <a:off x="508004" y="2204459"/>
            <a:ext cx="3909991" cy="4453128"/>
          </a:xfrm>
          <a:prstGeom prst="rect">
            <a:avLst/>
          </a:prstGeom>
          <a:ln>
            <a:solidFill>
              <a:schemeClr val="tx1"/>
            </a:solidFill>
          </a:ln>
        </p:spPr>
      </p:pic>
      <p:sp>
        <p:nvSpPr>
          <p:cNvPr id="5" name="Slide Number Placeholder 4">
            <a:extLst>
              <a:ext uri="{FF2B5EF4-FFF2-40B4-BE49-F238E27FC236}">
                <a16:creationId xmlns:a16="http://schemas.microsoft.com/office/drawing/2014/main" xmlns="" id="{07AD92E8-6304-47D7-BAE8-1C00BF450A01}"/>
              </a:ext>
            </a:extLst>
          </p:cNvPr>
          <p:cNvSpPr>
            <a:spLocks noGrp="1"/>
          </p:cNvSpPr>
          <p:nvPr>
            <p:ph type="sldNum" sz="quarter" idx="12"/>
          </p:nvPr>
        </p:nvSpPr>
        <p:spPr/>
        <p:txBody>
          <a:bodyPr/>
          <a:lstStyle/>
          <a:p>
            <a:pPr>
              <a:defRPr/>
            </a:pPr>
            <a:fld id="{90E78FC6-1C82-49EF-B56D-159077ABBEC8}" type="slidenum">
              <a:rPr lang="en-US" altLang="en-US" smtClean="0"/>
              <a:pPr>
                <a:defRPr/>
              </a:pPr>
              <a:t>16</a:t>
            </a:fld>
            <a:endParaRPr lang="en-US" altLang="en-US" dirty="0"/>
          </a:p>
        </p:txBody>
      </p:sp>
    </p:spTree>
    <p:custDataLst>
      <p:tags r:id="rId1"/>
    </p:custDataLst>
    <p:extLst>
      <p:ext uri="{BB962C8B-B14F-4D97-AF65-F5344CB8AC3E}">
        <p14:creationId xmlns:p14="http://schemas.microsoft.com/office/powerpoint/2010/main" val="275335387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7351" y="1632997"/>
            <a:ext cx="7805737" cy="609600"/>
          </a:xfrm>
        </p:spPr>
        <p:txBody>
          <a:bodyPr/>
          <a:lstStyle/>
          <a:p>
            <a:r>
              <a:rPr lang="en-US" sz="2400" dirty="0"/>
              <a:t>Authorized Bidders</a:t>
            </a:r>
          </a:p>
        </p:txBody>
      </p:sp>
      <p:sp>
        <p:nvSpPr>
          <p:cNvPr id="6" name="TextBox 5"/>
          <p:cNvSpPr txBox="1"/>
          <p:nvPr/>
        </p:nvSpPr>
        <p:spPr>
          <a:xfrm>
            <a:off x="6371981" y="2205610"/>
            <a:ext cx="2429711" cy="3370153"/>
          </a:xfrm>
          <a:prstGeom prst="rect">
            <a:avLst/>
          </a:prstGeom>
          <a:noFill/>
        </p:spPr>
        <p:txBody>
          <a:bodyPr wrap="square" rtlCol="0">
            <a:spAutoFit/>
          </a:bodyPr>
          <a:lstStyle/>
          <a:p>
            <a:pPr marL="342900" indent="-342900">
              <a:buFont typeface="Arial" panose="020B0604020202020204" pitchFamily="34" charset="0"/>
              <a:buChar char="•"/>
            </a:pPr>
            <a:r>
              <a:rPr lang="en-US" sz="1800" dirty="0"/>
              <a:t>Up to </a:t>
            </a:r>
            <a:r>
              <a:rPr lang="en-US" sz="1800" b="1" dirty="0"/>
              <a:t>3 </a:t>
            </a:r>
            <a:r>
              <a:rPr lang="en-US" sz="1800" dirty="0"/>
              <a:t>authorized bidders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These are the people that are allowed to bid for the applicant during the auction</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You can change them if necessary</a:t>
            </a:r>
          </a:p>
          <a:p>
            <a:pPr marL="342900" indent="-342900">
              <a:buFont typeface="Arial" panose="020B0604020202020204" pitchFamily="34" charset="0"/>
              <a:buChar char="•"/>
            </a:pPr>
            <a:endParaRPr lang="en-US" sz="1500" dirty="0">
              <a:solidFill>
                <a:srgbClr val="376688"/>
              </a:solidFill>
            </a:endParaRPr>
          </a:p>
        </p:txBody>
      </p:sp>
      <p:cxnSp>
        <p:nvCxnSpPr>
          <p:cNvPr id="8" name="Straight Connector 7"/>
          <p:cNvCxnSpPr>
            <a:cxnSpLocks/>
          </p:cNvCxnSpPr>
          <p:nvPr/>
        </p:nvCxnSpPr>
        <p:spPr>
          <a:xfrm>
            <a:off x="6256582" y="2205610"/>
            <a:ext cx="0" cy="4608224"/>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xmlns="" id="{5286D5A0-855E-42DD-8CC1-919E3A36963B}"/>
              </a:ext>
            </a:extLst>
          </p:cNvPr>
          <p:cNvPicPr/>
          <p:nvPr/>
        </p:nvPicPr>
        <p:blipFill>
          <a:blip r:embed="rId4"/>
          <a:stretch>
            <a:fillRect/>
          </a:stretch>
        </p:blipFill>
        <p:spPr>
          <a:xfrm>
            <a:off x="487351" y="2137059"/>
            <a:ext cx="5645651" cy="4676775"/>
          </a:xfrm>
          <a:prstGeom prst="rect">
            <a:avLst/>
          </a:prstGeom>
          <a:ln>
            <a:solidFill>
              <a:schemeClr val="tx1"/>
            </a:solidFill>
          </a:ln>
        </p:spPr>
      </p:pic>
      <p:sp>
        <p:nvSpPr>
          <p:cNvPr id="5" name="Slide Number Placeholder 4">
            <a:extLst>
              <a:ext uri="{FF2B5EF4-FFF2-40B4-BE49-F238E27FC236}">
                <a16:creationId xmlns:a16="http://schemas.microsoft.com/office/drawing/2014/main" xmlns="" id="{4673326E-DFDB-421C-B482-1CD4BD6F8AA6}"/>
              </a:ext>
            </a:extLst>
          </p:cNvPr>
          <p:cNvSpPr>
            <a:spLocks noGrp="1"/>
          </p:cNvSpPr>
          <p:nvPr>
            <p:ph type="sldNum" sz="quarter" idx="12"/>
          </p:nvPr>
        </p:nvSpPr>
        <p:spPr/>
        <p:txBody>
          <a:bodyPr/>
          <a:lstStyle/>
          <a:p>
            <a:pPr>
              <a:defRPr/>
            </a:pPr>
            <a:fld id="{90E78FC6-1C82-49EF-B56D-159077ABBEC8}" type="slidenum">
              <a:rPr lang="en-US" altLang="en-US" smtClean="0"/>
              <a:pPr>
                <a:defRPr/>
              </a:pPr>
              <a:t>17</a:t>
            </a:fld>
            <a:endParaRPr lang="en-US" altLang="en-US" dirty="0"/>
          </a:p>
        </p:txBody>
      </p:sp>
    </p:spTree>
    <p:custDataLst>
      <p:tags r:id="rId1"/>
    </p:custDataLst>
    <p:extLst>
      <p:ext uri="{BB962C8B-B14F-4D97-AF65-F5344CB8AC3E}">
        <p14:creationId xmlns:p14="http://schemas.microsoft.com/office/powerpoint/2010/main" val="337040341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733" y="1629864"/>
            <a:ext cx="7805737" cy="611188"/>
          </a:xfrm>
        </p:spPr>
        <p:txBody>
          <a:bodyPr/>
          <a:lstStyle/>
          <a:p>
            <a:r>
              <a:rPr lang="en-US" sz="2400" dirty="0"/>
              <a:t>Eligible Telecommunications Carrier Question	</a:t>
            </a:r>
          </a:p>
        </p:txBody>
      </p:sp>
      <p:sp>
        <p:nvSpPr>
          <p:cNvPr id="6" name="TextBox 5"/>
          <p:cNvSpPr txBox="1"/>
          <p:nvPr/>
        </p:nvSpPr>
        <p:spPr>
          <a:xfrm>
            <a:off x="6106729" y="2132189"/>
            <a:ext cx="2767106" cy="4732065"/>
          </a:xfrm>
          <a:prstGeom prst="rect">
            <a:avLst/>
          </a:prstGeom>
          <a:noFill/>
        </p:spPr>
        <p:txBody>
          <a:bodyPr wrap="square" rtlCol="0">
            <a:spAutoFit/>
          </a:bodyPr>
          <a:lstStyle/>
          <a:p>
            <a:pPr marL="342900" indent="-342900">
              <a:buFont typeface="Arial" panose="020B0604020202020204" pitchFamily="34" charset="0"/>
              <a:buChar char="•"/>
            </a:pPr>
            <a:r>
              <a:rPr lang="en-US" sz="1800" dirty="0"/>
              <a:t>Respond yes if an ETC in any area, not just where applicant intends to bid</a:t>
            </a:r>
          </a:p>
          <a:p>
            <a:endParaRPr lang="en-US" sz="1800" dirty="0"/>
          </a:p>
          <a:p>
            <a:pPr marL="342900" indent="-342900">
              <a:buFont typeface="Arial" panose="020B0604020202020204" pitchFamily="34" charset="0"/>
              <a:buChar char="•"/>
            </a:pPr>
            <a:r>
              <a:rPr lang="en-US" sz="1800" dirty="0"/>
              <a:t>Applicants are not required to be ETCs to participate in the Phase II auction</a:t>
            </a:r>
          </a:p>
          <a:p>
            <a:endParaRPr lang="en-US" sz="1800" dirty="0"/>
          </a:p>
          <a:p>
            <a:pPr marL="342900" indent="-342900">
              <a:buFont typeface="Arial" panose="020B0604020202020204" pitchFamily="34" charset="0"/>
              <a:buChar char="•"/>
            </a:pPr>
            <a:r>
              <a:rPr lang="en-US" sz="1800" dirty="0"/>
              <a:t>Winning bidders must obtain ETC designation for the relevant areas within 180 days of auction close</a:t>
            </a:r>
          </a:p>
          <a:p>
            <a:pPr marL="342900" indent="-342900">
              <a:buFont typeface="Arial" panose="020B0604020202020204" pitchFamily="34" charset="0"/>
              <a:buChar char="•"/>
            </a:pPr>
            <a:endParaRPr lang="en-US" sz="1550" dirty="0">
              <a:solidFill>
                <a:srgbClr val="376688"/>
              </a:solidFill>
            </a:endParaRPr>
          </a:p>
          <a:p>
            <a:pPr marL="800100" lvl="1" indent="-342900">
              <a:buFont typeface="Arial" panose="020B0604020202020204" pitchFamily="34" charset="0"/>
              <a:buChar char="•"/>
            </a:pPr>
            <a:endParaRPr lang="en-US" sz="1600" dirty="0">
              <a:solidFill>
                <a:srgbClr val="376688"/>
              </a:solidFill>
            </a:endParaRPr>
          </a:p>
        </p:txBody>
      </p:sp>
      <p:cxnSp>
        <p:nvCxnSpPr>
          <p:cNvPr id="8" name="Straight Connector 7"/>
          <p:cNvCxnSpPr>
            <a:cxnSpLocks/>
          </p:cNvCxnSpPr>
          <p:nvPr/>
        </p:nvCxnSpPr>
        <p:spPr>
          <a:xfrm>
            <a:off x="6024281" y="2150214"/>
            <a:ext cx="0" cy="4385055"/>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xmlns="" id="{4112A86B-90C0-46E5-822E-BF1D349EDB7E}"/>
              </a:ext>
            </a:extLst>
          </p:cNvPr>
          <p:cNvPicPr/>
          <p:nvPr/>
        </p:nvPicPr>
        <p:blipFill>
          <a:blip r:embed="rId4"/>
          <a:stretch>
            <a:fillRect/>
          </a:stretch>
        </p:blipFill>
        <p:spPr>
          <a:xfrm>
            <a:off x="392714" y="2150214"/>
            <a:ext cx="5228434" cy="4529840"/>
          </a:xfrm>
          <a:prstGeom prst="rect">
            <a:avLst/>
          </a:prstGeom>
          <a:ln>
            <a:solidFill>
              <a:schemeClr val="tx1"/>
            </a:solidFill>
          </a:ln>
        </p:spPr>
      </p:pic>
      <p:pic>
        <p:nvPicPr>
          <p:cNvPr id="3" name="Picture 2">
            <a:extLst>
              <a:ext uri="{FF2B5EF4-FFF2-40B4-BE49-F238E27FC236}">
                <a16:creationId xmlns:a16="http://schemas.microsoft.com/office/drawing/2014/main" xmlns="" id="{14BF00B4-F239-4B6E-8735-AA09AE914A96}"/>
              </a:ext>
            </a:extLst>
          </p:cNvPr>
          <p:cNvPicPr>
            <a:picLocks noChangeAspect="1"/>
          </p:cNvPicPr>
          <p:nvPr/>
        </p:nvPicPr>
        <p:blipFill>
          <a:blip r:embed="rId5"/>
          <a:stretch>
            <a:fillRect/>
          </a:stretch>
        </p:blipFill>
        <p:spPr>
          <a:xfrm>
            <a:off x="402733" y="3182668"/>
            <a:ext cx="4074591" cy="1972766"/>
          </a:xfrm>
          <a:prstGeom prst="rect">
            <a:avLst/>
          </a:prstGeom>
        </p:spPr>
      </p:pic>
      <p:sp>
        <p:nvSpPr>
          <p:cNvPr id="12" name="Oval 11">
            <a:extLst>
              <a:ext uri="{FF2B5EF4-FFF2-40B4-BE49-F238E27FC236}">
                <a16:creationId xmlns:a16="http://schemas.microsoft.com/office/drawing/2014/main" xmlns="" id="{0AB2AC27-8AF5-4682-B770-26948717A6AC}"/>
              </a:ext>
            </a:extLst>
          </p:cNvPr>
          <p:cNvSpPr/>
          <p:nvPr/>
        </p:nvSpPr>
        <p:spPr>
          <a:xfrm>
            <a:off x="504332" y="3267334"/>
            <a:ext cx="488385" cy="50229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093BC945-CABB-421D-A670-690D65BC11EE}"/>
              </a:ext>
            </a:extLst>
          </p:cNvPr>
          <p:cNvSpPr/>
          <p:nvPr/>
        </p:nvSpPr>
        <p:spPr>
          <a:xfrm>
            <a:off x="1299659" y="4160623"/>
            <a:ext cx="1059174" cy="67519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CE36F7D1-D500-4C66-83C3-07D1A696881A}"/>
              </a:ext>
            </a:extLst>
          </p:cNvPr>
          <p:cNvPicPr/>
          <p:nvPr/>
        </p:nvPicPr>
        <p:blipFill>
          <a:blip r:embed="rId6"/>
          <a:stretch>
            <a:fillRect/>
          </a:stretch>
        </p:blipFill>
        <p:spPr>
          <a:xfrm>
            <a:off x="316948" y="2150213"/>
            <a:ext cx="5448852" cy="4610703"/>
          </a:xfrm>
          <a:prstGeom prst="rect">
            <a:avLst/>
          </a:prstGeom>
          <a:ln>
            <a:solidFill>
              <a:schemeClr val="tx1"/>
            </a:solidFill>
          </a:ln>
        </p:spPr>
      </p:pic>
      <p:sp>
        <p:nvSpPr>
          <p:cNvPr id="18" name="Oval 17">
            <a:extLst>
              <a:ext uri="{FF2B5EF4-FFF2-40B4-BE49-F238E27FC236}">
                <a16:creationId xmlns:a16="http://schemas.microsoft.com/office/drawing/2014/main" xmlns="" id="{FBD224B4-BE38-481D-896F-87275AF61654}"/>
              </a:ext>
            </a:extLst>
          </p:cNvPr>
          <p:cNvSpPr/>
          <p:nvPr/>
        </p:nvSpPr>
        <p:spPr>
          <a:xfrm>
            <a:off x="151711" y="5378168"/>
            <a:ext cx="4414244" cy="89487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xmlns="" id="{E975E1FF-3DD5-4FF6-A5B8-15B48FC77E6F}"/>
              </a:ext>
            </a:extLst>
          </p:cNvPr>
          <p:cNvSpPr>
            <a:spLocks noGrp="1"/>
          </p:cNvSpPr>
          <p:nvPr>
            <p:ph type="sldNum" sz="quarter" idx="12"/>
          </p:nvPr>
        </p:nvSpPr>
        <p:spPr/>
        <p:txBody>
          <a:bodyPr/>
          <a:lstStyle/>
          <a:p>
            <a:pPr>
              <a:defRPr/>
            </a:pPr>
            <a:fld id="{90E78FC6-1C82-49EF-B56D-159077ABBEC8}" type="slidenum">
              <a:rPr lang="en-US" altLang="en-US" smtClean="0"/>
              <a:pPr>
                <a:defRPr/>
              </a:pPr>
              <a:t>18</a:t>
            </a:fld>
            <a:endParaRPr lang="en-US" altLang="en-US" dirty="0"/>
          </a:p>
        </p:txBody>
      </p:sp>
    </p:spTree>
    <p:custDataLst>
      <p:tags r:id="rId1"/>
    </p:custDataLst>
    <p:extLst>
      <p:ext uri="{BB962C8B-B14F-4D97-AF65-F5344CB8AC3E}">
        <p14:creationId xmlns:p14="http://schemas.microsoft.com/office/powerpoint/2010/main" val="3140844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8E119BF2-E5E7-4BA7-9632-449FD53AD930}"/>
              </a:ext>
            </a:extLst>
          </p:cNvPr>
          <p:cNvPicPr/>
          <p:nvPr/>
        </p:nvPicPr>
        <p:blipFill>
          <a:blip r:embed="rId4"/>
          <a:stretch>
            <a:fillRect/>
          </a:stretch>
        </p:blipFill>
        <p:spPr>
          <a:xfrm>
            <a:off x="614840" y="2243667"/>
            <a:ext cx="4405893" cy="4484000"/>
          </a:xfrm>
          <a:prstGeom prst="rect">
            <a:avLst/>
          </a:prstGeom>
          <a:ln>
            <a:solidFill>
              <a:schemeClr val="tx1"/>
            </a:solidFill>
          </a:ln>
        </p:spPr>
      </p:pic>
      <p:sp>
        <p:nvSpPr>
          <p:cNvPr id="2" name="Title 1"/>
          <p:cNvSpPr>
            <a:spLocks noGrp="1"/>
          </p:cNvSpPr>
          <p:nvPr>
            <p:ph type="title" idx="4294967295"/>
          </p:nvPr>
        </p:nvSpPr>
        <p:spPr>
          <a:xfrm>
            <a:off x="476998" y="1579611"/>
            <a:ext cx="7805737" cy="611188"/>
          </a:xfrm>
        </p:spPr>
        <p:txBody>
          <a:bodyPr/>
          <a:lstStyle/>
          <a:p>
            <a:r>
              <a:rPr lang="en-US" sz="2400" dirty="0"/>
              <a:t>FCC Form 477/FCC Form 499 Information</a:t>
            </a:r>
          </a:p>
        </p:txBody>
      </p:sp>
      <p:sp>
        <p:nvSpPr>
          <p:cNvPr id="6" name="TextBox 5"/>
          <p:cNvSpPr txBox="1"/>
          <p:nvPr/>
        </p:nvSpPr>
        <p:spPr>
          <a:xfrm>
            <a:off x="6164618" y="2245843"/>
            <a:ext cx="2767106" cy="4770537"/>
          </a:xfrm>
          <a:prstGeom prst="rect">
            <a:avLst/>
          </a:prstGeom>
          <a:noFill/>
        </p:spPr>
        <p:txBody>
          <a:bodyPr wrap="square" rtlCol="0">
            <a:spAutoFit/>
          </a:bodyPr>
          <a:lstStyle/>
          <a:p>
            <a:pPr marL="342900" indent="-342900">
              <a:buFont typeface="Arial" panose="020B0604020202020204" pitchFamily="34" charset="0"/>
              <a:buChar char="•"/>
            </a:pPr>
            <a:r>
              <a:rPr lang="en-US" sz="1600" dirty="0"/>
              <a:t>Relevant FCC Form 477 filings include data as of June 30, 2017; December 31, 2016; or June 30, 2016</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Relevant FCC Form 499-A is the filing due April 3, 2017</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Related entities include the applicant’s parent company, the operating companies identified by a holding company applicant, and the members of a consortium or joint venture</a:t>
            </a:r>
          </a:p>
          <a:p>
            <a:pPr marL="342900" indent="-342900">
              <a:buFont typeface="Arial" panose="020B0604020202020204" pitchFamily="34" charset="0"/>
              <a:buChar char="•"/>
            </a:pPr>
            <a:endParaRPr lang="en-US" sz="1600" dirty="0">
              <a:solidFill>
                <a:srgbClr val="376688"/>
              </a:solidFill>
            </a:endParaRPr>
          </a:p>
          <a:p>
            <a:pPr marL="800100" lvl="1" indent="-342900">
              <a:buFont typeface="Arial" panose="020B0604020202020204" pitchFamily="34" charset="0"/>
              <a:buChar char="•"/>
            </a:pPr>
            <a:endParaRPr lang="en-US" sz="1600" dirty="0">
              <a:solidFill>
                <a:srgbClr val="376688"/>
              </a:solidFill>
            </a:endParaRPr>
          </a:p>
        </p:txBody>
      </p:sp>
      <p:cxnSp>
        <p:nvCxnSpPr>
          <p:cNvPr id="8" name="Straight Connector 7"/>
          <p:cNvCxnSpPr>
            <a:cxnSpLocks/>
          </p:cNvCxnSpPr>
          <p:nvPr/>
        </p:nvCxnSpPr>
        <p:spPr>
          <a:xfrm>
            <a:off x="6024281" y="2190799"/>
            <a:ext cx="0" cy="4440472"/>
          </a:xfrm>
          <a:prstGeom prst="line">
            <a:avLst/>
          </a:prstGeom>
          <a:ln w="0"/>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xmlns="" id="{112D8F5F-42CF-4CC1-A66A-0D2406538BC0}"/>
              </a:ext>
            </a:extLst>
          </p:cNvPr>
          <p:cNvSpPr/>
          <p:nvPr/>
        </p:nvSpPr>
        <p:spPr>
          <a:xfrm>
            <a:off x="665093" y="2816268"/>
            <a:ext cx="875095" cy="59554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xmlns="" id="{6FAA7173-8AD3-4D4B-BD64-78D449592575}"/>
              </a:ext>
            </a:extLst>
          </p:cNvPr>
          <p:cNvSpPr/>
          <p:nvPr/>
        </p:nvSpPr>
        <p:spPr>
          <a:xfrm>
            <a:off x="559220" y="4751474"/>
            <a:ext cx="875095" cy="59554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xmlns="" id="{F9CAFFF9-C8A9-4202-9F91-5E8B6E323E5D}"/>
              </a:ext>
            </a:extLst>
          </p:cNvPr>
          <p:cNvSpPr/>
          <p:nvPr/>
        </p:nvSpPr>
        <p:spPr>
          <a:xfrm>
            <a:off x="1244053" y="3901029"/>
            <a:ext cx="1443789" cy="7975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xmlns="" id="{0C030773-DD6A-4926-BA5B-439D006CC56E}"/>
              </a:ext>
            </a:extLst>
          </p:cNvPr>
          <p:cNvSpPr/>
          <p:nvPr/>
        </p:nvSpPr>
        <p:spPr>
          <a:xfrm>
            <a:off x="1244054" y="5737626"/>
            <a:ext cx="1443789" cy="7975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6B24E741-6EBC-4D78-A8EA-D1F002109960}"/>
              </a:ext>
            </a:extLst>
          </p:cNvPr>
          <p:cNvSpPr>
            <a:spLocks noGrp="1"/>
          </p:cNvSpPr>
          <p:nvPr>
            <p:ph type="sldNum" sz="quarter" idx="12"/>
          </p:nvPr>
        </p:nvSpPr>
        <p:spPr/>
        <p:txBody>
          <a:bodyPr/>
          <a:lstStyle/>
          <a:p>
            <a:pPr>
              <a:defRPr/>
            </a:pPr>
            <a:fld id="{90E78FC6-1C82-49EF-B56D-159077ABBEC8}" type="slidenum">
              <a:rPr lang="en-US" altLang="en-US" smtClean="0"/>
              <a:pPr>
                <a:defRPr/>
              </a:pPr>
              <a:t>19</a:t>
            </a:fld>
            <a:endParaRPr lang="en-US" altLang="en-US" dirty="0"/>
          </a:p>
        </p:txBody>
      </p:sp>
    </p:spTree>
    <p:custDataLst>
      <p:tags r:id="rId1"/>
    </p:custDataLst>
    <p:extLst>
      <p:ext uri="{BB962C8B-B14F-4D97-AF65-F5344CB8AC3E}">
        <p14:creationId xmlns:p14="http://schemas.microsoft.com/office/powerpoint/2010/main" val="29339512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3489066"/>
          </a:xfrm>
        </p:spPr>
        <p:txBody>
          <a:bodyPr>
            <a:noAutofit/>
          </a:bodyPr>
          <a:lstStyle/>
          <a:p>
            <a:pPr marL="0" indent="0">
              <a:buNone/>
            </a:pPr>
            <a:r>
              <a:rPr lang="en-US" altLang="en-US" sz="2200" dirty="0">
                <a:latin typeface="Calibri" panose="020F0502020204030204" pitchFamily="34" charset="0"/>
                <a:cs typeface="Calibri" panose="020F0502020204030204" pitchFamily="34" charset="0"/>
              </a:rPr>
              <a:t>Nothing herein is intended to supersede any provision of the Commission's rules or public notices.  These slides should not be used as a substitute for a prospective applicant's review of the Commission's orders, rules, and public notices relating to the Connect America Fund Phase II Auction (Auction 903).  Prospective applicants must familiarize themselves thoroughly and remain current with the relevant Commission rules, application and bidding procedures, and the procedures, terms, and conditions contained in Auction 903 public notices.</a:t>
            </a:r>
            <a:endParaRPr lang="en-US" sz="22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fld id="{8A7CD1C4-3804-4B16-B15D-4D86ECF6FCF8}" type="slidenum">
              <a:rPr lang="en-US" smtClean="0"/>
              <a:t>2</a:t>
            </a:fld>
            <a:endParaRPr lang="en-US" dirty="0"/>
          </a:p>
        </p:txBody>
      </p:sp>
      <p:sp>
        <p:nvSpPr>
          <p:cNvPr id="5" name="Title 1"/>
          <p:cNvSpPr txBox="1">
            <a:spLocks/>
          </p:cNvSpPr>
          <p:nvPr/>
        </p:nvSpPr>
        <p:spPr bwMode="auto">
          <a:xfrm>
            <a:off x="414828" y="1628075"/>
            <a:ext cx="7805737" cy="385546"/>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a:t>Disclaimer</a:t>
            </a:r>
          </a:p>
        </p:txBody>
      </p:sp>
    </p:spTree>
    <p:custDataLst>
      <p:tags r:id="rId1"/>
    </p:custDataLst>
    <p:extLst>
      <p:ext uri="{BB962C8B-B14F-4D97-AF65-F5344CB8AC3E}">
        <p14:creationId xmlns:p14="http://schemas.microsoft.com/office/powerpoint/2010/main" val="135959501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8ABD8-D905-4484-BB02-282C6E2E2B03}"/>
              </a:ext>
            </a:extLst>
          </p:cNvPr>
          <p:cNvSpPr>
            <a:spLocks noGrp="1"/>
          </p:cNvSpPr>
          <p:nvPr>
            <p:ph type="title" idx="4294967295"/>
          </p:nvPr>
        </p:nvSpPr>
        <p:spPr>
          <a:xfrm>
            <a:off x="476961" y="1603717"/>
            <a:ext cx="7805737" cy="609600"/>
          </a:xfrm>
        </p:spPr>
        <p:txBody>
          <a:bodyPr/>
          <a:lstStyle/>
          <a:p>
            <a:r>
              <a:rPr lang="en-US" sz="2400" dirty="0"/>
              <a:t>Operational and Financial Information (O&amp;F)</a:t>
            </a:r>
          </a:p>
        </p:txBody>
      </p:sp>
      <p:grpSp>
        <p:nvGrpSpPr>
          <p:cNvPr id="33" name="Group 32">
            <a:extLst>
              <a:ext uri="{FF2B5EF4-FFF2-40B4-BE49-F238E27FC236}">
                <a16:creationId xmlns:a16="http://schemas.microsoft.com/office/drawing/2014/main" xmlns="" id="{F589FE82-8166-4BC1-9F7B-B694969472FD}"/>
              </a:ext>
            </a:extLst>
          </p:cNvPr>
          <p:cNvGrpSpPr/>
          <p:nvPr/>
        </p:nvGrpSpPr>
        <p:grpSpPr>
          <a:xfrm>
            <a:off x="476961" y="2356998"/>
            <a:ext cx="7942959" cy="3981449"/>
            <a:chOff x="614501" y="1075143"/>
            <a:chExt cx="10748974" cy="3592405"/>
          </a:xfrm>
        </p:grpSpPr>
        <p:sp>
          <p:nvSpPr>
            <p:cNvPr id="34" name="Rectangle: Rounded Corners 33">
              <a:extLst>
                <a:ext uri="{FF2B5EF4-FFF2-40B4-BE49-F238E27FC236}">
                  <a16:creationId xmlns:a16="http://schemas.microsoft.com/office/drawing/2014/main" xmlns="" id="{FD64C2BA-A685-4F35-8AF0-834D09788BC8}"/>
                </a:ext>
              </a:extLst>
            </p:cNvPr>
            <p:cNvSpPr/>
            <p:nvPr/>
          </p:nvSpPr>
          <p:spPr>
            <a:xfrm>
              <a:off x="7222435"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sp>
          <p:nvSpPr>
            <p:cNvPr id="35" name="Rectangle: Rounded Corners 34">
              <a:extLst>
                <a:ext uri="{FF2B5EF4-FFF2-40B4-BE49-F238E27FC236}">
                  <a16:creationId xmlns:a16="http://schemas.microsoft.com/office/drawing/2014/main" xmlns="" id="{221928EA-4078-4914-861E-020E3E574F38}"/>
                </a:ext>
              </a:extLst>
            </p:cNvPr>
            <p:cNvSpPr/>
            <p:nvPr/>
          </p:nvSpPr>
          <p:spPr>
            <a:xfrm>
              <a:off x="2835239" y="3899451"/>
              <a:ext cx="1534414" cy="768095"/>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cxnSp>
          <p:nvCxnSpPr>
            <p:cNvPr id="36" name="Connector: Elbow 35">
              <a:extLst>
                <a:ext uri="{FF2B5EF4-FFF2-40B4-BE49-F238E27FC236}">
                  <a16:creationId xmlns:a16="http://schemas.microsoft.com/office/drawing/2014/main" xmlns="" id="{F57666B2-024B-4B9A-83DD-699DB7D476A3}"/>
                </a:ext>
              </a:extLst>
            </p:cNvPr>
            <p:cNvCxnSpPr>
              <a:cxnSpLocks/>
              <a:stCxn id="42" idx="2"/>
              <a:endCxn id="43" idx="0"/>
            </p:cNvCxnSpPr>
            <p:nvPr/>
          </p:nvCxnSpPr>
          <p:spPr>
            <a:xfrm rot="5400000">
              <a:off x="1656652" y="3120484"/>
              <a:ext cx="504117" cy="10527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xmlns="" id="{2EACB1DC-E6EB-4A0D-BBA3-351EDAB18E9B}"/>
                </a:ext>
              </a:extLst>
            </p:cNvPr>
            <p:cNvCxnSpPr>
              <a:cxnSpLocks/>
              <a:stCxn id="41" idx="2"/>
              <a:endCxn id="45" idx="0"/>
            </p:cNvCxnSpPr>
            <p:nvPr/>
          </p:nvCxnSpPr>
          <p:spPr>
            <a:xfrm rot="5400000">
              <a:off x="6185606" y="3147541"/>
              <a:ext cx="490330" cy="10134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399F5775-356B-461D-97F1-F6FB03F45162}"/>
                </a:ext>
              </a:extLst>
            </p:cNvPr>
            <p:cNvGrpSpPr/>
            <p:nvPr/>
          </p:nvGrpSpPr>
          <p:grpSpPr>
            <a:xfrm>
              <a:off x="614501" y="1075143"/>
              <a:ext cx="10748974" cy="3592405"/>
              <a:chOff x="614501" y="1075143"/>
              <a:chExt cx="10748974" cy="3592405"/>
            </a:xfrm>
          </p:grpSpPr>
          <p:sp>
            <p:nvSpPr>
              <p:cNvPr id="39" name="Rectangle: Rounded Corners 38">
                <a:extLst>
                  <a:ext uri="{FF2B5EF4-FFF2-40B4-BE49-F238E27FC236}">
                    <a16:creationId xmlns:a16="http://schemas.microsoft.com/office/drawing/2014/main" xmlns="" id="{A00D4E3B-DBD2-469F-9399-F1B29C45A396}"/>
                  </a:ext>
                </a:extLst>
              </p:cNvPr>
              <p:cNvSpPr/>
              <p:nvPr/>
            </p:nvSpPr>
            <p:spPr>
              <a:xfrm>
                <a:off x="3589748" y="1075143"/>
                <a:ext cx="2213112" cy="1262267"/>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Least Two Years of Experience</a:t>
                </a:r>
              </a:p>
            </p:txBody>
          </p:sp>
          <p:sp>
            <p:nvSpPr>
              <p:cNvPr id="40" name="Rectangle: Rounded Corners 39">
                <a:extLst>
                  <a:ext uri="{FF2B5EF4-FFF2-40B4-BE49-F238E27FC236}">
                    <a16:creationId xmlns:a16="http://schemas.microsoft.com/office/drawing/2014/main" xmlns="" id="{A9A0FE47-55C9-4B29-B273-06CFA8262AE7}"/>
                  </a:ext>
                </a:extLst>
              </p:cNvPr>
              <p:cNvSpPr/>
              <p:nvPr/>
            </p:nvSpPr>
            <p:spPr>
              <a:xfrm>
                <a:off x="9150627" y="1075143"/>
                <a:ext cx="2212848" cy="1261872"/>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Fewer Than Two Years of Experience</a:t>
                </a:r>
              </a:p>
            </p:txBody>
          </p:sp>
          <p:sp>
            <p:nvSpPr>
              <p:cNvPr id="41" name="Rectangle: Rounded Corners 40">
                <a:extLst>
                  <a:ext uri="{FF2B5EF4-FFF2-40B4-BE49-F238E27FC236}">
                    <a16:creationId xmlns:a16="http://schemas.microsoft.com/office/drawing/2014/main" xmlns="" id="{CEC45B30-4D19-4CCC-8E19-424D30AF282E}"/>
                  </a:ext>
                </a:extLst>
              </p:cNvPr>
              <p:cNvSpPr/>
              <p:nvPr/>
            </p:nvSpPr>
            <p:spPr>
              <a:xfrm>
                <a:off x="5963480" y="2418521"/>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Voice and/or Broadband</a:t>
                </a:r>
              </a:p>
            </p:txBody>
          </p:sp>
          <p:sp>
            <p:nvSpPr>
              <p:cNvPr id="42" name="Rectangle: Rounded Corners 41">
                <a:extLst>
                  <a:ext uri="{FF2B5EF4-FFF2-40B4-BE49-F238E27FC236}">
                    <a16:creationId xmlns:a16="http://schemas.microsoft.com/office/drawing/2014/main" xmlns="" id="{A1A2346C-12BC-4D57-BB54-292DE991C530}"/>
                  </a:ext>
                </a:extLst>
              </p:cNvPr>
              <p:cNvSpPr/>
              <p:nvPr/>
            </p:nvSpPr>
            <p:spPr>
              <a:xfrm>
                <a:off x="1461051" y="2404203"/>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Electric Only</a:t>
                </a:r>
              </a:p>
            </p:txBody>
          </p:sp>
          <p:sp>
            <p:nvSpPr>
              <p:cNvPr id="43" name="Rectangle: Rounded Corners 42">
                <a:extLst>
                  <a:ext uri="{FF2B5EF4-FFF2-40B4-BE49-F238E27FC236}">
                    <a16:creationId xmlns:a16="http://schemas.microsoft.com/office/drawing/2014/main" xmlns="" id="{51E99670-4990-40B0-BC6D-791018BDEA55}"/>
                  </a:ext>
                </a:extLst>
              </p:cNvPr>
              <p:cNvSpPr/>
              <p:nvPr/>
            </p:nvSpPr>
            <p:spPr>
              <a:xfrm>
                <a:off x="614501" y="3898920"/>
                <a:ext cx="1535665" cy="76862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4" name="Rectangle: Rounded Corners 43">
                <a:extLst>
                  <a:ext uri="{FF2B5EF4-FFF2-40B4-BE49-F238E27FC236}">
                    <a16:creationId xmlns:a16="http://schemas.microsoft.com/office/drawing/2014/main" xmlns="" id="{3A79A26F-9466-44D1-BB45-1650A0F1D5B6}"/>
                  </a:ext>
                </a:extLst>
              </p:cNvPr>
              <p:cNvSpPr/>
              <p:nvPr/>
            </p:nvSpPr>
            <p:spPr>
              <a:xfrm>
                <a:off x="9510612"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5" name="Rectangle: Rounded Corners 44">
                <a:extLst>
                  <a:ext uri="{FF2B5EF4-FFF2-40B4-BE49-F238E27FC236}">
                    <a16:creationId xmlns:a16="http://schemas.microsoft.com/office/drawing/2014/main" xmlns="" id="{27021E6F-792C-440E-9C36-F5FEFE5DFB7D}"/>
                  </a:ext>
                </a:extLst>
              </p:cNvPr>
              <p:cNvSpPr/>
              <p:nvPr/>
            </p:nvSpPr>
            <p:spPr>
              <a:xfrm>
                <a:off x="5156819" y="3899451"/>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cxnSp>
            <p:nvCxnSpPr>
              <p:cNvPr id="47" name="Connector: Elbow 46">
                <a:extLst>
                  <a:ext uri="{FF2B5EF4-FFF2-40B4-BE49-F238E27FC236}">
                    <a16:creationId xmlns:a16="http://schemas.microsoft.com/office/drawing/2014/main" xmlns="" id="{FDB90F65-E5D6-47C9-A482-CC125D214633}"/>
                  </a:ext>
                </a:extLst>
              </p:cNvPr>
              <p:cNvCxnSpPr>
                <a:cxnSpLocks/>
                <a:stCxn id="39" idx="1"/>
                <a:endCxn id="42" idx="0"/>
              </p:cNvCxnSpPr>
              <p:nvPr/>
            </p:nvCxnSpPr>
            <p:spPr>
              <a:xfrm rot="10800000" flipV="1">
                <a:off x="2435086" y="1706277"/>
                <a:ext cx="1154662" cy="6979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xmlns="" id="{F647FC51-9657-4717-9378-5AEAB2D52BBF}"/>
                  </a:ext>
                </a:extLst>
              </p:cNvPr>
              <p:cNvCxnSpPr>
                <a:cxnSpLocks/>
                <a:stCxn id="39" idx="3"/>
                <a:endCxn id="41" idx="0"/>
              </p:cNvCxnSpPr>
              <p:nvPr/>
            </p:nvCxnSpPr>
            <p:spPr>
              <a:xfrm>
                <a:off x="5802860" y="1706277"/>
                <a:ext cx="1134655" cy="7122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xmlns="" id="{6255E2FD-8ABD-4D11-A624-DB6C26D69655}"/>
                  </a:ext>
                </a:extLst>
              </p:cNvPr>
              <p:cNvCxnSpPr>
                <a:cxnSpLocks/>
                <a:stCxn id="42" idx="2"/>
                <a:endCxn id="35" idx="0"/>
              </p:cNvCxnSpPr>
              <p:nvPr/>
            </p:nvCxnSpPr>
            <p:spPr>
              <a:xfrm rot="16200000" flipH="1">
                <a:off x="2766441" y="3063446"/>
                <a:ext cx="504648" cy="1167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xmlns="" id="{2ED1FBEB-2C04-4394-962D-21E0966A80FF}"/>
                  </a:ext>
                </a:extLst>
              </p:cNvPr>
              <p:cNvCxnSpPr>
                <a:cxnSpLocks/>
                <a:stCxn id="41" idx="2"/>
                <a:endCxn id="34" idx="0"/>
              </p:cNvCxnSpPr>
              <p:nvPr/>
            </p:nvCxnSpPr>
            <p:spPr>
              <a:xfrm rot="16200000" flipH="1">
                <a:off x="7218413" y="3128223"/>
                <a:ext cx="490331" cy="10521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63" name="Connector: Elbow 62">
            <a:extLst>
              <a:ext uri="{FF2B5EF4-FFF2-40B4-BE49-F238E27FC236}">
                <a16:creationId xmlns:a16="http://schemas.microsoft.com/office/drawing/2014/main" xmlns="" id="{6BC133A3-89FF-47F2-84ED-4FBF10D040EE}"/>
              </a:ext>
            </a:extLst>
          </p:cNvPr>
          <p:cNvCxnSpPr>
            <a:stCxn id="40" idx="2"/>
          </p:cNvCxnSpPr>
          <p:nvPr/>
        </p:nvCxnSpPr>
        <p:spPr>
          <a:xfrm rot="5400000">
            <a:off x="6736802" y="4621052"/>
            <a:ext cx="1731053" cy="1"/>
          </a:xfrm>
          <a:prstGeom prst="bentConnector3">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xmlns="" id="{348116D2-ADFC-4306-B9CC-A11FD4F3A55C}"/>
              </a:ext>
            </a:extLst>
          </p:cNvPr>
          <p:cNvSpPr/>
          <p:nvPr/>
        </p:nvSpPr>
        <p:spPr>
          <a:xfrm>
            <a:off x="2733339" y="2500241"/>
            <a:ext cx="1497870" cy="111204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1639E959-24BD-4176-A0FE-FC10FC6EA91E}"/>
              </a:ext>
            </a:extLst>
          </p:cNvPr>
          <p:cNvSpPr>
            <a:spLocks noGrp="1"/>
          </p:cNvSpPr>
          <p:nvPr>
            <p:ph type="sldNum" sz="quarter" idx="12"/>
          </p:nvPr>
        </p:nvSpPr>
        <p:spPr/>
        <p:txBody>
          <a:bodyPr/>
          <a:lstStyle/>
          <a:p>
            <a:pPr>
              <a:defRPr/>
            </a:pPr>
            <a:fld id="{90E78FC6-1C82-49EF-B56D-159077ABBEC8}" type="slidenum">
              <a:rPr lang="en-US" altLang="en-US" smtClean="0"/>
              <a:pPr>
                <a:defRPr/>
              </a:pPr>
              <a:t>20</a:t>
            </a:fld>
            <a:endParaRPr lang="en-US" altLang="en-US" dirty="0"/>
          </a:p>
        </p:txBody>
      </p:sp>
    </p:spTree>
    <p:custDataLst>
      <p:tags r:id="rId1"/>
    </p:custDataLst>
    <p:extLst>
      <p:ext uri="{BB962C8B-B14F-4D97-AF65-F5344CB8AC3E}">
        <p14:creationId xmlns:p14="http://schemas.microsoft.com/office/powerpoint/2010/main" val="7570554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185" y="1610846"/>
            <a:ext cx="7805737" cy="611188"/>
          </a:xfrm>
        </p:spPr>
        <p:txBody>
          <a:bodyPr/>
          <a:lstStyle/>
          <a:p>
            <a:r>
              <a:rPr lang="en-US" sz="2400" dirty="0"/>
              <a:t>O&amp;F: At Least Two Years of Experience</a:t>
            </a:r>
          </a:p>
        </p:txBody>
      </p:sp>
      <p:sp>
        <p:nvSpPr>
          <p:cNvPr id="6" name="TextBox 5"/>
          <p:cNvSpPr txBox="1"/>
          <p:nvPr/>
        </p:nvSpPr>
        <p:spPr>
          <a:xfrm>
            <a:off x="6036980" y="2155783"/>
            <a:ext cx="2862520" cy="3647152"/>
          </a:xfrm>
          <a:prstGeom prst="rect">
            <a:avLst/>
          </a:prstGeom>
          <a:noFill/>
        </p:spPr>
        <p:txBody>
          <a:bodyPr wrap="square" rtlCol="0">
            <a:spAutoFit/>
          </a:bodyPr>
          <a:lstStyle/>
          <a:p>
            <a:pPr marL="342900" indent="-342900">
              <a:buFont typeface="Arial" panose="020B0604020202020204" pitchFamily="34" charset="0"/>
              <a:buChar char="•"/>
            </a:pPr>
            <a:r>
              <a:rPr lang="en-US" sz="1800" dirty="0"/>
              <a:t>Identify if applicant has been providing voice, broadband, and/or electric transmission or distribution services for at least 2 years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Round down years in operation to nearest year </a:t>
            </a:r>
          </a:p>
          <a:p>
            <a:endParaRPr lang="en-US" sz="1700" dirty="0">
              <a:solidFill>
                <a:srgbClr val="376688"/>
              </a:solidFill>
            </a:endParaRPr>
          </a:p>
          <a:p>
            <a:pPr marL="342900" indent="-342900">
              <a:buFont typeface="Arial" panose="020B0604020202020204" pitchFamily="34" charset="0"/>
              <a:buChar char="•"/>
            </a:pPr>
            <a:endParaRPr lang="en-US" sz="1700" dirty="0">
              <a:solidFill>
                <a:srgbClr val="376688"/>
              </a:solidFill>
            </a:endParaRPr>
          </a:p>
          <a:p>
            <a:pPr marL="342900" indent="-342900">
              <a:buFont typeface="Arial" panose="020B0604020202020204" pitchFamily="34" charset="0"/>
              <a:buChar char="•"/>
            </a:pPr>
            <a:endParaRPr lang="en-US" sz="1700" dirty="0">
              <a:solidFill>
                <a:srgbClr val="376688"/>
              </a:solidFill>
            </a:endParaRPr>
          </a:p>
        </p:txBody>
      </p:sp>
      <p:cxnSp>
        <p:nvCxnSpPr>
          <p:cNvPr id="8" name="Straight Connector 7"/>
          <p:cNvCxnSpPr>
            <a:cxnSpLocks/>
          </p:cNvCxnSpPr>
          <p:nvPr/>
        </p:nvCxnSpPr>
        <p:spPr>
          <a:xfrm>
            <a:off x="6024281" y="2243667"/>
            <a:ext cx="0" cy="4291602"/>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xmlns="" id="{D4F2C7FE-88EE-4562-AEF3-F4C4B6BAB4FE}"/>
              </a:ext>
            </a:extLst>
          </p:cNvPr>
          <p:cNvPicPr/>
          <p:nvPr/>
        </p:nvPicPr>
        <p:blipFill>
          <a:blip r:embed="rId4"/>
          <a:stretch>
            <a:fillRect/>
          </a:stretch>
        </p:blipFill>
        <p:spPr>
          <a:xfrm>
            <a:off x="1192377" y="2155782"/>
            <a:ext cx="3532023" cy="4360307"/>
          </a:xfrm>
          <a:prstGeom prst="rect">
            <a:avLst/>
          </a:prstGeom>
          <a:ln>
            <a:solidFill>
              <a:schemeClr val="tx1"/>
            </a:solidFill>
          </a:ln>
        </p:spPr>
      </p:pic>
      <p:pic>
        <p:nvPicPr>
          <p:cNvPr id="9" name="Picture 8">
            <a:extLst>
              <a:ext uri="{FF2B5EF4-FFF2-40B4-BE49-F238E27FC236}">
                <a16:creationId xmlns:a16="http://schemas.microsoft.com/office/drawing/2014/main" xmlns="" id="{62E6CA58-29C0-4EE5-95C1-C8C2BE55B1B2}"/>
              </a:ext>
            </a:extLst>
          </p:cNvPr>
          <p:cNvPicPr>
            <a:picLocks noChangeAspect="1"/>
          </p:cNvPicPr>
          <p:nvPr/>
        </p:nvPicPr>
        <p:blipFill>
          <a:blip r:embed="rId5"/>
          <a:stretch>
            <a:fillRect/>
          </a:stretch>
        </p:blipFill>
        <p:spPr>
          <a:xfrm>
            <a:off x="156923" y="2243667"/>
            <a:ext cx="5798723" cy="4080281"/>
          </a:xfrm>
          <a:prstGeom prst="rect">
            <a:avLst/>
          </a:prstGeom>
        </p:spPr>
      </p:pic>
      <p:sp>
        <p:nvSpPr>
          <p:cNvPr id="12" name="Oval 11">
            <a:extLst>
              <a:ext uri="{FF2B5EF4-FFF2-40B4-BE49-F238E27FC236}">
                <a16:creationId xmlns:a16="http://schemas.microsoft.com/office/drawing/2014/main" xmlns="" id="{4B66307F-A9FE-4DB3-BDA5-C75B5D0641EF}"/>
              </a:ext>
            </a:extLst>
          </p:cNvPr>
          <p:cNvSpPr/>
          <p:nvPr/>
        </p:nvSpPr>
        <p:spPr>
          <a:xfrm>
            <a:off x="88288" y="3011931"/>
            <a:ext cx="5543550" cy="15049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B0E81E8C-9919-4E22-9567-14F9559D7920}"/>
              </a:ext>
            </a:extLst>
          </p:cNvPr>
          <p:cNvPicPr>
            <a:picLocks noChangeAspect="1"/>
          </p:cNvPicPr>
          <p:nvPr/>
        </p:nvPicPr>
        <p:blipFill>
          <a:blip r:embed="rId6"/>
          <a:stretch>
            <a:fillRect/>
          </a:stretch>
        </p:blipFill>
        <p:spPr>
          <a:xfrm>
            <a:off x="295126" y="4241648"/>
            <a:ext cx="5522315" cy="689381"/>
          </a:xfrm>
          <a:prstGeom prst="rect">
            <a:avLst/>
          </a:prstGeom>
        </p:spPr>
      </p:pic>
      <p:sp>
        <p:nvSpPr>
          <p:cNvPr id="15" name="Oval 14">
            <a:extLst>
              <a:ext uri="{FF2B5EF4-FFF2-40B4-BE49-F238E27FC236}">
                <a16:creationId xmlns:a16="http://schemas.microsoft.com/office/drawing/2014/main" xmlns="" id="{D0F99659-6B12-4CAF-9DF6-FB9BEA43EAA2}"/>
              </a:ext>
            </a:extLst>
          </p:cNvPr>
          <p:cNvSpPr/>
          <p:nvPr/>
        </p:nvSpPr>
        <p:spPr>
          <a:xfrm>
            <a:off x="142875" y="3796902"/>
            <a:ext cx="5335282" cy="15049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xmlns="" id="{FB01B1EB-9F12-423C-AE03-726203E8E5E6}"/>
              </a:ext>
            </a:extLst>
          </p:cNvPr>
          <p:cNvPicPr>
            <a:picLocks noChangeAspect="1"/>
          </p:cNvPicPr>
          <p:nvPr/>
        </p:nvPicPr>
        <p:blipFill>
          <a:blip r:embed="rId7"/>
          <a:stretch>
            <a:fillRect/>
          </a:stretch>
        </p:blipFill>
        <p:spPr>
          <a:xfrm>
            <a:off x="284910" y="4994025"/>
            <a:ext cx="5335282" cy="899553"/>
          </a:xfrm>
          <a:prstGeom prst="rect">
            <a:avLst/>
          </a:prstGeom>
        </p:spPr>
      </p:pic>
      <p:sp>
        <p:nvSpPr>
          <p:cNvPr id="20" name="Oval 19">
            <a:extLst>
              <a:ext uri="{FF2B5EF4-FFF2-40B4-BE49-F238E27FC236}">
                <a16:creationId xmlns:a16="http://schemas.microsoft.com/office/drawing/2014/main" xmlns="" id="{4BA72326-71A6-41BF-A519-C01BBD0D5195}"/>
              </a:ext>
            </a:extLst>
          </p:cNvPr>
          <p:cNvSpPr/>
          <p:nvPr/>
        </p:nvSpPr>
        <p:spPr>
          <a:xfrm>
            <a:off x="74299" y="4614333"/>
            <a:ext cx="5657633" cy="141400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xmlns="" id="{C3BBA198-427B-49CD-8BA8-E4E7450C3FAA}"/>
              </a:ext>
            </a:extLst>
          </p:cNvPr>
          <p:cNvPicPr>
            <a:picLocks noChangeAspect="1"/>
          </p:cNvPicPr>
          <p:nvPr/>
        </p:nvPicPr>
        <p:blipFill>
          <a:blip r:embed="rId8"/>
          <a:stretch>
            <a:fillRect/>
          </a:stretch>
        </p:blipFill>
        <p:spPr>
          <a:xfrm>
            <a:off x="195064" y="5886298"/>
            <a:ext cx="5089674" cy="408174"/>
          </a:xfrm>
          <a:prstGeom prst="rect">
            <a:avLst/>
          </a:prstGeom>
        </p:spPr>
      </p:pic>
      <p:sp>
        <p:nvSpPr>
          <p:cNvPr id="23" name="Oval 22">
            <a:extLst>
              <a:ext uri="{FF2B5EF4-FFF2-40B4-BE49-F238E27FC236}">
                <a16:creationId xmlns:a16="http://schemas.microsoft.com/office/drawing/2014/main" xmlns="" id="{95A09669-08F8-4753-AC2A-65E8C7D26F37}"/>
              </a:ext>
            </a:extLst>
          </p:cNvPr>
          <p:cNvSpPr/>
          <p:nvPr/>
        </p:nvSpPr>
        <p:spPr>
          <a:xfrm>
            <a:off x="178374" y="5691139"/>
            <a:ext cx="5084913" cy="65482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AA90BB3E-208C-40A2-9DFD-B95A77A8D18E}"/>
              </a:ext>
            </a:extLst>
          </p:cNvPr>
          <p:cNvSpPr>
            <a:spLocks noGrp="1"/>
          </p:cNvSpPr>
          <p:nvPr>
            <p:ph type="sldNum" sz="quarter" idx="12"/>
          </p:nvPr>
        </p:nvSpPr>
        <p:spPr/>
        <p:txBody>
          <a:bodyPr/>
          <a:lstStyle/>
          <a:p>
            <a:pPr>
              <a:defRPr/>
            </a:pPr>
            <a:fld id="{90E78FC6-1C82-49EF-B56D-159077ABBEC8}" type="slidenum">
              <a:rPr lang="en-US" altLang="en-US" smtClean="0"/>
              <a:pPr>
                <a:defRPr/>
              </a:pPr>
              <a:t>21</a:t>
            </a:fld>
            <a:endParaRPr lang="en-US" altLang="en-US" dirty="0"/>
          </a:p>
        </p:txBody>
      </p:sp>
    </p:spTree>
    <p:custDataLst>
      <p:tags r:id="rId1"/>
    </p:custDataLst>
    <p:extLst>
      <p:ext uri="{BB962C8B-B14F-4D97-AF65-F5344CB8AC3E}">
        <p14:creationId xmlns:p14="http://schemas.microsoft.com/office/powerpoint/2010/main" val="33344563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0"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8ABD8-D905-4484-BB02-282C6E2E2B03}"/>
              </a:ext>
            </a:extLst>
          </p:cNvPr>
          <p:cNvSpPr>
            <a:spLocks noGrp="1"/>
          </p:cNvSpPr>
          <p:nvPr>
            <p:ph type="title" idx="4294967295"/>
          </p:nvPr>
        </p:nvSpPr>
        <p:spPr>
          <a:xfrm>
            <a:off x="433272" y="1565522"/>
            <a:ext cx="7805737" cy="611187"/>
          </a:xfrm>
        </p:spPr>
        <p:txBody>
          <a:bodyPr/>
          <a:lstStyle/>
          <a:p>
            <a:r>
              <a:rPr lang="en-US" sz="2400" dirty="0"/>
              <a:t>Operational and Financial Information (O&amp;F)</a:t>
            </a:r>
          </a:p>
        </p:txBody>
      </p:sp>
      <p:grpSp>
        <p:nvGrpSpPr>
          <p:cNvPr id="33" name="Group 32">
            <a:extLst>
              <a:ext uri="{FF2B5EF4-FFF2-40B4-BE49-F238E27FC236}">
                <a16:creationId xmlns:a16="http://schemas.microsoft.com/office/drawing/2014/main" xmlns="" id="{F589FE82-8166-4BC1-9F7B-B694969472FD}"/>
              </a:ext>
            </a:extLst>
          </p:cNvPr>
          <p:cNvGrpSpPr/>
          <p:nvPr/>
        </p:nvGrpSpPr>
        <p:grpSpPr>
          <a:xfrm>
            <a:off x="383511" y="2382989"/>
            <a:ext cx="7942959" cy="3981449"/>
            <a:chOff x="614501" y="1075143"/>
            <a:chExt cx="10748974" cy="3592405"/>
          </a:xfrm>
        </p:grpSpPr>
        <p:sp>
          <p:nvSpPr>
            <p:cNvPr id="34" name="Rectangle: Rounded Corners 33">
              <a:extLst>
                <a:ext uri="{FF2B5EF4-FFF2-40B4-BE49-F238E27FC236}">
                  <a16:creationId xmlns:a16="http://schemas.microsoft.com/office/drawing/2014/main" xmlns="" id="{FD64C2BA-A685-4F35-8AF0-834D09788BC8}"/>
                </a:ext>
              </a:extLst>
            </p:cNvPr>
            <p:cNvSpPr/>
            <p:nvPr/>
          </p:nvSpPr>
          <p:spPr>
            <a:xfrm>
              <a:off x="7222435"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sp>
          <p:nvSpPr>
            <p:cNvPr id="35" name="Rectangle: Rounded Corners 34">
              <a:extLst>
                <a:ext uri="{FF2B5EF4-FFF2-40B4-BE49-F238E27FC236}">
                  <a16:creationId xmlns:a16="http://schemas.microsoft.com/office/drawing/2014/main" xmlns="" id="{221928EA-4078-4914-861E-020E3E574F38}"/>
                </a:ext>
              </a:extLst>
            </p:cNvPr>
            <p:cNvSpPr/>
            <p:nvPr/>
          </p:nvSpPr>
          <p:spPr>
            <a:xfrm>
              <a:off x="2835239" y="3899451"/>
              <a:ext cx="1534414" cy="768095"/>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cxnSp>
          <p:nvCxnSpPr>
            <p:cNvPr id="36" name="Connector: Elbow 35">
              <a:extLst>
                <a:ext uri="{FF2B5EF4-FFF2-40B4-BE49-F238E27FC236}">
                  <a16:creationId xmlns:a16="http://schemas.microsoft.com/office/drawing/2014/main" xmlns="" id="{F57666B2-024B-4B9A-83DD-699DB7D476A3}"/>
                </a:ext>
              </a:extLst>
            </p:cNvPr>
            <p:cNvCxnSpPr>
              <a:cxnSpLocks/>
              <a:stCxn id="42" idx="2"/>
              <a:endCxn id="43" idx="0"/>
            </p:cNvCxnSpPr>
            <p:nvPr/>
          </p:nvCxnSpPr>
          <p:spPr>
            <a:xfrm rot="5400000">
              <a:off x="1656652" y="3120484"/>
              <a:ext cx="504117" cy="10527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xmlns="" id="{2EACB1DC-E6EB-4A0D-BBA3-351EDAB18E9B}"/>
                </a:ext>
              </a:extLst>
            </p:cNvPr>
            <p:cNvCxnSpPr>
              <a:cxnSpLocks/>
              <a:stCxn id="41" idx="2"/>
              <a:endCxn id="45" idx="0"/>
            </p:cNvCxnSpPr>
            <p:nvPr/>
          </p:nvCxnSpPr>
          <p:spPr>
            <a:xfrm rot="5400000">
              <a:off x="6185606" y="3147541"/>
              <a:ext cx="490330" cy="10134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399F5775-356B-461D-97F1-F6FB03F45162}"/>
                </a:ext>
              </a:extLst>
            </p:cNvPr>
            <p:cNvGrpSpPr/>
            <p:nvPr/>
          </p:nvGrpSpPr>
          <p:grpSpPr>
            <a:xfrm>
              <a:off x="614501" y="1075143"/>
              <a:ext cx="10748974" cy="3592405"/>
              <a:chOff x="614501" y="1075143"/>
              <a:chExt cx="10748974" cy="3592405"/>
            </a:xfrm>
          </p:grpSpPr>
          <p:sp>
            <p:nvSpPr>
              <p:cNvPr id="39" name="Rectangle: Rounded Corners 38">
                <a:extLst>
                  <a:ext uri="{FF2B5EF4-FFF2-40B4-BE49-F238E27FC236}">
                    <a16:creationId xmlns:a16="http://schemas.microsoft.com/office/drawing/2014/main" xmlns="" id="{A00D4E3B-DBD2-469F-9399-F1B29C45A396}"/>
                  </a:ext>
                </a:extLst>
              </p:cNvPr>
              <p:cNvSpPr/>
              <p:nvPr/>
            </p:nvSpPr>
            <p:spPr>
              <a:xfrm>
                <a:off x="3589748" y="1075143"/>
                <a:ext cx="2213112" cy="1262267"/>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Least Two Years of Experience</a:t>
                </a:r>
              </a:p>
            </p:txBody>
          </p:sp>
          <p:sp>
            <p:nvSpPr>
              <p:cNvPr id="40" name="Rectangle: Rounded Corners 39">
                <a:extLst>
                  <a:ext uri="{FF2B5EF4-FFF2-40B4-BE49-F238E27FC236}">
                    <a16:creationId xmlns:a16="http://schemas.microsoft.com/office/drawing/2014/main" xmlns="" id="{A9A0FE47-55C9-4B29-B273-06CFA8262AE7}"/>
                  </a:ext>
                </a:extLst>
              </p:cNvPr>
              <p:cNvSpPr/>
              <p:nvPr/>
            </p:nvSpPr>
            <p:spPr>
              <a:xfrm>
                <a:off x="9150627" y="1075143"/>
                <a:ext cx="2212848" cy="1261872"/>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Fewer Than Two Years of Experience</a:t>
                </a:r>
              </a:p>
            </p:txBody>
          </p:sp>
          <p:sp>
            <p:nvSpPr>
              <p:cNvPr id="41" name="Rectangle: Rounded Corners 40">
                <a:extLst>
                  <a:ext uri="{FF2B5EF4-FFF2-40B4-BE49-F238E27FC236}">
                    <a16:creationId xmlns:a16="http://schemas.microsoft.com/office/drawing/2014/main" xmlns="" id="{CEC45B30-4D19-4CCC-8E19-424D30AF282E}"/>
                  </a:ext>
                </a:extLst>
              </p:cNvPr>
              <p:cNvSpPr/>
              <p:nvPr/>
            </p:nvSpPr>
            <p:spPr>
              <a:xfrm>
                <a:off x="5963480" y="2418521"/>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Voice and/or Broadband</a:t>
                </a:r>
              </a:p>
            </p:txBody>
          </p:sp>
          <p:sp>
            <p:nvSpPr>
              <p:cNvPr id="42" name="Rectangle: Rounded Corners 41">
                <a:extLst>
                  <a:ext uri="{FF2B5EF4-FFF2-40B4-BE49-F238E27FC236}">
                    <a16:creationId xmlns:a16="http://schemas.microsoft.com/office/drawing/2014/main" xmlns="" id="{A1A2346C-12BC-4D57-BB54-292DE991C530}"/>
                  </a:ext>
                </a:extLst>
              </p:cNvPr>
              <p:cNvSpPr/>
              <p:nvPr/>
            </p:nvSpPr>
            <p:spPr>
              <a:xfrm>
                <a:off x="1461051" y="2404203"/>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Electric Only</a:t>
                </a:r>
              </a:p>
            </p:txBody>
          </p:sp>
          <p:sp>
            <p:nvSpPr>
              <p:cNvPr id="43" name="Rectangle: Rounded Corners 42">
                <a:extLst>
                  <a:ext uri="{FF2B5EF4-FFF2-40B4-BE49-F238E27FC236}">
                    <a16:creationId xmlns:a16="http://schemas.microsoft.com/office/drawing/2014/main" xmlns="" id="{51E99670-4990-40B0-BC6D-791018BDEA55}"/>
                  </a:ext>
                </a:extLst>
              </p:cNvPr>
              <p:cNvSpPr/>
              <p:nvPr/>
            </p:nvSpPr>
            <p:spPr>
              <a:xfrm>
                <a:off x="614501" y="3898920"/>
                <a:ext cx="1535665" cy="76862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4" name="Rectangle: Rounded Corners 43">
                <a:extLst>
                  <a:ext uri="{FF2B5EF4-FFF2-40B4-BE49-F238E27FC236}">
                    <a16:creationId xmlns:a16="http://schemas.microsoft.com/office/drawing/2014/main" xmlns="" id="{3A79A26F-9466-44D1-BB45-1650A0F1D5B6}"/>
                  </a:ext>
                </a:extLst>
              </p:cNvPr>
              <p:cNvSpPr/>
              <p:nvPr/>
            </p:nvSpPr>
            <p:spPr>
              <a:xfrm>
                <a:off x="9510612"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5" name="Rectangle: Rounded Corners 44">
                <a:extLst>
                  <a:ext uri="{FF2B5EF4-FFF2-40B4-BE49-F238E27FC236}">
                    <a16:creationId xmlns:a16="http://schemas.microsoft.com/office/drawing/2014/main" xmlns="" id="{27021E6F-792C-440E-9C36-F5FEFE5DFB7D}"/>
                  </a:ext>
                </a:extLst>
              </p:cNvPr>
              <p:cNvSpPr/>
              <p:nvPr/>
            </p:nvSpPr>
            <p:spPr>
              <a:xfrm>
                <a:off x="5156819" y="3899451"/>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cxnSp>
            <p:nvCxnSpPr>
              <p:cNvPr id="47" name="Connector: Elbow 46">
                <a:extLst>
                  <a:ext uri="{FF2B5EF4-FFF2-40B4-BE49-F238E27FC236}">
                    <a16:creationId xmlns:a16="http://schemas.microsoft.com/office/drawing/2014/main" xmlns="" id="{FDB90F65-E5D6-47C9-A482-CC125D214633}"/>
                  </a:ext>
                </a:extLst>
              </p:cNvPr>
              <p:cNvCxnSpPr>
                <a:cxnSpLocks/>
                <a:stCxn id="39" idx="1"/>
                <a:endCxn id="42" idx="0"/>
              </p:cNvCxnSpPr>
              <p:nvPr/>
            </p:nvCxnSpPr>
            <p:spPr>
              <a:xfrm rot="10800000" flipV="1">
                <a:off x="2435086" y="1706277"/>
                <a:ext cx="1154662" cy="6979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xmlns="" id="{F647FC51-9657-4717-9378-5AEAB2D52BBF}"/>
                  </a:ext>
                </a:extLst>
              </p:cNvPr>
              <p:cNvCxnSpPr>
                <a:cxnSpLocks/>
                <a:stCxn id="39" idx="3"/>
                <a:endCxn id="41" idx="0"/>
              </p:cNvCxnSpPr>
              <p:nvPr/>
            </p:nvCxnSpPr>
            <p:spPr>
              <a:xfrm>
                <a:off x="5802860" y="1706277"/>
                <a:ext cx="1134655" cy="7122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xmlns="" id="{6255E2FD-8ABD-4D11-A624-DB6C26D69655}"/>
                  </a:ext>
                </a:extLst>
              </p:cNvPr>
              <p:cNvCxnSpPr>
                <a:cxnSpLocks/>
                <a:stCxn id="42" idx="2"/>
                <a:endCxn id="35" idx="0"/>
              </p:cNvCxnSpPr>
              <p:nvPr/>
            </p:nvCxnSpPr>
            <p:spPr>
              <a:xfrm rot="16200000" flipH="1">
                <a:off x="2766441" y="3063446"/>
                <a:ext cx="504648" cy="1167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xmlns="" id="{2ED1FBEB-2C04-4394-962D-21E0966A80FF}"/>
                  </a:ext>
                </a:extLst>
              </p:cNvPr>
              <p:cNvCxnSpPr>
                <a:cxnSpLocks/>
                <a:stCxn id="41" idx="2"/>
                <a:endCxn id="34" idx="0"/>
              </p:cNvCxnSpPr>
              <p:nvPr/>
            </p:nvCxnSpPr>
            <p:spPr>
              <a:xfrm rot="16200000" flipH="1">
                <a:off x="7218413" y="3128223"/>
                <a:ext cx="490331" cy="10521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63" name="Connector: Elbow 62">
            <a:extLst>
              <a:ext uri="{FF2B5EF4-FFF2-40B4-BE49-F238E27FC236}">
                <a16:creationId xmlns:a16="http://schemas.microsoft.com/office/drawing/2014/main" xmlns="" id="{6BC133A3-89FF-47F2-84ED-4FBF10D040EE}"/>
              </a:ext>
            </a:extLst>
          </p:cNvPr>
          <p:cNvCxnSpPr>
            <a:stCxn id="40" idx="2"/>
          </p:cNvCxnSpPr>
          <p:nvPr/>
        </p:nvCxnSpPr>
        <p:spPr>
          <a:xfrm rot="5400000">
            <a:off x="6643352" y="4647043"/>
            <a:ext cx="1731053" cy="1"/>
          </a:xfrm>
          <a:prstGeom prst="bentConnector3">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xmlns="" id="{97D9DB9B-AFEB-441A-8D06-8FA3F0B313A4}"/>
              </a:ext>
            </a:extLst>
          </p:cNvPr>
          <p:cNvSpPr/>
          <p:nvPr/>
        </p:nvSpPr>
        <p:spPr>
          <a:xfrm>
            <a:off x="1147807" y="3917054"/>
            <a:ext cx="1162050" cy="9550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xmlns="" id="{348116D2-ADFC-4306-B9CC-A11FD4F3A55C}"/>
              </a:ext>
            </a:extLst>
          </p:cNvPr>
          <p:cNvSpPr/>
          <p:nvPr/>
        </p:nvSpPr>
        <p:spPr>
          <a:xfrm>
            <a:off x="2650826" y="2526451"/>
            <a:ext cx="1497870" cy="111204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7C565911-7842-4B82-94A1-961B8FD2C517}"/>
              </a:ext>
            </a:extLst>
          </p:cNvPr>
          <p:cNvSpPr>
            <a:spLocks noGrp="1"/>
          </p:cNvSpPr>
          <p:nvPr>
            <p:ph type="sldNum" sz="quarter" idx="12"/>
          </p:nvPr>
        </p:nvSpPr>
        <p:spPr/>
        <p:txBody>
          <a:bodyPr/>
          <a:lstStyle/>
          <a:p>
            <a:pPr>
              <a:defRPr/>
            </a:pPr>
            <a:fld id="{90E78FC6-1C82-49EF-B56D-159077ABBEC8}" type="slidenum">
              <a:rPr lang="en-US" altLang="en-US" smtClean="0"/>
              <a:pPr>
                <a:defRPr/>
              </a:pPr>
              <a:t>22</a:t>
            </a:fld>
            <a:endParaRPr lang="en-US" altLang="en-US" dirty="0"/>
          </a:p>
        </p:txBody>
      </p:sp>
    </p:spTree>
    <p:custDataLst>
      <p:tags r:id="rId1"/>
    </p:custDataLst>
    <p:extLst>
      <p:ext uri="{BB962C8B-B14F-4D97-AF65-F5344CB8AC3E}">
        <p14:creationId xmlns:p14="http://schemas.microsoft.com/office/powerpoint/2010/main" val="29328273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136" y="1640754"/>
            <a:ext cx="7805737" cy="611188"/>
          </a:xfrm>
        </p:spPr>
        <p:txBody>
          <a:bodyPr/>
          <a:lstStyle/>
          <a:p>
            <a:r>
              <a:rPr lang="en-US" sz="2400" dirty="0"/>
              <a:t>O&amp;F: Experienced Electric-Only Applicants</a:t>
            </a:r>
          </a:p>
        </p:txBody>
      </p:sp>
      <p:sp>
        <p:nvSpPr>
          <p:cNvPr id="6" name="TextBox 5"/>
          <p:cNvSpPr txBox="1"/>
          <p:nvPr/>
        </p:nvSpPr>
        <p:spPr>
          <a:xfrm>
            <a:off x="6082031" y="2168865"/>
            <a:ext cx="2767106" cy="3193182"/>
          </a:xfrm>
          <a:prstGeom prst="rect">
            <a:avLst/>
          </a:prstGeom>
          <a:noFill/>
        </p:spPr>
        <p:txBody>
          <a:bodyPr wrap="square" rtlCol="0">
            <a:spAutoFit/>
          </a:bodyPr>
          <a:lstStyle/>
          <a:p>
            <a:endParaRPr lang="en-US" sz="1550" dirty="0"/>
          </a:p>
          <a:p>
            <a:pPr marL="342900" indent="-342900">
              <a:buFont typeface="Arial" panose="020B0604020202020204" pitchFamily="34" charset="0"/>
              <a:buChar char="•"/>
            </a:pPr>
            <a:r>
              <a:rPr lang="en-US" sz="1550" dirty="0"/>
              <a:t>An electric-only applicant has not also been providing a voice and/or broadband service for at least two years</a:t>
            </a:r>
          </a:p>
          <a:p>
            <a:pPr marL="342900" indent="-342900">
              <a:buFont typeface="Arial" panose="020B0604020202020204" pitchFamily="34" charset="0"/>
              <a:buChar char="•"/>
            </a:pPr>
            <a:endParaRPr lang="en-US" sz="1550" dirty="0"/>
          </a:p>
          <a:p>
            <a:pPr marL="342900" indent="-342900">
              <a:buFont typeface="Arial" panose="020B0604020202020204" pitchFamily="34" charset="0"/>
              <a:buChar char="•"/>
            </a:pPr>
            <a:r>
              <a:rPr lang="en-US" sz="1550" dirty="0"/>
              <a:t>Electric-only applicants must submit qualifying reports from 2017 and 2016 as evidence of operational history</a:t>
            </a:r>
          </a:p>
          <a:p>
            <a:pPr marL="342900" indent="-342900">
              <a:buFont typeface="Arial" panose="020B0604020202020204" pitchFamily="34" charset="0"/>
              <a:buChar char="•"/>
            </a:pPr>
            <a:endParaRPr lang="en-US" sz="1550" dirty="0">
              <a:solidFill>
                <a:srgbClr val="376688"/>
              </a:solidFill>
            </a:endParaRPr>
          </a:p>
        </p:txBody>
      </p:sp>
      <p:cxnSp>
        <p:nvCxnSpPr>
          <p:cNvPr id="8" name="Straight Connector 7"/>
          <p:cNvCxnSpPr>
            <a:cxnSpLocks/>
          </p:cNvCxnSpPr>
          <p:nvPr/>
        </p:nvCxnSpPr>
        <p:spPr>
          <a:xfrm>
            <a:off x="6024281" y="2169987"/>
            <a:ext cx="0" cy="4365282"/>
          </a:xfrm>
          <a:prstGeom prst="line">
            <a:avLst/>
          </a:prstGeom>
          <a:ln w="0"/>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xmlns="" id="{AC738D54-BE78-47CF-9513-8580418E03B8}"/>
              </a:ext>
            </a:extLst>
          </p:cNvPr>
          <p:cNvSpPr txBox="1"/>
          <p:nvPr/>
        </p:nvSpPr>
        <p:spPr>
          <a:xfrm>
            <a:off x="0" y="6555371"/>
            <a:ext cx="6268063" cy="215444"/>
          </a:xfrm>
          <a:prstGeom prst="rect">
            <a:avLst/>
          </a:prstGeom>
          <a:noFill/>
        </p:spPr>
        <p:txBody>
          <a:bodyPr wrap="none" rtlCol="0">
            <a:spAutoFit/>
          </a:bodyPr>
          <a:lstStyle/>
          <a:p>
            <a:r>
              <a:rPr lang="en-US" sz="800" dirty="0"/>
              <a:t>FCC Form 183 is pending approval by the Office of Management and Budget pursuant to the Paperwork Reduction Act of 1995, Public Law 104-13 </a:t>
            </a:r>
          </a:p>
        </p:txBody>
      </p:sp>
      <p:pic>
        <p:nvPicPr>
          <p:cNvPr id="5" name="Picture 4">
            <a:extLst>
              <a:ext uri="{FF2B5EF4-FFF2-40B4-BE49-F238E27FC236}">
                <a16:creationId xmlns:a16="http://schemas.microsoft.com/office/drawing/2014/main" xmlns="" id="{DF05622C-B0E7-49D3-8A93-763E42AFC865}"/>
              </a:ext>
            </a:extLst>
          </p:cNvPr>
          <p:cNvPicPr>
            <a:picLocks noChangeAspect="1"/>
          </p:cNvPicPr>
          <p:nvPr/>
        </p:nvPicPr>
        <p:blipFill>
          <a:blip r:embed="rId4"/>
          <a:stretch>
            <a:fillRect/>
          </a:stretch>
        </p:blipFill>
        <p:spPr>
          <a:xfrm>
            <a:off x="443405" y="2169987"/>
            <a:ext cx="4255595" cy="4169333"/>
          </a:xfrm>
          <a:prstGeom prst="rect">
            <a:avLst/>
          </a:prstGeom>
        </p:spPr>
      </p:pic>
      <p:sp>
        <p:nvSpPr>
          <p:cNvPr id="16" name="Oval 15">
            <a:extLst>
              <a:ext uri="{FF2B5EF4-FFF2-40B4-BE49-F238E27FC236}">
                <a16:creationId xmlns:a16="http://schemas.microsoft.com/office/drawing/2014/main" xmlns="" id="{6AF42210-C97D-4F41-BE2A-619D7280397F}"/>
              </a:ext>
            </a:extLst>
          </p:cNvPr>
          <p:cNvSpPr/>
          <p:nvPr/>
        </p:nvSpPr>
        <p:spPr>
          <a:xfrm>
            <a:off x="5379" y="2260029"/>
            <a:ext cx="4966796" cy="10318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AA43C599-7753-4BD3-9CA7-495E2E832691}"/>
              </a:ext>
            </a:extLst>
          </p:cNvPr>
          <p:cNvPicPr>
            <a:picLocks noChangeAspect="1"/>
          </p:cNvPicPr>
          <p:nvPr/>
        </p:nvPicPr>
        <p:blipFill>
          <a:blip r:embed="rId5"/>
          <a:stretch>
            <a:fillRect/>
          </a:stretch>
        </p:blipFill>
        <p:spPr>
          <a:xfrm>
            <a:off x="621974" y="5682522"/>
            <a:ext cx="3823026" cy="648332"/>
          </a:xfrm>
          <a:prstGeom prst="rect">
            <a:avLst/>
          </a:prstGeom>
        </p:spPr>
      </p:pic>
      <p:sp>
        <p:nvSpPr>
          <p:cNvPr id="18" name="Oval 17">
            <a:extLst>
              <a:ext uri="{FF2B5EF4-FFF2-40B4-BE49-F238E27FC236}">
                <a16:creationId xmlns:a16="http://schemas.microsoft.com/office/drawing/2014/main" xmlns="" id="{2EB9AB52-6626-4A63-A083-44F39E0C8353}"/>
              </a:ext>
            </a:extLst>
          </p:cNvPr>
          <p:cNvSpPr/>
          <p:nvPr/>
        </p:nvSpPr>
        <p:spPr>
          <a:xfrm>
            <a:off x="149303" y="5516644"/>
            <a:ext cx="4625897" cy="108692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xmlns="" id="{79EBBAF9-3875-449D-B0CF-512BD22B6048}"/>
              </a:ext>
            </a:extLst>
          </p:cNvPr>
          <p:cNvSpPr/>
          <p:nvPr/>
        </p:nvSpPr>
        <p:spPr>
          <a:xfrm>
            <a:off x="41910" y="4855785"/>
            <a:ext cx="4966796" cy="111204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xmlns="" id="{4D2E98E2-0D47-438F-A525-F1AB20AE62B7}"/>
              </a:ext>
            </a:extLst>
          </p:cNvPr>
          <p:cNvSpPr>
            <a:spLocks noGrp="1"/>
          </p:cNvSpPr>
          <p:nvPr>
            <p:ph type="sldNum" sz="quarter" idx="12"/>
          </p:nvPr>
        </p:nvSpPr>
        <p:spPr/>
        <p:txBody>
          <a:bodyPr/>
          <a:lstStyle/>
          <a:p>
            <a:pPr>
              <a:defRPr/>
            </a:pPr>
            <a:fld id="{90E78FC6-1C82-49EF-B56D-159077ABBEC8}" type="slidenum">
              <a:rPr lang="en-US" altLang="en-US" smtClean="0"/>
              <a:pPr>
                <a:defRPr/>
              </a:pPr>
              <a:t>23</a:t>
            </a:fld>
            <a:endParaRPr lang="en-US" altLang="en-US" dirty="0"/>
          </a:p>
        </p:txBody>
      </p:sp>
    </p:spTree>
    <p:custDataLst>
      <p:tags r:id="rId1"/>
    </p:custDataLst>
    <p:extLst>
      <p:ext uri="{BB962C8B-B14F-4D97-AF65-F5344CB8AC3E}">
        <p14:creationId xmlns:p14="http://schemas.microsoft.com/office/powerpoint/2010/main" val="30247172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8ABD8-D905-4484-BB02-282C6E2E2B03}"/>
              </a:ext>
            </a:extLst>
          </p:cNvPr>
          <p:cNvSpPr>
            <a:spLocks noGrp="1"/>
          </p:cNvSpPr>
          <p:nvPr>
            <p:ph type="title" idx="4294967295"/>
          </p:nvPr>
        </p:nvSpPr>
        <p:spPr>
          <a:xfrm>
            <a:off x="497568" y="1594036"/>
            <a:ext cx="7805737" cy="611188"/>
          </a:xfrm>
        </p:spPr>
        <p:txBody>
          <a:bodyPr/>
          <a:lstStyle/>
          <a:p>
            <a:r>
              <a:rPr lang="en-US" sz="2400" dirty="0"/>
              <a:t>Operational and Financial Information (O&amp;F)</a:t>
            </a:r>
          </a:p>
        </p:txBody>
      </p:sp>
      <p:grpSp>
        <p:nvGrpSpPr>
          <p:cNvPr id="33" name="Group 32">
            <a:extLst>
              <a:ext uri="{FF2B5EF4-FFF2-40B4-BE49-F238E27FC236}">
                <a16:creationId xmlns:a16="http://schemas.microsoft.com/office/drawing/2014/main" xmlns="" id="{F589FE82-8166-4BC1-9F7B-B694969472FD}"/>
              </a:ext>
            </a:extLst>
          </p:cNvPr>
          <p:cNvGrpSpPr/>
          <p:nvPr/>
        </p:nvGrpSpPr>
        <p:grpSpPr>
          <a:xfrm>
            <a:off x="476961" y="2356998"/>
            <a:ext cx="7942959" cy="3981449"/>
            <a:chOff x="614501" y="1075143"/>
            <a:chExt cx="10748974" cy="3592405"/>
          </a:xfrm>
        </p:grpSpPr>
        <p:sp>
          <p:nvSpPr>
            <p:cNvPr id="34" name="Rectangle: Rounded Corners 33">
              <a:extLst>
                <a:ext uri="{FF2B5EF4-FFF2-40B4-BE49-F238E27FC236}">
                  <a16:creationId xmlns:a16="http://schemas.microsoft.com/office/drawing/2014/main" xmlns="" id="{FD64C2BA-A685-4F35-8AF0-834D09788BC8}"/>
                </a:ext>
              </a:extLst>
            </p:cNvPr>
            <p:cNvSpPr/>
            <p:nvPr/>
          </p:nvSpPr>
          <p:spPr>
            <a:xfrm>
              <a:off x="7222435"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sp>
          <p:nvSpPr>
            <p:cNvPr id="35" name="Rectangle: Rounded Corners 34">
              <a:extLst>
                <a:ext uri="{FF2B5EF4-FFF2-40B4-BE49-F238E27FC236}">
                  <a16:creationId xmlns:a16="http://schemas.microsoft.com/office/drawing/2014/main" xmlns="" id="{221928EA-4078-4914-861E-020E3E574F38}"/>
                </a:ext>
              </a:extLst>
            </p:cNvPr>
            <p:cNvSpPr/>
            <p:nvPr/>
          </p:nvSpPr>
          <p:spPr>
            <a:xfrm>
              <a:off x="2835239" y="3899451"/>
              <a:ext cx="1534414" cy="768095"/>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cxnSp>
          <p:nvCxnSpPr>
            <p:cNvPr id="36" name="Connector: Elbow 35">
              <a:extLst>
                <a:ext uri="{FF2B5EF4-FFF2-40B4-BE49-F238E27FC236}">
                  <a16:creationId xmlns:a16="http://schemas.microsoft.com/office/drawing/2014/main" xmlns="" id="{F57666B2-024B-4B9A-83DD-699DB7D476A3}"/>
                </a:ext>
              </a:extLst>
            </p:cNvPr>
            <p:cNvCxnSpPr>
              <a:cxnSpLocks/>
              <a:stCxn id="42" idx="2"/>
              <a:endCxn id="43" idx="0"/>
            </p:cNvCxnSpPr>
            <p:nvPr/>
          </p:nvCxnSpPr>
          <p:spPr>
            <a:xfrm rot="5400000">
              <a:off x="1656652" y="3120484"/>
              <a:ext cx="504117" cy="10527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xmlns="" id="{2EACB1DC-E6EB-4A0D-BBA3-351EDAB18E9B}"/>
                </a:ext>
              </a:extLst>
            </p:cNvPr>
            <p:cNvCxnSpPr>
              <a:cxnSpLocks/>
              <a:stCxn id="41" idx="2"/>
              <a:endCxn id="45" idx="0"/>
            </p:cNvCxnSpPr>
            <p:nvPr/>
          </p:nvCxnSpPr>
          <p:spPr>
            <a:xfrm rot="5400000">
              <a:off x="6185606" y="3147541"/>
              <a:ext cx="490330" cy="10134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399F5775-356B-461D-97F1-F6FB03F45162}"/>
                </a:ext>
              </a:extLst>
            </p:cNvPr>
            <p:cNvGrpSpPr/>
            <p:nvPr/>
          </p:nvGrpSpPr>
          <p:grpSpPr>
            <a:xfrm>
              <a:off x="614501" y="1075143"/>
              <a:ext cx="10748974" cy="3592405"/>
              <a:chOff x="614501" y="1075143"/>
              <a:chExt cx="10748974" cy="3592405"/>
            </a:xfrm>
          </p:grpSpPr>
          <p:sp>
            <p:nvSpPr>
              <p:cNvPr id="39" name="Rectangle: Rounded Corners 38">
                <a:extLst>
                  <a:ext uri="{FF2B5EF4-FFF2-40B4-BE49-F238E27FC236}">
                    <a16:creationId xmlns:a16="http://schemas.microsoft.com/office/drawing/2014/main" xmlns="" id="{A00D4E3B-DBD2-469F-9399-F1B29C45A396}"/>
                  </a:ext>
                </a:extLst>
              </p:cNvPr>
              <p:cNvSpPr/>
              <p:nvPr/>
            </p:nvSpPr>
            <p:spPr>
              <a:xfrm>
                <a:off x="3589748" y="1075143"/>
                <a:ext cx="2213112" cy="1262267"/>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Least Two Years of Experience</a:t>
                </a:r>
              </a:p>
            </p:txBody>
          </p:sp>
          <p:sp>
            <p:nvSpPr>
              <p:cNvPr id="40" name="Rectangle: Rounded Corners 39">
                <a:extLst>
                  <a:ext uri="{FF2B5EF4-FFF2-40B4-BE49-F238E27FC236}">
                    <a16:creationId xmlns:a16="http://schemas.microsoft.com/office/drawing/2014/main" xmlns="" id="{A9A0FE47-55C9-4B29-B273-06CFA8262AE7}"/>
                  </a:ext>
                </a:extLst>
              </p:cNvPr>
              <p:cNvSpPr/>
              <p:nvPr/>
            </p:nvSpPr>
            <p:spPr>
              <a:xfrm>
                <a:off x="9150627" y="1075143"/>
                <a:ext cx="2212848" cy="1261872"/>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Fewer Than Two Years of Experience</a:t>
                </a:r>
              </a:p>
            </p:txBody>
          </p:sp>
          <p:sp>
            <p:nvSpPr>
              <p:cNvPr id="41" name="Rectangle: Rounded Corners 40">
                <a:extLst>
                  <a:ext uri="{FF2B5EF4-FFF2-40B4-BE49-F238E27FC236}">
                    <a16:creationId xmlns:a16="http://schemas.microsoft.com/office/drawing/2014/main" xmlns="" id="{CEC45B30-4D19-4CCC-8E19-424D30AF282E}"/>
                  </a:ext>
                </a:extLst>
              </p:cNvPr>
              <p:cNvSpPr/>
              <p:nvPr/>
            </p:nvSpPr>
            <p:spPr>
              <a:xfrm>
                <a:off x="5963480" y="2418521"/>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Voice and/or Broadband</a:t>
                </a:r>
              </a:p>
            </p:txBody>
          </p:sp>
          <p:sp>
            <p:nvSpPr>
              <p:cNvPr id="42" name="Rectangle: Rounded Corners 41">
                <a:extLst>
                  <a:ext uri="{FF2B5EF4-FFF2-40B4-BE49-F238E27FC236}">
                    <a16:creationId xmlns:a16="http://schemas.microsoft.com/office/drawing/2014/main" xmlns="" id="{A1A2346C-12BC-4D57-BB54-292DE991C530}"/>
                  </a:ext>
                </a:extLst>
              </p:cNvPr>
              <p:cNvSpPr/>
              <p:nvPr/>
            </p:nvSpPr>
            <p:spPr>
              <a:xfrm>
                <a:off x="1461051" y="2404203"/>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Electric Only</a:t>
                </a:r>
              </a:p>
            </p:txBody>
          </p:sp>
          <p:sp>
            <p:nvSpPr>
              <p:cNvPr id="43" name="Rectangle: Rounded Corners 42">
                <a:extLst>
                  <a:ext uri="{FF2B5EF4-FFF2-40B4-BE49-F238E27FC236}">
                    <a16:creationId xmlns:a16="http://schemas.microsoft.com/office/drawing/2014/main" xmlns="" id="{51E99670-4990-40B0-BC6D-791018BDEA55}"/>
                  </a:ext>
                </a:extLst>
              </p:cNvPr>
              <p:cNvSpPr/>
              <p:nvPr/>
            </p:nvSpPr>
            <p:spPr>
              <a:xfrm>
                <a:off x="614501" y="3898920"/>
                <a:ext cx="1535665" cy="76862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4" name="Rectangle: Rounded Corners 43">
                <a:extLst>
                  <a:ext uri="{FF2B5EF4-FFF2-40B4-BE49-F238E27FC236}">
                    <a16:creationId xmlns:a16="http://schemas.microsoft.com/office/drawing/2014/main" xmlns="" id="{3A79A26F-9466-44D1-BB45-1650A0F1D5B6}"/>
                  </a:ext>
                </a:extLst>
              </p:cNvPr>
              <p:cNvSpPr/>
              <p:nvPr/>
            </p:nvSpPr>
            <p:spPr>
              <a:xfrm>
                <a:off x="9510612"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5" name="Rectangle: Rounded Corners 44">
                <a:extLst>
                  <a:ext uri="{FF2B5EF4-FFF2-40B4-BE49-F238E27FC236}">
                    <a16:creationId xmlns:a16="http://schemas.microsoft.com/office/drawing/2014/main" xmlns="" id="{27021E6F-792C-440E-9C36-F5FEFE5DFB7D}"/>
                  </a:ext>
                </a:extLst>
              </p:cNvPr>
              <p:cNvSpPr/>
              <p:nvPr/>
            </p:nvSpPr>
            <p:spPr>
              <a:xfrm>
                <a:off x="5156819" y="3899451"/>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cxnSp>
            <p:nvCxnSpPr>
              <p:cNvPr id="47" name="Connector: Elbow 46">
                <a:extLst>
                  <a:ext uri="{FF2B5EF4-FFF2-40B4-BE49-F238E27FC236}">
                    <a16:creationId xmlns:a16="http://schemas.microsoft.com/office/drawing/2014/main" xmlns="" id="{FDB90F65-E5D6-47C9-A482-CC125D214633}"/>
                  </a:ext>
                </a:extLst>
              </p:cNvPr>
              <p:cNvCxnSpPr>
                <a:cxnSpLocks/>
                <a:stCxn id="39" idx="1"/>
                <a:endCxn id="42" idx="0"/>
              </p:cNvCxnSpPr>
              <p:nvPr/>
            </p:nvCxnSpPr>
            <p:spPr>
              <a:xfrm rot="10800000" flipV="1">
                <a:off x="2435086" y="1706277"/>
                <a:ext cx="1154662" cy="6979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xmlns="" id="{F647FC51-9657-4717-9378-5AEAB2D52BBF}"/>
                  </a:ext>
                </a:extLst>
              </p:cNvPr>
              <p:cNvCxnSpPr>
                <a:cxnSpLocks/>
                <a:stCxn id="39" idx="3"/>
                <a:endCxn id="41" idx="0"/>
              </p:cNvCxnSpPr>
              <p:nvPr/>
            </p:nvCxnSpPr>
            <p:spPr>
              <a:xfrm>
                <a:off x="5802860" y="1706277"/>
                <a:ext cx="1134655" cy="7122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xmlns="" id="{6255E2FD-8ABD-4D11-A624-DB6C26D69655}"/>
                  </a:ext>
                </a:extLst>
              </p:cNvPr>
              <p:cNvCxnSpPr>
                <a:cxnSpLocks/>
                <a:stCxn id="42" idx="2"/>
                <a:endCxn id="35" idx="0"/>
              </p:cNvCxnSpPr>
              <p:nvPr/>
            </p:nvCxnSpPr>
            <p:spPr>
              <a:xfrm rot="16200000" flipH="1">
                <a:off x="2766441" y="3063446"/>
                <a:ext cx="504648" cy="1167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xmlns="" id="{2ED1FBEB-2C04-4394-962D-21E0966A80FF}"/>
                  </a:ext>
                </a:extLst>
              </p:cNvPr>
              <p:cNvCxnSpPr>
                <a:cxnSpLocks/>
                <a:stCxn id="41" idx="2"/>
                <a:endCxn id="34" idx="0"/>
              </p:cNvCxnSpPr>
              <p:nvPr/>
            </p:nvCxnSpPr>
            <p:spPr>
              <a:xfrm rot="16200000" flipH="1">
                <a:off x="7218413" y="3128223"/>
                <a:ext cx="490331" cy="10521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63" name="Connector: Elbow 62">
            <a:extLst>
              <a:ext uri="{FF2B5EF4-FFF2-40B4-BE49-F238E27FC236}">
                <a16:creationId xmlns:a16="http://schemas.microsoft.com/office/drawing/2014/main" xmlns="" id="{6BC133A3-89FF-47F2-84ED-4FBF10D040EE}"/>
              </a:ext>
            </a:extLst>
          </p:cNvPr>
          <p:cNvCxnSpPr>
            <a:stCxn id="40" idx="2"/>
          </p:cNvCxnSpPr>
          <p:nvPr/>
        </p:nvCxnSpPr>
        <p:spPr>
          <a:xfrm rot="5400000">
            <a:off x="6736802" y="4621052"/>
            <a:ext cx="1731053" cy="1"/>
          </a:xfrm>
          <a:prstGeom prst="bentConnector3">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xmlns="" id="{97D9DB9B-AFEB-441A-8D06-8FA3F0B313A4}"/>
              </a:ext>
            </a:extLst>
          </p:cNvPr>
          <p:cNvSpPr/>
          <p:nvPr/>
        </p:nvSpPr>
        <p:spPr>
          <a:xfrm>
            <a:off x="4465363" y="3988726"/>
            <a:ext cx="1367982" cy="9550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xmlns="" id="{348116D2-ADFC-4306-B9CC-A11FD4F3A55C}"/>
              </a:ext>
            </a:extLst>
          </p:cNvPr>
          <p:cNvSpPr/>
          <p:nvPr/>
        </p:nvSpPr>
        <p:spPr>
          <a:xfrm>
            <a:off x="2744276" y="2472836"/>
            <a:ext cx="1497870" cy="111204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B6DE52C3-6BC5-43E8-ADFD-748EB0A99D4B}"/>
              </a:ext>
            </a:extLst>
          </p:cNvPr>
          <p:cNvSpPr>
            <a:spLocks noGrp="1"/>
          </p:cNvSpPr>
          <p:nvPr>
            <p:ph type="sldNum" sz="quarter" idx="12"/>
          </p:nvPr>
        </p:nvSpPr>
        <p:spPr/>
        <p:txBody>
          <a:bodyPr/>
          <a:lstStyle/>
          <a:p>
            <a:pPr>
              <a:defRPr/>
            </a:pPr>
            <a:fld id="{90E78FC6-1C82-49EF-B56D-159077ABBEC8}" type="slidenum">
              <a:rPr lang="en-US" altLang="en-US" smtClean="0"/>
              <a:pPr>
                <a:defRPr/>
              </a:pPr>
              <a:t>24</a:t>
            </a:fld>
            <a:endParaRPr lang="en-US" altLang="en-US" dirty="0"/>
          </a:p>
        </p:txBody>
      </p:sp>
    </p:spTree>
    <p:custDataLst>
      <p:tags r:id="rId1"/>
    </p:custDataLst>
    <p:extLst>
      <p:ext uri="{BB962C8B-B14F-4D97-AF65-F5344CB8AC3E}">
        <p14:creationId xmlns:p14="http://schemas.microsoft.com/office/powerpoint/2010/main" val="33638290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1286" y="1649635"/>
            <a:ext cx="8043862" cy="611188"/>
          </a:xfrm>
        </p:spPr>
        <p:txBody>
          <a:bodyPr/>
          <a:lstStyle/>
          <a:p>
            <a:r>
              <a:rPr lang="en-US" sz="2400" dirty="0"/>
              <a:t>O&amp;F: Experienced Broadband and/or Voice Applicants</a:t>
            </a:r>
          </a:p>
        </p:txBody>
      </p:sp>
      <p:sp>
        <p:nvSpPr>
          <p:cNvPr id="6" name="TextBox 5"/>
          <p:cNvSpPr txBox="1"/>
          <p:nvPr/>
        </p:nvSpPr>
        <p:spPr>
          <a:xfrm>
            <a:off x="6024281" y="2146819"/>
            <a:ext cx="2848786" cy="4424288"/>
          </a:xfrm>
          <a:prstGeom prst="rect">
            <a:avLst/>
          </a:prstGeom>
          <a:noFill/>
        </p:spPr>
        <p:txBody>
          <a:bodyPr wrap="square" rtlCol="0">
            <a:spAutoFit/>
          </a:bodyPr>
          <a:lstStyle/>
          <a:p>
            <a:pPr marL="342900" indent="-342900">
              <a:buFont typeface="Arial" panose="020B0604020202020204" pitchFamily="34" charset="0"/>
              <a:buChar char="•"/>
            </a:pPr>
            <a:r>
              <a:rPr lang="en-US" sz="1400" dirty="0"/>
              <a:t>Identify all services being provided for at least two years</a:t>
            </a:r>
          </a:p>
          <a:p>
            <a:pPr marL="800100" lvl="1" indent="-342900">
              <a:buFont typeface="Arial" panose="020B0604020202020204" pitchFamily="34" charset="0"/>
              <a:buChar char="•"/>
            </a:pPr>
            <a:r>
              <a:rPr lang="en-US" sz="1400" dirty="0"/>
              <a:t>Must select voice or broadband at a minimum</a:t>
            </a:r>
          </a:p>
          <a:p>
            <a:pPr marL="800100" lvl="1"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400" dirty="0"/>
              <a:t>Certify FCC Form 477s were submitted as required</a:t>
            </a:r>
          </a:p>
          <a:p>
            <a:pPr marL="800100" lvl="1" indent="-342900">
              <a:buFont typeface="Arial" panose="020B0604020202020204" pitchFamily="34" charset="0"/>
              <a:buChar char="•"/>
            </a:pPr>
            <a:r>
              <a:rPr lang="en-US" sz="1400" dirty="0"/>
              <a:t>Filings that include data as of June 30, 2017; December 31, 2016; and June 30, 2016</a:t>
            </a:r>
          </a:p>
          <a:p>
            <a:pPr marL="800100" lvl="1"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400" dirty="0"/>
              <a:t>Select FRNs associated with entity that has been providing voice and/or broadband for at least two years</a:t>
            </a:r>
          </a:p>
          <a:p>
            <a:pPr marL="800100" lvl="1" indent="-342900">
              <a:buFont typeface="Arial" panose="020B0604020202020204" pitchFamily="34" charset="0"/>
              <a:buChar char="•"/>
            </a:pPr>
            <a:r>
              <a:rPr lang="en-US" sz="1400" dirty="0"/>
              <a:t>Can only select FRNs provided on FCC Form 477/Form 499 page</a:t>
            </a:r>
          </a:p>
          <a:p>
            <a:pPr marL="342900" indent="-342900">
              <a:buFont typeface="Arial" panose="020B0604020202020204" pitchFamily="34" charset="0"/>
              <a:buChar char="•"/>
            </a:pPr>
            <a:endParaRPr lang="en-US" sz="1550" dirty="0">
              <a:solidFill>
                <a:srgbClr val="376688"/>
              </a:solidFill>
            </a:endParaRPr>
          </a:p>
        </p:txBody>
      </p:sp>
      <p:cxnSp>
        <p:nvCxnSpPr>
          <p:cNvPr id="8" name="Straight Connector 7"/>
          <p:cNvCxnSpPr>
            <a:cxnSpLocks/>
          </p:cNvCxnSpPr>
          <p:nvPr/>
        </p:nvCxnSpPr>
        <p:spPr>
          <a:xfrm>
            <a:off x="6024281" y="2146819"/>
            <a:ext cx="0" cy="438845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xmlns="" id="{D58C8C22-B209-448A-948B-0728F5E966C7}"/>
              </a:ext>
            </a:extLst>
          </p:cNvPr>
          <p:cNvPicPr>
            <a:picLocks noChangeAspect="1"/>
          </p:cNvPicPr>
          <p:nvPr/>
        </p:nvPicPr>
        <p:blipFill>
          <a:blip r:embed="rId4"/>
          <a:stretch>
            <a:fillRect/>
          </a:stretch>
        </p:blipFill>
        <p:spPr>
          <a:xfrm>
            <a:off x="251779" y="2334873"/>
            <a:ext cx="5723133" cy="3448050"/>
          </a:xfrm>
          <a:prstGeom prst="rect">
            <a:avLst/>
          </a:prstGeom>
        </p:spPr>
      </p:pic>
      <p:sp>
        <p:nvSpPr>
          <p:cNvPr id="10" name="Oval 9">
            <a:extLst>
              <a:ext uri="{FF2B5EF4-FFF2-40B4-BE49-F238E27FC236}">
                <a16:creationId xmlns:a16="http://schemas.microsoft.com/office/drawing/2014/main" xmlns="" id="{F1415745-F79F-4424-89F4-A91E28BCC54D}"/>
              </a:ext>
            </a:extLst>
          </p:cNvPr>
          <p:cNvSpPr/>
          <p:nvPr/>
        </p:nvSpPr>
        <p:spPr>
          <a:xfrm>
            <a:off x="33868" y="2077574"/>
            <a:ext cx="5674809" cy="115955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A1AC2A24-AE0B-4EEC-AAC3-37AD8412BC83}"/>
              </a:ext>
            </a:extLst>
          </p:cNvPr>
          <p:cNvPicPr>
            <a:picLocks noChangeAspect="1"/>
          </p:cNvPicPr>
          <p:nvPr/>
        </p:nvPicPr>
        <p:blipFill>
          <a:blip r:embed="rId5"/>
          <a:stretch>
            <a:fillRect/>
          </a:stretch>
        </p:blipFill>
        <p:spPr>
          <a:xfrm>
            <a:off x="328153" y="3167188"/>
            <a:ext cx="4567239" cy="895376"/>
          </a:xfrm>
          <a:prstGeom prst="rect">
            <a:avLst/>
          </a:prstGeom>
        </p:spPr>
      </p:pic>
      <p:sp>
        <p:nvSpPr>
          <p:cNvPr id="16" name="Oval 15">
            <a:extLst>
              <a:ext uri="{FF2B5EF4-FFF2-40B4-BE49-F238E27FC236}">
                <a16:creationId xmlns:a16="http://schemas.microsoft.com/office/drawing/2014/main" xmlns="" id="{A2EC97ED-2D6D-45A1-A480-DF061A254918}"/>
              </a:ext>
            </a:extLst>
          </p:cNvPr>
          <p:cNvSpPr/>
          <p:nvPr/>
        </p:nvSpPr>
        <p:spPr>
          <a:xfrm>
            <a:off x="51951" y="2786174"/>
            <a:ext cx="5412309" cy="187503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xmlns="" id="{780E903D-1B21-4A9C-94B2-1F1BF6A9AF21}"/>
              </a:ext>
            </a:extLst>
          </p:cNvPr>
          <p:cNvPicPr>
            <a:picLocks noChangeAspect="1"/>
          </p:cNvPicPr>
          <p:nvPr/>
        </p:nvPicPr>
        <p:blipFill>
          <a:blip r:embed="rId6"/>
          <a:stretch>
            <a:fillRect/>
          </a:stretch>
        </p:blipFill>
        <p:spPr>
          <a:xfrm>
            <a:off x="328153" y="4117756"/>
            <a:ext cx="5191125" cy="436422"/>
          </a:xfrm>
          <a:prstGeom prst="rect">
            <a:avLst/>
          </a:prstGeom>
        </p:spPr>
      </p:pic>
      <p:sp>
        <p:nvSpPr>
          <p:cNvPr id="18" name="Oval 17">
            <a:extLst>
              <a:ext uri="{FF2B5EF4-FFF2-40B4-BE49-F238E27FC236}">
                <a16:creationId xmlns:a16="http://schemas.microsoft.com/office/drawing/2014/main" xmlns="" id="{40E81555-336E-41F3-912C-05F09279E9C6}"/>
              </a:ext>
            </a:extLst>
          </p:cNvPr>
          <p:cNvSpPr/>
          <p:nvPr/>
        </p:nvSpPr>
        <p:spPr>
          <a:xfrm>
            <a:off x="51952" y="3873066"/>
            <a:ext cx="5674809" cy="102450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xmlns="" id="{D3DCE348-A50E-486B-8712-37FD9AD3F388}"/>
              </a:ext>
            </a:extLst>
          </p:cNvPr>
          <p:cNvPicPr>
            <a:picLocks noChangeAspect="1"/>
          </p:cNvPicPr>
          <p:nvPr/>
        </p:nvPicPr>
        <p:blipFill>
          <a:blip r:embed="rId7"/>
          <a:stretch>
            <a:fillRect/>
          </a:stretch>
        </p:blipFill>
        <p:spPr>
          <a:xfrm>
            <a:off x="299903" y="4562660"/>
            <a:ext cx="5523308" cy="1183566"/>
          </a:xfrm>
          <a:prstGeom prst="rect">
            <a:avLst/>
          </a:prstGeom>
        </p:spPr>
      </p:pic>
      <p:sp>
        <p:nvSpPr>
          <p:cNvPr id="23" name="Oval 22">
            <a:extLst>
              <a:ext uri="{FF2B5EF4-FFF2-40B4-BE49-F238E27FC236}">
                <a16:creationId xmlns:a16="http://schemas.microsoft.com/office/drawing/2014/main" xmlns="" id="{03F74FA8-464C-4F3B-BB8E-FCB324B70107}"/>
              </a:ext>
            </a:extLst>
          </p:cNvPr>
          <p:cNvSpPr/>
          <p:nvPr/>
        </p:nvSpPr>
        <p:spPr>
          <a:xfrm>
            <a:off x="202409" y="5016845"/>
            <a:ext cx="1407949" cy="89613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485AF5A5-A8DD-4003-BA8C-A9D383C12F74}"/>
              </a:ext>
            </a:extLst>
          </p:cNvPr>
          <p:cNvSpPr>
            <a:spLocks noGrp="1"/>
          </p:cNvSpPr>
          <p:nvPr>
            <p:ph type="sldNum" sz="quarter" idx="12"/>
          </p:nvPr>
        </p:nvSpPr>
        <p:spPr/>
        <p:txBody>
          <a:bodyPr/>
          <a:lstStyle/>
          <a:p>
            <a:pPr>
              <a:defRPr/>
            </a:pPr>
            <a:fld id="{90E78FC6-1C82-49EF-B56D-159077ABBEC8}" type="slidenum">
              <a:rPr lang="en-US" altLang="en-US" smtClean="0"/>
              <a:pPr>
                <a:defRPr/>
              </a:pPr>
              <a:t>25</a:t>
            </a:fld>
            <a:endParaRPr lang="en-US" altLang="en-US" dirty="0"/>
          </a:p>
        </p:txBody>
      </p:sp>
    </p:spTree>
    <p:custDataLst>
      <p:tags r:id="rId1"/>
    </p:custDataLst>
    <p:extLst>
      <p:ext uri="{BB962C8B-B14F-4D97-AF65-F5344CB8AC3E}">
        <p14:creationId xmlns:p14="http://schemas.microsoft.com/office/powerpoint/2010/main" val="27173135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8"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8ABD8-D905-4484-BB02-282C6E2E2B03}"/>
              </a:ext>
            </a:extLst>
          </p:cNvPr>
          <p:cNvSpPr>
            <a:spLocks noGrp="1"/>
          </p:cNvSpPr>
          <p:nvPr>
            <p:ph type="title" idx="4294967295"/>
          </p:nvPr>
        </p:nvSpPr>
        <p:spPr>
          <a:xfrm>
            <a:off x="497555" y="1626353"/>
            <a:ext cx="7805737" cy="609600"/>
          </a:xfrm>
        </p:spPr>
        <p:txBody>
          <a:bodyPr/>
          <a:lstStyle/>
          <a:p>
            <a:r>
              <a:rPr lang="en-US" sz="2400" dirty="0"/>
              <a:t>Operational and Financial Information (O&amp;F)</a:t>
            </a:r>
          </a:p>
        </p:txBody>
      </p:sp>
      <p:grpSp>
        <p:nvGrpSpPr>
          <p:cNvPr id="33" name="Group 32">
            <a:extLst>
              <a:ext uri="{FF2B5EF4-FFF2-40B4-BE49-F238E27FC236}">
                <a16:creationId xmlns:a16="http://schemas.microsoft.com/office/drawing/2014/main" xmlns="" id="{F589FE82-8166-4BC1-9F7B-B694969472FD}"/>
              </a:ext>
            </a:extLst>
          </p:cNvPr>
          <p:cNvGrpSpPr/>
          <p:nvPr/>
        </p:nvGrpSpPr>
        <p:grpSpPr>
          <a:xfrm>
            <a:off x="595651" y="2314957"/>
            <a:ext cx="7942959" cy="3981449"/>
            <a:chOff x="614501" y="1075143"/>
            <a:chExt cx="10748974" cy="3592405"/>
          </a:xfrm>
        </p:grpSpPr>
        <p:sp>
          <p:nvSpPr>
            <p:cNvPr id="34" name="Rectangle: Rounded Corners 33">
              <a:extLst>
                <a:ext uri="{FF2B5EF4-FFF2-40B4-BE49-F238E27FC236}">
                  <a16:creationId xmlns:a16="http://schemas.microsoft.com/office/drawing/2014/main" xmlns="" id="{FD64C2BA-A685-4F35-8AF0-834D09788BC8}"/>
                </a:ext>
              </a:extLst>
            </p:cNvPr>
            <p:cNvSpPr/>
            <p:nvPr/>
          </p:nvSpPr>
          <p:spPr>
            <a:xfrm>
              <a:off x="7222435"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sp>
          <p:nvSpPr>
            <p:cNvPr id="35" name="Rectangle: Rounded Corners 34">
              <a:extLst>
                <a:ext uri="{FF2B5EF4-FFF2-40B4-BE49-F238E27FC236}">
                  <a16:creationId xmlns:a16="http://schemas.microsoft.com/office/drawing/2014/main" xmlns="" id="{221928EA-4078-4914-861E-020E3E574F38}"/>
                </a:ext>
              </a:extLst>
            </p:cNvPr>
            <p:cNvSpPr/>
            <p:nvPr/>
          </p:nvSpPr>
          <p:spPr>
            <a:xfrm>
              <a:off x="2835239" y="3899451"/>
              <a:ext cx="1534414" cy="768095"/>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cxnSp>
          <p:nvCxnSpPr>
            <p:cNvPr id="36" name="Connector: Elbow 35">
              <a:extLst>
                <a:ext uri="{FF2B5EF4-FFF2-40B4-BE49-F238E27FC236}">
                  <a16:creationId xmlns:a16="http://schemas.microsoft.com/office/drawing/2014/main" xmlns="" id="{F57666B2-024B-4B9A-83DD-699DB7D476A3}"/>
                </a:ext>
              </a:extLst>
            </p:cNvPr>
            <p:cNvCxnSpPr>
              <a:cxnSpLocks/>
              <a:stCxn id="42" idx="2"/>
              <a:endCxn id="43" idx="0"/>
            </p:cNvCxnSpPr>
            <p:nvPr/>
          </p:nvCxnSpPr>
          <p:spPr>
            <a:xfrm rot="5400000">
              <a:off x="1656652" y="3120484"/>
              <a:ext cx="504117" cy="10527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xmlns="" id="{2EACB1DC-E6EB-4A0D-BBA3-351EDAB18E9B}"/>
                </a:ext>
              </a:extLst>
            </p:cNvPr>
            <p:cNvCxnSpPr>
              <a:cxnSpLocks/>
              <a:stCxn id="41" idx="2"/>
              <a:endCxn id="45" idx="0"/>
            </p:cNvCxnSpPr>
            <p:nvPr/>
          </p:nvCxnSpPr>
          <p:spPr>
            <a:xfrm rot="5400000">
              <a:off x="6185606" y="3147541"/>
              <a:ext cx="490330" cy="10134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399F5775-356B-461D-97F1-F6FB03F45162}"/>
                </a:ext>
              </a:extLst>
            </p:cNvPr>
            <p:cNvGrpSpPr/>
            <p:nvPr/>
          </p:nvGrpSpPr>
          <p:grpSpPr>
            <a:xfrm>
              <a:off x="614501" y="1075143"/>
              <a:ext cx="10748974" cy="3592405"/>
              <a:chOff x="614501" y="1075143"/>
              <a:chExt cx="10748974" cy="3592405"/>
            </a:xfrm>
          </p:grpSpPr>
          <p:sp>
            <p:nvSpPr>
              <p:cNvPr id="39" name="Rectangle: Rounded Corners 38">
                <a:extLst>
                  <a:ext uri="{FF2B5EF4-FFF2-40B4-BE49-F238E27FC236}">
                    <a16:creationId xmlns:a16="http://schemas.microsoft.com/office/drawing/2014/main" xmlns="" id="{A00D4E3B-DBD2-469F-9399-F1B29C45A396}"/>
                  </a:ext>
                </a:extLst>
              </p:cNvPr>
              <p:cNvSpPr/>
              <p:nvPr/>
            </p:nvSpPr>
            <p:spPr>
              <a:xfrm>
                <a:off x="3589748" y="1075143"/>
                <a:ext cx="2213112" cy="1262267"/>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Least Two Years of Experience</a:t>
                </a:r>
              </a:p>
            </p:txBody>
          </p:sp>
          <p:sp>
            <p:nvSpPr>
              <p:cNvPr id="40" name="Rectangle: Rounded Corners 39">
                <a:extLst>
                  <a:ext uri="{FF2B5EF4-FFF2-40B4-BE49-F238E27FC236}">
                    <a16:creationId xmlns:a16="http://schemas.microsoft.com/office/drawing/2014/main" xmlns="" id="{A9A0FE47-55C9-4B29-B273-06CFA8262AE7}"/>
                  </a:ext>
                </a:extLst>
              </p:cNvPr>
              <p:cNvSpPr/>
              <p:nvPr/>
            </p:nvSpPr>
            <p:spPr>
              <a:xfrm>
                <a:off x="9150627" y="1075143"/>
                <a:ext cx="2212848" cy="1261872"/>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Fewer Than Two Years of Experience</a:t>
                </a:r>
              </a:p>
            </p:txBody>
          </p:sp>
          <p:sp>
            <p:nvSpPr>
              <p:cNvPr id="41" name="Rectangle: Rounded Corners 40">
                <a:extLst>
                  <a:ext uri="{FF2B5EF4-FFF2-40B4-BE49-F238E27FC236}">
                    <a16:creationId xmlns:a16="http://schemas.microsoft.com/office/drawing/2014/main" xmlns="" id="{CEC45B30-4D19-4CCC-8E19-424D30AF282E}"/>
                  </a:ext>
                </a:extLst>
              </p:cNvPr>
              <p:cNvSpPr/>
              <p:nvPr/>
            </p:nvSpPr>
            <p:spPr>
              <a:xfrm>
                <a:off x="5963480" y="2418521"/>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Voice and/or Broadband</a:t>
                </a:r>
              </a:p>
            </p:txBody>
          </p:sp>
          <p:sp>
            <p:nvSpPr>
              <p:cNvPr id="42" name="Rectangle: Rounded Corners 41">
                <a:extLst>
                  <a:ext uri="{FF2B5EF4-FFF2-40B4-BE49-F238E27FC236}">
                    <a16:creationId xmlns:a16="http://schemas.microsoft.com/office/drawing/2014/main" xmlns="" id="{A1A2346C-12BC-4D57-BB54-292DE991C530}"/>
                  </a:ext>
                </a:extLst>
              </p:cNvPr>
              <p:cNvSpPr/>
              <p:nvPr/>
            </p:nvSpPr>
            <p:spPr>
              <a:xfrm>
                <a:off x="1461051" y="2404203"/>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Electric Only</a:t>
                </a:r>
              </a:p>
            </p:txBody>
          </p:sp>
          <p:sp>
            <p:nvSpPr>
              <p:cNvPr id="43" name="Rectangle: Rounded Corners 42">
                <a:extLst>
                  <a:ext uri="{FF2B5EF4-FFF2-40B4-BE49-F238E27FC236}">
                    <a16:creationId xmlns:a16="http://schemas.microsoft.com/office/drawing/2014/main" xmlns="" id="{51E99670-4990-40B0-BC6D-791018BDEA55}"/>
                  </a:ext>
                </a:extLst>
              </p:cNvPr>
              <p:cNvSpPr/>
              <p:nvPr/>
            </p:nvSpPr>
            <p:spPr>
              <a:xfrm>
                <a:off x="614501" y="3898920"/>
                <a:ext cx="1535665" cy="76862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4" name="Rectangle: Rounded Corners 43">
                <a:extLst>
                  <a:ext uri="{FF2B5EF4-FFF2-40B4-BE49-F238E27FC236}">
                    <a16:creationId xmlns:a16="http://schemas.microsoft.com/office/drawing/2014/main" xmlns="" id="{3A79A26F-9466-44D1-BB45-1650A0F1D5B6}"/>
                  </a:ext>
                </a:extLst>
              </p:cNvPr>
              <p:cNvSpPr/>
              <p:nvPr/>
            </p:nvSpPr>
            <p:spPr>
              <a:xfrm>
                <a:off x="9510612"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5" name="Rectangle: Rounded Corners 44">
                <a:extLst>
                  <a:ext uri="{FF2B5EF4-FFF2-40B4-BE49-F238E27FC236}">
                    <a16:creationId xmlns:a16="http://schemas.microsoft.com/office/drawing/2014/main" xmlns="" id="{27021E6F-792C-440E-9C36-F5FEFE5DFB7D}"/>
                  </a:ext>
                </a:extLst>
              </p:cNvPr>
              <p:cNvSpPr/>
              <p:nvPr/>
            </p:nvSpPr>
            <p:spPr>
              <a:xfrm>
                <a:off x="5156819" y="3899451"/>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cxnSp>
            <p:nvCxnSpPr>
              <p:cNvPr id="47" name="Connector: Elbow 46">
                <a:extLst>
                  <a:ext uri="{FF2B5EF4-FFF2-40B4-BE49-F238E27FC236}">
                    <a16:creationId xmlns:a16="http://schemas.microsoft.com/office/drawing/2014/main" xmlns="" id="{FDB90F65-E5D6-47C9-A482-CC125D214633}"/>
                  </a:ext>
                </a:extLst>
              </p:cNvPr>
              <p:cNvCxnSpPr>
                <a:cxnSpLocks/>
                <a:stCxn id="39" idx="1"/>
                <a:endCxn id="42" idx="0"/>
              </p:cNvCxnSpPr>
              <p:nvPr/>
            </p:nvCxnSpPr>
            <p:spPr>
              <a:xfrm rot="10800000" flipV="1">
                <a:off x="2435086" y="1706277"/>
                <a:ext cx="1154662" cy="6979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xmlns="" id="{F647FC51-9657-4717-9378-5AEAB2D52BBF}"/>
                  </a:ext>
                </a:extLst>
              </p:cNvPr>
              <p:cNvCxnSpPr>
                <a:cxnSpLocks/>
                <a:stCxn id="39" idx="3"/>
                <a:endCxn id="41" idx="0"/>
              </p:cNvCxnSpPr>
              <p:nvPr/>
            </p:nvCxnSpPr>
            <p:spPr>
              <a:xfrm>
                <a:off x="5802860" y="1706277"/>
                <a:ext cx="1134655" cy="7122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xmlns="" id="{6255E2FD-8ABD-4D11-A624-DB6C26D69655}"/>
                  </a:ext>
                </a:extLst>
              </p:cNvPr>
              <p:cNvCxnSpPr>
                <a:cxnSpLocks/>
                <a:stCxn id="42" idx="2"/>
                <a:endCxn id="35" idx="0"/>
              </p:cNvCxnSpPr>
              <p:nvPr/>
            </p:nvCxnSpPr>
            <p:spPr>
              <a:xfrm rot="16200000" flipH="1">
                <a:off x="2766441" y="3063446"/>
                <a:ext cx="504648" cy="1167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xmlns="" id="{2ED1FBEB-2C04-4394-962D-21E0966A80FF}"/>
                  </a:ext>
                </a:extLst>
              </p:cNvPr>
              <p:cNvCxnSpPr>
                <a:cxnSpLocks/>
                <a:stCxn id="41" idx="2"/>
                <a:endCxn id="34" idx="0"/>
              </p:cNvCxnSpPr>
              <p:nvPr/>
            </p:nvCxnSpPr>
            <p:spPr>
              <a:xfrm rot="16200000" flipH="1">
                <a:off x="7218413" y="3128223"/>
                <a:ext cx="490331" cy="10521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63" name="Connector: Elbow 62">
            <a:extLst>
              <a:ext uri="{FF2B5EF4-FFF2-40B4-BE49-F238E27FC236}">
                <a16:creationId xmlns:a16="http://schemas.microsoft.com/office/drawing/2014/main" xmlns="" id="{6BC133A3-89FF-47F2-84ED-4FBF10D040EE}"/>
              </a:ext>
            </a:extLst>
          </p:cNvPr>
          <p:cNvCxnSpPr>
            <a:stCxn id="40" idx="2"/>
          </p:cNvCxnSpPr>
          <p:nvPr/>
        </p:nvCxnSpPr>
        <p:spPr>
          <a:xfrm rot="5400000">
            <a:off x="6855492" y="4579011"/>
            <a:ext cx="1731053" cy="1"/>
          </a:xfrm>
          <a:prstGeom prst="bentConnector3">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xmlns="" id="{97D9DB9B-AFEB-441A-8D06-8FA3F0B313A4}"/>
              </a:ext>
            </a:extLst>
          </p:cNvPr>
          <p:cNvSpPr/>
          <p:nvPr/>
        </p:nvSpPr>
        <p:spPr>
          <a:xfrm>
            <a:off x="4590616" y="3908365"/>
            <a:ext cx="1367982" cy="9550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xmlns="" id="{348116D2-ADFC-4306-B9CC-A11FD4F3A55C}"/>
              </a:ext>
            </a:extLst>
          </p:cNvPr>
          <p:cNvSpPr/>
          <p:nvPr/>
        </p:nvSpPr>
        <p:spPr>
          <a:xfrm>
            <a:off x="2870546" y="2467210"/>
            <a:ext cx="1497870" cy="111204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xmlns="" id="{AF91B612-E748-4330-B3CC-16AECD8DD14C}"/>
              </a:ext>
            </a:extLst>
          </p:cNvPr>
          <p:cNvSpPr/>
          <p:nvPr/>
        </p:nvSpPr>
        <p:spPr>
          <a:xfrm>
            <a:off x="1274175" y="3879246"/>
            <a:ext cx="1367982" cy="9550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xmlns="" id="{EDDEE30B-80DB-47D1-9B38-BE7BB0330985}"/>
              </a:ext>
            </a:extLst>
          </p:cNvPr>
          <p:cNvSpPr/>
          <p:nvPr/>
        </p:nvSpPr>
        <p:spPr>
          <a:xfrm>
            <a:off x="644088" y="5503247"/>
            <a:ext cx="1010901" cy="7904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xmlns="" id="{8D775C96-B4EF-41C5-88C5-9C0E5C60B4C1}"/>
              </a:ext>
            </a:extLst>
          </p:cNvPr>
          <p:cNvSpPr/>
          <p:nvPr/>
        </p:nvSpPr>
        <p:spPr>
          <a:xfrm>
            <a:off x="5540064" y="5497472"/>
            <a:ext cx="1010901" cy="7904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xmlns="" id="{A6434950-6ECE-4D5F-8C00-ED3FB9C4D7BE}"/>
              </a:ext>
            </a:extLst>
          </p:cNvPr>
          <p:cNvSpPr/>
          <p:nvPr/>
        </p:nvSpPr>
        <p:spPr>
          <a:xfrm>
            <a:off x="3992962" y="5495444"/>
            <a:ext cx="1010901" cy="7904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xmlns="" id="{E97EB146-C05F-47A5-9474-71688242606C}"/>
              </a:ext>
            </a:extLst>
          </p:cNvPr>
          <p:cNvSpPr/>
          <p:nvPr/>
        </p:nvSpPr>
        <p:spPr>
          <a:xfrm>
            <a:off x="2287424" y="5500549"/>
            <a:ext cx="1010901" cy="79046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77DC09D2-4B04-4A29-B2B8-44A96ECB8850}"/>
              </a:ext>
            </a:extLst>
          </p:cNvPr>
          <p:cNvSpPr>
            <a:spLocks noGrp="1"/>
          </p:cNvSpPr>
          <p:nvPr>
            <p:ph type="sldNum" sz="quarter" idx="12"/>
          </p:nvPr>
        </p:nvSpPr>
        <p:spPr/>
        <p:txBody>
          <a:bodyPr/>
          <a:lstStyle/>
          <a:p>
            <a:pPr>
              <a:defRPr/>
            </a:pPr>
            <a:fld id="{90E78FC6-1C82-49EF-B56D-159077ABBEC8}" type="slidenum">
              <a:rPr lang="en-US" altLang="en-US" smtClean="0"/>
              <a:pPr>
                <a:defRPr/>
              </a:pPr>
              <a:t>26</a:t>
            </a:fld>
            <a:endParaRPr lang="en-US" altLang="en-US" dirty="0"/>
          </a:p>
        </p:txBody>
      </p:sp>
    </p:spTree>
    <p:custDataLst>
      <p:tags r:id="rId1"/>
    </p:custDataLst>
    <p:extLst>
      <p:ext uri="{BB962C8B-B14F-4D97-AF65-F5344CB8AC3E}">
        <p14:creationId xmlns:p14="http://schemas.microsoft.com/office/powerpoint/2010/main" val="30399481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24" grpId="0" animBg="1"/>
      <p:bldP spid="25"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8300" y="1687928"/>
            <a:ext cx="8339137" cy="611188"/>
          </a:xfrm>
        </p:spPr>
        <p:txBody>
          <a:bodyPr/>
          <a:lstStyle/>
          <a:p>
            <a:r>
              <a:rPr lang="en-US" sz="2200" dirty="0"/>
              <a:t>O&amp;F: Financial Requirements for Experienced Applicants</a:t>
            </a:r>
          </a:p>
        </p:txBody>
      </p:sp>
      <p:sp>
        <p:nvSpPr>
          <p:cNvPr id="6" name="TextBox 5"/>
          <p:cNvSpPr txBox="1"/>
          <p:nvPr/>
        </p:nvSpPr>
        <p:spPr>
          <a:xfrm>
            <a:off x="5981458" y="2196713"/>
            <a:ext cx="3008406" cy="4516621"/>
          </a:xfrm>
          <a:prstGeom prst="rect">
            <a:avLst/>
          </a:prstGeom>
          <a:noFill/>
        </p:spPr>
        <p:txBody>
          <a:bodyPr wrap="square" rtlCol="0">
            <a:spAutoFit/>
          </a:bodyPr>
          <a:lstStyle/>
          <a:p>
            <a:pPr marL="342900" indent="-342900">
              <a:buFont typeface="Arial" panose="020B0604020202020204" pitchFamily="34" charset="0"/>
              <a:buChar char="•"/>
            </a:pPr>
            <a:r>
              <a:rPr lang="en-US" sz="1600" dirty="0"/>
              <a:t>Submit fiscal year-end 2017 financial statements if available, otherwise 2016 financial statements</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Include balance sheets and statements of net income and cash flow</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If not audited in the ordinary course of business, may instead submit </a:t>
            </a:r>
            <a:r>
              <a:rPr lang="en-US" sz="1600" i="1" dirty="0"/>
              <a:t>unaudited</a:t>
            </a:r>
            <a:r>
              <a:rPr lang="en-US" sz="1600" dirty="0"/>
              <a:t> financial statements &amp; certify will submit audited financial statements within 180 days of being announced as a winning bidder</a:t>
            </a:r>
          </a:p>
          <a:p>
            <a:pPr marL="342900" indent="-342900">
              <a:buFont typeface="Arial" panose="020B0604020202020204" pitchFamily="34" charset="0"/>
              <a:buChar char="•"/>
            </a:pPr>
            <a:endParaRPr lang="en-US" sz="1550" dirty="0">
              <a:solidFill>
                <a:srgbClr val="376688"/>
              </a:solidFill>
            </a:endParaRPr>
          </a:p>
        </p:txBody>
      </p:sp>
      <p:cxnSp>
        <p:nvCxnSpPr>
          <p:cNvPr id="8" name="Straight Connector 7"/>
          <p:cNvCxnSpPr>
            <a:cxnSpLocks/>
          </p:cNvCxnSpPr>
          <p:nvPr/>
        </p:nvCxnSpPr>
        <p:spPr>
          <a:xfrm>
            <a:off x="6024281" y="2196713"/>
            <a:ext cx="0" cy="4338556"/>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xmlns="" id="{8F7163FE-2AA8-4345-94C5-B7311C8BE850}"/>
              </a:ext>
            </a:extLst>
          </p:cNvPr>
          <p:cNvPicPr>
            <a:picLocks noChangeAspect="1"/>
          </p:cNvPicPr>
          <p:nvPr/>
        </p:nvPicPr>
        <p:blipFill>
          <a:blip r:embed="rId4"/>
          <a:stretch>
            <a:fillRect/>
          </a:stretch>
        </p:blipFill>
        <p:spPr>
          <a:xfrm>
            <a:off x="196044" y="2767298"/>
            <a:ext cx="5828236" cy="1019734"/>
          </a:xfrm>
          <a:prstGeom prst="rect">
            <a:avLst/>
          </a:prstGeom>
        </p:spPr>
      </p:pic>
      <p:sp>
        <p:nvSpPr>
          <p:cNvPr id="9" name="Oval 8">
            <a:extLst>
              <a:ext uri="{FF2B5EF4-FFF2-40B4-BE49-F238E27FC236}">
                <a16:creationId xmlns:a16="http://schemas.microsoft.com/office/drawing/2014/main" xmlns="" id="{0417F941-FC39-40A6-805E-160F4162EA51}"/>
              </a:ext>
            </a:extLst>
          </p:cNvPr>
          <p:cNvSpPr/>
          <p:nvPr/>
        </p:nvSpPr>
        <p:spPr>
          <a:xfrm>
            <a:off x="125192" y="2640293"/>
            <a:ext cx="1153917" cy="75719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DB17C233-28FB-4EEA-898C-C6C232044DDA}"/>
              </a:ext>
            </a:extLst>
          </p:cNvPr>
          <p:cNvSpPr/>
          <p:nvPr/>
        </p:nvSpPr>
        <p:spPr>
          <a:xfrm>
            <a:off x="1833733" y="2922749"/>
            <a:ext cx="1748619" cy="89613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xmlns="" id="{65DF016E-7F63-4006-B559-A10B8D1A2836}"/>
              </a:ext>
            </a:extLst>
          </p:cNvPr>
          <p:cNvPicPr>
            <a:picLocks noChangeAspect="1"/>
          </p:cNvPicPr>
          <p:nvPr/>
        </p:nvPicPr>
        <p:blipFill>
          <a:blip r:embed="rId5"/>
          <a:stretch>
            <a:fillRect/>
          </a:stretch>
        </p:blipFill>
        <p:spPr>
          <a:xfrm>
            <a:off x="251557" y="4617607"/>
            <a:ext cx="5647655" cy="1765415"/>
          </a:xfrm>
          <a:prstGeom prst="rect">
            <a:avLst/>
          </a:prstGeom>
        </p:spPr>
      </p:pic>
      <p:sp>
        <p:nvSpPr>
          <p:cNvPr id="14" name="Oval 13">
            <a:extLst>
              <a:ext uri="{FF2B5EF4-FFF2-40B4-BE49-F238E27FC236}">
                <a16:creationId xmlns:a16="http://schemas.microsoft.com/office/drawing/2014/main" xmlns="" id="{01204190-6700-466F-96E1-ADC0FCDF316C}"/>
              </a:ext>
            </a:extLst>
          </p:cNvPr>
          <p:cNvSpPr/>
          <p:nvPr/>
        </p:nvSpPr>
        <p:spPr>
          <a:xfrm>
            <a:off x="153238" y="4546601"/>
            <a:ext cx="1210007" cy="71557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7C18B1C5-7014-44B0-B888-EA3AEE868784}"/>
              </a:ext>
            </a:extLst>
          </p:cNvPr>
          <p:cNvSpPr/>
          <p:nvPr/>
        </p:nvSpPr>
        <p:spPr>
          <a:xfrm>
            <a:off x="1833733" y="4843443"/>
            <a:ext cx="1719092" cy="82803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xmlns="" id="{1E9E5940-0767-46B9-A8DD-70C1A755F68E}"/>
              </a:ext>
            </a:extLst>
          </p:cNvPr>
          <p:cNvPicPr>
            <a:picLocks noChangeAspect="1"/>
          </p:cNvPicPr>
          <p:nvPr/>
        </p:nvPicPr>
        <p:blipFill>
          <a:blip r:embed="rId6"/>
          <a:stretch>
            <a:fillRect/>
          </a:stretch>
        </p:blipFill>
        <p:spPr>
          <a:xfrm>
            <a:off x="269445" y="5677143"/>
            <a:ext cx="5539728" cy="648266"/>
          </a:xfrm>
          <a:prstGeom prst="rect">
            <a:avLst/>
          </a:prstGeom>
        </p:spPr>
      </p:pic>
      <p:sp>
        <p:nvSpPr>
          <p:cNvPr id="18" name="Oval 17">
            <a:extLst>
              <a:ext uri="{FF2B5EF4-FFF2-40B4-BE49-F238E27FC236}">
                <a16:creationId xmlns:a16="http://schemas.microsoft.com/office/drawing/2014/main" xmlns="" id="{9E95B081-3B4A-4FBA-AE3D-8B71E66FEC35}"/>
              </a:ext>
            </a:extLst>
          </p:cNvPr>
          <p:cNvSpPr/>
          <p:nvPr/>
        </p:nvSpPr>
        <p:spPr>
          <a:xfrm>
            <a:off x="94449" y="5619530"/>
            <a:ext cx="607702" cy="69836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A980EA1B-14B0-44F0-B430-F1CA89278995}"/>
              </a:ext>
            </a:extLst>
          </p:cNvPr>
          <p:cNvSpPr txBox="1"/>
          <p:nvPr/>
        </p:nvSpPr>
        <p:spPr>
          <a:xfrm>
            <a:off x="133221" y="2314749"/>
            <a:ext cx="5884325" cy="307777"/>
          </a:xfrm>
          <a:prstGeom prst="rect">
            <a:avLst/>
          </a:prstGeom>
          <a:noFill/>
        </p:spPr>
        <p:txBody>
          <a:bodyPr wrap="square" rtlCol="0">
            <a:spAutoFit/>
          </a:bodyPr>
          <a:lstStyle/>
          <a:p>
            <a:r>
              <a:rPr lang="en-US" sz="1400" b="1" dirty="0"/>
              <a:t>At Least Two Years of Experience and </a:t>
            </a:r>
            <a:r>
              <a:rPr lang="en-US" sz="1400" b="1" u="sng" dirty="0"/>
              <a:t>Audited</a:t>
            </a:r>
            <a:r>
              <a:rPr lang="en-US" sz="1400" b="1" dirty="0"/>
              <a:t> in Ordinary Course of Business</a:t>
            </a:r>
          </a:p>
        </p:txBody>
      </p:sp>
      <p:sp>
        <p:nvSpPr>
          <p:cNvPr id="22" name="TextBox 21">
            <a:extLst>
              <a:ext uri="{FF2B5EF4-FFF2-40B4-BE49-F238E27FC236}">
                <a16:creationId xmlns:a16="http://schemas.microsoft.com/office/drawing/2014/main" xmlns="" id="{912F4CDC-6DA9-44BA-9428-432044294D3C}"/>
              </a:ext>
            </a:extLst>
          </p:cNvPr>
          <p:cNvSpPr txBox="1"/>
          <p:nvPr/>
        </p:nvSpPr>
        <p:spPr>
          <a:xfrm>
            <a:off x="93867" y="3931804"/>
            <a:ext cx="5855445" cy="523220"/>
          </a:xfrm>
          <a:prstGeom prst="rect">
            <a:avLst/>
          </a:prstGeom>
          <a:noFill/>
        </p:spPr>
        <p:txBody>
          <a:bodyPr wrap="square" rtlCol="0">
            <a:spAutoFit/>
          </a:bodyPr>
          <a:lstStyle/>
          <a:p>
            <a:pPr algn="ctr"/>
            <a:r>
              <a:rPr lang="en-US" sz="1400" b="1" dirty="0"/>
              <a:t>At Least Two Years of Experience and </a:t>
            </a:r>
            <a:r>
              <a:rPr lang="en-US" sz="1400" b="1" u="sng" dirty="0"/>
              <a:t>Not Audited</a:t>
            </a:r>
            <a:r>
              <a:rPr lang="en-US" sz="1400" b="1" dirty="0"/>
              <a:t> </a:t>
            </a:r>
          </a:p>
          <a:p>
            <a:pPr algn="ctr"/>
            <a:r>
              <a:rPr lang="en-US" sz="1400" b="1" dirty="0"/>
              <a:t>in Ordinary Course of Business</a:t>
            </a:r>
          </a:p>
        </p:txBody>
      </p:sp>
      <p:sp>
        <p:nvSpPr>
          <p:cNvPr id="7" name="Slide Number Placeholder 6">
            <a:extLst>
              <a:ext uri="{FF2B5EF4-FFF2-40B4-BE49-F238E27FC236}">
                <a16:creationId xmlns:a16="http://schemas.microsoft.com/office/drawing/2014/main" xmlns="" id="{7ABFF8EE-F0B5-4701-B710-17D0C71B5949}"/>
              </a:ext>
            </a:extLst>
          </p:cNvPr>
          <p:cNvSpPr>
            <a:spLocks noGrp="1"/>
          </p:cNvSpPr>
          <p:nvPr>
            <p:ph type="sldNum" sz="quarter" idx="12"/>
          </p:nvPr>
        </p:nvSpPr>
        <p:spPr/>
        <p:txBody>
          <a:bodyPr/>
          <a:lstStyle/>
          <a:p>
            <a:pPr>
              <a:defRPr/>
            </a:pPr>
            <a:fld id="{90E78FC6-1C82-49EF-B56D-159077ABBEC8}" type="slidenum">
              <a:rPr lang="en-US" altLang="en-US" smtClean="0"/>
              <a:pPr>
                <a:defRPr/>
              </a:pPr>
              <a:t>27</a:t>
            </a:fld>
            <a:endParaRPr lang="en-US" altLang="en-US" dirty="0"/>
          </a:p>
        </p:txBody>
      </p:sp>
    </p:spTree>
    <p:custDataLst>
      <p:tags r:id="rId1"/>
    </p:custDataLst>
    <p:extLst>
      <p:ext uri="{BB962C8B-B14F-4D97-AF65-F5344CB8AC3E}">
        <p14:creationId xmlns:p14="http://schemas.microsoft.com/office/powerpoint/2010/main" val="17162867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6" grpId="0" animBg="1"/>
      <p:bldP spid="18"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08ABD8-D905-4484-BB02-282C6E2E2B03}"/>
              </a:ext>
            </a:extLst>
          </p:cNvPr>
          <p:cNvSpPr>
            <a:spLocks noGrp="1"/>
          </p:cNvSpPr>
          <p:nvPr>
            <p:ph type="title" idx="4294967295"/>
          </p:nvPr>
        </p:nvSpPr>
        <p:spPr>
          <a:xfrm>
            <a:off x="421355" y="1612728"/>
            <a:ext cx="7805737" cy="611187"/>
          </a:xfrm>
        </p:spPr>
        <p:txBody>
          <a:bodyPr/>
          <a:lstStyle/>
          <a:p>
            <a:r>
              <a:rPr lang="en-US" sz="2400" dirty="0"/>
              <a:t>Operational and Financial Information (O&amp;F)</a:t>
            </a:r>
          </a:p>
        </p:txBody>
      </p:sp>
      <p:grpSp>
        <p:nvGrpSpPr>
          <p:cNvPr id="33" name="Group 32">
            <a:extLst>
              <a:ext uri="{FF2B5EF4-FFF2-40B4-BE49-F238E27FC236}">
                <a16:creationId xmlns:a16="http://schemas.microsoft.com/office/drawing/2014/main" xmlns="" id="{F589FE82-8166-4BC1-9F7B-B694969472FD}"/>
              </a:ext>
            </a:extLst>
          </p:cNvPr>
          <p:cNvGrpSpPr/>
          <p:nvPr/>
        </p:nvGrpSpPr>
        <p:grpSpPr>
          <a:xfrm>
            <a:off x="595651" y="2467260"/>
            <a:ext cx="7942959" cy="3981449"/>
            <a:chOff x="614501" y="1075143"/>
            <a:chExt cx="10748974" cy="3592405"/>
          </a:xfrm>
        </p:grpSpPr>
        <p:sp>
          <p:nvSpPr>
            <p:cNvPr id="34" name="Rectangle: Rounded Corners 33">
              <a:extLst>
                <a:ext uri="{FF2B5EF4-FFF2-40B4-BE49-F238E27FC236}">
                  <a16:creationId xmlns:a16="http://schemas.microsoft.com/office/drawing/2014/main" xmlns="" id="{FD64C2BA-A685-4F35-8AF0-834D09788BC8}"/>
                </a:ext>
              </a:extLst>
            </p:cNvPr>
            <p:cNvSpPr/>
            <p:nvPr/>
          </p:nvSpPr>
          <p:spPr>
            <a:xfrm>
              <a:off x="7222435"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sp>
          <p:nvSpPr>
            <p:cNvPr id="35" name="Rectangle: Rounded Corners 34">
              <a:extLst>
                <a:ext uri="{FF2B5EF4-FFF2-40B4-BE49-F238E27FC236}">
                  <a16:creationId xmlns:a16="http://schemas.microsoft.com/office/drawing/2014/main" xmlns="" id="{221928EA-4078-4914-861E-020E3E574F38}"/>
                </a:ext>
              </a:extLst>
            </p:cNvPr>
            <p:cNvSpPr/>
            <p:nvPr/>
          </p:nvSpPr>
          <p:spPr>
            <a:xfrm>
              <a:off x="2835239" y="3899451"/>
              <a:ext cx="1534414" cy="768095"/>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Unaudited</a:t>
              </a:r>
            </a:p>
          </p:txBody>
        </p:sp>
        <p:cxnSp>
          <p:nvCxnSpPr>
            <p:cNvPr id="36" name="Connector: Elbow 35">
              <a:extLst>
                <a:ext uri="{FF2B5EF4-FFF2-40B4-BE49-F238E27FC236}">
                  <a16:creationId xmlns:a16="http://schemas.microsoft.com/office/drawing/2014/main" xmlns="" id="{F57666B2-024B-4B9A-83DD-699DB7D476A3}"/>
                </a:ext>
              </a:extLst>
            </p:cNvPr>
            <p:cNvCxnSpPr>
              <a:cxnSpLocks/>
              <a:stCxn id="42" idx="2"/>
              <a:endCxn id="43" idx="0"/>
            </p:cNvCxnSpPr>
            <p:nvPr/>
          </p:nvCxnSpPr>
          <p:spPr>
            <a:xfrm rot="5400000">
              <a:off x="1656652" y="3120484"/>
              <a:ext cx="504117" cy="10527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xmlns="" id="{2EACB1DC-E6EB-4A0D-BBA3-351EDAB18E9B}"/>
                </a:ext>
              </a:extLst>
            </p:cNvPr>
            <p:cNvCxnSpPr>
              <a:cxnSpLocks/>
              <a:stCxn id="41" idx="2"/>
              <a:endCxn id="45" idx="0"/>
            </p:cNvCxnSpPr>
            <p:nvPr/>
          </p:nvCxnSpPr>
          <p:spPr>
            <a:xfrm rot="5400000">
              <a:off x="6185606" y="3147541"/>
              <a:ext cx="490330" cy="101348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399F5775-356B-461D-97F1-F6FB03F45162}"/>
                </a:ext>
              </a:extLst>
            </p:cNvPr>
            <p:cNvGrpSpPr/>
            <p:nvPr/>
          </p:nvGrpSpPr>
          <p:grpSpPr>
            <a:xfrm>
              <a:off x="614501" y="1075143"/>
              <a:ext cx="10748974" cy="3592405"/>
              <a:chOff x="614501" y="1075143"/>
              <a:chExt cx="10748974" cy="3592405"/>
            </a:xfrm>
          </p:grpSpPr>
          <p:sp>
            <p:nvSpPr>
              <p:cNvPr id="39" name="Rectangle: Rounded Corners 38">
                <a:extLst>
                  <a:ext uri="{FF2B5EF4-FFF2-40B4-BE49-F238E27FC236}">
                    <a16:creationId xmlns:a16="http://schemas.microsoft.com/office/drawing/2014/main" xmlns="" id="{A00D4E3B-DBD2-469F-9399-F1B29C45A396}"/>
                  </a:ext>
                </a:extLst>
              </p:cNvPr>
              <p:cNvSpPr/>
              <p:nvPr/>
            </p:nvSpPr>
            <p:spPr>
              <a:xfrm>
                <a:off x="3589748" y="1075143"/>
                <a:ext cx="2213112" cy="1262267"/>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At Least Two Years of Experience</a:t>
                </a:r>
              </a:p>
            </p:txBody>
          </p:sp>
          <p:sp>
            <p:nvSpPr>
              <p:cNvPr id="40" name="Rectangle: Rounded Corners 39">
                <a:extLst>
                  <a:ext uri="{FF2B5EF4-FFF2-40B4-BE49-F238E27FC236}">
                    <a16:creationId xmlns:a16="http://schemas.microsoft.com/office/drawing/2014/main" xmlns="" id="{A9A0FE47-55C9-4B29-B273-06CFA8262AE7}"/>
                  </a:ext>
                </a:extLst>
              </p:cNvPr>
              <p:cNvSpPr/>
              <p:nvPr/>
            </p:nvSpPr>
            <p:spPr>
              <a:xfrm>
                <a:off x="9150627" y="1075143"/>
                <a:ext cx="2212848" cy="1261872"/>
              </a:xfrm>
              <a:prstGeom prst="roundRect">
                <a:avLst/>
              </a:prstGeom>
              <a:solidFill>
                <a:schemeClr val="accent3">
                  <a:lumMod val="40000"/>
                  <a:lumOff val="60000"/>
                </a:schemeClr>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Fewer Than Two Years of Experience</a:t>
                </a:r>
              </a:p>
            </p:txBody>
          </p:sp>
          <p:sp>
            <p:nvSpPr>
              <p:cNvPr id="41" name="Rectangle: Rounded Corners 40">
                <a:extLst>
                  <a:ext uri="{FF2B5EF4-FFF2-40B4-BE49-F238E27FC236}">
                    <a16:creationId xmlns:a16="http://schemas.microsoft.com/office/drawing/2014/main" xmlns="" id="{CEC45B30-4D19-4CCC-8E19-424D30AF282E}"/>
                  </a:ext>
                </a:extLst>
              </p:cNvPr>
              <p:cNvSpPr/>
              <p:nvPr/>
            </p:nvSpPr>
            <p:spPr>
              <a:xfrm>
                <a:off x="5963480" y="2418521"/>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Voice and/or Broadband</a:t>
                </a:r>
              </a:p>
            </p:txBody>
          </p:sp>
          <p:sp>
            <p:nvSpPr>
              <p:cNvPr id="42" name="Rectangle: Rounded Corners 41">
                <a:extLst>
                  <a:ext uri="{FF2B5EF4-FFF2-40B4-BE49-F238E27FC236}">
                    <a16:creationId xmlns:a16="http://schemas.microsoft.com/office/drawing/2014/main" xmlns="" id="{A1A2346C-12BC-4D57-BB54-292DE991C530}"/>
                  </a:ext>
                </a:extLst>
              </p:cNvPr>
              <p:cNvSpPr/>
              <p:nvPr/>
            </p:nvSpPr>
            <p:spPr>
              <a:xfrm>
                <a:off x="1461051" y="2404203"/>
                <a:ext cx="1948070" cy="990600"/>
              </a:xfrm>
              <a:prstGeom prst="roundRect">
                <a:avLst/>
              </a:prstGeom>
              <a:solidFill>
                <a:schemeClr val="accent1">
                  <a:lumMod val="40000"/>
                  <a:lumOff val="60000"/>
                </a:schemeClr>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Electric Only</a:t>
                </a:r>
              </a:p>
            </p:txBody>
          </p:sp>
          <p:sp>
            <p:nvSpPr>
              <p:cNvPr id="43" name="Rectangle: Rounded Corners 42">
                <a:extLst>
                  <a:ext uri="{FF2B5EF4-FFF2-40B4-BE49-F238E27FC236}">
                    <a16:creationId xmlns:a16="http://schemas.microsoft.com/office/drawing/2014/main" xmlns="" id="{51E99670-4990-40B0-BC6D-791018BDEA55}"/>
                  </a:ext>
                </a:extLst>
              </p:cNvPr>
              <p:cNvSpPr/>
              <p:nvPr/>
            </p:nvSpPr>
            <p:spPr>
              <a:xfrm>
                <a:off x="614501" y="3898920"/>
                <a:ext cx="1535665" cy="76862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4" name="Rectangle: Rounded Corners 43">
                <a:extLst>
                  <a:ext uri="{FF2B5EF4-FFF2-40B4-BE49-F238E27FC236}">
                    <a16:creationId xmlns:a16="http://schemas.microsoft.com/office/drawing/2014/main" xmlns="" id="{3A79A26F-9466-44D1-BB45-1650A0F1D5B6}"/>
                  </a:ext>
                </a:extLst>
              </p:cNvPr>
              <p:cNvSpPr/>
              <p:nvPr/>
            </p:nvSpPr>
            <p:spPr>
              <a:xfrm>
                <a:off x="9510612" y="3899452"/>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sp>
            <p:nvSpPr>
              <p:cNvPr id="45" name="Rectangle: Rounded Corners 44">
                <a:extLst>
                  <a:ext uri="{FF2B5EF4-FFF2-40B4-BE49-F238E27FC236}">
                    <a16:creationId xmlns:a16="http://schemas.microsoft.com/office/drawing/2014/main" xmlns="" id="{27021E6F-792C-440E-9C36-F5FEFE5DFB7D}"/>
                  </a:ext>
                </a:extLst>
              </p:cNvPr>
              <p:cNvSpPr/>
              <p:nvPr/>
            </p:nvSpPr>
            <p:spPr>
              <a:xfrm>
                <a:off x="5156819" y="3899451"/>
                <a:ext cx="1534414" cy="768096"/>
              </a:xfrm>
              <a:prstGeom prst="roundRect">
                <a:avLst/>
              </a:prstGeom>
              <a:solidFill>
                <a:schemeClr val="accent2">
                  <a:lumMod val="40000"/>
                  <a:lumOff val="6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Audited</a:t>
                </a:r>
              </a:p>
            </p:txBody>
          </p:sp>
          <p:cxnSp>
            <p:nvCxnSpPr>
              <p:cNvPr id="47" name="Connector: Elbow 46">
                <a:extLst>
                  <a:ext uri="{FF2B5EF4-FFF2-40B4-BE49-F238E27FC236}">
                    <a16:creationId xmlns:a16="http://schemas.microsoft.com/office/drawing/2014/main" xmlns="" id="{FDB90F65-E5D6-47C9-A482-CC125D214633}"/>
                  </a:ext>
                </a:extLst>
              </p:cNvPr>
              <p:cNvCxnSpPr>
                <a:cxnSpLocks/>
                <a:stCxn id="39" idx="1"/>
                <a:endCxn id="42" idx="0"/>
              </p:cNvCxnSpPr>
              <p:nvPr/>
            </p:nvCxnSpPr>
            <p:spPr>
              <a:xfrm rot="10800000" flipV="1">
                <a:off x="2435086" y="1706277"/>
                <a:ext cx="1154662" cy="69792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xmlns="" id="{F647FC51-9657-4717-9378-5AEAB2D52BBF}"/>
                  </a:ext>
                </a:extLst>
              </p:cNvPr>
              <p:cNvCxnSpPr>
                <a:cxnSpLocks/>
                <a:stCxn id="39" idx="3"/>
                <a:endCxn id="41" idx="0"/>
              </p:cNvCxnSpPr>
              <p:nvPr/>
            </p:nvCxnSpPr>
            <p:spPr>
              <a:xfrm>
                <a:off x="5802860" y="1706277"/>
                <a:ext cx="1134655" cy="7122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xmlns="" id="{6255E2FD-8ABD-4D11-A624-DB6C26D69655}"/>
                  </a:ext>
                </a:extLst>
              </p:cNvPr>
              <p:cNvCxnSpPr>
                <a:cxnSpLocks/>
                <a:stCxn id="42" idx="2"/>
                <a:endCxn id="35" idx="0"/>
              </p:cNvCxnSpPr>
              <p:nvPr/>
            </p:nvCxnSpPr>
            <p:spPr>
              <a:xfrm rot="16200000" flipH="1">
                <a:off x="2766441" y="3063446"/>
                <a:ext cx="504648" cy="11673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xmlns="" id="{2ED1FBEB-2C04-4394-962D-21E0966A80FF}"/>
                  </a:ext>
                </a:extLst>
              </p:cNvPr>
              <p:cNvCxnSpPr>
                <a:cxnSpLocks/>
                <a:stCxn id="41" idx="2"/>
                <a:endCxn id="34" idx="0"/>
              </p:cNvCxnSpPr>
              <p:nvPr/>
            </p:nvCxnSpPr>
            <p:spPr>
              <a:xfrm rot="16200000" flipH="1">
                <a:off x="7218413" y="3128223"/>
                <a:ext cx="490331" cy="105212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cxnSp>
        <p:nvCxnSpPr>
          <p:cNvPr id="63" name="Connector: Elbow 62">
            <a:extLst>
              <a:ext uri="{FF2B5EF4-FFF2-40B4-BE49-F238E27FC236}">
                <a16:creationId xmlns:a16="http://schemas.microsoft.com/office/drawing/2014/main" xmlns="" id="{6BC133A3-89FF-47F2-84ED-4FBF10D040EE}"/>
              </a:ext>
            </a:extLst>
          </p:cNvPr>
          <p:cNvCxnSpPr>
            <a:stCxn id="40" idx="2"/>
          </p:cNvCxnSpPr>
          <p:nvPr/>
        </p:nvCxnSpPr>
        <p:spPr>
          <a:xfrm rot="5400000">
            <a:off x="6855492" y="4731314"/>
            <a:ext cx="1731053" cy="1"/>
          </a:xfrm>
          <a:prstGeom prst="bentConnector3">
            <a:avLst/>
          </a:prstGeom>
          <a:ln w="9525">
            <a:tailEnd type="triangle"/>
          </a:ln>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xmlns="" id="{348116D2-ADFC-4306-B9CC-A11FD4F3A55C}"/>
              </a:ext>
            </a:extLst>
          </p:cNvPr>
          <p:cNvSpPr/>
          <p:nvPr/>
        </p:nvSpPr>
        <p:spPr>
          <a:xfrm>
            <a:off x="6987429" y="2636987"/>
            <a:ext cx="1497870" cy="118580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xmlns="" id="{AF91B612-E748-4330-B3CC-16AECD8DD14C}"/>
              </a:ext>
            </a:extLst>
          </p:cNvPr>
          <p:cNvSpPr/>
          <p:nvPr/>
        </p:nvSpPr>
        <p:spPr>
          <a:xfrm>
            <a:off x="7184409" y="5644948"/>
            <a:ext cx="1103909" cy="7556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xmlns="" id="{2AF7B2FE-F649-4113-B76C-75EAE6EC193D}"/>
              </a:ext>
            </a:extLst>
          </p:cNvPr>
          <p:cNvSpPr>
            <a:spLocks noGrp="1"/>
          </p:cNvSpPr>
          <p:nvPr>
            <p:ph type="sldNum" sz="quarter" idx="12"/>
          </p:nvPr>
        </p:nvSpPr>
        <p:spPr/>
        <p:txBody>
          <a:bodyPr/>
          <a:lstStyle/>
          <a:p>
            <a:pPr>
              <a:defRPr/>
            </a:pPr>
            <a:fld id="{90E78FC6-1C82-49EF-B56D-159077ABBEC8}" type="slidenum">
              <a:rPr lang="en-US" altLang="en-US" smtClean="0"/>
              <a:pPr>
                <a:defRPr/>
              </a:pPr>
              <a:t>28</a:t>
            </a:fld>
            <a:endParaRPr lang="en-US" altLang="en-US" dirty="0"/>
          </a:p>
        </p:txBody>
      </p:sp>
    </p:spTree>
    <p:custDataLst>
      <p:tags r:id="rId1"/>
    </p:custDataLst>
    <p:extLst>
      <p:ext uri="{BB962C8B-B14F-4D97-AF65-F5344CB8AC3E}">
        <p14:creationId xmlns:p14="http://schemas.microsoft.com/office/powerpoint/2010/main" val="27058103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4475" y="1711038"/>
            <a:ext cx="8558212" cy="611188"/>
          </a:xfrm>
        </p:spPr>
        <p:txBody>
          <a:bodyPr/>
          <a:lstStyle/>
          <a:p>
            <a:r>
              <a:rPr lang="en-US" sz="1800" dirty="0"/>
              <a:t>O&amp;F: Requirements for Applicants with Fewer than Two Years of Experience</a:t>
            </a:r>
          </a:p>
        </p:txBody>
      </p:sp>
      <p:sp>
        <p:nvSpPr>
          <p:cNvPr id="6" name="TextBox 5"/>
          <p:cNvSpPr txBox="1"/>
          <p:nvPr/>
        </p:nvSpPr>
        <p:spPr>
          <a:xfrm>
            <a:off x="6024281" y="2111923"/>
            <a:ext cx="3008406" cy="4947508"/>
          </a:xfrm>
          <a:prstGeom prst="rect">
            <a:avLst/>
          </a:prstGeom>
          <a:noFill/>
        </p:spPr>
        <p:txBody>
          <a:bodyPr wrap="square" rtlCol="0">
            <a:spAutoFit/>
          </a:bodyPr>
          <a:lstStyle/>
          <a:p>
            <a:pPr marL="342900" indent="-342900">
              <a:buFont typeface="Arial" panose="020B0604020202020204" pitchFamily="34" charset="0"/>
              <a:buChar char="•"/>
            </a:pPr>
            <a:r>
              <a:rPr lang="en-US" sz="1500" dirty="0"/>
              <a:t>Letter of interest must be from an eligible bank, commit to follow the terms of the model letter of credit, and specify a maximum dollar amount</a:t>
            </a:r>
          </a:p>
          <a:p>
            <a:pPr marL="342900" indent="-342900">
              <a:buFont typeface="Arial" panose="020B0604020202020204" pitchFamily="34" charset="0"/>
              <a:buChar char="•"/>
            </a:pPr>
            <a:endParaRPr lang="en-US" sz="1500" dirty="0"/>
          </a:p>
          <a:p>
            <a:pPr marL="342900" indent="-342900">
              <a:buFont typeface="Arial" panose="020B0604020202020204" pitchFamily="34" charset="0"/>
              <a:buChar char="•"/>
            </a:pPr>
            <a:r>
              <a:rPr lang="en-US" sz="1500" dirty="0"/>
              <a:t>Must submit three years of audited financial statements</a:t>
            </a:r>
            <a:br>
              <a:rPr lang="en-US" sz="1500" dirty="0"/>
            </a:br>
            <a:endParaRPr lang="en-US" sz="1500" dirty="0"/>
          </a:p>
          <a:p>
            <a:pPr marL="800100" lvl="1" indent="-342900">
              <a:buFont typeface="Arial" panose="020B0604020202020204" pitchFamily="34" charset="0"/>
              <a:buChar char="•"/>
            </a:pPr>
            <a:r>
              <a:rPr lang="en-US" sz="1500" dirty="0"/>
              <a:t>No option to submit unaudited financial statements</a:t>
            </a:r>
            <a:br>
              <a:rPr lang="en-US" sz="1500" dirty="0"/>
            </a:br>
            <a:endParaRPr lang="en-US" sz="1500" dirty="0"/>
          </a:p>
          <a:p>
            <a:pPr marL="800100" lvl="1" indent="-342900">
              <a:buFont typeface="Arial" panose="020B0604020202020204" pitchFamily="34" charset="0"/>
              <a:buChar char="•"/>
            </a:pPr>
            <a:r>
              <a:rPr lang="en-US" sz="1500" dirty="0"/>
              <a:t>Submit fiscal year-end 2017, 2016, 2015 statements if available, otherwise submit 2016, 2015, 2014 financial statements</a:t>
            </a:r>
          </a:p>
          <a:p>
            <a:endParaRPr lang="en-US" sz="1500" dirty="0">
              <a:solidFill>
                <a:srgbClr val="376688"/>
              </a:solidFill>
            </a:endParaRPr>
          </a:p>
          <a:p>
            <a:pPr marL="342900" indent="-342900">
              <a:buFont typeface="Arial" panose="020B0604020202020204" pitchFamily="34" charset="0"/>
              <a:buChar char="•"/>
            </a:pPr>
            <a:endParaRPr lang="en-US" sz="1550" dirty="0">
              <a:solidFill>
                <a:srgbClr val="376688"/>
              </a:solidFill>
            </a:endParaRPr>
          </a:p>
        </p:txBody>
      </p:sp>
      <p:cxnSp>
        <p:nvCxnSpPr>
          <p:cNvPr id="8" name="Straight Connector 7"/>
          <p:cNvCxnSpPr>
            <a:cxnSpLocks/>
          </p:cNvCxnSpPr>
          <p:nvPr/>
        </p:nvCxnSpPr>
        <p:spPr>
          <a:xfrm>
            <a:off x="6024281" y="2235200"/>
            <a:ext cx="0" cy="4300069"/>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xmlns="" id="{C835F13C-D076-432A-8DCC-EE512651E13A}"/>
              </a:ext>
            </a:extLst>
          </p:cNvPr>
          <p:cNvPicPr>
            <a:picLocks noChangeAspect="1"/>
          </p:cNvPicPr>
          <p:nvPr/>
        </p:nvPicPr>
        <p:blipFill>
          <a:blip r:embed="rId4"/>
          <a:stretch>
            <a:fillRect/>
          </a:stretch>
        </p:blipFill>
        <p:spPr>
          <a:xfrm>
            <a:off x="346188" y="2174166"/>
            <a:ext cx="4953945" cy="4683834"/>
          </a:xfrm>
          <a:prstGeom prst="rect">
            <a:avLst/>
          </a:prstGeom>
        </p:spPr>
      </p:pic>
      <p:sp>
        <p:nvSpPr>
          <p:cNvPr id="9" name="Oval 8">
            <a:extLst>
              <a:ext uri="{FF2B5EF4-FFF2-40B4-BE49-F238E27FC236}">
                <a16:creationId xmlns:a16="http://schemas.microsoft.com/office/drawing/2014/main" xmlns="" id="{A2D1C561-239F-43D7-BA44-B64760D7F604}"/>
              </a:ext>
            </a:extLst>
          </p:cNvPr>
          <p:cNvSpPr/>
          <p:nvPr/>
        </p:nvSpPr>
        <p:spPr>
          <a:xfrm>
            <a:off x="897335" y="3840345"/>
            <a:ext cx="453067" cy="52387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4AFC533D-58DE-4552-9586-25DA5D2A3BF5}"/>
              </a:ext>
            </a:extLst>
          </p:cNvPr>
          <p:cNvSpPr/>
          <p:nvPr/>
        </p:nvSpPr>
        <p:spPr>
          <a:xfrm>
            <a:off x="1712476" y="4364221"/>
            <a:ext cx="1370449" cy="44291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406B218B-EE57-4E16-B551-A4A96E1CCDA1}"/>
              </a:ext>
            </a:extLst>
          </p:cNvPr>
          <p:cNvSpPr/>
          <p:nvPr/>
        </p:nvSpPr>
        <p:spPr>
          <a:xfrm>
            <a:off x="1858043" y="5100640"/>
            <a:ext cx="1456174" cy="44291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B99FDD3A-4613-4F61-A6E5-31997234829B}"/>
              </a:ext>
            </a:extLst>
          </p:cNvPr>
          <p:cNvSpPr/>
          <p:nvPr/>
        </p:nvSpPr>
        <p:spPr>
          <a:xfrm>
            <a:off x="431652" y="6313813"/>
            <a:ext cx="1456174" cy="44291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xmlns="" id="{32E9D597-F3B3-4ED3-96DA-101112E24C85}"/>
              </a:ext>
            </a:extLst>
          </p:cNvPr>
          <p:cNvSpPr>
            <a:spLocks noGrp="1"/>
          </p:cNvSpPr>
          <p:nvPr>
            <p:ph type="sldNum" sz="quarter" idx="12"/>
          </p:nvPr>
        </p:nvSpPr>
        <p:spPr/>
        <p:txBody>
          <a:bodyPr/>
          <a:lstStyle/>
          <a:p>
            <a:pPr>
              <a:defRPr/>
            </a:pPr>
            <a:fld id="{90E78FC6-1C82-49EF-B56D-159077ABBEC8}" type="slidenum">
              <a:rPr lang="en-US" altLang="en-US" smtClean="0"/>
              <a:pPr>
                <a:defRPr/>
              </a:pPr>
              <a:t>29</a:t>
            </a:fld>
            <a:endParaRPr lang="en-US" altLang="en-US" dirty="0"/>
          </a:p>
        </p:txBody>
      </p:sp>
    </p:spTree>
    <p:custDataLst>
      <p:tags r:id="rId1"/>
    </p:custDataLst>
    <p:extLst>
      <p:ext uri="{BB962C8B-B14F-4D97-AF65-F5344CB8AC3E}">
        <p14:creationId xmlns:p14="http://schemas.microsoft.com/office/powerpoint/2010/main" val="6083004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08708" y="2648825"/>
            <a:ext cx="7805737" cy="2088090"/>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endParaRPr lang="en-US" sz="5200" dirty="0"/>
          </a:p>
        </p:txBody>
      </p:sp>
      <p:sp>
        <p:nvSpPr>
          <p:cNvPr id="2" name="Rectangle 1"/>
          <p:cNvSpPr/>
          <p:nvPr/>
        </p:nvSpPr>
        <p:spPr>
          <a:xfrm>
            <a:off x="630348" y="3045781"/>
            <a:ext cx="7562455" cy="646331"/>
          </a:xfrm>
          <a:prstGeom prst="rect">
            <a:avLst/>
          </a:prstGeom>
        </p:spPr>
        <p:txBody>
          <a:bodyPr wrap="none">
            <a:spAutoFit/>
          </a:bodyPr>
          <a:lstStyle/>
          <a:p>
            <a:r>
              <a:rPr lang="en-US" sz="3600" dirty="0"/>
              <a:t>Send questions to </a:t>
            </a:r>
            <a:r>
              <a:rPr lang="en-US" sz="3600" dirty="0">
                <a:hlinkClick r:id="rId4"/>
              </a:rPr>
              <a:t>auction903@fcc.gov</a:t>
            </a:r>
            <a:r>
              <a:rPr lang="en-US" sz="3600" dirty="0"/>
              <a:t> </a:t>
            </a:r>
          </a:p>
        </p:txBody>
      </p:sp>
      <p:sp>
        <p:nvSpPr>
          <p:cNvPr id="3" name="Title 2"/>
          <p:cNvSpPr>
            <a:spLocks noGrp="1"/>
          </p:cNvSpPr>
          <p:nvPr>
            <p:ph type="title"/>
          </p:nvPr>
        </p:nvSpPr>
        <p:spPr>
          <a:xfrm>
            <a:off x="419501" y="1632161"/>
            <a:ext cx="7805737" cy="610658"/>
          </a:xfrm>
        </p:spPr>
        <p:txBody>
          <a:bodyPr/>
          <a:lstStyle/>
          <a:p>
            <a:r>
              <a:rPr lang="en-US" sz="2400" dirty="0"/>
              <a:t>Questions?</a:t>
            </a:r>
          </a:p>
        </p:txBody>
      </p:sp>
      <p:sp>
        <p:nvSpPr>
          <p:cNvPr id="4" name="Slide Number Placeholder 3">
            <a:extLst>
              <a:ext uri="{FF2B5EF4-FFF2-40B4-BE49-F238E27FC236}">
                <a16:creationId xmlns:a16="http://schemas.microsoft.com/office/drawing/2014/main" xmlns="" id="{83907421-4BEC-4CCD-827C-A7B5C3F07257}"/>
              </a:ext>
            </a:extLst>
          </p:cNvPr>
          <p:cNvSpPr>
            <a:spLocks noGrp="1"/>
          </p:cNvSpPr>
          <p:nvPr>
            <p:ph type="sldNum" sz="quarter" idx="10"/>
          </p:nvPr>
        </p:nvSpPr>
        <p:spPr>
          <a:xfrm>
            <a:off x="6944136" y="6478441"/>
            <a:ext cx="2057400" cy="365125"/>
          </a:xfrm>
        </p:spPr>
        <p:txBody>
          <a:bodyPr/>
          <a:lstStyle/>
          <a:p>
            <a:fld id="{8A7CD1C4-3804-4B16-B15D-4D86ECF6FCF8}" type="slidenum">
              <a:rPr lang="en-US" smtClean="0"/>
              <a:t>3</a:t>
            </a:fld>
            <a:endParaRPr lang="en-US" dirty="0"/>
          </a:p>
        </p:txBody>
      </p:sp>
    </p:spTree>
    <p:custDataLst>
      <p:tags r:id="rId1"/>
    </p:custDataLst>
    <p:extLst>
      <p:ext uri="{BB962C8B-B14F-4D97-AF65-F5344CB8AC3E}">
        <p14:creationId xmlns:p14="http://schemas.microsoft.com/office/powerpoint/2010/main" val="355955296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256" y="1609196"/>
            <a:ext cx="8339137" cy="611188"/>
          </a:xfrm>
        </p:spPr>
        <p:txBody>
          <a:bodyPr/>
          <a:lstStyle/>
          <a:p>
            <a:r>
              <a:rPr lang="en-US" sz="2400" dirty="0"/>
              <a:t>O&amp;F: Financial Metrics and Scoring</a:t>
            </a:r>
          </a:p>
        </p:txBody>
      </p:sp>
      <p:sp>
        <p:nvSpPr>
          <p:cNvPr id="6" name="TextBox 5"/>
          <p:cNvSpPr txBox="1"/>
          <p:nvPr/>
        </p:nvSpPr>
        <p:spPr>
          <a:xfrm>
            <a:off x="5981458" y="1911622"/>
            <a:ext cx="3008406" cy="4501232"/>
          </a:xfrm>
          <a:prstGeom prst="rect">
            <a:avLst/>
          </a:prstGeom>
          <a:noFill/>
        </p:spPr>
        <p:txBody>
          <a:bodyPr wrap="square" rtlCol="0">
            <a:spAutoFit/>
          </a:bodyPr>
          <a:lstStyle/>
          <a:p>
            <a:endParaRPr lang="en-US" sz="1600" dirty="0"/>
          </a:p>
          <a:p>
            <a:pPr marL="342900" indent="-342900">
              <a:buFont typeface="Arial" panose="020B0604020202020204" pitchFamily="34" charset="0"/>
              <a:buChar char="•"/>
            </a:pPr>
            <a:r>
              <a:rPr lang="en-US" sz="1500" dirty="0"/>
              <a:t>All applicants, regardless of experience, must enter metrics</a:t>
            </a:r>
          </a:p>
          <a:p>
            <a:endParaRPr lang="en-US" sz="1500" dirty="0"/>
          </a:p>
          <a:p>
            <a:pPr marL="342900" indent="-342900">
              <a:buFont typeface="Arial" panose="020B0604020202020204" pitchFamily="34" charset="0"/>
              <a:buChar char="•"/>
            </a:pPr>
            <a:r>
              <a:rPr lang="en-US" sz="1500" dirty="0"/>
              <a:t>Enter metrics from the most recent financial statements submitted with the application</a:t>
            </a:r>
          </a:p>
          <a:p>
            <a:pPr marL="342900" indent="-342900">
              <a:buFont typeface="Arial" panose="020B0604020202020204" pitchFamily="34" charset="0"/>
              <a:buChar char="•"/>
            </a:pPr>
            <a:endParaRPr lang="en-US" sz="1500" dirty="0"/>
          </a:p>
          <a:p>
            <a:pPr marL="342900" indent="-342900">
              <a:buFont typeface="Arial" panose="020B0604020202020204" pitchFamily="34" charset="0"/>
              <a:buChar char="•"/>
            </a:pPr>
            <a:r>
              <a:rPr lang="en-US" sz="1500" dirty="0"/>
              <a:t>Unmodified opinion question will appear only if applicable</a:t>
            </a:r>
          </a:p>
          <a:p>
            <a:endParaRPr lang="en-US" sz="1500" dirty="0"/>
          </a:p>
          <a:p>
            <a:pPr marL="342900" indent="-342900">
              <a:buFont typeface="Arial" panose="020B0604020202020204" pitchFamily="34" charset="0"/>
              <a:buChar char="•"/>
            </a:pPr>
            <a:r>
              <a:rPr lang="en-US" sz="1500" dirty="0"/>
              <a:t>A score of less than three will warrant further financial review</a:t>
            </a:r>
          </a:p>
          <a:p>
            <a:pPr marL="342900" indent="-342900">
              <a:buFont typeface="Arial" panose="020B0604020202020204" pitchFamily="34" charset="0"/>
              <a:buChar char="•"/>
            </a:pPr>
            <a:endParaRPr lang="en-US" sz="1500" dirty="0"/>
          </a:p>
          <a:p>
            <a:pPr marL="342900" indent="-342900">
              <a:buFont typeface="Arial" panose="020B0604020202020204" pitchFamily="34" charset="0"/>
              <a:buChar char="•"/>
            </a:pPr>
            <a:r>
              <a:rPr lang="en-US" sz="1500" dirty="0"/>
              <a:t>May seek confidential treatment of financial information using an abbreviated process</a:t>
            </a:r>
          </a:p>
          <a:p>
            <a:pPr marL="342900" indent="-342900">
              <a:buFont typeface="Arial" panose="020B0604020202020204" pitchFamily="34" charset="0"/>
              <a:buChar char="•"/>
            </a:pPr>
            <a:endParaRPr lang="en-US" sz="1550" dirty="0">
              <a:solidFill>
                <a:srgbClr val="376688"/>
              </a:solidFill>
            </a:endParaRPr>
          </a:p>
        </p:txBody>
      </p:sp>
      <p:cxnSp>
        <p:nvCxnSpPr>
          <p:cNvPr id="8" name="Straight Connector 7"/>
          <p:cNvCxnSpPr>
            <a:cxnSpLocks/>
          </p:cNvCxnSpPr>
          <p:nvPr/>
        </p:nvCxnSpPr>
        <p:spPr>
          <a:xfrm>
            <a:off x="6024281" y="2218267"/>
            <a:ext cx="0" cy="4317002"/>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xmlns="" id="{F3A44932-A698-4E03-968D-310044F388B7}"/>
              </a:ext>
            </a:extLst>
          </p:cNvPr>
          <p:cNvPicPr>
            <a:picLocks noChangeAspect="1"/>
          </p:cNvPicPr>
          <p:nvPr/>
        </p:nvPicPr>
        <p:blipFill>
          <a:blip r:embed="rId4"/>
          <a:stretch>
            <a:fillRect/>
          </a:stretch>
        </p:blipFill>
        <p:spPr>
          <a:xfrm>
            <a:off x="1083897" y="2218267"/>
            <a:ext cx="3949603" cy="4370598"/>
          </a:xfrm>
          <a:prstGeom prst="rect">
            <a:avLst/>
          </a:prstGeom>
        </p:spPr>
      </p:pic>
      <p:sp>
        <p:nvSpPr>
          <p:cNvPr id="9" name="Oval 8">
            <a:extLst>
              <a:ext uri="{FF2B5EF4-FFF2-40B4-BE49-F238E27FC236}">
                <a16:creationId xmlns:a16="http://schemas.microsoft.com/office/drawing/2014/main" xmlns="" id="{3B5C0438-35EE-464F-BF85-97D06A0BA0CA}"/>
              </a:ext>
            </a:extLst>
          </p:cNvPr>
          <p:cNvSpPr/>
          <p:nvPr/>
        </p:nvSpPr>
        <p:spPr>
          <a:xfrm>
            <a:off x="781831" y="2132478"/>
            <a:ext cx="4291445" cy="6596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C531B939-21C5-4C2D-AECF-9DCB4197AE6D}"/>
              </a:ext>
            </a:extLst>
          </p:cNvPr>
          <p:cNvSpPr/>
          <p:nvPr/>
        </p:nvSpPr>
        <p:spPr>
          <a:xfrm>
            <a:off x="940955" y="6205830"/>
            <a:ext cx="1212753" cy="48575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xmlns="" id="{CCF47AAF-42F4-4D8A-BBFF-28E21C04A6B2}"/>
              </a:ext>
            </a:extLst>
          </p:cNvPr>
          <p:cNvSpPr>
            <a:spLocks noGrp="1"/>
          </p:cNvSpPr>
          <p:nvPr>
            <p:ph type="sldNum" sz="quarter" idx="12"/>
          </p:nvPr>
        </p:nvSpPr>
        <p:spPr/>
        <p:txBody>
          <a:bodyPr/>
          <a:lstStyle/>
          <a:p>
            <a:pPr>
              <a:defRPr/>
            </a:pPr>
            <a:fld id="{90E78FC6-1C82-49EF-B56D-159077ABBEC8}" type="slidenum">
              <a:rPr lang="en-US" altLang="en-US" smtClean="0"/>
              <a:pPr>
                <a:defRPr/>
              </a:pPr>
              <a:t>30</a:t>
            </a:fld>
            <a:endParaRPr lang="en-US" altLang="en-US" dirty="0"/>
          </a:p>
        </p:txBody>
      </p:sp>
    </p:spTree>
    <p:custDataLst>
      <p:tags r:id="rId1"/>
    </p:custDataLst>
    <p:extLst>
      <p:ext uri="{BB962C8B-B14F-4D97-AF65-F5344CB8AC3E}">
        <p14:creationId xmlns:p14="http://schemas.microsoft.com/office/powerpoint/2010/main" val="14747200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xmlns="" id="{E489A4EB-B2BC-4756-9239-904AC06BD917}"/>
              </a:ext>
            </a:extLst>
          </p:cNvPr>
          <p:cNvPicPr>
            <a:picLocks noGrp="1"/>
          </p:cNvPicPr>
          <p:nvPr>
            <p:ph idx="1"/>
          </p:nvPr>
        </p:nvPicPr>
        <p:blipFill>
          <a:blip r:embed="rId4"/>
          <a:stretch>
            <a:fillRect/>
          </a:stretch>
        </p:blipFill>
        <p:spPr>
          <a:xfrm>
            <a:off x="970688" y="2208665"/>
            <a:ext cx="6990476" cy="3380952"/>
          </a:xfrm>
          <a:prstGeom prst="rect">
            <a:avLst/>
          </a:prstGeom>
          <a:ln>
            <a:solidFill>
              <a:schemeClr val="tx1"/>
            </a:solidFill>
          </a:ln>
        </p:spPr>
      </p:pic>
      <p:sp>
        <p:nvSpPr>
          <p:cNvPr id="2" name="TextBox 1">
            <a:extLst>
              <a:ext uri="{FF2B5EF4-FFF2-40B4-BE49-F238E27FC236}">
                <a16:creationId xmlns:a16="http://schemas.microsoft.com/office/drawing/2014/main" xmlns="" id="{72F9D70C-8825-4615-9587-C1AD86C1F5B6}"/>
              </a:ext>
            </a:extLst>
          </p:cNvPr>
          <p:cNvSpPr txBox="1"/>
          <p:nvPr/>
        </p:nvSpPr>
        <p:spPr>
          <a:xfrm>
            <a:off x="1491916" y="3224461"/>
            <a:ext cx="5855521" cy="276999"/>
          </a:xfrm>
          <a:prstGeom prst="rect">
            <a:avLst/>
          </a:prstGeom>
          <a:noFill/>
        </p:spPr>
        <p:txBody>
          <a:bodyPr wrap="square" rtlCol="0">
            <a:spAutoFit/>
          </a:bodyPr>
          <a:lstStyle/>
          <a:p>
            <a:r>
              <a:rPr lang="en-US" sz="1200" dirty="0"/>
              <a:t>((Net Income plus Interest Expense)/Interest Expense)</a:t>
            </a:r>
          </a:p>
        </p:txBody>
      </p:sp>
      <p:sp>
        <p:nvSpPr>
          <p:cNvPr id="4" name="Oval 3">
            <a:extLst>
              <a:ext uri="{FF2B5EF4-FFF2-40B4-BE49-F238E27FC236}">
                <a16:creationId xmlns:a16="http://schemas.microsoft.com/office/drawing/2014/main" xmlns="" id="{06EE9292-468D-45B7-9ADF-4AA15813C357}"/>
              </a:ext>
            </a:extLst>
          </p:cNvPr>
          <p:cNvSpPr/>
          <p:nvPr/>
        </p:nvSpPr>
        <p:spPr>
          <a:xfrm>
            <a:off x="7052078" y="4328744"/>
            <a:ext cx="453067" cy="42998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3DD82945-A72A-4B5C-98D6-012426391421}"/>
              </a:ext>
            </a:extLst>
          </p:cNvPr>
          <p:cNvPicPr>
            <a:picLocks noChangeAspect="1"/>
          </p:cNvPicPr>
          <p:nvPr/>
        </p:nvPicPr>
        <p:blipFill>
          <a:blip r:embed="rId5"/>
          <a:stretch>
            <a:fillRect/>
          </a:stretch>
        </p:blipFill>
        <p:spPr>
          <a:xfrm>
            <a:off x="877110" y="5875981"/>
            <a:ext cx="6334125" cy="838200"/>
          </a:xfrm>
          <a:prstGeom prst="rect">
            <a:avLst/>
          </a:prstGeom>
        </p:spPr>
      </p:pic>
      <p:sp>
        <p:nvSpPr>
          <p:cNvPr id="7" name="Title 1">
            <a:extLst>
              <a:ext uri="{FF2B5EF4-FFF2-40B4-BE49-F238E27FC236}">
                <a16:creationId xmlns:a16="http://schemas.microsoft.com/office/drawing/2014/main" xmlns="" id="{30F4F8D6-4EF5-4F68-9CA1-138D167A0A37}"/>
              </a:ext>
            </a:extLst>
          </p:cNvPr>
          <p:cNvSpPr txBox="1">
            <a:spLocks/>
          </p:cNvSpPr>
          <p:nvPr/>
        </p:nvSpPr>
        <p:spPr bwMode="auto">
          <a:xfrm>
            <a:off x="429803" y="1647675"/>
            <a:ext cx="8339766"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r>
              <a:rPr lang="en-US" sz="2400" dirty="0"/>
              <a:t>O&amp;F: Financial Metrics and Scoring</a:t>
            </a:r>
          </a:p>
        </p:txBody>
      </p:sp>
      <p:sp>
        <p:nvSpPr>
          <p:cNvPr id="8" name="Slide Number Placeholder 7">
            <a:extLst>
              <a:ext uri="{FF2B5EF4-FFF2-40B4-BE49-F238E27FC236}">
                <a16:creationId xmlns:a16="http://schemas.microsoft.com/office/drawing/2014/main" xmlns="" id="{7CD8313F-70C4-44DB-8694-04E723575851}"/>
              </a:ext>
            </a:extLst>
          </p:cNvPr>
          <p:cNvSpPr>
            <a:spLocks noGrp="1"/>
          </p:cNvSpPr>
          <p:nvPr>
            <p:ph type="sldNum" sz="quarter" idx="12"/>
          </p:nvPr>
        </p:nvSpPr>
        <p:spPr/>
        <p:txBody>
          <a:bodyPr/>
          <a:lstStyle/>
          <a:p>
            <a:pPr>
              <a:defRPr/>
            </a:pPr>
            <a:fld id="{90E78FC6-1C82-49EF-B56D-159077ABBEC8}" type="slidenum">
              <a:rPr lang="en-US" altLang="en-US" smtClean="0"/>
              <a:pPr>
                <a:defRPr/>
              </a:pPr>
              <a:t>31</a:t>
            </a:fld>
            <a:endParaRPr lang="en-US" altLang="en-US" dirty="0"/>
          </a:p>
        </p:txBody>
      </p:sp>
      <p:pic>
        <p:nvPicPr>
          <p:cNvPr id="5" name="Picture 4">
            <a:extLst>
              <a:ext uri="{FF2B5EF4-FFF2-40B4-BE49-F238E27FC236}">
                <a16:creationId xmlns:a16="http://schemas.microsoft.com/office/drawing/2014/main" xmlns="" id="{3A714952-BF40-45F1-A723-06FDE60D3EF3}"/>
              </a:ext>
            </a:extLst>
          </p:cNvPr>
          <p:cNvPicPr>
            <a:picLocks noChangeAspect="1"/>
          </p:cNvPicPr>
          <p:nvPr/>
        </p:nvPicPr>
        <p:blipFill>
          <a:blip r:embed="rId6"/>
          <a:stretch>
            <a:fillRect/>
          </a:stretch>
        </p:blipFill>
        <p:spPr>
          <a:xfrm>
            <a:off x="795110" y="2208665"/>
            <a:ext cx="7341632" cy="3520987"/>
          </a:xfrm>
          <a:prstGeom prst="rect">
            <a:avLst/>
          </a:prstGeom>
        </p:spPr>
      </p:pic>
    </p:spTree>
    <p:custDataLst>
      <p:tags r:id="rId1"/>
    </p:custDataLst>
    <p:extLst>
      <p:ext uri="{BB962C8B-B14F-4D97-AF65-F5344CB8AC3E}">
        <p14:creationId xmlns:p14="http://schemas.microsoft.com/office/powerpoint/2010/main" val="11219774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627591"/>
            <a:ext cx="7805737" cy="610658"/>
          </a:xfrm>
        </p:spPr>
        <p:txBody>
          <a:bodyPr/>
          <a:lstStyle/>
          <a:p>
            <a:r>
              <a:rPr lang="en-US" sz="2400" dirty="0"/>
              <a:t>State &amp; Performance Tier/Latency Selection</a:t>
            </a:r>
          </a:p>
        </p:txBody>
      </p:sp>
      <p:cxnSp>
        <p:nvCxnSpPr>
          <p:cNvPr id="7" name="Straight Connector 6"/>
          <p:cNvCxnSpPr/>
          <p:nvPr/>
        </p:nvCxnSpPr>
        <p:spPr>
          <a:xfrm>
            <a:off x="5865218" y="2230968"/>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xmlns="" id="{65985612-29CD-4C63-90D4-D04C69F3B87E}"/>
              </a:ext>
            </a:extLst>
          </p:cNvPr>
          <p:cNvPicPr/>
          <p:nvPr/>
        </p:nvPicPr>
        <p:blipFill>
          <a:blip r:embed="rId4"/>
          <a:stretch>
            <a:fillRect/>
          </a:stretch>
        </p:blipFill>
        <p:spPr>
          <a:xfrm>
            <a:off x="454500" y="2238249"/>
            <a:ext cx="5410718" cy="4124400"/>
          </a:xfrm>
          <a:prstGeom prst="rect">
            <a:avLst/>
          </a:prstGeom>
          <a:ln>
            <a:solidFill>
              <a:schemeClr val="tx1"/>
            </a:solidFill>
          </a:ln>
        </p:spPr>
      </p:pic>
      <p:sp>
        <p:nvSpPr>
          <p:cNvPr id="12" name="Oval 11">
            <a:extLst>
              <a:ext uri="{FF2B5EF4-FFF2-40B4-BE49-F238E27FC236}">
                <a16:creationId xmlns:a16="http://schemas.microsoft.com/office/drawing/2014/main" xmlns="" id="{0031541B-349A-4585-9294-AF7B3EBBDAD4}"/>
              </a:ext>
            </a:extLst>
          </p:cNvPr>
          <p:cNvSpPr/>
          <p:nvPr/>
        </p:nvSpPr>
        <p:spPr>
          <a:xfrm>
            <a:off x="1124967" y="4171309"/>
            <a:ext cx="2344743" cy="111988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462CB97A-5D10-4B60-8403-7FBF36ECE879}"/>
              </a:ext>
            </a:extLst>
          </p:cNvPr>
          <p:cNvSpPr txBox="1"/>
          <p:nvPr/>
        </p:nvSpPr>
        <p:spPr>
          <a:xfrm>
            <a:off x="6109855" y="2230968"/>
            <a:ext cx="2897396" cy="4524315"/>
          </a:xfrm>
          <a:prstGeom prst="rect">
            <a:avLst/>
          </a:prstGeom>
          <a:noFill/>
        </p:spPr>
        <p:txBody>
          <a:bodyPr wrap="none" rtlCol="0">
            <a:spAutoFit/>
          </a:bodyPr>
          <a:lstStyle/>
          <a:p>
            <a:r>
              <a:rPr lang="en-US" dirty="0"/>
              <a:t>Select:</a:t>
            </a:r>
          </a:p>
          <a:p>
            <a:pPr marL="342900" indent="-342900">
              <a:buFont typeface="Arial" panose="020B0604020202020204" pitchFamily="34" charset="0"/>
              <a:buChar char="•"/>
            </a:pPr>
            <a:r>
              <a:rPr lang="en-US" dirty="0"/>
              <a:t>State</a:t>
            </a:r>
          </a:p>
          <a:p>
            <a:pPr marL="342900" indent="-342900">
              <a:buFont typeface="Arial" panose="020B0604020202020204" pitchFamily="34" charset="0"/>
              <a:buChar char="•"/>
            </a:pPr>
            <a:r>
              <a:rPr lang="en-US" dirty="0"/>
              <a:t>Performance Tier</a:t>
            </a:r>
          </a:p>
          <a:p>
            <a:pPr marL="800100" lvl="1" indent="-342900">
              <a:buFont typeface="Arial" panose="020B0604020202020204" pitchFamily="34" charset="0"/>
              <a:buChar char="•"/>
            </a:pPr>
            <a:r>
              <a:rPr lang="en-US" dirty="0"/>
              <a:t>Minimum</a:t>
            </a:r>
          </a:p>
          <a:p>
            <a:pPr marL="800100" lvl="1" indent="-342900">
              <a:buFont typeface="Arial" panose="020B0604020202020204" pitchFamily="34" charset="0"/>
              <a:buChar char="•"/>
            </a:pPr>
            <a:r>
              <a:rPr lang="en-US" dirty="0"/>
              <a:t>Baseline</a:t>
            </a:r>
          </a:p>
          <a:p>
            <a:pPr marL="800100" lvl="1" indent="-342900">
              <a:buFont typeface="Arial" panose="020B0604020202020204" pitchFamily="34" charset="0"/>
              <a:buChar char="•"/>
            </a:pPr>
            <a:r>
              <a:rPr lang="en-US" dirty="0"/>
              <a:t>Above Baseline</a:t>
            </a:r>
          </a:p>
          <a:p>
            <a:pPr marL="800100" lvl="1" indent="-342900">
              <a:buFont typeface="Arial" panose="020B0604020202020204" pitchFamily="34" charset="0"/>
              <a:buChar char="•"/>
            </a:pPr>
            <a:r>
              <a:rPr lang="en-US" dirty="0"/>
              <a:t>Gigabit</a:t>
            </a:r>
          </a:p>
          <a:p>
            <a:pPr marL="342900" indent="-342900">
              <a:buFont typeface="Arial" panose="020B0604020202020204" pitchFamily="34" charset="0"/>
              <a:buChar char="•"/>
            </a:pPr>
            <a:r>
              <a:rPr lang="en-US" dirty="0"/>
              <a:t>Latency</a:t>
            </a:r>
          </a:p>
          <a:p>
            <a:pPr marL="800100" lvl="1" indent="-342900">
              <a:buFont typeface="Arial" panose="020B0604020202020204" pitchFamily="34" charset="0"/>
              <a:buChar char="•"/>
            </a:pPr>
            <a:r>
              <a:rPr lang="en-US" dirty="0"/>
              <a:t>High</a:t>
            </a:r>
          </a:p>
          <a:p>
            <a:pPr marL="800100" lvl="1" indent="-342900">
              <a:buFont typeface="Arial" panose="020B0604020202020204" pitchFamily="34" charset="0"/>
              <a:buChar char="•"/>
            </a:pPr>
            <a:r>
              <a:rPr lang="en-US" dirty="0"/>
              <a:t>Low</a:t>
            </a:r>
          </a:p>
          <a:p>
            <a:pPr marL="342900" indent="-342900">
              <a:buFont typeface="Arial" panose="020B0604020202020204" pitchFamily="34" charset="0"/>
              <a:buChar char="•"/>
            </a:pPr>
            <a:r>
              <a:rPr lang="en-US" dirty="0"/>
              <a:t>Technology</a:t>
            </a:r>
          </a:p>
          <a:p>
            <a:endParaRPr lang="en-US" dirty="0"/>
          </a:p>
        </p:txBody>
      </p:sp>
    </p:spTree>
    <p:custDataLst>
      <p:tags r:id="rId1"/>
    </p:custDataLst>
    <p:extLst>
      <p:ext uri="{BB962C8B-B14F-4D97-AF65-F5344CB8AC3E}">
        <p14:creationId xmlns:p14="http://schemas.microsoft.com/office/powerpoint/2010/main" val="11852417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89" y="1662772"/>
            <a:ext cx="8499088" cy="407209"/>
          </a:xfrm>
        </p:spPr>
        <p:txBody>
          <a:bodyPr/>
          <a:lstStyle/>
          <a:p>
            <a:r>
              <a:rPr lang="en-US" sz="2400" dirty="0"/>
              <a:t>Service Tiers</a:t>
            </a:r>
            <a:endParaRPr lang="en-US" sz="2400" dirty="0">
              <a:solidFill>
                <a:schemeClr val="bg2">
                  <a:lumMod val="50000"/>
                </a:schemeClr>
              </a:solidFill>
            </a:endParaRPr>
          </a:p>
        </p:txBody>
      </p:sp>
      <p:sp>
        <p:nvSpPr>
          <p:cNvPr id="4" name="Slide Number Placeholder 3"/>
          <p:cNvSpPr>
            <a:spLocks noGrp="1"/>
          </p:cNvSpPr>
          <p:nvPr>
            <p:ph type="sldNum" sz="quarter" idx="12"/>
          </p:nvPr>
        </p:nvSpPr>
        <p:spPr>
          <a:xfrm>
            <a:off x="7967713" y="5913014"/>
            <a:ext cx="856907" cy="669925"/>
          </a:xfrm>
        </p:spPr>
        <p:txBody>
          <a:bodyPr/>
          <a:lstStyle/>
          <a:p>
            <a:fld id="{207F5323-AB84-409E-A0ED-A9EA226FF301}" type="slidenum">
              <a:rPr lang="en-US" sz="1600" smtClean="0">
                <a:solidFill>
                  <a:srgbClr val="064452"/>
                </a:solidFill>
              </a:rPr>
              <a:pPr/>
              <a:t>33</a:t>
            </a:fld>
            <a:endParaRPr lang="en-US" sz="1600" dirty="0">
              <a:solidFill>
                <a:srgbClr val="064452"/>
              </a:solidFill>
            </a:endParaRPr>
          </a:p>
        </p:txBody>
      </p:sp>
      <p:pic>
        <p:nvPicPr>
          <p:cNvPr id="10" name="Content Placeholder 3"/>
          <p:cNvPicPr>
            <a:picLocks noChangeAspect="1"/>
          </p:cNvPicPr>
          <p:nvPr/>
        </p:nvPicPr>
        <p:blipFill>
          <a:blip r:embed="rId4"/>
          <a:stretch>
            <a:fillRect/>
          </a:stretch>
        </p:blipFill>
        <p:spPr>
          <a:xfrm>
            <a:off x="727105" y="2166139"/>
            <a:ext cx="7477944" cy="2439949"/>
          </a:xfrm>
          <a:prstGeom prst="rect">
            <a:avLst/>
          </a:prstGeom>
        </p:spPr>
      </p:pic>
      <p:sp>
        <p:nvSpPr>
          <p:cNvPr id="11" name="Content Placeholder 2"/>
          <p:cNvSpPr txBox="1">
            <a:spLocks/>
          </p:cNvSpPr>
          <p:nvPr/>
        </p:nvSpPr>
        <p:spPr>
          <a:xfrm>
            <a:off x="644912" y="5299021"/>
            <a:ext cx="7265099" cy="1144857"/>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Clr>
                <a:prstClr val="black"/>
              </a:buClr>
              <a:buFont typeface="Wingdings 3" panose="05040102010807070707" pitchFamily="18" charset="2"/>
              <a:buNone/>
            </a:pPr>
            <a:endParaRPr lang="en-US" dirty="0">
              <a:solidFill>
                <a:prstClr val="black"/>
              </a:solidFill>
              <a:cs typeface="Arial" pitchFamily="34" charset="0"/>
            </a:endParaRPr>
          </a:p>
        </p:txBody>
      </p:sp>
      <p:pic>
        <p:nvPicPr>
          <p:cNvPr id="12" name="Picture 11"/>
          <p:cNvPicPr>
            <a:picLocks noChangeAspect="1"/>
          </p:cNvPicPr>
          <p:nvPr/>
        </p:nvPicPr>
        <p:blipFill>
          <a:blip r:embed="rId5"/>
          <a:stretch>
            <a:fillRect/>
          </a:stretch>
        </p:blipFill>
        <p:spPr>
          <a:xfrm>
            <a:off x="727105" y="4763362"/>
            <a:ext cx="6280835" cy="1108087"/>
          </a:xfrm>
          <a:prstGeom prst="rect">
            <a:avLst/>
          </a:prstGeom>
        </p:spPr>
      </p:pic>
    </p:spTree>
    <p:custDataLst>
      <p:tags r:id="rId1"/>
    </p:custDataLst>
    <p:extLst>
      <p:ext uri="{BB962C8B-B14F-4D97-AF65-F5344CB8AC3E}">
        <p14:creationId xmlns:p14="http://schemas.microsoft.com/office/powerpoint/2010/main" val="409757909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55B30-57DC-41A0-ACD1-28344DB8EE52}"/>
              </a:ext>
            </a:extLst>
          </p:cNvPr>
          <p:cNvSpPr>
            <a:spLocks noGrp="1"/>
          </p:cNvSpPr>
          <p:nvPr>
            <p:ph type="title"/>
          </p:nvPr>
        </p:nvSpPr>
        <p:spPr>
          <a:xfrm>
            <a:off x="388608" y="1646897"/>
            <a:ext cx="7805737" cy="610658"/>
          </a:xfrm>
        </p:spPr>
        <p:txBody>
          <a:bodyPr/>
          <a:lstStyle/>
          <a:p>
            <a:r>
              <a:rPr lang="en-US" sz="2400" dirty="0"/>
              <a:t>State &amp; Performance Tier/Latency Selection</a:t>
            </a:r>
          </a:p>
        </p:txBody>
      </p:sp>
      <p:pic>
        <p:nvPicPr>
          <p:cNvPr id="4" name="Content Placeholder 3">
            <a:extLst>
              <a:ext uri="{FF2B5EF4-FFF2-40B4-BE49-F238E27FC236}">
                <a16:creationId xmlns:a16="http://schemas.microsoft.com/office/drawing/2014/main" xmlns="" id="{FEB2D27F-BFBF-4CC3-A1C4-4A0855501F56}"/>
              </a:ext>
            </a:extLst>
          </p:cNvPr>
          <p:cNvPicPr>
            <a:picLocks noGrp="1" noChangeAspect="1"/>
          </p:cNvPicPr>
          <p:nvPr>
            <p:ph idx="1"/>
          </p:nvPr>
        </p:nvPicPr>
        <p:blipFill>
          <a:blip r:embed="rId4"/>
          <a:stretch>
            <a:fillRect/>
          </a:stretch>
        </p:blipFill>
        <p:spPr>
          <a:xfrm>
            <a:off x="825211" y="2170977"/>
            <a:ext cx="5425430" cy="3951041"/>
          </a:xfrm>
          <a:prstGeom prst="rect">
            <a:avLst/>
          </a:prstGeom>
        </p:spPr>
      </p:pic>
      <p:sp>
        <p:nvSpPr>
          <p:cNvPr id="5" name="Oval 4">
            <a:extLst>
              <a:ext uri="{FF2B5EF4-FFF2-40B4-BE49-F238E27FC236}">
                <a16:creationId xmlns:a16="http://schemas.microsoft.com/office/drawing/2014/main" xmlns="" id="{9EB340C5-C565-4287-B461-751C5EECE566}"/>
              </a:ext>
            </a:extLst>
          </p:cNvPr>
          <p:cNvSpPr/>
          <p:nvPr/>
        </p:nvSpPr>
        <p:spPr>
          <a:xfrm>
            <a:off x="2338174" y="5495809"/>
            <a:ext cx="488515" cy="1878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EDCF212C-3851-4572-A581-7B8817FADB78}"/>
              </a:ext>
            </a:extLst>
          </p:cNvPr>
          <p:cNvSpPr txBox="1"/>
          <p:nvPr/>
        </p:nvSpPr>
        <p:spPr>
          <a:xfrm>
            <a:off x="6364603" y="2170977"/>
            <a:ext cx="2404998" cy="4401205"/>
          </a:xfrm>
          <a:prstGeom prst="rect">
            <a:avLst/>
          </a:prstGeom>
          <a:noFill/>
        </p:spPr>
        <p:txBody>
          <a:bodyPr wrap="square" rtlCol="0">
            <a:spAutoFit/>
          </a:bodyPr>
          <a:lstStyle/>
          <a:p>
            <a:r>
              <a:rPr lang="en-US" sz="2000" dirty="0"/>
              <a:t>Select state, performance tier, and technology from drop down menus.</a:t>
            </a:r>
          </a:p>
          <a:p>
            <a:endParaRPr lang="en-US" sz="2000" dirty="0"/>
          </a:p>
          <a:p>
            <a:r>
              <a:rPr lang="en-US" sz="2000" dirty="0"/>
              <a:t>Click on either high or low  to select latency</a:t>
            </a:r>
          </a:p>
          <a:p>
            <a:endParaRPr lang="en-US" sz="2000" dirty="0"/>
          </a:p>
          <a:p>
            <a:r>
              <a:rPr lang="en-US" sz="2000" dirty="0"/>
              <a:t>Describe “Other” technology</a:t>
            </a:r>
          </a:p>
          <a:p>
            <a:endParaRPr lang="en-US" sz="2000" dirty="0"/>
          </a:p>
          <a:p>
            <a:r>
              <a:rPr lang="en-US" sz="2000" dirty="0"/>
              <a:t>Indicate whether using spectrum</a:t>
            </a:r>
          </a:p>
        </p:txBody>
      </p:sp>
      <p:pic>
        <p:nvPicPr>
          <p:cNvPr id="10" name="Picture 9" descr="State &amp; Performance Tier/Latency - State and Performance Tier/Latency Selection « FCC Auctions « FCC - Mozilla Firefox">
            <a:extLst>
              <a:ext uri="{FF2B5EF4-FFF2-40B4-BE49-F238E27FC236}">
                <a16:creationId xmlns:a16="http://schemas.microsoft.com/office/drawing/2014/main" xmlns="" id="{3D83DAFB-B751-48AC-B3E8-164A43652DCE}"/>
              </a:ext>
            </a:extLst>
          </p:cNvPr>
          <p:cNvPicPr>
            <a:picLocks noChangeAspect="1"/>
          </p:cNvPicPr>
          <p:nvPr/>
        </p:nvPicPr>
        <p:blipFill rotWithShape="1">
          <a:blip r:embed="rId5"/>
          <a:srcRect l="13357" t="18996" r="32243" b="33699"/>
          <a:stretch/>
        </p:blipFill>
        <p:spPr>
          <a:xfrm>
            <a:off x="486254" y="2251566"/>
            <a:ext cx="5768317" cy="3870451"/>
          </a:xfrm>
          <a:prstGeom prst="rect">
            <a:avLst/>
          </a:prstGeom>
        </p:spPr>
      </p:pic>
      <p:sp>
        <p:nvSpPr>
          <p:cNvPr id="7" name="Oval 6">
            <a:extLst>
              <a:ext uri="{FF2B5EF4-FFF2-40B4-BE49-F238E27FC236}">
                <a16:creationId xmlns:a16="http://schemas.microsoft.com/office/drawing/2014/main" xmlns="" id="{5DF23E98-AFF5-4DA6-931A-E9B17F2558AD}"/>
              </a:ext>
            </a:extLst>
          </p:cNvPr>
          <p:cNvSpPr/>
          <p:nvPr/>
        </p:nvSpPr>
        <p:spPr>
          <a:xfrm flipV="1">
            <a:off x="711249" y="3631836"/>
            <a:ext cx="1251115" cy="73973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905971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55B30-57DC-41A0-ACD1-28344DB8EE52}"/>
              </a:ext>
            </a:extLst>
          </p:cNvPr>
          <p:cNvSpPr>
            <a:spLocks noGrp="1"/>
          </p:cNvSpPr>
          <p:nvPr>
            <p:ph type="title"/>
          </p:nvPr>
        </p:nvSpPr>
        <p:spPr>
          <a:xfrm>
            <a:off x="391731" y="1638378"/>
            <a:ext cx="7805737" cy="610658"/>
          </a:xfrm>
        </p:spPr>
        <p:txBody>
          <a:bodyPr/>
          <a:lstStyle/>
          <a:p>
            <a:r>
              <a:rPr lang="en-US" sz="2400" dirty="0"/>
              <a:t>State &amp; Performance Tier/Latency Selection</a:t>
            </a:r>
          </a:p>
        </p:txBody>
      </p:sp>
      <p:pic>
        <p:nvPicPr>
          <p:cNvPr id="9" name="Picture 8" descr="State &amp; Performance Tier/Latency - State and Performance Tier/Latency Selection « FCC Auctions « FCC - Mozilla Firefox">
            <a:extLst>
              <a:ext uri="{FF2B5EF4-FFF2-40B4-BE49-F238E27FC236}">
                <a16:creationId xmlns:a16="http://schemas.microsoft.com/office/drawing/2014/main" xmlns="" id="{B959B47D-7D1D-454F-BDFD-506FBAC4020F}"/>
              </a:ext>
            </a:extLst>
          </p:cNvPr>
          <p:cNvPicPr>
            <a:picLocks noChangeAspect="1"/>
          </p:cNvPicPr>
          <p:nvPr/>
        </p:nvPicPr>
        <p:blipFill rotWithShape="1">
          <a:blip r:embed="rId3"/>
          <a:srcRect l="8988" t="18265" r="31256" b="3745"/>
          <a:stretch/>
        </p:blipFill>
        <p:spPr>
          <a:xfrm>
            <a:off x="492552" y="2178955"/>
            <a:ext cx="4524369" cy="4433718"/>
          </a:xfrm>
          <a:prstGeom prst="rect">
            <a:avLst/>
          </a:prstGeom>
        </p:spPr>
      </p:pic>
      <p:sp>
        <p:nvSpPr>
          <p:cNvPr id="11" name="Oval 10">
            <a:extLst>
              <a:ext uri="{FF2B5EF4-FFF2-40B4-BE49-F238E27FC236}">
                <a16:creationId xmlns:a16="http://schemas.microsoft.com/office/drawing/2014/main" xmlns="" id="{839163D4-622C-4B6F-8631-F7FCE3F1BEB8}"/>
              </a:ext>
            </a:extLst>
          </p:cNvPr>
          <p:cNvSpPr/>
          <p:nvPr/>
        </p:nvSpPr>
        <p:spPr>
          <a:xfrm flipV="1">
            <a:off x="979170" y="4282067"/>
            <a:ext cx="970156" cy="21187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xmlns="" id="{E849F2B2-AD02-45E0-B568-E552183FAA89}"/>
              </a:ext>
            </a:extLst>
          </p:cNvPr>
          <p:cNvSpPr/>
          <p:nvPr/>
        </p:nvSpPr>
        <p:spPr>
          <a:xfrm>
            <a:off x="979170" y="5821143"/>
            <a:ext cx="726508" cy="18789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49427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30E6F-8FA0-417B-8260-A0DFABB200AA}"/>
              </a:ext>
            </a:extLst>
          </p:cNvPr>
          <p:cNvSpPr>
            <a:spLocks noGrp="1"/>
          </p:cNvSpPr>
          <p:nvPr>
            <p:ph type="title"/>
          </p:nvPr>
        </p:nvSpPr>
        <p:spPr>
          <a:xfrm>
            <a:off x="414492" y="1644563"/>
            <a:ext cx="7805737" cy="610658"/>
          </a:xfrm>
        </p:spPr>
        <p:txBody>
          <a:bodyPr/>
          <a:lstStyle/>
          <a:p>
            <a:r>
              <a:rPr lang="en-US" sz="2400" dirty="0"/>
              <a:t>State &amp; Performance Tier/Latency Selection</a:t>
            </a:r>
          </a:p>
        </p:txBody>
      </p:sp>
      <p:sp>
        <p:nvSpPr>
          <p:cNvPr id="4" name="Slide Number Placeholder 3">
            <a:extLst>
              <a:ext uri="{FF2B5EF4-FFF2-40B4-BE49-F238E27FC236}">
                <a16:creationId xmlns:a16="http://schemas.microsoft.com/office/drawing/2014/main" xmlns="" id="{DC1CFA49-8882-4783-844B-5E8C46884450}"/>
              </a:ext>
            </a:extLst>
          </p:cNvPr>
          <p:cNvSpPr>
            <a:spLocks noGrp="1"/>
          </p:cNvSpPr>
          <p:nvPr>
            <p:ph type="sldNum" sz="quarter" idx="10"/>
          </p:nvPr>
        </p:nvSpPr>
        <p:spPr/>
        <p:txBody>
          <a:bodyPr/>
          <a:lstStyle/>
          <a:p>
            <a:fld id="{8A7CD1C4-3804-4B16-B15D-4D86ECF6FCF8}" type="slidenum">
              <a:rPr lang="en-US" smtClean="0"/>
              <a:t>36</a:t>
            </a:fld>
            <a:endParaRPr lang="en-US" dirty="0"/>
          </a:p>
        </p:txBody>
      </p:sp>
      <p:pic>
        <p:nvPicPr>
          <p:cNvPr id="12" name="Content Placeholder 11">
            <a:extLst>
              <a:ext uri="{FF2B5EF4-FFF2-40B4-BE49-F238E27FC236}">
                <a16:creationId xmlns:a16="http://schemas.microsoft.com/office/drawing/2014/main" xmlns="" id="{38E714D1-FADC-4D3D-93B9-09D9DC55535F}"/>
              </a:ext>
            </a:extLst>
          </p:cNvPr>
          <p:cNvPicPr>
            <a:picLocks noGrp="1" noChangeAspect="1"/>
          </p:cNvPicPr>
          <p:nvPr>
            <p:ph idx="1"/>
          </p:nvPr>
        </p:nvPicPr>
        <p:blipFill>
          <a:blip r:embed="rId4"/>
          <a:stretch>
            <a:fillRect/>
          </a:stretch>
        </p:blipFill>
        <p:spPr>
          <a:xfrm>
            <a:off x="734517" y="2291137"/>
            <a:ext cx="4865571" cy="3655950"/>
          </a:xfrm>
          <a:prstGeom prst="rect">
            <a:avLst/>
          </a:prstGeom>
        </p:spPr>
      </p:pic>
      <p:pic>
        <p:nvPicPr>
          <p:cNvPr id="15" name="Picture 14">
            <a:extLst>
              <a:ext uri="{FF2B5EF4-FFF2-40B4-BE49-F238E27FC236}">
                <a16:creationId xmlns:a16="http://schemas.microsoft.com/office/drawing/2014/main" xmlns="" id="{46F93C8E-9FE1-4319-B940-BD1E6A8D020B}"/>
              </a:ext>
            </a:extLst>
          </p:cNvPr>
          <p:cNvPicPr>
            <a:picLocks noChangeAspect="1"/>
          </p:cNvPicPr>
          <p:nvPr/>
        </p:nvPicPr>
        <p:blipFill>
          <a:blip r:embed="rId5"/>
          <a:stretch>
            <a:fillRect/>
          </a:stretch>
        </p:blipFill>
        <p:spPr>
          <a:xfrm>
            <a:off x="3546493" y="4156364"/>
            <a:ext cx="4936313" cy="2434652"/>
          </a:xfrm>
          <a:prstGeom prst="rect">
            <a:avLst/>
          </a:prstGeom>
        </p:spPr>
      </p:pic>
      <p:sp>
        <p:nvSpPr>
          <p:cNvPr id="16" name="Oval 15">
            <a:extLst>
              <a:ext uri="{FF2B5EF4-FFF2-40B4-BE49-F238E27FC236}">
                <a16:creationId xmlns:a16="http://schemas.microsoft.com/office/drawing/2014/main" xmlns="" id="{7087B224-0A68-4988-A122-5A8CB41D4CCF}"/>
              </a:ext>
            </a:extLst>
          </p:cNvPr>
          <p:cNvSpPr/>
          <p:nvPr/>
        </p:nvSpPr>
        <p:spPr>
          <a:xfrm>
            <a:off x="1992065" y="4776548"/>
            <a:ext cx="1035698" cy="52396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229205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3500"/>
                            </p:stCondLst>
                            <p:childTnLst>
                              <p:par>
                                <p:cTn id="9" presetID="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5D840C-3072-4C2F-BF0D-09BD3E57D8EE}"/>
              </a:ext>
            </a:extLst>
          </p:cNvPr>
          <p:cNvSpPr>
            <a:spLocks noGrp="1"/>
          </p:cNvSpPr>
          <p:nvPr>
            <p:ph type="title"/>
          </p:nvPr>
        </p:nvSpPr>
        <p:spPr>
          <a:xfrm>
            <a:off x="425182" y="1629756"/>
            <a:ext cx="7805737" cy="610658"/>
          </a:xfrm>
        </p:spPr>
        <p:txBody>
          <a:bodyPr/>
          <a:lstStyle/>
          <a:p>
            <a:r>
              <a:rPr lang="en-US" sz="2400" dirty="0"/>
              <a:t>State &amp; Performance Tier/Latency Selection</a:t>
            </a:r>
          </a:p>
        </p:txBody>
      </p:sp>
      <p:pic>
        <p:nvPicPr>
          <p:cNvPr id="5" name="Content Placeholder 4">
            <a:extLst>
              <a:ext uri="{FF2B5EF4-FFF2-40B4-BE49-F238E27FC236}">
                <a16:creationId xmlns:a16="http://schemas.microsoft.com/office/drawing/2014/main" xmlns="" id="{2C4190BE-F894-4030-B38E-862619794648}"/>
              </a:ext>
            </a:extLst>
          </p:cNvPr>
          <p:cNvPicPr>
            <a:picLocks noGrp="1" noChangeAspect="1"/>
          </p:cNvPicPr>
          <p:nvPr>
            <p:ph idx="1"/>
          </p:nvPr>
        </p:nvPicPr>
        <p:blipFill>
          <a:blip r:embed="rId4"/>
          <a:stretch>
            <a:fillRect/>
          </a:stretch>
        </p:blipFill>
        <p:spPr>
          <a:xfrm>
            <a:off x="722710" y="2137026"/>
            <a:ext cx="6553472" cy="4441294"/>
          </a:xfrm>
          <a:prstGeom prst="rect">
            <a:avLst/>
          </a:prstGeom>
        </p:spPr>
      </p:pic>
      <p:sp>
        <p:nvSpPr>
          <p:cNvPr id="4" name="Slide Number Placeholder 3">
            <a:extLst>
              <a:ext uri="{FF2B5EF4-FFF2-40B4-BE49-F238E27FC236}">
                <a16:creationId xmlns:a16="http://schemas.microsoft.com/office/drawing/2014/main" xmlns="" id="{E5C52258-12B6-4AF9-A4CB-388766296A8A}"/>
              </a:ext>
            </a:extLst>
          </p:cNvPr>
          <p:cNvSpPr>
            <a:spLocks noGrp="1"/>
          </p:cNvSpPr>
          <p:nvPr>
            <p:ph type="sldNum" sz="quarter" idx="10"/>
          </p:nvPr>
        </p:nvSpPr>
        <p:spPr/>
        <p:txBody>
          <a:bodyPr/>
          <a:lstStyle/>
          <a:p>
            <a:fld id="{8A7CD1C4-3804-4B16-B15D-4D86ECF6FCF8}" type="slidenum">
              <a:rPr lang="en-US" smtClean="0"/>
              <a:t>37</a:t>
            </a:fld>
            <a:endParaRPr lang="en-US" dirty="0"/>
          </a:p>
        </p:txBody>
      </p:sp>
      <p:sp>
        <p:nvSpPr>
          <p:cNvPr id="6" name="Oval 5">
            <a:extLst>
              <a:ext uri="{FF2B5EF4-FFF2-40B4-BE49-F238E27FC236}">
                <a16:creationId xmlns:a16="http://schemas.microsoft.com/office/drawing/2014/main" xmlns="" id="{6AF33053-2B50-4E67-BB21-BEF815C2FC1F}"/>
              </a:ext>
            </a:extLst>
          </p:cNvPr>
          <p:cNvSpPr/>
          <p:nvPr/>
        </p:nvSpPr>
        <p:spPr>
          <a:xfrm flipV="1">
            <a:off x="2805829" y="3945271"/>
            <a:ext cx="1488769" cy="50343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xmlns="" id="{51B98CD0-02BF-46E6-AC62-3AE69D18FF57}"/>
              </a:ext>
            </a:extLst>
          </p:cNvPr>
          <p:cNvSpPr/>
          <p:nvPr/>
        </p:nvSpPr>
        <p:spPr>
          <a:xfrm>
            <a:off x="4569185" y="4366517"/>
            <a:ext cx="979118" cy="29513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3093875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45255-00ED-4F49-B8B9-D43F56FA1207}"/>
              </a:ext>
            </a:extLst>
          </p:cNvPr>
          <p:cNvSpPr>
            <a:spLocks noGrp="1"/>
          </p:cNvSpPr>
          <p:nvPr>
            <p:ph type="title"/>
          </p:nvPr>
        </p:nvSpPr>
        <p:spPr>
          <a:xfrm>
            <a:off x="403341" y="1604925"/>
            <a:ext cx="7805737" cy="610658"/>
          </a:xfrm>
        </p:spPr>
        <p:txBody>
          <a:bodyPr/>
          <a:lstStyle/>
          <a:p>
            <a:r>
              <a:rPr lang="en-US" sz="2400" dirty="0"/>
              <a:t>Operational Questions</a:t>
            </a:r>
          </a:p>
        </p:txBody>
      </p:sp>
      <p:sp>
        <p:nvSpPr>
          <p:cNvPr id="4" name="Slide Number Placeholder 3">
            <a:extLst>
              <a:ext uri="{FF2B5EF4-FFF2-40B4-BE49-F238E27FC236}">
                <a16:creationId xmlns:a16="http://schemas.microsoft.com/office/drawing/2014/main" xmlns="" id="{5C1A24D5-2AC0-4B89-904F-AEBE94B7438B}"/>
              </a:ext>
            </a:extLst>
          </p:cNvPr>
          <p:cNvSpPr>
            <a:spLocks noGrp="1"/>
          </p:cNvSpPr>
          <p:nvPr>
            <p:ph type="sldNum" sz="quarter" idx="10"/>
          </p:nvPr>
        </p:nvSpPr>
        <p:spPr/>
        <p:txBody>
          <a:bodyPr/>
          <a:lstStyle/>
          <a:p>
            <a:fld id="{8A7CD1C4-3804-4B16-B15D-4D86ECF6FCF8}" type="slidenum">
              <a:rPr lang="en-US" smtClean="0"/>
              <a:t>38</a:t>
            </a:fld>
            <a:endParaRPr lang="en-US" dirty="0"/>
          </a:p>
        </p:txBody>
      </p:sp>
      <p:pic>
        <p:nvPicPr>
          <p:cNvPr id="6" name="Picture 5" descr="CAF Procedures PN.pdf - Adobe Acrobat Reader DC">
            <a:extLst>
              <a:ext uri="{FF2B5EF4-FFF2-40B4-BE49-F238E27FC236}">
                <a16:creationId xmlns:a16="http://schemas.microsoft.com/office/drawing/2014/main" xmlns="" id="{51B07483-B275-4B8E-B757-6A0B7A3DCB36}"/>
              </a:ext>
            </a:extLst>
          </p:cNvPr>
          <p:cNvPicPr>
            <a:picLocks noChangeAspect="1"/>
          </p:cNvPicPr>
          <p:nvPr/>
        </p:nvPicPr>
        <p:blipFill rotWithShape="1">
          <a:blip r:embed="rId4"/>
          <a:srcRect l="8566" t="17959" r="24351" b="2466"/>
          <a:stretch/>
        </p:blipFill>
        <p:spPr>
          <a:xfrm>
            <a:off x="143839" y="2167847"/>
            <a:ext cx="5108508" cy="4675719"/>
          </a:xfrm>
          <a:prstGeom prst="rect">
            <a:avLst/>
          </a:prstGeom>
        </p:spPr>
      </p:pic>
      <p:sp>
        <p:nvSpPr>
          <p:cNvPr id="10" name="TextBox 9">
            <a:extLst>
              <a:ext uri="{FF2B5EF4-FFF2-40B4-BE49-F238E27FC236}">
                <a16:creationId xmlns:a16="http://schemas.microsoft.com/office/drawing/2014/main" xmlns="" id="{5D91A6DA-C4C4-4A8A-898E-3D72F9392240}"/>
              </a:ext>
            </a:extLst>
          </p:cNvPr>
          <p:cNvSpPr txBox="1"/>
          <p:nvPr/>
        </p:nvSpPr>
        <p:spPr>
          <a:xfrm>
            <a:off x="6098969" y="2317944"/>
            <a:ext cx="2733881" cy="2308324"/>
          </a:xfrm>
          <a:prstGeom prst="rect">
            <a:avLst/>
          </a:prstGeom>
          <a:noFill/>
        </p:spPr>
        <p:txBody>
          <a:bodyPr wrap="square" rtlCol="0">
            <a:spAutoFit/>
          </a:bodyPr>
          <a:lstStyle/>
          <a:p>
            <a:r>
              <a:rPr lang="en-US" dirty="0"/>
              <a:t>Appendix A to the Auction 903 Procedures Public Notice </a:t>
            </a:r>
          </a:p>
          <a:p>
            <a:endParaRPr lang="en-US" dirty="0"/>
          </a:p>
          <a:p>
            <a:endParaRPr lang="en-US" dirty="0"/>
          </a:p>
        </p:txBody>
      </p:sp>
    </p:spTree>
    <p:custDataLst>
      <p:tags r:id="rId1"/>
    </p:custDataLst>
    <p:extLst>
      <p:ext uri="{BB962C8B-B14F-4D97-AF65-F5344CB8AC3E}">
        <p14:creationId xmlns:p14="http://schemas.microsoft.com/office/powerpoint/2010/main" val="2355817409"/>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45255-00ED-4F49-B8B9-D43F56FA1207}"/>
              </a:ext>
            </a:extLst>
          </p:cNvPr>
          <p:cNvSpPr>
            <a:spLocks noGrp="1"/>
          </p:cNvSpPr>
          <p:nvPr>
            <p:ph type="title"/>
          </p:nvPr>
        </p:nvSpPr>
        <p:spPr>
          <a:xfrm>
            <a:off x="392190" y="1627227"/>
            <a:ext cx="7805737" cy="610658"/>
          </a:xfrm>
        </p:spPr>
        <p:txBody>
          <a:bodyPr/>
          <a:lstStyle/>
          <a:p>
            <a:r>
              <a:rPr lang="en-US" sz="2400" dirty="0"/>
              <a:t>Operational Questions</a:t>
            </a:r>
          </a:p>
        </p:txBody>
      </p:sp>
      <p:sp>
        <p:nvSpPr>
          <p:cNvPr id="3" name="Content Placeholder 2">
            <a:extLst>
              <a:ext uri="{FF2B5EF4-FFF2-40B4-BE49-F238E27FC236}">
                <a16:creationId xmlns:a16="http://schemas.microsoft.com/office/drawing/2014/main" xmlns="" id="{DF05A98B-6F5C-4392-B739-F17838754BEF}"/>
              </a:ext>
            </a:extLst>
          </p:cNvPr>
          <p:cNvSpPr>
            <a:spLocks noGrp="1"/>
          </p:cNvSpPr>
          <p:nvPr>
            <p:ph idx="1"/>
          </p:nvPr>
        </p:nvSpPr>
        <p:spPr>
          <a:xfrm>
            <a:off x="369888" y="2147719"/>
            <a:ext cx="8462962" cy="4306127"/>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xmlns="" id="{5C1A24D5-2AC0-4B89-904F-AEBE94B7438B}"/>
              </a:ext>
            </a:extLst>
          </p:cNvPr>
          <p:cNvSpPr>
            <a:spLocks noGrp="1"/>
          </p:cNvSpPr>
          <p:nvPr>
            <p:ph type="sldNum" sz="quarter" idx="10"/>
          </p:nvPr>
        </p:nvSpPr>
        <p:spPr/>
        <p:txBody>
          <a:bodyPr/>
          <a:lstStyle/>
          <a:p>
            <a:fld id="{8A7CD1C4-3804-4B16-B15D-4D86ECF6FCF8}" type="slidenum">
              <a:rPr lang="en-US" smtClean="0"/>
              <a:t>39</a:t>
            </a:fld>
            <a:endParaRPr lang="en-US" dirty="0"/>
          </a:p>
        </p:txBody>
      </p:sp>
      <p:pic>
        <p:nvPicPr>
          <p:cNvPr id="7" name="Picture 6" descr="CAF Procedures PN.pdf - Adobe Acrobat Reader DC">
            <a:extLst>
              <a:ext uri="{FF2B5EF4-FFF2-40B4-BE49-F238E27FC236}">
                <a16:creationId xmlns:a16="http://schemas.microsoft.com/office/drawing/2014/main" xmlns="" id="{76327E30-9E44-47E9-A5C5-6B723C006491}"/>
              </a:ext>
            </a:extLst>
          </p:cNvPr>
          <p:cNvPicPr>
            <a:picLocks noChangeAspect="1"/>
          </p:cNvPicPr>
          <p:nvPr/>
        </p:nvPicPr>
        <p:blipFill rotWithShape="1">
          <a:blip r:embed="rId3"/>
          <a:srcRect l="8002" t="15890" r="25478" b="54155"/>
          <a:stretch/>
        </p:blipFill>
        <p:spPr>
          <a:xfrm>
            <a:off x="100208" y="2116898"/>
            <a:ext cx="5912285" cy="2054269"/>
          </a:xfrm>
          <a:prstGeom prst="rect">
            <a:avLst/>
          </a:prstGeom>
        </p:spPr>
      </p:pic>
      <p:pic>
        <p:nvPicPr>
          <p:cNvPr id="9" name="Picture 8" descr="CAF Procedures PN.pdf - Adobe Acrobat Reader DC">
            <a:extLst>
              <a:ext uri="{FF2B5EF4-FFF2-40B4-BE49-F238E27FC236}">
                <a16:creationId xmlns:a16="http://schemas.microsoft.com/office/drawing/2014/main" xmlns="" id="{CD187DAD-C76C-4335-AB37-71E4FC943AEF}"/>
              </a:ext>
            </a:extLst>
          </p:cNvPr>
          <p:cNvPicPr>
            <a:picLocks noChangeAspect="1"/>
          </p:cNvPicPr>
          <p:nvPr/>
        </p:nvPicPr>
        <p:blipFill rotWithShape="1">
          <a:blip r:embed="rId4"/>
          <a:srcRect l="8002" t="20822" r="25478" b="45023"/>
          <a:stretch/>
        </p:blipFill>
        <p:spPr>
          <a:xfrm>
            <a:off x="100208" y="3442483"/>
            <a:ext cx="5912285" cy="2342368"/>
          </a:xfrm>
          <a:prstGeom prst="rect">
            <a:avLst/>
          </a:prstGeom>
        </p:spPr>
      </p:pic>
    </p:spTree>
    <p:extLst>
      <p:ext uri="{BB962C8B-B14F-4D97-AF65-F5344CB8AC3E}">
        <p14:creationId xmlns:p14="http://schemas.microsoft.com/office/powerpoint/2010/main" val="74764200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3489066"/>
          </a:xfrm>
        </p:spPr>
        <p:txBody>
          <a:bodyPr>
            <a:noAutofit/>
          </a:bodyPr>
          <a:lstStyle/>
          <a:p>
            <a:r>
              <a:rPr lang="en-US" dirty="0">
                <a:latin typeface="Calibri" panose="020F0502020204030204" pitchFamily="34" charset="0"/>
                <a:cs typeface="Calibri" panose="020F0502020204030204" pitchFamily="34" charset="0"/>
              </a:rPr>
              <a:t>Will award up to $1.98 billion over 10 years</a:t>
            </a:r>
          </a:p>
          <a:p>
            <a:r>
              <a:rPr lang="en-US" dirty="0">
                <a:latin typeface="Calibri" panose="020F0502020204030204" pitchFamily="34" charset="0"/>
                <a:cs typeface="Calibri" panose="020F0502020204030204" pitchFamily="34" charset="0"/>
              </a:rPr>
              <a:t>Support for provision of both broadband and voice services to fixed locations</a:t>
            </a:r>
          </a:p>
          <a:p>
            <a:r>
              <a:rPr lang="en-US" dirty="0">
                <a:latin typeface="Calibri" panose="020F0502020204030204" pitchFamily="34" charset="0"/>
                <a:cs typeface="Calibri" panose="020F0502020204030204" pitchFamily="34" charset="0"/>
              </a:rPr>
              <a:t>Multi-round reverse auction</a:t>
            </a:r>
          </a:p>
          <a:p>
            <a:r>
              <a:rPr lang="en-US" dirty="0">
                <a:latin typeface="Calibri" panose="020F0502020204030204" pitchFamily="34" charset="0"/>
                <a:cs typeface="Calibri" panose="020F0502020204030204" pitchFamily="34" charset="0"/>
              </a:rPr>
              <a:t>All entities must be qualified in order to place bids</a:t>
            </a:r>
          </a:p>
          <a:p>
            <a:r>
              <a:rPr lang="en-US" dirty="0">
                <a:latin typeface="Calibri" panose="020F0502020204030204" pitchFamily="34" charset="0"/>
                <a:cs typeface="Calibri" panose="020F0502020204030204" pitchFamily="34" charset="0"/>
              </a:rPr>
              <a:t>Winning bidders must be authorized to receive support, become ETCs, and submit a Letter of Credit after the auction</a:t>
            </a:r>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25979" y="1607933"/>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Overview of Auction 903</a:t>
            </a:r>
          </a:p>
        </p:txBody>
      </p:sp>
    </p:spTree>
    <p:custDataLst>
      <p:tags r:id="rId1"/>
    </p:custDataLst>
    <p:extLst>
      <p:ext uri="{BB962C8B-B14F-4D97-AF65-F5344CB8AC3E}">
        <p14:creationId xmlns:p14="http://schemas.microsoft.com/office/powerpoint/2010/main" val="37739328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55B30-57DC-41A0-ACD1-28344DB8EE52}"/>
              </a:ext>
            </a:extLst>
          </p:cNvPr>
          <p:cNvSpPr>
            <a:spLocks noGrp="1"/>
          </p:cNvSpPr>
          <p:nvPr>
            <p:ph type="title"/>
          </p:nvPr>
        </p:nvSpPr>
        <p:spPr>
          <a:xfrm>
            <a:off x="403341" y="1601297"/>
            <a:ext cx="7805737" cy="610658"/>
          </a:xfrm>
        </p:spPr>
        <p:txBody>
          <a:bodyPr/>
          <a:lstStyle/>
          <a:p>
            <a:r>
              <a:rPr lang="en-US" sz="2400" dirty="0"/>
              <a:t>State &amp; Performance Tier/Latency Selection</a:t>
            </a:r>
          </a:p>
        </p:txBody>
      </p:sp>
      <p:pic>
        <p:nvPicPr>
          <p:cNvPr id="6" name="Content Placeholder 5" descr="State &amp; Performance Tier/Latency - State and Performance Tier/Latency Selection « FCC Auctions « FCC - Mozilla Firefox">
            <a:extLst>
              <a:ext uri="{FF2B5EF4-FFF2-40B4-BE49-F238E27FC236}">
                <a16:creationId xmlns:a16="http://schemas.microsoft.com/office/drawing/2014/main" xmlns="" id="{0E7E40FD-8610-4046-BA97-17F65E0C9C58}"/>
              </a:ext>
            </a:extLst>
          </p:cNvPr>
          <p:cNvPicPr>
            <a:picLocks noGrp="1" noChangeAspect="1"/>
          </p:cNvPicPr>
          <p:nvPr>
            <p:ph idx="1"/>
          </p:nvPr>
        </p:nvPicPr>
        <p:blipFill rotWithShape="1">
          <a:blip r:embed="rId4"/>
          <a:srcRect l="14735" t="21774" r="14758" b="2447"/>
          <a:stretch/>
        </p:blipFill>
        <p:spPr>
          <a:xfrm>
            <a:off x="369888" y="2297126"/>
            <a:ext cx="4743450" cy="3933825"/>
          </a:xfrm>
          <a:ln w="19050">
            <a:solidFill>
              <a:schemeClr val="tx1"/>
            </a:solidFill>
          </a:ln>
        </p:spPr>
      </p:pic>
      <p:pic>
        <p:nvPicPr>
          <p:cNvPr id="9" name="Picture 8" descr="State &amp; Performance Tier/Latency - State and Performance Tier/Latency Selection « FCC Auctions « FCC - Mozilla Firefox">
            <a:extLst>
              <a:ext uri="{FF2B5EF4-FFF2-40B4-BE49-F238E27FC236}">
                <a16:creationId xmlns:a16="http://schemas.microsoft.com/office/drawing/2014/main" xmlns="" id="{D0864F23-15E7-41F6-B564-49B326FD4F18}"/>
              </a:ext>
            </a:extLst>
          </p:cNvPr>
          <p:cNvPicPr>
            <a:picLocks noChangeAspect="1"/>
          </p:cNvPicPr>
          <p:nvPr/>
        </p:nvPicPr>
        <p:blipFill rotWithShape="1">
          <a:blip r:embed="rId5"/>
          <a:srcRect l="15707" t="32500" r="17099" b="5139"/>
          <a:stretch/>
        </p:blipFill>
        <p:spPr>
          <a:xfrm>
            <a:off x="3663964" y="2512073"/>
            <a:ext cx="5480036" cy="3924300"/>
          </a:xfrm>
          <a:prstGeom prst="rect">
            <a:avLst/>
          </a:prstGeom>
        </p:spPr>
      </p:pic>
      <p:sp>
        <p:nvSpPr>
          <p:cNvPr id="5" name="Oval 4">
            <a:extLst>
              <a:ext uri="{FF2B5EF4-FFF2-40B4-BE49-F238E27FC236}">
                <a16:creationId xmlns:a16="http://schemas.microsoft.com/office/drawing/2014/main" xmlns="" id="{254ED6E2-6B62-4A60-BD5F-7F6617E60140}"/>
              </a:ext>
            </a:extLst>
          </p:cNvPr>
          <p:cNvSpPr/>
          <p:nvPr/>
        </p:nvSpPr>
        <p:spPr>
          <a:xfrm>
            <a:off x="5830882" y="5924811"/>
            <a:ext cx="2344743" cy="72650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66689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1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55B30-57DC-41A0-ACD1-28344DB8EE52}"/>
              </a:ext>
            </a:extLst>
          </p:cNvPr>
          <p:cNvSpPr>
            <a:spLocks noGrp="1"/>
          </p:cNvSpPr>
          <p:nvPr>
            <p:ph type="title"/>
          </p:nvPr>
        </p:nvSpPr>
        <p:spPr>
          <a:xfrm>
            <a:off x="414492" y="1607723"/>
            <a:ext cx="7805737" cy="610658"/>
          </a:xfrm>
        </p:spPr>
        <p:txBody>
          <a:bodyPr/>
          <a:lstStyle/>
          <a:p>
            <a:r>
              <a:rPr lang="en-US" sz="2400" dirty="0"/>
              <a:t>Impermissible State Overlaps</a:t>
            </a:r>
          </a:p>
        </p:txBody>
      </p:sp>
      <p:sp>
        <p:nvSpPr>
          <p:cNvPr id="3" name="Content Placeholder 2">
            <a:extLst>
              <a:ext uri="{FF2B5EF4-FFF2-40B4-BE49-F238E27FC236}">
                <a16:creationId xmlns:a16="http://schemas.microsoft.com/office/drawing/2014/main" xmlns="" id="{DEAE42B5-86BF-4FF1-AAC5-051B461AF136}"/>
              </a:ext>
            </a:extLst>
          </p:cNvPr>
          <p:cNvSpPr>
            <a:spLocks noGrp="1"/>
          </p:cNvSpPr>
          <p:nvPr>
            <p:ph idx="1"/>
          </p:nvPr>
        </p:nvSpPr>
        <p:spPr>
          <a:xfrm>
            <a:off x="369888" y="2402957"/>
            <a:ext cx="8462962" cy="4139731"/>
          </a:xfrm>
        </p:spPr>
        <p:txBody>
          <a:bodyPr/>
          <a:lstStyle/>
          <a:p>
            <a:r>
              <a:rPr lang="en-US" sz="2200" dirty="0">
                <a:latin typeface="Calibri" panose="020F0502020204030204" pitchFamily="34" charset="0"/>
                <a:cs typeface="Calibri" panose="020F0502020204030204" pitchFamily="34" charset="0"/>
              </a:rPr>
              <a:t>Applicants that are commonly controlled or are parties to a joint bidding arrangement are prohibited from bidding in any of the same states</a:t>
            </a:r>
          </a:p>
          <a:p>
            <a:pPr lvl="1"/>
            <a:r>
              <a:rPr lang="en-US" sz="2000" dirty="0">
                <a:latin typeface="Calibri" panose="020F0502020204030204" pitchFamily="34" charset="0"/>
                <a:cs typeface="Calibri" panose="020F0502020204030204" pitchFamily="34" charset="0"/>
              </a:rPr>
              <a:t>Commonly controlled applicants are those in which the same individual or entity either directly or indirectly holds a controlling interest – i.e., positive or negative </a:t>
            </a:r>
            <a:r>
              <a:rPr lang="en-US" sz="2000" i="1" dirty="0">
                <a:latin typeface="Calibri" panose="020F0502020204030204" pitchFamily="34" charset="0"/>
                <a:cs typeface="Calibri" panose="020F0502020204030204" pitchFamily="34" charset="0"/>
              </a:rPr>
              <a:t>de jure</a:t>
            </a:r>
            <a:r>
              <a:rPr lang="en-US" sz="2000" dirty="0">
                <a:latin typeface="Calibri" panose="020F0502020204030204" pitchFamily="34" charset="0"/>
                <a:cs typeface="Calibri" panose="020F0502020204030204" pitchFamily="34" charset="0"/>
              </a:rPr>
              <a:t> or </a:t>
            </a:r>
            <a:r>
              <a:rPr lang="en-US" sz="2000" i="1" dirty="0">
                <a:latin typeface="Calibri" panose="020F0502020204030204" pitchFamily="34" charset="0"/>
                <a:cs typeface="Calibri" panose="020F0502020204030204" pitchFamily="34" charset="0"/>
              </a:rPr>
              <a:t>de facto</a:t>
            </a:r>
            <a:r>
              <a:rPr lang="en-US" sz="2000" dirty="0">
                <a:latin typeface="Calibri" panose="020F0502020204030204" pitchFamily="34" charset="0"/>
                <a:cs typeface="Calibri" panose="020F0502020204030204" pitchFamily="34" charset="0"/>
              </a:rPr>
              <a:t> control of the applicant </a:t>
            </a:r>
          </a:p>
          <a:p>
            <a:pPr lvl="1"/>
            <a:r>
              <a:rPr lang="en-US" sz="2000" dirty="0">
                <a:latin typeface="Calibri" panose="020F0502020204030204" pitchFamily="34" charset="0"/>
                <a:cs typeface="Calibri" panose="020F0502020204030204" pitchFamily="34" charset="0"/>
              </a:rPr>
              <a:t>Joint bidding arrangements are those that</a:t>
            </a:r>
          </a:p>
          <a:p>
            <a:pPr lvl="2"/>
            <a:r>
              <a:rPr lang="en-US" dirty="0">
                <a:latin typeface="Calibri" panose="020F0502020204030204" pitchFamily="34" charset="0"/>
                <a:cs typeface="Calibri" panose="020F0502020204030204" pitchFamily="34" charset="0"/>
              </a:rPr>
              <a:t>relate to any eligible area in Auction 903 and </a:t>
            </a:r>
          </a:p>
          <a:p>
            <a:pPr lvl="2"/>
            <a:r>
              <a:rPr lang="en-US" dirty="0">
                <a:latin typeface="Calibri" panose="020F0502020204030204" pitchFamily="34" charset="0"/>
                <a:cs typeface="Calibri" panose="020F0502020204030204" pitchFamily="34" charset="0"/>
              </a:rPr>
              <a:t>involve bids or bidding strategies, including arrangements regarding Phase II support levels (i.e. bidding percentages) and specific areas on which to bid, as well as any arrangements relating to the post-auction market structure in an eligible area</a:t>
            </a:r>
          </a:p>
        </p:txBody>
      </p:sp>
      <p:sp>
        <p:nvSpPr>
          <p:cNvPr id="4" name="Slide Number Placeholder 3">
            <a:extLst>
              <a:ext uri="{FF2B5EF4-FFF2-40B4-BE49-F238E27FC236}">
                <a16:creationId xmlns:a16="http://schemas.microsoft.com/office/drawing/2014/main" xmlns="" id="{E0213678-DD15-44EA-9720-91250660D159}"/>
              </a:ext>
            </a:extLst>
          </p:cNvPr>
          <p:cNvSpPr>
            <a:spLocks noGrp="1"/>
          </p:cNvSpPr>
          <p:nvPr>
            <p:ph type="sldNum" sz="quarter" idx="10"/>
          </p:nvPr>
        </p:nvSpPr>
        <p:spPr/>
        <p:txBody>
          <a:bodyPr/>
          <a:lstStyle/>
          <a:p>
            <a:fld id="{8A7CD1C4-3804-4B16-B15D-4D86ECF6FCF8}" type="slidenum">
              <a:rPr lang="en-US" smtClean="0"/>
              <a:t>41</a:t>
            </a:fld>
            <a:endParaRPr lang="en-US" dirty="0"/>
          </a:p>
        </p:txBody>
      </p:sp>
    </p:spTree>
    <p:custDataLst>
      <p:tags r:id="rId1"/>
    </p:custDataLst>
    <p:extLst>
      <p:ext uri="{BB962C8B-B14F-4D97-AF65-F5344CB8AC3E}">
        <p14:creationId xmlns:p14="http://schemas.microsoft.com/office/powerpoint/2010/main" val="3522725823"/>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65C909-B533-4153-A9BF-5AE22800889F}"/>
              </a:ext>
            </a:extLst>
          </p:cNvPr>
          <p:cNvSpPr>
            <a:spLocks noGrp="1"/>
          </p:cNvSpPr>
          <p:nvPr>
            <p:ph type="title"/>
          </p:nvPr>
        </p:nvSpPr>
        <p:spPr>
          <a:xfrm>
            <a:off x="436794" y="1622849"/>
            <a:ext cx="7805737" cy="610658"/>
          </a:xfrm>
        </p:spPr>
        <p:txBody>
          <a:bodyPr/>
          <a:lstStyle/>
          <a:p>
            <a:r>
              <a:rPr lang="en-US" sz="2400" dirty="0"/>
              <a:t>Avoiding Impermissible State Overlaps</a:t>
            </a:r>
          </a:p>
        </p:txBody>
      </p:sp>
      <p:sp>
        <p:nvSpPr>
          <p:cNvPr id="3" name="Slide Number Placeholder 2">
            <a:extLst>
              <a:ext uri="{FF2B5EF4-FFF2-40B4-BE49-F238E27FC236}">
                <a16:creationId xmlns:a16="http://schemas.microsoft.com/office/drawing/2014/main" xmlns="" id="{6C99EC22-0294-4121-BA23-27666C363487}"/>
              </a:ext>
            </a:extLst>
          </p:cNvPr>
          <p:cNvSpPr>
            <a:spLocks noGrp="1"/>
          </p:cNvSpPr>
          <p:nvPr>
            <p:ph type="sldNum" sz="quarter" idx="10"/>
          </p:nvPr>
        </p:nvSpPr>
        <p:spPr/>
        <p:txBody>
          <a:bodyPr/>
          <a:lstStyle/>
          <a:p>
            <a:fld id="{8A7CD1C4-3804-4B16-B15D-4D86ECF6FCF8}" type="slidenum">
              <a:rPr lang="en-US" smtClean="0"/>
              <a:t>42</a:t>
            </a:fld>
            <a:endParaRPr lang="en-US" dirty="0"/>
          </a:p>
        </p:txBody>
      </p:sp>
      <p:sp>
        <p:nvSpPr>
          <p:cNvPr id="16" name="TextBox 15">
            <a:extLst>
              <a:ext uri="{FF2B5EF4-FFF2-40B4-BE49-F238E27FC236}">
                <a16:creationId xmlns:a16="http://schemas.microsoft.com/office/drawing/2014/main" xmlns="" id="{79E50CB7-B53B-4638-8B23-5E3B77764CED}"/>
              </a:ext>
            </a:extLst>
          </p:cNvPr>
          <p:cNvSpPr txBox="1"/>
          <p:nvPr/>
        </p:nvSpPr>
        <p:spPr>
          <a:xfrm>
            <a:off x="3463390" y="2424129"/>
            <a:ext cx="5490018" cy="2451953"/>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000" dirty="0"/>
              <a:t>Two options for avoiding impermissible state overlaps:</a:t>
            </a:r>
          </a:p>
          <a:p>
            <a:pPr marL="742950" lvl="1" indent="-285750">
              <a:spcAft>
                <a:spcPts val="800"/>
              </a:spcAft>
              <a:buFont typeface="Arial" panose="020B0604020202020204" pitchFamily="34" charset="0"/>
              <a:buChar char="•"/>
            </a:pPr>
            <a:r>
              <a:rPr lang="en-US" sz="2000" dirty="0"/>
              <a:t>Submit a single short-form application and qualify to bid as one applicant in a state</a:t>
            </a:r>
          </a:p>
          <a:p>
            <a:pPr marL="742950" lvl="1" indent="-285750">
              <a:spcAft>
                <a:spcPts val="800"/>
              </a:spcAft>
              <a:buFont typeface="Arial" panose="020B0604020202020204" pitchFamily="34" charset="0"/>
              <a:buChar char="•"/>
            </a:pPr>
            <a:r>
              <a:rPr lang="en-US" sz="2000" dirty="0"/>
              <a:t>Submit separate short-form applications and qualify to bid independently, though not in the same state</a:t>
            </a:r>
          </a:p>
        </p:txBody>
      </p:sp>
      <p:sp>
        <p:nvSpPr>
          <p:cNvPr id="17" name="TextBox 16">
            <a:extLst>
              <a:ext uri="{FF2B5EF4-FFF2-40B4-BE49-F238E27FC236}">
                <a16:creationId xmlns:a16="http://schemas.microsoft.com/office/drawing/2014/main" xmlns="" id="{D00A9EFB-0E00-4A7D-98B2-3841916EC6F1}"/>
              </a:ext>
            </a:extLst>
          </p:cNvPr>
          <p:cNvSpPr txBox="1"/>
          <p:nvPr/>
        </p:nvSpPr>
        <p:spPr>
          <a:xfrm>
            <a:off x="637843" y="5037712"/>
            <a:ext cx="7570519" cy="1323439"/>
          </a:xfrm>
          <a:prstGeom prst="rect">
            <a:avLst/>
          </a:prstGeom>
          <a:noFill/>
        </p:spPr>
        <p:txBody>
          <a:bodyPr wrap="square" rtlCol="0">
            <a:spAutoFit/>
          </a:bodyPr>
          <a:lstStyle/>
          <a:p>
            <a:r>
              <a:rPr lang="en-US" sz="2000" b="1" dirty="0">
                <a:highlight>
                  <a:srgbClr val="FFFF00"/>
                </a:highlight>
              </a:rPr>
              <a:t>Caution:</a:t>
            </a:r>
            <a:r>
              <a:rPr lang="en-US" sz="2000" b="1" dirty="0"/>
              <a:t>  </a:t>
            </a:r>
            <a:r>
              <a:rPr lang="en-US" sz="2000" dirty="0"/>
              <a:t>Exercise due diligence before submitting an application to confirm that no other commonly controlled entity or party to a joint bidding arrangement, or an entity that controls any party to such an arrangement, has selected any of the same states</a:t>
            </a:r>
          </a:p>
        </p:txBody>
      </p:sp>
      <p:pic>
        <p:nvPicPr>
          <p:cNvPr id="1026" name="Picture 2" descr="Branch Branch Point Split Fork In The Road">
            <a:extLst>
              <a:ext uri="{FF2B5EF4-FFF2-40B4-BE49-F238E27FC236}">
                <a16:creationId xmlns:a16="http://schemas.microsoft.com/office/drawing/2014/main" xmlns="" id="{BA8C2AFA-2236-41E8-AD0A-EE64627D3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843" y="2653543"/>
            <a:ext cx="2825547" cy="199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621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0D26A71-6A16-449C-A729-BAA85616D863}"/>
              </a:ext>
            </a:extLst>
          </p:cNvPr>
          <p:cNvPicPr/>
          <p:nvPr/>
        </p:nvPicPr>
        <p:blipFill>
          <a:blip r:embed="rId4"/>
          <a:stretch>
            <a:fillRect/>
          </a:stretch>
        </p:blipFill>
        <p:spPr>
          <a:xfrm>
            <a:off x="444095" y="3605649"/>
            <a:ext cx="5774540" cy="1885699"/>
          </a:xfrm>
          <a:prstGeom prst="rect">
            <a:avLst/>
          </a:prstGeom>
          <a:ln>
            <a:solidFill>
              <a:schemeClr val="tx1"/>
            </a:solidFill>
          </a:ln>
        </p:spPr>
      </p:pic>
      <p:sp>
        <p:nvSpPr>
          <p:cNvPr id="15" name="Oval 14">
            <a:extLst>
              <a:ext uri="{FF2B5EF4-FFF2-40B4-BE49-F238E27FC236}">
                <a16:creationId xmlns:a16="http://schemas.microsoft.com/office/drawing/2014/main" xmlns="" id="{4E12F946-C1DF-4F9D-8F1D-7994B1AB19A0}"/>
              </a:ext>
            </a:extLst>
          </p:cNvPr>
          <p:cNvSpPr/>
          <p:nvPr/>
        </p:nvSpPr>
        <p:spPr>
          <a:xfrm>
            <a:off x="489994" y="4458650"/>
            <a:ext cx="683930" cy="30112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4423" y="1601957"/>
            <a:ext cx="8535670" cy="610658"/>
          </a:xfrm>
        </p:spPr>
        <p:txBody>
          <a:bodyPr/>
          <a:lstStyle/>
          <a:p>
            <a:r>
              <a:rPr lang="en-US" sz="2400" dirty="0"/>
              <a:t>Agreements</a:t>
            </a:r>
          </a:p>
        </p:txBody>
      </p:sp>
      <p:sp>
        <p:nvSpPr>
          <p:cNvPr id="3" name="Content Placeholder 2"/>
          <p:cNvSpPr>
            <a:spLocks noGrp="1"/>
          </p:cNvSpPr>
          <p:nvPr>
            <p:ph idx="1"/>
          </p:nvPr>
        </p:nvSpPr>
        <p:spPr>
          <a:xfrm>
            <a:off x="6327211" y="3041431"/>
            <a:ext cx="2702081" cy="3132673"/>
          </a:xfrm>
        </p:spPr>
        <p:txBody>
          <a:bodyPr/>
          <a:lstStyle/>
          <a:p>
            <a:pPr marL="285750" lvl="1">
              <a:spcAft>
                <a:spcPts val="600"/>
              </a:spcAft>
              <a:buSzPct val="150000"/>
              <a:buFont typeface="Arial" panose="020B0604020202020204" pitchFamily="34" charset="0"/>
              <a:buChar char="•"/>
            </a:pPr>
            <a:r>
              <a:rPr lang="en-US" sz="2000" dirty="0">
                <a:latin typeface="Calibri" panose="020F0502020204030204" pitchFamily="34" charset="0"/>
                <a:cs typeface="Calibri" panose="020F0502020204030204" pitchFamily="34" charset="0"/>
              </a:rPr>
              <a:t>Applies to any arrangements with other parties regardless of whether they are applying to participate in Auction 903</a:t>
            </a:r>
          </a:p>
          <a:p>
            <a:pPr marL="285750" lvl="1">
              <a:spcAft>
                <a:spcPts val="600"/>
              </a:spcAft>
              <a:buSzPct val="150000"/>
              <a:buFont typeface="Arial" panose="020B0604020202020204" pitchFamily="34" charset="0"/>
              <a:buChar char="•"/>
            </a:pPr>
            <a:r>
              <a:rPr lang="en-US" sz="2000" dirty="0">
                <a:latin typeface="Calibri" panose="020F0502020204030204" pitchFamily="34" charset="0"/>
                <a:cs typeface="Calibri" panose="020F0502020204030204" pitchFamily="34" charset="0"/>
              </a:rPr>
              <a:t>Agreement need not be reduced to writing</a:t>
            </a:r>
          </a:p>
        </p:txBody>
      </p:sp>
      <p:sp>
        <p:nvSpPr>
          <p:cNvPr id="4" name="Slide Number Placeholder 3">
            <a:extLst>
              <a:ext uri="{FF2B5EF4-FFF2-40B4-BE49-F238E27FC236}">
                <a16:creationId xmlns:a16="http://schemas.microsoft.com/office/drawing/2014/main" xmlns="" id="{D9E9A9DE-58EF-44C5-BD8A-42756DF85E19}"/>
              </a:ext>
            </a:extLst>
          </p:cNvPr>
          <p:cNvSpPr>
            <a:spLocks noGrp="1"/>
          </p:cNvSpPr>
          <p:nvPr>
            <p:ph type="sldNum" sz="quarter" idx="10"/>
          </p:nvPr>
        </p:nvSpPr>
        <p:spPr/>
        <p:txBody>
          <a:bodyPr/>
          <a:lstStyle/>
          <a:p>
            <a:fld id="{8A7CD1C4-3804-4B16-B15D-4D86ECF6FCF8}" type="slidenum">
              <a:rPr lang="en-US" smtClean="0"/>
              <a:t>43</a:t>
            </a:fld>
            <a:endParaRPr lang="en-US" dirty="0"/>
          </a:p>
        </p:txBody>
      </p:sp>
      <p:sp>
        <p:nvSpPr>
          <p:cNvPr id="19" name="Oval 18">
            <a:extLst>
              <a:ext uri="{FF2B5EF4-FFF2-40B4-BE49-F238E27FC236}">
                <a16:creationId xmlns:a16="http://schemas.microsoft.com/office/drawing/2014/main" xmlns="" id="{92A2E590-0C7C-4322-9FA2-D3659FFC3E28}"/>
              </a:ext>
            </a:extLst>
          </p:cNvPr>
          <p:cNvSpPr/>
          <p:nvPr/>
        </p:nvSpPr>
        <p:spPr>
          <a:xfrm>
            <a:off x="4800078" y="4607768"/>
            <a:ext cx="1184088" cy="3040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xmlns="" id="{DF91D660-B0A2-4E98-B2E7-0E64222156DF}"/>
              </a:ext>
            </a:extLst>
          </p:cNvPr>
          <p:cNvPicPr/>
          <p:nvPr/>
        </p:nvPicPr>
        <p:blipFill rotWithShape="1">
          <a:blip r:embed="rId5"/>
          <a:srcRect r="21687"/>
          <a:stretch/>
        </p:blipFill>
        <p:spPr>
          <a:xfrm>
            <a:off x="530084" y="2962185"/>
            <a:ext cx="5602561" cy="3547655"/>
          </a:xfrm>
          <a:prstGeom prst="rect">
            <a:avLst/>
          </a:prstGeom>
          <a:ln>
            <a:solidFill>
              <a:schemeClr val="tx1"/>
            </a:solidFill>
          </a:ln>
        </p:spPr>
      </p:pic>
      <p:sp>
        <p:nvSpPr>
          <p:cNvPr id="14" name="Oval 13">
            <a:extLst>
              <a:ext uri="{FF2B5EF4-FFF2-40B4-BE49-F238E27FC236}">
                <a16:creationId xmlns:a16="http://schemas.microsoft.com/office/drawing/2014/main" xmlns="" id="{1E049045-AD06-48D6-A466-0912D6C89A65}"/>
              </a:ext>
            </a:extLst>
          </p:cNvPr>
          <p:cNvSpPr/>
          <p:nvPr/>
        </p:nvSpPr>
        <p:spPr>
          <a:xfrm>
            <a:off x="1529444" y="5575532"/>
            <a:ext cx="1529405" cy="42506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BA2D8BDB-0198-4038-AD9E-6ED7F0262921}"/>
              </a:ext>
            </a:extLst>
          </p:cNvPr>
          <p:cNvSpPr/>
          <p:nvPr/>
        </p:nvSpPr>
        <p:spPr>
          <a:xfrm>
            <a:off x="1533555" y="4506869"/>
            <a:ext cx="1720916" cy="35782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xmlns="" id="{AD7378C2-C608-49D4-B433-99F2BF8DFA83}"/>
              </a:ext>
            </a:extLst>
          </p:cNvPr>
          <p:cNvPicPr/>
          <p:nvPr/>
        </p:nvPicPr>
        <p:blipFill rotWithShape="1">
          <a:blip r:embed="rId6"/>
          <a:srcRect r="22076"/>
          <a:stretch/>
        </p:blipFill>
        <p:spPr>
          <a:xfrm>
            <a:off x="1140195" y="3069169"/>
            <a:ext cx="4492941" cy="3533217"/>
          </a:xfrm>
          <a:prstGeom prst="rect">
            <a:avLst/>
          </a:prstGeom>
          <a:ln>
            <a:solidFill>
              <a:schemeClr val="tx1"/>
            </a:solidFill>
          </a:ln>
        </p:spPr>
      </p:pic>
      <p:sp>
        <p:nvSpPr>
          <p:cNvPr id="18" name="Oval 17">
            <a:extLst>
              <a:ext uri="{FF2B5EF4-FFF2-40B4-BE49-F238E27FC236}">
                <a16:creationId xmlns:a16="http://schemas.microsoft.com/office/drawing/2014/main" xmlns="" id="{021D966B-5952-4901-97E3-74D4E5B0C14C}"/>
              </a:ext>
            </a:extLst>
          </p:cNvPr>
          <p:cNvSpPr/>
          <p:nvPr/>
        </p:nvSpPr>
        <p:spPr>
          <a:xfrm>
            <a:off x="1956481" y="4160213"/>
            <a:ext cx="2006964" cy="447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521A808E-DCA8-4FDF-BDBB-3F87CFAD7F57}"/>
              </a:ext>
            </a:extLst>
          </p:cNvPr>
          <p:cNvSpPr/>
          <p:nvPr/>
        </p:nvSpPr>
        <p:spPr>
          <a:xfrm>
            <a:off x="141516" y="2233457"/>
            <a:ext cx="8098971" cy="707886"/>
          </a:xfrm>
          <a:prstGeom prst="rect">
            <a:avLst/>
          </a:prstGeom>
        </p:spPr>
        <p:txBody>
          <a:bodyPr wrap="square">
            <a:spAutoFit/>
          </a:bodyPr>
          <a:lstStyle/>
          <a:p>
            <a:pPr marL="285750" lvl="1">
              <a:spcAft>
                <a:spcPts val="600"/>
              </a:spcAft>
              <a:buSzPct val="150000"/>
            </a:pPr>
            <a:r>
              <a:rPr lang="en-US" sz="2000" dirty="0">
                <a:cs typeface="Calibri" panose="020F0502020204030204" pitchFamily="34" charset="0"/>
              </a:rPr>
              <a:t>Disclose any agreement relating to the applicant’s participation in the competitive bidding</a:t>
            </a:r>
          </a:p>
        </p:txBody>
      </p:sp>
      <p:cxnSp>
        <p:nvCxnSpPr>
          <p:cNvPr id="20" name="Straight Connector 19">
            <a:extLst>
              <a:ext uri="{FF2B5EF4-FFF2-40B4-BE49-F238E27FC236}">
                <a16:creationId xmlns:a16="http://schemas.microsoft.com/office/drawing/2014/main" xmlns="" id="{73AF4DFE-BB5E-4A4B-B4F2-6E8A0AD5C800}"/>
              </a:ext>
            </a:extLst>
          </p:cNvPr>
          <p:cNvCxnSpPr>
            <a:cxnSpLocks/>
          </p:cNvCxnSpPr>
          <p:nvPr/>
        </p:nvCxnSpPr>
        <p:spPr>
          <a:xfrm>
            <a:off x="6321960" y="2996151"/>
            <a:ext cx="0" cy="3226123"/>
          </a:xfrm>
          <a:prstGeom prst="line">
            <a:avLst/>
          </a:prstGeom>
          <a:ln w="0"/>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346115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4" grpId="0" animBg="1"/>
      <p:bldP spid="14" grpId="1" animBg="1"/>
      <p:bldP spid="13" grpId="0" animBg="1"/>
      <p:bldP spid="13" grpId="1"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A61D2A4E-EDF0-42BC-9920-047BA69C3937}"/>
              </a:ext>
            </a:extLst>
          </p:cNvPr>
          <p:cNvPicPr/>
          <p:nvPr/>
        </p:nvPicPr>
        <p:blipFill>
          <a:blip r:embed="rId3"/>
          <a:stretch>
            <a:fillRect/>
          </a:stretch>
        </p:blipFill>
        <p:spPr>
          <a:xfrm>
            <a:off x="1142709" y="2237062"/>
            <a:ext cx="6602428" cy="4304839"/>
          </a:xfrm>
          <a:prstGeom prst="rect">
            <a:avLst/>
          </a:prstGeom>
          <a:ln>
            <a:solidFill>
              <a:schemeClr val="tx1"/>
            </a:solidFill>
          </a:ln>
        </p:spPr>
      </p:pic>
      <p:sp>
        <p:nvSpPr>
          <p:cNvPr id="4" name="Title 1"/>
          <p:cNvSpPr>
            <a:spLocks noGrp="1"/>
          </p:cNvSpPr>
          <p:nvPr>
            <p:ph type="title"/>
          </p:nvPr>
        </p:nvSpPr>
        <p:spPr>
          <a:xfrm>
            <a:off x="425643" y="1638967"/>
            <a:ext cx="7805737" cy="610658"/>
          </a:xfrm>
        </p:spPr>
        <p:txBody>
          <a:bodyPr/>
          <a:lstStyle/>
          <a:p>
            <a:r>
              <a:rPr lang="en-US" sz="2400" dirty="0"/>
              <a:t>Ownership</a:t>
            </a:r>
          </a:p>
        </p:txBody>
      </p:sp>
      <p:sp>
        <p:nvSpPr>
          <p:cNvPr id="2" name="Slide Number Placeholder 1">
            <a:extLst>
              <a:ext uri="{FF2B5EF4-FFF2-40B4-BE49-F238E27FC236}">
                <a16:creationId xmlns:a16="http://schemas.microsoft.com/office/drawing/2014/main" xmlns="" id="{40E00D63-3650-4263-97E2-4D68B00B68D7}"/>
              </a:ext>
            </a:extLst>
          </p:cNvPr>
          <p:cNvSpPr>
            <a:spLocks noGrp="1"/>
          </p:cNvSpPr>
          <p:nvPr>
            <p:ph type="sldNum" sz="quarter" idx="10"/>
          </p:nvPr>
        </p:nvSpPr>
        <p:spPr/>
        <p:txBody>
          <a:bodyPr/>
          <a:lstStyle/>
          <a:p>
            <a:fld id="{8A7CD1C4-3804-4B16-B15D-4D86ECF6FCF8}" type="slidenum">
              <a:rPr lang="en-US" smtClean="0"/>
              <a:t>44</a:t>
            </a:fld>
            <a:endParaRPr lang="en-US" dirty="0"/>
          </a:p>
        </p:txBody>
      </p:sp>
      <p:sp>
        <p:nvSpPr>
          <p:cNvPr id="11" name="Oval 10"/>
          <p:cNvSpPr/>
          <p:nvPr/>
        </p:nvSpPr>
        <p:spPr>
          <a:xfrm>
            <a:off x="6369664" y="3705654"/>
            <a:ext cx="1184088" cy="30401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xmlns="" id="{AAD77A3C-AF31-4EA5-B227-7E3641149B1B}"/>
              </a:ext>
            </a:extLst>
          </p:cNvPr>
          <p:cNvSpPr/>
          <p:nvPr/>
        </p:nvSpPr>
        <p:spPr>
          <a:xfrm>
            <a:off x="951324" y="2821580"/>
            <a:ext cx="2561133" cy="4358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D112FF5F-9156-4539-8CB0-7991F06AC206}"/>
              </a:ext>
            </a:extLst>
          </p:cNvPr>
          <p:cNvSpPr/>
          <p:nvPr/>
        </p:nvSpPr>
        <p:spPr>
          <a:xfrm>
            <a:off x="993855" y="5091230"/>
            <a:ext cx="2430530" cy="4358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8886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90" y="1655645"/>
            <a:ext cx="7805737" cy="610658"/>
          </a:xfrm>
        </p:spPr>
        <p:txBody>
          <a:bodyPr/>
          <a:lstStyle/>
          <a:p>
            <a:r>
              <a:rPr lang="en-US" sz="2400" dirty="0"/>
              <a:t>Disclosable Interest Holders</a:t>
            </a:r>
          </a:p>
        </p:txBody>
      </p:sp>
      <p:sp>
        <p:nvSpPr>
          <p:cNvPr id="3" name="Content Placeholder 2"/>
          <p:cNvSpPr>
            <a:spLocks noGrp="1"/>
          </p:cNvSpPr>
          <p:nvPr>
            <p:ph idx="1"/>
          </p:nvPr>
        </p:nvSpPr>
        <p:spPr>
          <a:xfrm>
            <a:off x="369888" y="2190306"/>
            <a:ext cx="8462962" cy="4393374"/>
          </a:xfrm>
        </p:spPr>
        <p:txBody>
          <a:bodyPr/>
          <a:lstStyle/>
          <a:p>
            <a:pPr marL="0" indent="0">
              <a:spcAft>
                <a:spcPts val="600"/>
              </a:spcAft>
              <a:buNone/>
            </a:pPr>
            <a:r>
              <a:rPr lang="en-US" sz="2000" dirty="0">
                <a:latin typeface="Calibri" panose="020F0502020204030204" pitchFamily="34" charset="0"/>
                <a:cs typeface="Calibri" panose="020F0502020204030204" pitchFamily="34" charset="0"/>
              </a:rPr>
              <a:t>A disclosable interest holder (DIH) includes real parties-in-interest and any individual or entity that directly or indirectly controls and/or holds certain ownership interests including, but not limited to:</a:t>
            </a:r>
          </a:p>
          <a:p>
            <a:pPr lvl="0">
              <a:spcAft>
                <a:spcPts val="600"/>
              </a:spcAft>
            </a:pPr>
            <a:r>
              <a:rPr lang="en-US" sz="1800" dirty="0">
                <a:latin typeface="Calibri" panose="020F0502020204030204" pitchFamily="34" charset="0"/>
                <a:cs typeface="Calibri" panose="020F0502020204030204" pitchFamily="34" charset="0"/>
              </a:rPr>
              <a:t>any party holding 10% or more of stock in the applicant</a:t>
            </a:r>
          </a:p>
          <a:p>
            <a:pPr lvl="0">
              <a:spcAft>
                <a:spcPts val="600"/>
              </a:spcAft>
            </a:pPr>
            <a:r>
              <a:rPr lang="en-US" sz="1800" dirty="0">
                <a:latin typeface="Calibri" panose="020F0502020204030204" pitchFamily="34" charset="0"/>
                <a:cs typeface="Calibri" panose="020F0502020204030204" pitchFamily="34" charset="0"/>
              </a:rPr>
              <a:t>in the case of a limited partnership, each limited partner whose interest in the applicant is 10% or greater</a:t>
            </a:r>
          </a:p>
          <a:p>
            <a:pPr lvl="0">
              <a:spcAft>
                <a:spcPts val="600"/>
              </a:spcAft>
            </a:pPr>
            <a:r>
              <a:rPr lang="en-US" sz="1800" dirty="0">
                <a:latin typeface="Calibri" panose="020F0502020204030204" pitchFamily="34" charset="0"/>
                <a:cs typeface="Calibri" panose="020F0502020204030204" pitchFamily="34" charset="0"/>
              </a:rPr>
              <a:t>in the case of a general partnership, each partner</a:t>
            </a:r>
          </a:p>
          <a:p>
            <a:pPr lvl="0">
              <a:spcAft>
                <a:spcPts val="600"/>
              </a:spcAft>
            </a:pPr>
            <a:r>
              <a:rPr lang="en-US" sz="1800" dirty="0">
                <a:latin typeface="Calibri" panose="020F0502020204030204" pitchFamily="34" charset="0"/>
                <a:cs typeface="Calibri" panose="020F0502020204030204" pitchFamily="34" charset="0"/>
              </a:rPr>
              <a:t>in the case of an limited liability company, each member whose interest in the applicant is 10% or greater </a:t>
            </a:r>
          </a:p>
          <a:p>
            <a:pPr lvl="0">
              <a:spcAft>
                <a:spcPts val="600"/>
              </a:spcAft>
            </a:pPr>
            <a:r>
              <a:rPr lang="en-US" sz="1800" dirty="0">
                <a:latin typeface="Calibri" panose="020F0502020204030204" pitchFamily="34" charset="0"/>
                <a:cs typeface="Calibri" panose="020F0502020204030204" pitchFamily="34" charset="0"/>
              </a:rPr>
              <a:t>all parties holding indirect ownership interests in the applicant that equal 10% or more  </a:t>
            </a:r>
          </a:p>
          <a:p>
            <a:pPr marL="0" lvl="0" indent="0">
              <a:spcAft>
                <a:spcPts val="600"/>
              </a:spcAft>
              <a:buNone/>
            </a:pPr>
            <a:r>
              <a:rPr lang="en-US" sz="2000" dirty="0">
                <a:latin typeface="Calibri" panose="020F0502020204030204" pitchFamily="34" charset="0"/>
                <a:cs typeface="Calibri" panose="020F0502020204030204" pitchFamily="34" charset="0"/>
              </a:rPr>
              <a:t>See 47 CFR§1.2112(a)(1)-(6) and 54.315(a)(1)</a:t>
            </a:r>
          </a:p>
        </p:txBody>
      </p:sp>
      <p:sp>
        <p:nvSpPr>
          <p:cNvPr id="4" name="Slide Number Placeholder 3">
            <a:extLst>
              <a:ext uri="{FF2B5EF4-FFF2-40B4-BE49-F238E27FC236}">
                <a16:creationId xmlns:a16="http://schemas.microsoft.com/office/drawing/2014/main" xmlns="" id="{726CF871-8692-405B-917F-958521BBFCCD}"/>
              </a:ext>
            </a:extLst>
          </p:cNvPr>
          <p:cNvSpPr>
            <a:spLocks noGrp="1"/>
          </p:cNvSpPr>
          <p:nvPr>
            <p:ph type="sldNum" sz="quarter" idx="10"/>
          </p:nvPr>
        </p:nvSpPr>
        <p:spPr/>
        <p:txBody>
          <a:bodyPr/>
          <a:lstStyle/>
          <a:p>
            <a:fld id="{8A7CD1C4-3804-4B16-B15D-4D86ECF6FCF8}" type="slidenum">
              <a:rPr lang="en-US" smtClean="0"/>
              <a:t>45</a:t>
            </a:fld>
            <a:endParaRPr lang="en-US" dirty="0"/>
          </a:p>
        </p:txBody>
      </p:sp>
    </p:spTree>
    <p:custDataLst>
      <p:tags r:id="rId1"/>
    </p:custDataLst>
    <p:extLst>
      <p:ext uri="{BB962C8B-B14F-4D97-AF65-F5344CB8AC3E}">
        <p14:creationId xmlns:p14="http://schemas.microsoft.com/office/powerpoint/2010/main" val="4155089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24" y="1615973"/>
            <a:ext cx="8095313" cy="610658"/>
          </a:xfrm>
        </p:spPr>
        <p:txBody>
          <a:bodyPr/>
          <a:lstStyle/>
          <a:p>
            <a:r>
              <a:rPr lang="en-US" sz="2400" dirty="0"/>
              <a:t>Disclosable Interest Holders</a:t>
            </a:r>
          </a:p>
        </p:txBody>
      </p:sp>
      <p:sp>
        <p:nvSpPr>
          <p:cNvPr id="3" name="Content Placeholder 2"/>
          <p:cNvSpPr>
            <a:spLocks noGrp="1"/>
          </p:cNvSpPr>
          <p:nvPr>
            <p:ph idx="1"/>
          </p:nvPr>
        </p:nvSpPr>
        <p:spPr>
          <a:xfrm>
            <a:off x="5778222" y="2171892"/>
            <a:ext cx="3251477" cy="4648814"/>
          </a:xfrm>
        </p:spPr>
        <p:txBody>
          <a:bodyPr/>
          <a:lstStyle/>
          <a:p>
            <a:r>
              <a:rPr lang="en-US" sz="1700" dirty="0">
                <a:latin typeface="Calibri" panose="020F0502020204030204" pitchFamily="34" charset="0"/>
                <a:cs typeface="Calibri" panose="020F0502020204030204" pitchFamily="34" charset="0"/>
              </a:rPr>
              <a:t>Provide information about the </a:t>
            </a:r>
            <a:r>
              <a:rPr lang="en-US" sz="1700" dirty="0" err="1">
                <a:latin typeface="Calibri" panose="020F0502020204030204" pitchFamily="34" charset="0"/>
                <a:cs typeface="Calibri" panose="020F0502020204030204" pitchFamily="34" charset="0"/>
              </a:rPr>
              <a:t>DIH</a:t>
            </a:r>
            <a:r>
              <a:rPr lang="en-US" sz="1700" dirty="0">
                <a:latin typeface="Calibri" panose="020F0502020204030204" pitchFamily="34" charset="0"/>
                <a:cs typeface="Calibri" panose="020F0502020204030204" pitchFamily="34" charset="0"/>
              </a:rPr>
              <a:t> (e.g., contact info, type of interest, etc.)</a:t>
            </a:r>
          </a:p>
          <a:p>
            <a:pPr indent="-285750">
              <a:spcAft>
                <a:spcPts val="600"/>
              </a:spcAft>
            </a:pPr>
            <a:r>
              <a:rPr lang="en-US" sz="1700" dirty="0">
                <a:latin typeface="Calibri" panose="020F0502020204030204" pitchFamily="34" charset="0"/>
                <a:cs typeface="Calibri" panose="020F0502020204030204" pitchFamily="34" charset="0"/>
              </a:rPr>
              <a:t>Use “Other” to disclose interests not listed in Form 183</a:t>
            </a:r>
          </a:p>
          <a:p>
            <a:pPr indent="-285750">
              <a:spcAft>
                <a:spcPts val="600"/>
              </a:spcAft>
            </a:pPr>
            <a:r>
              <a:rPr lang="en-US" sz="1700" dirty="0">
                <a:latin typeface="Calibri" panose="020F0502020204030204" pitchFamily="34" charset="0"/>
                <a:cs typeface="Calibri" panose="020F0502020204030204" pitchFamily="34" charset="0"/>
              </a:rPr>
              <a:t>Report the percent of interest held by the </a:t>
            </a:r>
            <a:r>
              <a:rPr lang="en-US" sz="1700" dirty="0" err="1">
                <a:latin typeface="Calibri" panose="020F0502020204030204" pitchFamily="34" charset="0"/>
                <a:cs typeface="Calibri" panose="020F0502020204030204" pitchFamily="34" charset="0"/>
              </a:rPr>
              <a:t>DIH</a:t>
            </a:r>
            <a:endParaRPr lang="en-US" sz="1700" dirty="0">
              <a:latin typeface="Calibri" panose="020F0502020204030204" pitchFamily="34" charset="0"/>
              <a:cs typeface="Calibri" panose="020F0502020204030204" pitchFamily="34" charset="0"/>
            </a:endParaRPr>
          </a:p>
          <a:p>
            <a:pPr lvl="1">
              <a:spcAft>
                <a:spcPts val="600"/>
              </a:spcAft>
            </a:pPr>
            <a:r>
              <a:rPr lang="en-US" sz="1600" dirty="0" err="1">
                <a:latin typeface="Calibri" panose="020F0502020204030204" pitchFamily="34" charset="0"/>
                <a:cs typeface="Calibri" panose="020F0502020204030204" pitchFamily="34" charset="0"/>
              </a:rPr>
              <a:t>DIHs</a:t>
            </a:r>
            <a:r>
              <a:rPr lang="en-US" sz="1600" dirty="0">
                <a:latin typeface="Calibri" panose="020F0502020204030204" pitchFamily="34" charset="0"/>
                <a:cs typeface="Calibri" panose="020F0502020204030204" pitchFamily="34" charset="0"/>
              </a:rPr>
              <a:t> with no equity or other relevant ownership interest in the applicant should put “0” </a:t>
            </a:r>
          </a:p>
          <a:p>
            <a:pPr lvl="1">
              <a:spcAft>
                <a:spcPts val="600"/>
              </a:spcAft>
            </a:pPr>
            <a:r>
              <a:rPr lang="en-US" sz="1600" dirty="0">
                <a:latin typeface="Calibri" panose="020F0502020204030204" pitchFamily="34" charset="0"/>
                <a:cs typeface="Calibri" panose="020F0502020204030204" pitchFamily="34" charset="0"/>
              </a:rPr>
              <a:t>Percent of Interest” should reflect aggregate disclosable ownership interests in the applicant (both direct and indirect)</a:t>
            </a:r>
          </a:p>
          <a:p>
            <a:pPr lvl="1">
              <a:spcAft>
                <a:spcPts val="600"/>
              </a:spcAft>
            </a:pPr>
            <a:endParaRPr lang="en-US" sz="1600" dirty="0">
              <a:latin typeface="Calibri" panose="020F0502020204030204" pitchFamily="34" charset="0"/>
              <a:cs typeface="Calibri" panose="020F0502020204030204" pitchFamily="34" charset="0"/>
            </a:endParaRPr>
          </a:p>
          <a:p>
            <a:pPr indent="-285750">
              <a:spcAft>
                <a:spcPts val="600"/>
              </a:spcAft>
            </a:pPr>
            <a:endParaRPr lang="en-US" sz="1600" dirty="0">
              <a:solidFill>
                <a:schemeClr val="tx2"/>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51A62863-58FD-41B1-A628-0C4BFE8A6937}"/>
              </a:ext>
            </a:extLst>
          </p:cNvPr>
          <p:cNvSpPr>
            <a:spLocks noGrp="1"/>
          </p:cNvSpPr>
          <p:nvPr>
            <p:ph type="sldNum" sz="quarter" idx="10"/>
          </p:nvPr>
        </p:nvSpPr>
        <p:spPr/>
        <p:txBody>
          <a:bodyPr/>
          <a:lstStyle/>
          <a:p>
            <a:fld id="{8A7CD1C4-3804-4B16-B15D-4D86ECF6FCF8}" type="slidenum">
              <a:rPr lang="en-US" smtClean="0"/>
              <a:t>46</a:t>
            </a:fld>
            <a:endParaRPr lang="en-US" dirty="0"/>
          </a:p>
        </p:txBody>
      </p:sp>
      <p:cxnSp>
        <p:nvCxnSpPr>
          <p:cNvPr id="5" name="Straight Connector 4"/>
          <p:cNvCxnSpPr/>
          <p:nvPr/>
        </p:nvCxnSpPr>
        <p:spPr>
          <a:xfrm>
            <a:off x="5729059" y="2297662"/>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xmlns="" id="{5DC5AFC4-461D-44CD-BBC1-A871FFD9E206}"/>
              </a:ext>
            </a:extLst>
          </p:cNvPr>
          <p:cNvPicPr/>
          <p:nvPr/>
        </p:nvPicPr>
        <p:blipFill rotWithShape="1">
          <a:blip r:embed="rId3"/>
          <a:srcRect t="572" r="24406" b="-572"/>
          <a:stretch/>
        </p:blipFill>
        <p:spPr>
          <a:xfrm>
            <a:off x="330079" y="2726494"/>
            <a:ext cx="5172843" cy="3202510"/>
          </a:xfrm>
          <a:prstGeom prst="rect">
            <a:avLst/>
          </a:prstGeom>
          <a:ln>
            <a:solidFill>
              <a:schemeClr val="tx1"/>
            </a:solidFill>
          </a:ln>
        </p:spPr>
      </p:pic>
      <p:pic>
        <p:nvPicPr>
          <p:cNvPr id="8" name="Picture 7">
            <a:extLst>
              <a:ext uri="{FF2B5EF4-FFF2-40B4-BE49-F238E27FC236}">
                <a16:creationId xmlns:a16="http://schemas.microsoft.com/office/drawing/2014/main" xmlns="" id="{06F948E1-E565-42B5-B1FC-505191554EB1}"/>
              </a:ext>
            </a:extLst>
          </p:cNvPr>
          <p:cNvPicPr/>
          <p:nvPr/>
        </p:nvPicPr>
        <p:blipFill rotWithShape="1">
          <a:blip r:embed="rId4"/>
          <a:srcRect r="26266"/>
          <a:stretch/>
        </p:blipFill>
        <p:spPr>
          <a:xfrm>
            <a:off x="270806" y="2297662"/>
            <a:ext cx="5244866" cy="3919372"/>
          </a:xfrm>
          <a:prstGeom prst="rect">
            <a:avLst/>
          </a:prstGeom>
          <a:ln>
            <a:solidFill>
              <a:schemeClr val="tx1"/>
            </a:solidFill>
          </a:ln>
        </p:spPr>
      </p:pic>
      <p:pic>
        <p:nvPicPr>
          <p:cNvPr id="11" name="Picture 10">
            <a:extLst>
              <a:ext uri="{FF2B5EF4-FFF2-40B4-BE49-F238E27FC236}">
                <a16:creationId xmlns:a16="http://schemas.microsoft.com/office/drawing/2014/main" xmlns="" id="{A37ADCC3-7B4F-478F-BFC0-ED5FBA30DF58}"/>
              </a:ext>
            </a:extLst>
          </p:cNvPr>
          <p:cNvPicPr/>
          <p:nvPr/>
        </p:nvPicPr>
        <p:blipFill rotWithShape="1">
          <a:blip r:embed="rId5"/>
          <a:srcRect t="3386" r="24065" b="7602"/>
          <a:stretch/>
        </p:blipFill>
        <p:spPr>
          <a:xfrm>
            <a:off x="895709" y="2194752"/>
            <a:ext cx="3995059" cy="1903676"/>
          </a:xfrm>
          <a:prstGeom prst="rect">
            <a:avLst/>
          </a:prstGeom>
          <a:ln>
            <a:solidFill>
              <a:schemeClr val="tx1"/>
            </a:solidFill>
          </a:ln>
        </p:spPr>
      </p:pic>
      <p:pic>
        <p:nvPicPr>
          <p:cNvPr id="9" name="Picture 8">
            <a:extLst>
              <a:ext uri="{FF2B5EF4-FFF2-40B4-BE49-F238E27FC236}">
                <a16:creationId xmlns:a16="http://schemas.microsoft.com/office/drawing/2014/main" xmlns="" id="{C14BAE74-83E0-4888-A177-B23C3C532070}"/>
              </a:ext>
            </a:extLst>
          </p:cNvPr>
          <p:cNvPicPr/>
          <p:nvPr/>
        </p:nvPicPr>
        <p:blipFill rotWithShape="1">
          <a:blip r:embed="rId6"/>
          <a:srcRect t="-1" r="23356" b="-1199"/>
          <a:stretch/>
        </p:blipFill>
        <p:spPr>
          <a:xfrm>
            <a:off x="895709" y="4169459"/>
            <a:ext cx="4061473" cy="2597101"/>
          </a:xfrm>
          <a:prstGeom prst="rect">
            <a:avLst/>
          </a:prstGeom>
          <a:ln>
            <a:solidFill>
              <a:schemeClr val="tx1"/>
            </a:solidFill>
          </a:ln>
        </p:spPr>
      </p:pic>
      <p:sp>
        <p:nvSpPr>
          <p:cNvPr id="10" name="Oval 9">
            <a:extLst>
              <a:ext uri="{FF2B5EF4-FFF2-40B4-BE49-F238E27FC236}">
                <a16:creationId xmlns:a16="http://schemas.microsoft.com/office/drawing/2014/main" xmlns="" id="{0C192299-BB60-4268-8632-A979863080F2}"/>
              </a:ext>
            </a:extLst>
          </p:cNvPr>
          <p:cNvSpPr/>
          <p:nvPr/>
        </p:nvSpPr>
        <p:spPr>
          <a:xfrm>
            <a:off x="997259" y="3593699"/>
            <a:ext cx="666167" cy="17650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F8754F49-B281-4F7B-953F-6DF269F3416D}"/>
              </a:ext>
            </a:extLst>
          </p:cNvPr>
          <p:cNvSpPr/>
          <p:nvPr/>
        </p:nvSpPr>
        <p:spPr>
          <a:xfrm>
            <a:off x="928789" y="6157604"/>
            <a:ext cx="666167" cy="17650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5F527712-BC9F-4FE4-BB0E-BBE01156519A}"/>
              </a:ext>
            </a:extLst>
          </p:cNvPr>
          <p:cNvPicPr/>
          <p:nvPr/>
        </p:nvPicPr>
        <p:blipFill rotWithShape="1">
          <a:blip r:embed="rId7"/>
          <a:srcRect r="25211"/>
          <a:stretch/>
        </p:blipFill>
        <p:spPr>
          <a:xfrm>
            <a:off x="169330" y="2955065"/>
            <a:ext cx="5376120" cy="3044970"/>
          </a:xfrm>
          <a:prstGeom prst="rect">
            <a:avLst/>
          </a:prstGeom>
          <a:ln>
            <a:solidFill>
              <a:schemeClr val="tx1"/>
            </a:solidFill>
          </a:ln>
        </p:spPr>
      </p:pic>
      <p:sp>
        <p:nvSpPr>
          <p:cNvPr id="15" name="Oval 14">
            <a:extLst>
              <a:ext uri="{FF2B5EF4-FFF2-40B4-BE49-F238E27FC236}">
                <a16:creationId xmlns:a16="http://schemas.microsoft.com/office/drawing/2014/main" xmlns="" id="{F4C45D68-6221-4DF8-8791-68ED365519BB}"/>
              </a:ext>
            </a:extLst>
          </p:cNvPr>
          <p:cNvSpPr/>
          <p:nvPr/>
        </p:nvSpPr>
        <p:spPr>
          <a:xfrm>
            <a:off x="2560154" y="3948825"/>
            <a:ext cx="666167" cy="4412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197644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xit" presetSubtype="0" fill="hold"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xit" presetSubtype="0" fill="hold" nodeType="withEffect">
                                  <p:stCondLst>
                                    <p:cond delay="0"/>
                                  </p:stCondLst>
                                  <p:childTnLst>
                                    <p:set>
                                      <p:cBhvr>
                                        <p:cTn id="15" dur="1" fill="hold">
                                          <p:stCondLst>
                                            <p:cond delay="0"/>
                                          </p:stCondLst>
                                        </p:cTn>
                                        <p:tgtEl>
                                          <p:spTgt spid="8"/>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492" y="1603451"/>
            <a:ext cx="8879996" cy="610658"/>
          </a:xfrm>
        </p:spPr>
        <p:txBody>
          <a:bodyPr/>
          <a:lstStyle/>
          <a:p>
            <a:pPr lvl="0"/>
            <a:r>
              <a:rPr lang="en-US" sz="2400" dirty="0"/>
              <a:t>Indirect Disclosable Interest Holders</a:t>
            </a:r>
            <a:br>
              <a:rPr lang="en-US" sz="2400" dirty="0"/>
            </a:br>
            <a:endParaRPr lang="en-US" sz="2400" dirty="0"/>
          </a:p>
        </p:txBody>
      </p:sp>
      <p:sp>
        <p:nvSpPr>
          <p:cNvPr id="3" name="Content Placeholder 2"/>
          <p:cNvSpPr>
            <a:spLocks noGrp="1"/>
          </p:cNvSpPr>
          <p:nvPr>
            <p:ph idx="1"/>
          </p:nvPr>
        </p:nvSpPr>
        <p:spPr>
          <a:xfrm>
            <a:off x="369888" y="2240280"/>
            <a:ext cx="8462962" cy="4511846"/>
          </a:xfrm>
        </p:spPr>
        <p:txBody>
          <a:bodyPr/>
          <a:lstStyle/>
          <a:p>
            <a:pPr marL="0" indent="0">
              <a:spcAft>
                <a:spcPts val="600"/>
              </a:spcAft>
              <a:buNone/>
            </a:pPr>
            <a:r>
              <a:rPr lang="en-US" dirty="0">
                <a:latin typeface="Calibri" panose="020F0502020204030204" pitchFamily="34" charset="0"/>
                <a:cs typeface="Calibri" panose="020F0502020204030204" pitchFamily="34" charset="0"/>
              </a:rPr>
              <a:t>To determine whether you need to report an individual or entity as an indirect DIH:</a:t>
            </a:r>
          </a:p>
          <a:p>
            <a:pPr>
              <a:spcAft>
                <a:spcPts val="600"/>
              </a:spcAft>
            </a:pPr>
            <a:r>
              <a:rPr lang="en-US" dirty="0">
                <a:latin typeface="Calibri" panose="020F0502020204030204" pitchFamily="34" charset="0"/>
                <a:cs typeface="Calibri" panose="020F0502020204030204" pitchFamily="34" charset="0"/>
              </a:rPr>
              <a:t>Successively multiply the ownership percentages for each link in the vertical ownership chain that equals 10% or more of the applicant</a:t>
            </a:r>
          </a:p>
          <a:p>
            <a:pPr>
              <a:spcAft>
                <a:spcPts val="600"/>
              </a:spcAft>
            </a:pPr>
            <a:r>
              <a:rPr lang="en-US" dirty="0">
                <a:latin typeface="Calibri" panose="020F0502020204030204" pitchFamily="34" charset="0"/>
                <a:cs typeface="Calibri" panose="020F0502020204030204" pitchFamily="34" charset="0"/>
              </a:rPr>
              <a:t>If the ownership percentage for an interest in the chain exceeds 50% or represents </a:t>
            </a:r>
            <a:r>
              <a:rPr lang="en-US" i="1" dirty="0">
                <a:latin typeface="Calibri" panose="020F0502020204030204" pitchFamily="34" charset="0"/>
                <a:cs typeface="Calibri" panose="020F0502020204030204" pitchFamily="34" charset="0"/>
              </a:rPr>
              <a:t>de facto </a:t>
            </a:r>
            <a:r>
              <a:rPr lang="en-US" dirty="0">
                <a:latin typeface="Calibri" panose="020F0502020204030204" pitchFamily="34" charset="0"/>
                <a:cs typeface="Calibri" panose="020F0502020204030204" pitchFamily="34" charset="0"/>
              </a:rPr>
              <a:t>control:</a:t>
            </a:r>
          </a:p>
          <a:p>
            <a:pPr lvl="1">
              <a:spcAft>
                <a:spcPts val="600"/>
              </a:spcAft>
            </a:pPr>
            <a:r>
              <a:rPr lang="en-US" sz="2400" dirty="0">
                <a:latin typeface="Calibri" panose="020F0502020204030204" pitchFamily="34" charset="0"/>
                <a:cs typeface="Calibri" panose="020F0502020204030204" pitchFamily="34" charset="0"/>
              </a:rPr>
              <a:t>Treat it and report it as if it were a 100% interest  </a:t>
            </a:r>
          </a:p>
          <a:p>
            <a:pPr lvl="1">
              <a:spcAft>
                <a:spcPts val="600"/>
              </a:spcAft>
            </a:pPr>
            <a:r>
              <a:rPr lang="en-US" sz="2400" dirty="0">
                <a:latin typeface="Calibri" panose="020F0502020204030204" pitchFamily="34" charset="0"/>
                <a:cs typeface="Calibri" panose="020F0502020204030204" pitchFamily="34" charset="0"/>
              </a:rPr>
              <a:t>In some cases, the sum of all the percentages held by DIHs may exceed 100%</a:t>
            </a:r>
          </a:p>
          <a:p>
            <a:endParaRPr lang="en-US" sz="1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4314C902-CDB7-46D1-ABE7-DC2A45606606}"/>
              </a:ext>
            </a:extLst>
          </p:cNvPr>
          <p:cNvSpPr>
            <a:spLocks noGrp="1"/>
          </p:cNvSpPr>
          <p:nvPr>
            <p:ph type="sldNum" sz="quarter" idx="10"/>
          </p:nvPr>
        </p:nvSpPr>
        <p:spPr/>
        <p:txBody>
          <a:bodyPr/>
          <a:lstStyle/>
          <a:p>
            <a:fld id="{8A7CD1C4-3804-4B16-B15D-4D86ECF6FCF8}" type="slidenum">
              <a:rPr lang="en-US" smtClean="0"/>
              <a:t>47</a:t>
            </a:fld>
            <a:endParaRPr lang="en-US" dirty="0"/>
          </a:p>
        </p:txBody>
      </p:sp>
    </p:spTree>
    <p:custDataLst>
      <p:tags r:id="rId1"/>
    </p:custDataLst>
    <p:extLst>
      <p:ext uri="{BB962C8B-B14F-4D97-AF65-F5344CB8AC3E}">
        <p14:creationId xmlns:p14="http://schemas.microsoft.com/office/powerpoint/2010/main" val="3565885466"/>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1517D-4CDE-4920-B250-D0B0FF213695}"/>
              </a:ext>
            </a:extLst>
          </p:cNvPr>
          <p:cNvSpPr>
            <a:spLocks noGrp="1"/>
          </p:cNvSpPr>
          <p:nvPr>
            <p:ph type="title"/>
          </p:nvPr>
        </p:nvSpPr>
        <p:spPr>
          <a:xfrm>
            <a:off x="425643" y="1629812"/>
            <a:ext cx="7805737" cy="610658"/>
          </a:xfrm>
        </p:spPr>
        <p:txBody>
          <a:bodyPr/>
          <a:lstStyle/>
          <a:p>
            <a:r>
              <a:rPr lang="en-US" sz="2400" dirty="0"/>
              <a:t>Multiplier Example</a:t>
            </a:r>
          </a:p>
        </p:txBody>
      </p:sp>
      <p:sp>
        <p:nvSpPr>
          <p:cNvPr id="9" name="Content Placeholder 2">
            <a:extLst>
              <a:ext uri="{FF2B5EF4-FFF2-40B4-BE49-F238E27FC236}">
                <a16:creationId xmlns:a16="http://schemas.microsoft.com/office/drawing/2014/main" xmlns="" id="{D969E72D-B238-488D-97FC-CF9D8DD411C2}"/>
              </a:ext>
            </a:extLst>
          </p:cNvPr>
          <p:cNvSpPr>
            <a:spLocks noGrp="1"/>
          </p:cNvSpPr>
          <p:nvPr>
            <p:ph idx="1"/>
          </p:nvPr>
        </p:nvSpPr>
        <p:spPr>
          <a:xfrm>
            <a:off x="369888" y="2072707"/>
            <a:ext cx="8056179" cy="984122"/>
          </a:xfrm>
        </p:spPr>
        <p:txBody>
          <a:bodyPr/>
          <a:lstStyle/>
          <a:p>
            <a:pPr marL="285750" lvl="1">
              <a:spcAft>
                <a:spcPts val="600"/>
              </a:spcAft>
              <a:buSzPct val="150000"/>
              <a:buFont typeface="Arial" panose="020B0604020202020204" pitchFamily="34" charset="0"/>
              <a:buChar char="•"/>
            </a:pPr>
            <a:r>
              <a:rPr lang="en-US" sz="1800" dirty="0">
                <a:latin typeface="Calibri" panose="020F0502020204030204" pitchFamily="34" charset="0"/>
                <a:cs typeface="Calibri" panose="020F0502020204030204" pitchFamily="34" charset="0"/>
              </a:rPr>
              <a:t>B Corp. and C Corp. must be disclosed as direct </a:t>
            </a:r>
            <a:r>
              <a:rPr lang="en-US" sz="1800" dirty="0" err="1">
                <a:latin typeface="Calibri" panose="020F0502020204030204" pitchFamily="34" charset="0"/>
                <a:cs typeface="Calibri" panose="020F0502020204030204" pitchFamily="34" charset="0"/>
              </a:rPr>
              <a:t>DIHs</a:t>
            </a:r>
            <a:endParaRPr lang="en-US" sz="1800" dirty="0">
              <a:latin typeface="Calibri" panose="020F0502020204030204" pitchFamily="34" charset="0"/>
              <a:cs typeface="Calibri" panose="020F0502020204030204" pitchFamily="34" charset="0"/>
            </a:endParaRPr>
          </a:p>
          <a:p>
            <a:pPr marL="285750" lvl="1">
              <a:spcAft>
                <a:spcPts val="600"/>
              </a:spcAft>
              <a:buSzPct val="150000"/>
              <a:buFont typeface="Arial" panose="020B0604020202020204" pitchFamily="34" charset="0"/>
              <a:buChar char="•"/>
            </a:pPr>
            <a:r>
              <a:rPr lang="en-US" sz="1800" dirty="0">
                <a:latin typeface="Calibri" panose="020F0502020204030204" pitchFamily="34" charset="0"/>
                <a:cs typeface="Calibri" panose="020F0502020204030204" pitchFamily="34" charset="0"/>
              </a:rPr>
              <a:t>Homer, Bart, and Lisa would be disclosed as indirect </a:t>
            </a:r>
            <a:r>
              <a:rPr lang="en-US" sz="1800" dirty="0" err="1">
                <a:latin typeface="Calibri" panose="020F0502020204030204" pitchFamily="34" charset="0"/>
                <a:cs typeface="Calibri" panose="020F0502020204030204" pitchFamily="34" charset="0"/>
              </a:rPr>
              <a:t>DIHs</a:t>
            </a:r>
            <a:r>
              <a:rPr lang="en-US" sz="1800" dirty="0">
                <a:latin typeface="Calibri" panose="020F0502020204030204" pitchFamily="34" charset="0"/>
                <a:cs typeface="Calibri" panose="020F0502020204030204" pitchFamily="34" charset="0"/>
              </a:rPr>
              <a:t>, but not Marge</a:t>
            </a:r>
          </a:p>
          <a:p>
            <a:pPr marL="285750" lvl="1">
              <a:spcAft>
                <a:spcPts val="600"/>
              </a:spcAft>
              <a:buSzPct val="1500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33572CF6-5141-4927-A252-F3BEF5FC17C7}"/>
              </a:ext>
            </a:extLst>
          </p:cNvPr>
          <p:cNvSpPr>
            <a:spLocks noGrp="1"/>
          </p:cNvSpPr>
          <p:nvPr>
            <p:ph type="sldNum" sz="quarter" idx="10"/>
          </p:nvPr>
        </p:nvSpPr>
        <p:spPr/>
        <p:txBody>
          <a:bodyPr/>
          <a:lstStyle/>
          <a:p>
            <a:fld id="{8A7CD1C4-3804-4B16-B15D-4D86ECF6FCF8}" type="slidenum">
              <a:rPr lang="en-US" smtClean="0"/>
              <a:t>48</a:t>
            </a:fld>
            <a:endParaRPr lang="en-US" dirty="0"/>
          </a:p>
        </p:txBody>
      </p:sp>
      <p:graphicFrame>
        <p:nvGraphicFramePr>
          <p:cNvPr id="8" name="Diagram 7">
            <a:extLst>
              <a:ext uri="{FF2B5EF4-FFF2-40B4-BE49-F238E27FC236}">
                <a16:creationId xmlns:a16="http://schemas.microsoft.com/office/drawing/2014/main" xmlns="" id="{07EA81E9-3C55-4D29-B457-C03690E5ABAF}"/>
              </a:ext>
            </a:extLst>
          </p:cNvPr>
          <p:cNvGraphicFramePr/>
          <p:nvPr>
            <p:extLst>
              <p:ext uri="{D42A27DB-BD31-4B8C-83A1-F6EECF244321}">
                <p14:modId xmlns:p14="http://schemas.microsoft.com/office/powerpoint/2010/main" val="1285669504"/>
              </p:ext>
            </p:extLst>
          </p:nvPr>
        </p:nvGraphicFramePr>
        <p:xfrm>
          <a:off x="821883" y="3742660"/>
          <a:ext cx="7991695" cy="302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4316435C-CF90-4B0B-8C1B-068EBC37D424}"/>
              </a:ext>
            </a:extLst>
          </p:cNvPr>
          <p:cNvSpPr txBox="1"/>
          <p:nvPr/>
        </p:nvSpPr>
        <p:spPr>
          <a:xfrm>
            <a:off x="2601681" y="4442008"/>
            <a:ext cx="540533" cy="338554"/>
          </a:xfrm>
          <a:prstGeom prst="rect">
            <a:avLst/>
          </a:prstGeom>
          <a:noFill/>
        </p:spPr>
        <p:txBody>
          <a:bodyPr wrap="none" rtlCol="0">
            <a:spAutoFit/>
          </a:bodyPr>
          <a:lstStyle/>
          <a:p>
            <a:r>
              <a:rPr lang="en-US" sz="1600" dirty="0"/>
              <a:t>20%</a:t>
            </a:r>
          </a:p>
        </p:txBody>
      </p:sp>
      <p:sp>
        <p:nvSpPr>
          <p:cNvPr id="11" name="TextBox 10">
            <a:extLst>
              <a:ext uri="{FF2B5EF4-FFF2-40B4-BE49-F238E27FC236}">
                <a16:creationId xmlns:a16="http://schemas.microsoft.com/office/drawing/2014/main" xmlns="" id="{9A8CE5E6-B41A-49E5-A73D-14E3923755C2}"/>
              </a:ext>
            </a:extLst>
          </p:cNvPr>
          <p:cNvSpPr txBox="1"/>
          <p:nvPr/>
        </p:nvSpPr>
        <p:spPr>
          <a:xfrm>
            <a:off x="2614040" y="5880289"/>
            <a:ext cx="540533" cy="338554"/>
          </a:xfrm>
          <a:prstGeom prst="rect">
            <a:avLst/>
          </a:prstGeom>
          <a:noFill/>
        </p:spPr>
        <p:txBody>
          <a:bodyPr wrap="none" rtlCol="0">
            <a:spAutoFit/>
          </a:bodyPr>
          <a:lstStyle/>
          <a:p>
            <a:r>
              <a:rPr lang="en-US" sz="1600" dirty="0"/>
              <a:t>80%</a:t>
            </a:r>
          </a:p>
        </p:txBody>
      </p:sp>
      <p:sp>
        <p:nvSpPr>
          <p:cNvPr id="12" name="TextBox 11">
            <a:extLst>
              <a:ext uri="{FF2B5EF4-FFF2-40B4-BE49-F238E27FC236}">
                <a16:creationId xmlns:a16="http://schemas.microsoft.com/office/drawing/2014/main" xmlns="" id="{6FFA7EDF-E90B-4D31-9374-492B5F97F3BD}"/>
              </a:ext>
            </a:extLst>
          </p:cNvPr>
          <p:cNvSpPr txBox="1"/>
          <p:nvPr/>
        </p:nvSpPr>
        <p:spPr>
          <a:xfrm>
            <a:off x="5651205" y="3919661"/>
            <a:ext cx="540533" cy="338554"/>
          </a:xfrm>
          <a:prstGeom prst="rect">
            <a:avLst/>
          </a:prstGeom>
          <a:noFill/>
        </p:spPr>
        <p:txBody>
          <a:bodyPr wrap="none" rtlCol="0">
            <a:spAutoFit/>
          </a:bodyPr>
          <a:lstStyle/>
          <a:p>
            <a:r>
              <a:rPr lang="en-US" sz="1600" dirty="0"/>
              <a:t>80%</a:t>
            </a:r>
          </a:p>
        </p:txBody>
      </p:sp>
      <p:sp>
        <p:nvSpPr>
          <p:cNvPr id="13" name="TextBox 12">
            <a:extLst>
              <a:ext uri="{FF2B5EF4-FFF2-40B4-BE49-F238E27FC236}">
                <a16:creationId xmlns:a16="http://schemas.microsoft.com/office/drawing/2014/main" xmlns="" id="{2613A4B4-FAA6-4571-B27D-7A12D0D03511}"/>
              </a:ext>
            </a:extLst>
          </p:cNvPr>
          <p:cNvSpPr txBox="1"/>
          <p:nvPr/>
        </p:nvSpPr>
        <p:spPr>
          <a:xfrm>
            <a:off x="5629939" y="4856545"/>
            <a:ext cx="540533" cy="338554"/>
          </a:xfrm>
          <a:prstGeom prst="rect">
            <a:avLst/>
          </a:prstGeom>
          <a:noFill/>
        </p:spPr>
        <p:txBody>
          <a:bodyPr wrap="none" rtlCol="0">
            <a:spAutoFit/>
          </a:bodyPr>
          <a:lstStyle/>
          <a:p>
            <a:r>
              <a:rPr lang="en-US" sz="1600" dirty="0"/>
              <a:t>20%</a:t>
            </a:r>
          </a:p>
        </p:txBody>
      </p:sp>
      <p:sp>
        <p:nvSpPr>
          <p:cNvPr id="15" name="TextBox 14">
            <a:extLst>
              <a:ext uri="{FF2B5EF4-FFF2-40B4-BE49-F238E27FC236}">
                <a16:creationId xmlns:a16="http://schemas.microsoft.com/office/drawing/2014/main" xmlns="" id="{B88865BA-4ED1-44EF-98FD-1BAB879E1FA8}"/>
              </a:ext>
            </a:extLst>
          </p:cNvPr>
          <p:cNvSpPr txBox="1"/>
          <p:nvPr/>
        </p:nvSpPr>
        <p:spPr>
          <a:xfrm>
            <a:off x="5645026" y="5511208"/>
            <a:ext cx="540533" cy="338554"/>
          </a:xfrm>
          <a:prstGeom prst="rect">
            <a:avLst/>
          </a:prstGeom>
          <a:noFill/>
        </p:spPr>
        <p:txBody>
          <a:bodyPr wrap="none" rtlCol="0">
            <a:spAutoFit/>
          </a:bodyPr>
          <a:lstStyle/>
          <a:p>
            <a:r>
              <a:rPr lang="en-US" sz="1600" dirty="0"/>
              <a:t>10%</a:t>
            </a:r>
          </a:p>
        </p:txBody>
      </p:sp>
      <p:sp>
        <p:nvSpPr>
          <p:cNvPr id="16" name="TextBox 15">
            <a:extLst>
              <a:ext uri="{FF2B5EF4-FFF2-40B4-BE49-F238E27FC236}">
                <a16:creationId xmlns:a16="http://schemas.microsoft.com/office/drawing/2014/main" xmlns="" id="{458D2890-2971-4559-B5E1-98CE8604794A}"/>
              </a:ext>
            </a:extLst>
          </p:cNvPr>
          <p:cNvSpPr txBox="1"/>
          <p:nvPr/>
        </p:nvSpPr>
        <p:spPr>
          <a:xfrm>
            <a:off x="5623761" y="6321347"/>
            <a:ext cx="540533" cy="338554"/>
          </a:xfrm>
          <a:prstGeom prst="rect">
            <a:avLst/>
          </a:prstGeom>
          <a:noFill/>
        </p:spPr>
        <p:txBody>
          <a:bodyPr wrap="none" rtlCol="0">
            <a:spAutoFit/>
          </a:bodyPr>
          <a:lstStyle/>
          <a:p>
            <a:r>
              <a:rPr lang="en-US" sz="1600" dirty="0"/>
              <a:t>90%</a:t>
            </a:r>
          </a:p>
        </p:txBody>
      </p:sp>
      <p:sp>
        <p:nvSpPr>
          <p:cNvPr id="17" name="TextBox 16">
            <a:extLst>
              <a:ext uri="{FF2B5EF4-FFF2-40B4-BE49-F238E27FC236}">
                <a16:creationId xmlns:a16="http://schemas.microsoft.com/office/drawing/2014/main" xmlns="" id="{8B54C7F3-1B3B-4DD4-BF7F-D886758624B5}"/>
              </a:ext>
            </a:extLst>
          </p:cNvPr>
          <p:cNvSpPr txBox="1"/>
          <p:nvPr/>
        </p:nvSpPr>
        <p:spPr>
          <a:xfrm>
            <a:off x="466579" y="2821925"/>
            <a:ext cx="4290121" cy="1292662"/>
          </a:xfrm>
          <a:prstGeom prst="rect">
            <a:avLst/>
          </a:prstGeom>
          <a:noFill/>
        </p:spPr>
        <p:txBody>
          <a:bodyPr wrap="square" rtlCol="0">
            <a:spAutoFit/>
          </a:bodyPr>
          <a:lstStyle/>
          <a:p>
            <a:r>
              <a:rPr lang="en-US" sz="1800" b="1" u="sng" dirty="0">
                <a:cs typeface="Calibri" panose="020F0502020204030204" pitchFamily="34" charset="0"/>
              </a:rPr>
              <a:t>B. Corp. </a:t>
            </a:r>
          </a:p>
          <a:p>
            <a:pPr marL="285750" indent="-285750">
              <a:buFont typeface="Arial" panose="020B0604020202020204" pitchFamily="34" charset="0"/>
              <a:buChar char="•"/>
            </a:pPr>
            <a:r>
              <a:rPr lang="en-US" sz="1800" dirty="0">
                <a:cs typeface="Calibri" panose="020F0502020204030204" pitchFamily="34" charset="0"/>
              </a:rPr>
              <a:t>Homer: 0.80 x 20 = 16%</a:t>
            </a:r>
          </a:p>
          <a:p>
            <a:pPr marL="285750" indent="-285750">
              <a:buFont typeface="Arial" panose="020B0604020202020204" pitchFamily="34" charset="0"/>
              <a:buChar char="•"/>
            </a:pPr>
            <a:r>
              <a:rPr lang="en-US" sz="1800" dirty="0">
                <a:cs typeface="Calibri" panose="020F0502020204030204" pitchFamily="34" charset="0"/>
              </a:rPr>
              <a:t>Marge: 0.20 x 20 = 4%, below threshold</a:t>
            </a:r>
          </a:p>
          <a:p>
            <a:endParaRPr lang="en-US" dirty="0"/>
          </a:p>
        </p:txBody>
      </p:sp>
      <p:sp>
        <p:nvSpPr>
          <p:cNvPr id="18" name="TextBox 17">
            <a:extLst>
              <a:ext uri="{FF2B5EF4-FFF2-40B4-BE49-F238E27FC236}">
                <a16:creationId xmlns:a16="http://schemas.microsoft.com/office/drawing/2014/main" xmlns="" id="{40921D65-7213-4B95-9862-C3F904DBEC5F}"/>
              </a:ext>
            </a:extLst>
          </p:cNvPr>
          <p:cNvSpPr txBox="1"/>
          <p:nvPr/>
        </p:nvSpPr>
        <p:spPr>
          <a:xfrm>
            <a:off x="4804554" y="2817807"/>
            <a:ext cx="4196982" cy="1292662"/>
          </a:xfrm>
          <a:prstGeom prst="rect">
            <a:avLst/>
          </a:prstGeom>
          <a:noFill/>
        </p:spPr>
        <p:txBody>
          <a:bodyPr wrap="square" rtlCol="0">
            <a:spAutoFit/>
          </a:bodyPr>
          <a:lstStyle/>
          <a:p>
            <a:r>
              <a:rPr lang="en-US" sz="1800" b="1" u="sng" dirty="0">
                <a:cs typeface="Calibri" panose="020F0502020204030204" pitchFamily="34" charset="0"/>
              </a:rPr>
              <a:t>C Corp. </a:t>
            </a:r>
          </a:p>
          <a:p>
            <a:pPr marL="285750" indent="-285750">
              <a:buFont typeface="Arial" panose="020B0604020202020204" pitchFamily="34" charset="0"/>
              <a:buChar char="•"/>
            </a:pPr>
            <a:r>
              <a:rPr lang="en-US" sz="1800" dirty="0">
                <a:cs typeface="Calibri" panose="020F0502020204030204" pitchFamily="34" charset="0"/>
              </a:rPr>
              <a:t>Bart: 0.10 x 100 = 10%</a:t>
            </a:r>
          </a:p>
          <a:p>
            <a:pPr marL="285750" indent="-285750">
              <a:buFont typeface="Arial" panose="020B0604020202020204" pitchFamily="34" charset="0"/>
              <a:buChar char="•"/>
            </a:pPr>
            <a:r>
              <a:rPr lang="en-US" sz="1800" dirty="0">
                <a:cs typeface="Calibri" panose="020F0502020204030204" pitchFamily="34" charset="0"/>
              </a:rPr>
              <a:t>Lisa: 0.90 x 100 = 90% (report as 100%)</a:t>
            </a:r>
          </a:p>
          <a:p>
            <a:endParaRPr lang="en-US" dirty="0"/>
          </a:p>
        </p:txBody>
      </p:sp>
    </p:spTree>
    <p:extLst>
      <p:ext uri="{BB962C8B-B14F-4D97-AF65-F5344CB8AC3E}">
        <p14:creationId xmlns:p14="http://schemas.microsoft.com/office/powerpoint/2010/main" val="4089165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60299997-3A1B-42A9-8B31-436504B6717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5FBE8A0D-9AF4-4A68-A616-1880C879771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720EAE7F-4487-4608-9BCD-EAC5AD88190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2C79B190-F10D-4521-9176-9763AFAAA10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09E7C2A7-9D43-4979-B314-090B24E26EC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FE92DCC4-8F13-489A-9103-F37C0AFF6EF7}"/>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C3538AEE-53E2-42CF-8B22-FF3BDC5A0A3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6E7DFBE2-FCD1-4C66-968F-80090D206F9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4A13E1F5-3B5D-4C12-B040-883CF66833E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3414E32E-C7CD-49FE-B19C-AFC71FD3411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BE054AB5-BCD2-4A0E-9281-7FDDE1D8A4D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70D039E2-60B9-4683-84E4-6666387621EC}"/>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lvlOne"/>
        </p:bldSub>
      </p:bldGraphic>
      <p:bldP spid="10" grpId="0"/>
      <p:bldP spid="11" grpId="0"/>
      <p:bldP spid="12" grpId="0"/>
      <p:bldP spid="13" grpId="0"/>
      <p:bldP spid="15"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3237" y="1602366"/>
            <a:ext cx="8462962" cy="610658"/>
          </a:xfrm>
        </p:spPr>
        <p:txBody>
          <a:bodyPr/>
          <a:lstStyle/>
          <a:p>
            <a:pPr lvl="0"/>
            <a:r>
              <a:rPr lang="en-US" sz="2400" dirty="0"/>
              <a:t>Indirect Disclosable Interest Holders—Attachment</a:t>
            </a:r>
            <a:br>
              <a:rPr lang="en-US" sz="2400" dirty="0"/>
            </a:br>
            <a:endParaRPr lang="en-US" sz="2400" dirty="0"/>
          </a:p>
        </p:txBody>
      </p:sp>
      <p:sp>
        <p:nvSpPr>
          <p:cNvPr id="2" name="Slide Number Placeholder 1">
            <a:extLst>
              <a:ext uri="{FF2B5EF4-FFF2-40B4-BE49-F238E27FC236}">
                <a16:creationId xmlns:a16="http://schemas.microsoft.com/office/drawing/2014/main" xmlns="" id="{8DA912DC-CA05-4BA6-B759-6A2DF4CF92AA}"/>
              </a:ext>
            </a:extLst>
          </p:cNvPr>
          <p:cNvSpPr>
            <a:spLocks noGrp="1"/>
          </p:cNvSpPr>
          <p:nvPr>
            <p:ph type="sldNum" sz="quarter" idx="10"/>
          </p:nvPr>
        </p:nvSpPr>
        <p:spPr/>
        <p:txBody>
          <a:bodyPr/>
          <a:lstStyle/>
          <a:p>
            <a:fld id="{8A7CD1C4-3804-4B16-B15D-4D86ECF6FCF8}" type="slidenum">
              <a:rPr lang="en-US" smtClean="0"/>
              <a:t>49</a:t>
            </a:fld>
            <a:endParaRPr lang="en-US" dirty="0"/>
          </a:p>
        </p:txBody>
      </p:sp>
      <p:cxnSp>
        <p:nvCxnSpPr>
          <p:cNvPr id="5" name="Straight Connector 4"/>
          <p:cNvCxnSpPr/>
          <p:nvPr/>
        </p:nvCxnSpPr>
        <p:spPr>
          <a:xfrm>
            <a:off x="4116573" y="2328514"/>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61080" y="2126480"/>
            <a:ext cx="3855493" cy="5078313"/>
          </a:xfrm>
          <a:prstGeom prst="rect">
            <a:avLst/>
          </a:prstGeom>
        </p:spPr>
        <p:txBody>
          <a:bodyPr wrap="square">
            <a:spAutoFit/>
          </a:bodyPr>
          <a:lstStyle/>
          <a:p>
            <a:pPr marL="285750" indent="-285750">
              <a:spcAft>
                <a:spcPts val="1200"/>
              </a:spcAft>
              <a:buFont typeface="Arial" panose="020B0604020202020204" pitchFamily="34" charset="0"/>
              <a:buChar char="•"/>
            </a:pPr>
            <a:r>
              <a:rPr lang="en-US" sz="1800" dirty="0">
                <a:cs typeface="Calibri" panose="020F0502020204030204" pitchFamily="34" charset="0"/>
              </a:rPr>
              <a:t>You must submit an “Indirect Ownership” attachment</a:t>
            </a:r>
          </a:p>
          <a:p>
            <a:pPr marL="285750" indent="-285750">
              <a:spcAft>
                <a:spcPts val="1200"/>
              </a:spcAft>
              <a:buFont typeface="Arial" panose="020B0604020202020204" pitchFamily="34" charset="0"/>
              <a:buChar char="•"/>
            </a:pPr>
            <a:r>
              <a:rPr lang="en-US" sz="1800" dirty="0">
                <a:cs typeface="Calibri" panose="020F0502020204030204" pitchFamily="34" charset="0"/>
              </a:rPr>
              <a:t>The attachment may include any additional information you believe will assist FCC staff in reviewing the ownership information </a:t>
            </a:r>
          </a:p>
          <a:p>
            <a:pPr marL="742950" lvl="1" indent="-285750">
              <a:spcAft>
                <a:spcPts val="1200"/>
              </a:spcAft>
              <a:buFont typeface="Arial" panose="020B0604020202020204" pitchFamily="34" charset="0"/>
              <a:buChar char="•"/>
            </a:pPr>
            <a:r>
              <a:rPr lang="en-US" sz="1800" u="sng" dirty="0">
                <a:cs typeface="Calibri" panose="020F0502020204030204" pitchFamily="34" charset="0"/>
              </a:rPr>
              <a:t>Ex</a:t>
            </a:r>
            <a:r>
              <a:rPr lang="en-US" sz="1800" dirty="0">
                <a:cs typeface="Calibri" panose="020F0502020204030204" pitchFamily="34" charset="0"/>
              </a:rPr>
              <a:t>: If the disclosed equity interests in a corporate applicant do not equal 100% because numerous shareholders have interests below the 10% threshold, explain this in the attachment</a:t>
            </a:r>
            <a:r>
              <a:rPr lang="en-US" sz="1800" b="1" i="1" u="sng" dirty="0">
                <a:cs typeface="Calibri" panose="020F0502020204030204" pitchFamily="34" charset="0"/>
              </a:rPr>
              <a:t> </a:t>
            </a:r>
          </a:p>
          <a:p>
            <a:pPr marL="742950" lvl="2" indent="-285750">
              <a:spcAft>
                <a:spcPts val="1200"/>
              </a:spcAft>
              <a:buFont typeface="Arial" panose="020B0604020202020204" pitchFamily="34" charset="0"/>
              <a:buChar char="•"/>
            </a:pPr>
            <a:r>
              <a:rPr lang="en-US" sz="1800" dirty="0">
                <a:cs typeface="Calibri" panose="020F0502020204030204" pitchFamily="34" charset="0"/>
              </a:rPr>
              <a:t>It can also include an ownership chart</a:t>
            </a:r>
            <a:endParaRPr lang="en-US" sz="1800" strike="sngStrike" dirty="0">
              <a:cs typeface="Calibri" panose="020F0502020204030204" pitchFamily="34" charset="0"/>
            </a:endParaRPr>
          </a:p>
          <a:p>
            <a:pPr>
              <a:spcAft>
                <a:spcPts val="1200"/>
              </a:spcAft>
            </a:pPr>
            <a:endParaRPr lang="en-US" sz="1400" dirty="0">
              <a:solidFill>
                <a:schemeClr val="tx2"/>
              </a:solidFill>
              <a:cs typeface="Calibri" panose="020F0502020204030204" pitchFamily="34" charset="0"/>
            </a:endParaRPr>
          </a:p>
        </p:txBody>
      </p:sp>
      <p:pic>
        <p:nvPicPr>
          <p:cNvPr id="3" name="Picture 2">
            <a:extLst>
              <a:ext uri="{FF2B5EF4-FFF2-40B4-BE49-F238E27FC236}">
                <a16:creationId xmlns:a16="http://schemas.microsoft.com/office/drawing/2014/main" xmlns="" id="{1624EEE4-7F58-4F14-B1BC-144656CA29E5}"/>
              </a:ext>
            </a:extLst>
          </p:cNvPr>
          <p:cNvPicPr>
            <a:picLocks noChangeAspect="1"/>
          </p:cNvPicPr>
          <p:nvPr/>
        </p:nvPicPr>
        <p:blipFill>
          <a:blip r:embed="rId4"/>
          <a:stretch>
            <a:fillRect/>
          </a:stretch>
        </p:blipFill>
        <p:spPr>
          <a:xfrm>
            <a:off x="4328719" y="3046438"/>
            <a:ext cx="4625142" cy="2588126"/>
          </a:xfrm>
          <a:prstGeom prst="rect">
            <a:avLst/>
          </a:prstGeom>
        </p:spPr>
      </p:pic>
      <p:sp>
        <p:nvSpPr>
          <p:cNvPr id="20" name="Oval 19">
            <a:extLst>
              <a:ext uri="{FF2B5EF4-FFF2-40B4-BE49-F238E27FC236}">
                <a16:creationId xmlns:a16="http://schemas.microsoft.com/office/drawing/2014/main" xmlns="" id="{43E8A5A7-BA1D-4764-9B94-110735C3054C}"/>
              </a:ext>
            </a:extLst>
          </p:cNvPr>
          <p:cNvSpPr/>
          <p:nvPr/>
        </p:nvSpPr>
        <p:spPr>
          <a:xfrm>
            <a:off x="4429222" y="4193484"/>
            <a:ext cx="1838841" cy="20052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xmlns="" id="{C78682AC-0F81-4EC9-A406-A21285FF7604}"/>
              </a:ext>
            </a:extLst>
          </p:cNvPr>
          <p:cNvSpPr/>
          <p:nvPr/>
        </p:nvSpPr>
        <p:spPr>
          <a:xfrm>
            <a:off x="8340964" y="3061628"/>
            <a:ext cx="530073" cy="20052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xmlns="" id="{02B37A5A-C180-4EE7-ACF9-64D981560B13}"/>
              </a:ext>
            </a:extLst>
          </p:cNvPr>
          <p:cNvPicPr>
            <a:picLocks noChangeAspect="1"/>
          </p:cNvPicPr>
          <p:nvPr/>
        </p:nvPicPr>
        <p:blipFill>
          <a:blip r:embed="rId5"/>
          <a:stretch>
            <a:fillRect/>
          </a:stretch>
        </p:blipFill>
        <p:spPr>
          <a:xfrm>
            <a:off x="4606062" y="2235326"/>
            <a:ext cx="4070455" cy="4037628"/>
          </a:xfrm>
          <a:prstGeom prst="rect">
            <a:avLst/>
          </a:prstGeom>
        </p:spPr>
      </p:pic>
    </p:spTree>
    <p:custDataLst>
      <p:tags r:id="rId1"/>
    </p:custDataLst>
    <p:extLst>
      <p:ext uri="{BB962C8B-B14F-4D97-AF65-F5344CB8AC3E}">
        <p14:creationId xmlns:p14="http://schemas.microsoft.com/office/powerpoint/2010/main" val="26612777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3489066"/>
          </a:xfrm>
        </p:spPr>
        <p:txBody>
          <a:bodyPr>
            <a:noAutofit/>
          </a:bodyPr>
          <a:lstStyle/>
          <a:p>
            <a:pPr>
              <a:buFont typeface="Wingdings" panose="05000000000000000000" pitchFamily="2" charset="2"/>
              <a:buChar char="ü"/>
            </a:pPr>
            <a:r>
              <a:rPr lang="en-US" dirty="0">
                <a:latin typeface="Calibri" panose="020F0502020204030204" pitchFamily="34" charset="0"/>
                <a:cs typeface="Calibri" panose="020F0502020204030204" pitchFamily="34" charset="0"/>
              </a:rPr>
              <a:t>Comment Public Notice – August 2017</a:t>
            </a:r>
          </a:p>
          <a:p>
            <a:pPr>
              <a:buFont typeface="Wingdings" panose="05000000000000000000" pitchFamily="2" charset="2"/>
              <a:buChar char="ü"/>
            </a:pPr>
            <a:r>
              <a:rPr lang="en-US" dirty="0">
                <a:latin typeface="Calibri" panose="020F0502020204030204" pitchFamily="34" charset="0"/>
                <a:cs typeface="Calibri" panose="020F0502020204030204" pitchFamily="34" charset="0"/>
              </a:rPr>
              <a:t>Procedures Public Notice – January 2018</a:t>
            </a:r>
          </a:p>
          <a:p>
            <a:pPr>
              <a:buFont typeface="Wingdings" panose="05000000000000000000" pitchFamily="2" charset="2"/>
              <a:buChar char="ü"/>
            </a:pPr>
            <a:r>
              <a:rPr lang="en-US" dirty="0">
                <a:latin typeface="Calibri" panose="020F0502020204030204" pitchFamily="34" charset="0"/>
                <a:cs typeface="Calibri" panose="020F0502020204030204" pitchFamily="34" charset="0"/>
              </a:rPr>
              <a:t>Final eligible areas – February 2018</a:t>
            </a:r>
          </a:p>
          <a:p>
            <a:pPr>
              <a:buFont typeface="Wingdings" panose="05000000000000000000" pitchFamily="2" charset="2"/>
              <a:buChar char="ü"/>
            </a:pPr>
            <a:r>
              <a:rPr lang="en-US" dirty="0">
                <a:latin typeface="Calibri" panose="020F0502020204030204" pitchFamily="34" charset="0"/>
                <a:cs typeface="Calibri" panose="020F0502020204030204" pitchFamily="34" charset="0"/>
              </a:rPr>
              <a:t>Applicant education – March 2018</a:t>
            </a:r>
          </a:p>
          <a:p>
            <a:pPr lvl="1">
              <a:buFont typeface="Arial" panose="020B0604020202020204" pitchFamily="34" charset="0"/>
              <a:buChar char="•"/>
            </a:pPr>
            <a:r>
              <a:rPr lang="en-US" dirty="0">
                <a:latin typeface="Calibri" panose="020F0502020204030204" pitchFamily="34" charset="0"/>
                <a:cs typeface="Calibri" panose="020F0502020204030204" pitchFamily="34" charset="0"/>
              </a:rPr>
              <a:t>Application Instructions</a:t>
            </a:r>
          </a:p>
          <a:p>
            <a:pPr lvl="1">
              <a:buFont typeface="Arial" panose="020B0604020202020204" pitchFamily="34" charset="0"/>
              <a:buChar char="•"/>
            </a:pPr>
            <a:r>
              <a:rPr lang="en-US" dirty="0">
                <a:latin typeface="Calibri" panose="020F0502020204030204" pitchFamily="34" charset="0"/>
                <a:cs typeface="Calibri" panose="020F0502020204030204" pitchFamily="34" charset="0"/>
              </a:rPr>
              <a:t>Auction Application Tutorial</a:t>
            </a: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37130" y="1596782"/>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Timing / Completed Steps</a:t>
            </a:r>
          </a:p>
        </p:txBody>
      </p:sp>
    </p:spTree>
    <p:custDataLst>
      <p:tags r:id="rId1"/>
    </p:custDataLst>
    <p:extLst>
      <p:ext uri="{BB962C8B-B14F-4D97-AF65-F5344CB8AC3E}">
        <p14:creationId xmlns:p14="http://schemas.microsoft.com/office/powerpoint/2010/main" val="41945804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24" y="1626809"/>
            <a:ext cx="9660605" cy="610658"/>
          </a:xfrm>
        </p:spPr>
        <p:txBody>
          <a:bodyPr/>
          <a:lstStyle/>
          <a:p>
            <a:r>
              <a:rPr lang="en-US" sz="2400" dirty="0"/>
              <a:t>FCC Regulated Businesses</a:t>
            </a:r>
          </a:p>
        </p:txBody>
      </p:sp>
      <p:sp>
        <p:nvSpPr>
          <p:cNvPr id="3" name="Slide Number Placeholder 2">
            <a:extLst>
              <a:ext uri="{FF2B5EF4-FFF2-40B4-BE49-F238E27FC236}">
                <a16:creationId xmlns:a16="http://schemas.microsoft.com/office/drawing/2014/main" xmlns="" id="{247EA0EC-F987-4686-A7D9-45F3FC543908}"/>
              </a:ext>
            </a:extLst>
          </p:cNvPr>
          <p:cNvSpPr>
            <a:spLocks noGrp="1"/>
          </p:cNvSpPr>
          <p:nvPr>
            <p:ph type="sldNum" sz="quarter" idx="10"/>
          </p:nvPr>
        </p:nvSpPr>
        <p:spPr/>
        <p:txBody>
          <a:bodyPr/>
          <a:lstStyle/>
          <a:p>
            <a:fld id="{8A7CD1C4-3804-4B16-B15D-4D86ECF6FCF8}" type="slidenum">
              <a:rPr lang="en-US" smtClean="0"/>
              <a:t>50</a:t>
            </a:fld>
            <a:endParaRPr lang="en-US" dirty="0"/>
          </a:p>
        </p:txBody>
      </p:sp>
      <p:pic>
        <p:nvPicPr>
          <p:cNvPr id="4" name="Picture 3">
            <a:extLst>
              <a:ext uri="{FF2B5EF4-FFF2-40B4-BE49-F238E27FC236}">
                <a16:creationId xmlns:a16="http://schemas.microsoft.com/office/drawing/2014/main" xmlns="" id="{995DFDA4-F8DF-46C8-827B-81F01B89E47D}"/>
              </a:ext>
            </a:extLst>
          </p:cNvPr>
          <p:cNvPicPr/>
          <p:nvPr/>
        </p:nvPicPr>
        <p:blipFill>
          <a:blip r:embed="rId4"/>
          <a:stretch>
            <a:fillRect/>
          </a:stretch>
        </p:blipFill>
        <p:spPr>
          <a:xfrm>
            <a:off x="1318436" y="2357291"/>
            <a:ext cx="6654399" cy="3929763"/>
          </a:xfrm>
          <a:prstGeom prst="rect">
            <a:avLst/>
          </a:prstGeom>
          <a:ln>
            <a:solidFill>
              <a:schemeClr val="tx1"/>
            </a:solidFill>
          </a:ln>
        </p:spPr>
      </p:pic>
      <p:sp>
        <p:nvSpPr>
          <p:cNvPr id="7" name="Oval 6">
            <a:extLst>
              <a:ext uri="{FF2B5EF4-FFF2-40B4-BE49-F238E27FC236}">
                <a16:creationId xmlns:a16="http://schemas.microsoft.com/office/drawing/2014/main" xmlns="" id="{CB874719-4C9A-4583-8D1C-28D05C8E4EFA}"/>
              </a:ext>
            </a:extLst>
          </p:cNvPr>
          <p:cNvSpPr/>
          <p:nvPr/>
        </p:nvSpPr>
        <p:spPr>
          <a:xfrm>
            <a:off x="2722897" y="2617152"/>
            <a:ext cx="1134416" cy="4358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E8778257-51A3-4975-A47E-534850A40177}"/>
              </a:ext>
            </a:extLst>
          </p:cNvPr>
          <p:cNvPicPr/>
          <p:nvPr/>
        </p:nvPicPr>
        <p:blipFill>
          <a:blip r:embed="rId5"/>
          <a:stretch>
            <a:fillRect/>
          </a:stretch>
        </p:blipFill>
        <p:spPr>
          <a:xfrm>
            <a:off x="1439893" y="2238982"/>
            <a:ext cx="6411483" cy="4166379"/>
          </a:xfrm>
          <a:prstGeom prst="rect">
            <a:avLst/>
          </a:prstGeom>
          <a:ln>
            <a:solidFill>
              <a:schemeClr val="tx1"/>
            </a:solidFill>
          </a:ln>
        </p:spPr>
      </p:pic>
      <p:sp>
        <p:nvSpPr>
          <p:cNvPr id="8" name="Oval 7">
            <a:extLst>
              <a:ext uri="{FF2B5EF4-FFF2-40B4-BE49-F238E27FC236}">
                <a16:creationId xmlns:a16="http://schemas.microsoft.com/office/drawing/2014/main" xmlns="" id="{0820FBE3-B782-4DBB-AEAF-28FAC14D151C}"/>
              </a:ext>
            </a:extLst>
          </p:cNvPr>
          <p:cNvSpPr/>
          <p:nvPr/>
        </p:nvSpPr>
        <p:spPr>
          <a:xfrm>
            <a:off x="3028950" y="2548042"/>
            <a:ext cx="586646" cy="43589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106171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66" y="1601266"/>
            <a:ext cx="8380412" cy="610658"/>
          </a:xfrm>
        </p:spPr>
        <p:txBody>
          <a:bodyPr/>
          <a:lstStyle/>
          <a:p>
            <a:r>
              <a:rPr lang="en-US" sz="2400" dirty="0"/>
              <a:t>Error Summary</a:t>
            </a:r>
          </a:p>
        </p:txBody>
      </p:sp>
      <p:sp>
        <p:nvSpPr>
          <p:cNvPr id="3" name="Slide Number Placeholder 2">
            <a:extLst>
              <a:ext uri="{FF2B5EF4-FFF2-40B4-BE49-F238E27FC236}">
                <a16:creationId xmlns:a16="http://schemas.microsoft.com/office/drawing/2014/main" xmlns="" id="{2C1D2C3D-8488-4517-92B4-2602B60AC5B1}"/>
              </a:ext>
            </a:extLst>
          </p:cNvPr>
          <p:cNvSpPr>
            <a:spLocks noGrp="1"/>
          </p:cNvSpPr>
          <p:nvPr>
            <p:ph type="sldNum" sz="quarter" idx="10"/>
          </p:nvPr>
        </p:nvSpPr>
        <p:spPr/>
        <p:txBody>
          <a:bodyPr/>
          <a:lstStyle/>
          <a:p>
            <a:fld id="{8A7CD1C4-3804-4B16-B15D-4D86ECF6FCF8}" type="slidenum">
              <a:rPr lang="en-US" smtClean="0"/>
              <a:t>51</a:t>
            </a:fld>
            <a:endParaRPr lang="en-US" dirty="0"/>
          </a:p>
        </p:txBody>
      </p:sp>
      <p:cxnSp>
        <p:nvCxnSpPr>
          <p:cNvPr id="8" name="Straight Connector 7"/>
          <p:cNvCxnSpPr>
            <a:cxnSpLocks/>
          </p:cNvCxnSpPr>
          <p:nvPr/>
        </p:nvCxnSpPr>
        <p:spPr>
          <a:xfrm>
            <a:off x="5981591" y="2424225"/>
            <a:ext cx="0" cy="3867391"/>
          </a:xfrm>
          <a:prstGeom prst="line">
            <a:avLst/>
          </a:prstGeom>
          <a:ln w="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49370" y="2451649"/>
            <a:ext cx="2767106" cy="4231928"/>
          </a:xfrm>
          <a:prstGeom prst="rect">
            <a:avLst/>
          </a:prstGeom>
          <a:noFill/>
        </p:spPr>
        <p:txBody>
          <a:bodyPr wrap="square" rtlCol="0">
            <a:spAutoFit/>
          </a:bodyPr>
          <a:lstStyle/>
          <a:p>
            <a:pPr marL="342900" indent="-342900">
              <a:buFont typeface="Arial" panose="020B0604020202020204" pitchFamily="34" charset="0"/>
              <a:buChar char="•"/>
            </a:pPr>
            <a:r>
              <a:rPr lang="en-US" sz="1800" dirty="0"/>
              <a:t>Once you have reviewed your application and fixed the errors, you may continue to certify and submit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Just because the FCC Form 183 did not find errors does not mean that the application is complete; Commission staff will review for completeness</a:t>
            </a:r>
          </a:p>
          <a:p>
            <a:pPr marL="342900" indent="-342900">
              <a:buFont typeface="Arial" panose="020B0604020202020204" pitchFamily="34" charset="0"/>
              <a:buChar char="•"/>
            </a:pPr>
            <a:endParaRPr lang="en-US" sz="1700" dirty="0">
              <a:solidFill>
                <a:srgbClr val="376688"/>
              </a:solidFill>
            </a:endParaRPr>
          </a:p>
        </p:txBody>
      </p:sp>
      <p:pic>
        <p:nvPicPr>
          <p:cNvPr id="9" name="Picture 8">
            <a:extLst>
              <a:ext uri="{FF2B5EF4-FFF2-40B4-BE49-F238E27FC236}">
                <a16:creationId xmlns:a16="http://schemas.microsoft.com/office/drawing/2014/main" xmlns="" id="{878D9066-9467-489E-BFF1-FFA60214D257}"/>
              </a:ext>
            </a:extLst>
          </p:cNvPr>
          <p:cNvPicPr>
            <a:picLocks noChangeAspect="1"/>
          </p:cNvPicPr>
          <p:nvPr/>
        </p:nvPicPr>
        <p:blipFill>
          <a:blip r:embed="rId4"/>
          <a:stretch>
            <a:fillRect/>
          </a:stretch>
        </p:blipFill>
        <p:spPr>
          <a:xfrm>
            <a:off x="1088920" y="2183639"/>
            <a:ext cx="4034625" cy="4605846"/>
          </a:xfrm>
          <a:prstGeom prst="rect">
            <a:avLst/>
          </a:prstGeom>
        </p:spPr>
      </p:pic>
      <p:sp>
        <p:nvSpPr>
          <p:cNvPr id="10" name="Oval 9">
            <a:extLst>
              <a:ext uri="{FF2B5EF4-FFF2-40B4-BE49-F238E27FC236}">
                <a16:creationId xmlns:a16="http://schemas.microsoft.com/office/drawing/2014/main" xmlns="" id="{37E53591-FD6A-4DE5-9F29-6D2FD45831C1}"/>
              </a:ext>
            </a:extLst>
          </p:cNvPr>
          <p:cNvSpPr/>
          <p:nvPr/>
        </p:nvSpPr>
        <p:spPr>
          <a:xfrm>
            <a:off x="2178228" y="4355633"/>
            <a:ext cx="666167" cy="17650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C8A18939-4430-45D7-8E77-C939CAFF5622}"/>
              </a:ext>
            </a:extLst>
          </p:cNvPr>
          <p:cNvSpPr/>
          <p:nvPr/>
        </p:nvSpPr>
        <p:spPr>
          <a:xfrm>
            <a:off x="2188493" y="3798352"/>
            <a:ext cx="666167" cy="17650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xmlns="" id="{93F1FFE5-27F0-4F7C-A3CC-53995A2D26B7}"/>
              </a:ext>
            </a:extLst>
          </p:cNvPr>
          <p:cNvSpPr/>
          <p:nvPr/>
        </p:nvSpPr>
        <p:spPr>
          <a:xfrm>
            <a:off x="3145145" y="6503990"/>
            <a:ext cx="1051851" cy="32513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DFC161AD-7647-4521-86D5-8B07C20EF79B}"/>
              </a:ext>
            </a:extLst>
          </p:cNvPr>
          <p:cNvPicPr/>
          <p:nvPr/>
        </p:nvPicPr>
        <p:blipFill rotWithShape="1">
          <a:blip r:embed="rId5"/>
          <a:srcRect r="20267"/>
          <a:stretch/>
        </p:blipFill>
        <p:spPr>
          <a:xfrm>
            <a:off x="859315" y="2300347"/>
            <a:ext cx="4379759" cy="4372430"/>
          </a:xfrm>
          <a:prstGeom prst="rect">
            <a:avLst/>
          </a:prstGeom>
          <a:ln>
            <a:solidFill>
              <a:schemeClr val="tx1"/>
            </a:solidFill>
          </a:ln>
        </p:spPr>
      </p:pic>
      <p:sp>
        <p:nvSpPr>
          <p:cNvPr id="15" name="Oval 14">
            <a:extLst>
              <a:ext uri="{FF2B5EF4-FFF2-40B4-BE49-F238E27FC236}">
                <a16:creationId xmlns:a16="http://schemas.microsoft.com/office/drawing/2014/main" xmlns="" id="{4E767A44-0D88-449C-8FFA-59967A73D231}"/>
              </a:ext>
            </a:extLst>
          </p:cNvPr>
          <p:cNvSpPr/>
          <p:nvPr/>
        </p:nvSpPr>
        <p:spPr>
          <a:xfrm>
            <a:off x="3911698" y="6283305"/>
            <a:ext cx="1076497" cy="39027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360633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3" grpId="0" animBg="1"/>
      <p:bldP spid="13" grpId="1"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5" y="1617164"/>
            <a:ext cx="8380412" cy="610658"/>
          </a:xfrm>
        </p:spPr>
        <p:txBody>
          <a:bodyPr/>
          <a:lstStyle/>
          <a:p>
            <a:r>
              <a:rPr lang="en-US" sz="2400" dirty="0"/>
              <a:t>Certify &amp; Submit</a:t>
            </a:r>
          </a:p>
        </p:txBody>
      </p:sp>
      <p:sp>
        <p:nvSpPr>
          <p:cNvPr id="3" name="Slide Number Placeholder 2">
            <a:extLst>
              <a:ext uri="{FF2B5EF4-FFF2-40B4-BE49-F238E27FC236}">
                <a16:creationId xmlns:a16="http://schemas.microsoft.com/office/drawing/2014/main" xmlns="" id="{E789F7B1-6CFA-4AD5-975D-34391273802F}"/>
              </a:ext>
            </a:extLst>
          </p:cNvPr>
          <p:cNvSpPr>
            <a:spLocks noGrp="1"/>
          </p:cNvSpPr>
          <p:nvPr>
            <p:ph type="sldNum" sz="quarter" idx="10"/>
          </p:nvPr>
        </p:nvSpPr>
        <p:spPr/>
        <p:txBody>
          <a:bodyPr/>
          <a:lstStyle/>
          <a:p>
            <a:fld id="{8A7CD1C4-3804-4B16-B15D-4D86ECF6FCF8}" type="slidenum">
              <a:rPr lang="en-US" smtClean="0"/>
              <a:t>52</a:t>
            </a:fld>
            <a:endParaRPr lang="en-US" dirty="0"/>
          </a:p>
        </p:txBody>
      </p:sp>
      <p:cxnSp>
        <p:nvCxnSpPr>
          <p:cNvPr id="8" name="Straight Connector 7"/>
          <p:cNvCxnSpPr/>
          <p:nvPr/>
        </p:nvCxnSpPr>
        <p:spPr>
          <a:xfrm>
            <a:off x="6191814" y="2401461"/>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38620" y="3035037"/>
            <a:ext cx="2405380" cy="1138773"/>
          </a:xfrm>
          <a:prstGeom prst="rect">
            <a:avLst/>
          </a:prstGeom>
          <a:noFill/>
        </p:spPr>
        <p:txBody>
          <a:bodyPr wrap="square" rtlCol="0">
            <a:spAutoFit/>
          </a:bodyPr>
          <a:lstStyle/>
          <a:p>
            <a:r>
              <a:rPr lang="en-US" sz="1700" dirty="0"/>
              <a:t>If you do not see and click this button, you have not submitted your application!</a:t>
            </a:r>
          </a:p>
        </p:txBody>
      </p:sp>
      <p:pic>
        <p:nvPicPr>
          <p:cNvPr id="4" name="Picture 3">
            <a:extLst>
              <a:ext uri="{FF2B5EF4-FFF2-40B4-BE49-F238E27FC236}">
                <a16:creationId xmlns:a16="http://schemas.microsoft.com/office/drawing/2014/main" xmlns="" id="{7E925845-54C4-42B1-ABEE-B201AFC73812}"/>
              </a:ext>
            </a:extLst>
          </p:cNvPr>
          <p:cNvPicPr>
            <a:picLocks noChangeAspect="1"/>
          </p:cNvPicPr>
          <p:nvPr/>
        </p:nvPicPr>
        <p:blipFill>
          <a:blip r:embed="rId4"/>
          <a:stretch>
            <a:fillRect/>
          </a:stretch>
        </p:blipFill>
        <p:spPr>
          <a:xfrm>
            <a:off x="1067288" y="2190018"/>
            <a:ext cx="4631966" cy="271842"/>
          </a:xfrm>
          <a:prstGeom prst="rect">
            <a:avLst/>
          </a:prstGeom>
        </p:spPr>
      </p:pic>
      <p:sp>
        <p:nvSpPr>
          <p:cNvPr id="15" name="Oval 14">
            <a:extLst>
              <a:ext uri="{FF2B5EF4-FFF2-40B4-BE49-F238E27FC236}">
                <a16:creationId xmlns:a16="http://schemas.microsoft.com/office/drawing/2014/main" xmlns="" id="{2E152CA8-8A99-42C8-8761-2318EAE6BB55}"/>
              </a:ext>
            </a:extLst>
          </p:cNvPr>
          <p:cNvSpPr/>
          <p:nvPr/>
        </p:nvSpPr>
        <p:spPr>
          <a:xfrm>
            <a:off x="5063674" y="2191950"/>
            <a:ext cx="808450" cy="2634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4BDF4044-7739-452E-8E18-54F3692A388D}"/>
              </a:ext>
            </a:extLst>
          </p:cNvPr>
          <p:cNvPicPr>
            <a:picLocks noChangeAspect="1"/>
          </p:cNvPicPr>
          <p:nvPr/>
        </p:nvPicPr>
        <p:blipFill>
          <a:blip r:embed="rId5"/>
          <a:stretch>
            <a:fillRect/>
          </a:stretch>
        </p:blipFill>
        <p:spPr>
          <a:xfrm>
            <a:off x="1076821" y="2461633"/>
            <a:ext cx="4764616" cy="4167767"/>
          </a:xfrm>
          <a:prstGeom prst="rect">
            <a:avLst/>
          </a:prstGeom>
        </p:spPr>
      </p:pic>
      <p:pic>
        <p:nvPicPr>
          <p:cNvPr id="17" name="Picture 16">
            <a:extLst>
              <a:ext uri="{FF2B5EF4-FFF2-40B4-BE49-F238E27FC236}">
                <a16:creationId xmlns:a16="http://schemas.microsoft.com/office/drawing/2014/main" xmlns="" id="{A527FFA5-0A48-44E2-97D5-1CE0B9262679}"/>
              </a:ext>
            </a:extLst>
          </p:cNvPr>
          <p:cNvPicPr>
            <a:picLocks noChangeAspect="1"/>
          </p:cNvPicPr>
          <p:nvPr/>
        </p:nvPicPr>
        <p:blipFill>
          <a:blip r:embed="rId6"/>
          <a:stretch>
            <a:fillRect/>
          </a:stretch>
        </p:blipFill>
        <p:spPr>
          <a:xfrm>
            <a:off x="794592" y="2780118"/>
            <a:ext cx="5098587" cy="3517571"/>
          </a:xfrm>
          <a:prstGeom prst="rect">
            <a:avLst/>
          </a:prstGeom>
        </p:spPr>
      </p:pic>
      <p:cxnSp>
        <p:nvCxnSpPr>
          <p:cNvPr id="10" name="Straight Arrow Connector 9"/>
          <p:cNvCxnSpPr>
            <a:cxnSpLocks/>
          </p:cNvCxnSpPr>
          <p:nvPr/>
        </p:nvCxnSpPr>
        <p:spPr>
          <a:xfrm flipH="1">
            <a:off x="5211065" y="3661272"/>
            <a:ext cx="1460224" cy="2079014"/>
          </a:xfrm>
          <a:prstGeom prst="straightConnector1">
            <a:avLst/>
          </a:prstGeom>
          <a:ln w="412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xmlns="" id="{A99BECBF-25BD-4F26-AEC7-C7E4119BCA2C}"/>
              </a:ext>
            </a:extLst>
          </p:cNvPr>
          <p:cNvPicPr>
            <a:picLocks noChangeAspect="1"/>
          </p:cNvPicPr>
          <p:nvPr/>
        </p:nvPicPr>
        <p:blipFill>
          <a:blip r:embed="rId7"/>
          <a:stretch>
            <a:fillRect/>
          </a:stretch>
        </p:blipFill>
        <p:spPr>
          <a:xfrm>
            <a:off x="1067288" y="2198300"/>
            <a:ext cx="4624590" cy="240863"/>
          </a:xfrm>
          <a:prstGeom prst="rect">
            <a:avLst/>
          </a:prstGeom>
        </p:spPr>
      </p:pic>
      <p:sp>
        <p:nvSpPr>
          <p:cNvPr id="20" name="Oval 19">
            <a:extLst>
              <a:ext uri="{FF2B5EF4-FFF2-40B4-BE49-F238E27FC236}">
                <a16:creationId xmlns:a16="http://schemas.microsoft.com/office/drawing/2014/main" xmlns="" id="{24FB4D7B-B8E1-4F7E-8BE8-0A3FF1F365DC}"/>
              </a:ext>
            </a:extLst>
          </p:cNvPr>
          <p:cNvSpPr/>
          <p:nvPr/>
        </p:nvSpPr>
        <p:spPr>
          <a:xfrm>
            <a:off x="5084729" y="2198941"/>
            <a:ext cx="808450" cy="26344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xmlns="" id="{75A9954E-B6B3-4994-8342-19DA47663BC0}"/>
              </a:ext>
            </a:extLst>
          </p:cNvPr>
          <p:cNvPicPr>
            <a:picLocks noChangeAspect="1"/>
          </p:cNvPicPr>
          <p:nvPr/>
        </p:nvPicPr>
        <p:blipFill>
          <a:blip r:embed="rId8"/>
          <a:stretch>
            <a:fillRect/>
          </a:stretch>
        </p:blipFill>
        <p:spPr>
          <a:xfrm>
            <a:off x="1104899" y="2473279"/>
            <a:ext cx="4536195" cy="1343090"/>
          </a:xfrm>
          <a:prstGeom prst="rect">
            <a:avLst/>
          </a:prstGeom>
        </p:spPr>
      </p:pic>
      <p:sp>
        <p:nvSpPr>
          <p:cNvPr id="22" name="TextBox 21">
            <a:extLst>
              <a:ext uri="{FF2B5EF4-FFF2-40B4-BE49-F238E27FC236}">
                <a16:creationId xmlns:a16="http://schemas.microsoft.com/office/drawing/2014/main" xmlns="" id="{400DAE00-6A6D-48D9-A2DD-4E13E2A060DF}"/>
              </a:ext>
            </a:extLst>
          </p:cNvPr>
          <p:cNvSpPr txBox="1"/>
          <p:nvPr/>
        </p:nvSpPr>
        <p:spPr>
          <a:xfrm>
            <a:off x="6247839" y="2431709"/>
            <a:ext cx="2767106" cy="4016484"/>
          </a:xfrm>
          <a:prstGeom prst="rect">
            <a:avLst/>
          </a:prstGeom>
          <a:noFill/>
        </p:spPr>
        <p:txBody>
          <a:bodyPr wrap="square" rtlCol="0">
            <a:spAutoFit/>
          </a:bodyPr>
          <a:lstStyle/>
          <a:p>
            <a:pPr marL="342900" indent="-342900">
              <a:buFont typeface="Arial" panose="020B0604020202020204" pitchFamily="34" charset="0"/>
              <a:buChar char="•"/>
            </a:pPr>
            <a:r>
              <a:rPr lang="en-US" sz="1700" dirty="0"/>
              <a:t>Upon the successful submission of your application, you will receive a unique confirmation number as well as the date and time of submission</a:t>
            </a:r>
          </a:p>
          <a:p>
            <a:pPr marL="342900" indent="-342900">
              <a:buFont typeface="Arial" panose="020B0604020202020204" pitchFamily="34" charset="0"/>
              <a:buChar char="•"/>
            </a:pPr>
            <a:endParaRPr lang="en-US" sz="1700" dirty="0"/>
          </a:p>
          <a:p>
            <a:pPr marL="342900" indent="-342900">
              <a:buFont typeface="Arial" panose="020B0604020202020204" pitchFamily="34" charset="0"/>
              <a:buChar char="•"/>
            </a:pPr>
            <a:r>
              <a:rPr lang="en-US" sz="1700" dirty="0"/>
              <a:t>Applications must be submitted </a:t>
            </a:r>
            <a:r>
              <a:rPr lang="en-US" sz="1700" b="1" dirty="0"/>
              <a:t>prior to </a:t>
            </a:r>
            <a:r>
              <a:rPr lang="en-US" sz="1700" dirty="0"/>
              <a:t>6:00 PM ET on March 30, 2018</a:t>
            </a:r>
          </a:p>
          <a:p>
            <a:pPr marL="342900" indent="-342900">
              <a:buFont typeface="Arial" panose="020B0604020202020204" pitchFamily="34" charset="0"/>
              <a:buChar char="•"/>
            </a:pPr>
            <a:endParaRPr lang="en-US" sz="1700" dirty="0"/>
          </a:p>
          <a:p>
            <a:pPr marL="342900" indent="-342900">
              <a:buFont typeface="Arial" panose="020B0604020202020204" pitchFamily="34" charset="0"/>
              <a:buChar char="•"/>
            </a:pPr>
            <a:r>
              <a:rPr lang="en-US" sz="1700" dirty="0"/>
              <a:t>Late applications will not be accepted</a:t>
            </a:r>
          </a:p>
        </p:txBody>
      </p:sp>
    </p:spTree>
    <p:custDataLst>
      <p:tags r:id="rId1"/>
    </p:custDataLst>
    <p:extLst>
      <p:ext uri="{BB962C8B-B14F-4D97-AF65-F5344CB8AC3E}">
        <p14:creationId xmlns:p14="http://schemas.microsoft.com/office/powerpoint/2010/main" val="36376051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5" grpId="0" animBg="1"/>
      <p:bldP spid="15" grpId="1" animBg="1"/>
      <p:bldP spid="20" grpId="0" animBg="1"/>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43" y="1590744"/>
            <a:ext cx="8856905" cy="610658"/>
          </a:xfrm>
        </p:spPr>
        <p:txBody>
          <a:bodyPr/>
          <a:lstStyle/>
          <a:p>
            <a:r>
              <a:rPr lang="en-US" sz="2400" dirty="0"/>
              <a:t>Modifications</a:t>
            </a:r>
          </a:p>
        </p:txBody>
      </p:sp>
      <p:sp>
        <p:nvSpPr>
          <p:cNvPr id="4" name="Slide Number Placeholder 3">
            <a:extLst>
              <a:ext uri="{FF2B5EF4-FFF2-40B4-BE49-F238E27FC236}">
                <a16:creationId xmlns:a16="http://schemas.microsoft.com/office/drawing/2014/main" xmlns="" id="{414A63F3-1029-43CC-BFF6-0C12AE896782}"/>
              </a:ext>
            </a:extLst>
          </p:cNvPr>
          <p:cNvSpPr>
            <a:spLocks noGrp="1"/>
          </p:cNvSpPr>
          <p:nvPr>
            <p:ph type="sldNum" sz="quarter" idx="10"/>
          </p:nvPr>
        </p:nvSpPr>
        <p:spPr/>
        <p:txBody>
          <a:bodyPr/>
          <a:lstStyle/>
          <a:p>
            <a:fld id="{8A7CD1C4-3804-4B16-B15D-4D86ECF6FCF8}" type="slidenum">
              <a:rPr lang="en-US" smtClean="0"/>
              <a:t>53</a:t>
            </a:fld>
            <a:endParaRPr lang="en-US" dirty="0"/>
          </a:p>
        </p:txBody>
      </p:sp>
      <p:cxnSp>
        <p:nvCxnSpPr>
          <p:cNvPr id="8" name="Straight Connector 7"/>
          <p:cNvCxnSpPr>
            <a:cxnSpLocks/>
          </p:cNvCxnSpPr>
          <p:nvPr/>
        </p:nvCxnSpPr>
        <p:spPr>
          <a:xfrm>
            <a:off x="5243231" y="2375305"/>
            <a:ext cx="0" cy="3428182"/>
          </a:xfrm>
          <a:prstGeom prst="line">
            <a:avLst/>
          </a:prstGeom>
          <a:ln w="0"/>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22991" y="2175393"/>
            <a:ext cx="3519578" cy="4190891"/>
          </a:xfrm>
          <a:prstGeom prst="rect">
            <a:avLst/>
          </a:prstGeom>
          <a:noFill/>
        </p:spPr>
        <p:txBody>
          <a:bodyPr wrap="square" rtlCol="0">
            <a:spAutoFit/>
          </a:bodyPr>
          <a:lstStyle/>
          <a:p>
            <a:pPr marL="285750" indent="-285750">
              <a:buFont typeface="Arial" panose="020B0604020202020204" pitchFamily="34" charset="0"/>
              <a:buChar char="•"/>
            </a:pPr>
            <a:r>
              <a:rPr lang="en-US" sz="1700" dirty="0"/>
              <a:t>You may make an unlimited number of changes to your application prior to 6 PM ET, March 30, 2018</a:t>
            </a:r>
          </a:p>
          <a:p>
            <a:pPr marL="285750" indent="-285750">
              <a:spcAft>
                <a:spcPts val="800"/>
              </a:spcAft>
              <a:buFont typeface="Arial" panose="020B0604020202020204" pitchFamily="34" charset="0"/>
              <a:buChar char="•"/>
            </a:pPr>
            <a:r>
              <a:rPr lang="en-US" sz="1700" dirty="0"/>
              <a:t>The status will continue to read “Submitted,” but you must re-certify and submit the application for the changes to be submitted</a:t>
            </a:r>
          </a:p>
          <a:p>
            <a:pPr marL="285750" indent="-285750">
              <a:spcAft>
                <a:spcPts val="800"/>
              </a:spcAft>
              <a:buFont typeface="Arial" panose="020B0604020202020204" pitchFamily="34" charset="0"/>
              <a:buChar char="•"/>
            </a:pPr>
            <a:r>
              <a:rPr lang="en-US" sz="1700" dirty="0"/>
              <a:t>After you click the “Certify &amp; Submit” button on the Certify and Submit page, you will receive a new confirmation of submission and the yellow warning will disappear</a:t>
            </a:r>
          </a:p>
          <a:p>
            <a:pPr marL="342900" indent="-342900">
              <a:buFont typeface="Arial" panose="020B0604020202020204" pitchFamily="34" charset="0"/>
              <a:buChar char="•"/>
            </a:pPr>
            <a:endParaRPr lang="en-US" sz="1500" dirty="0">
              <a:solidFill>
                <a:srgbClr val="376688"/>
              </a:solidFill>
            </a:endParaRPr>
          </a:p>
        </p:txBody>
      </p:sp>
      <p:pic>
        <p:nvPicPr>
          <p:cNvPr id="3" name="Picture 2">
            <a:extLst>
              <a:ext uri="{FF2B5EF4-FFF2-40B4-BE49-F238E27FC236}">
                <a16:creationId xmlns:a16="http://schemas.microsoft.com/office/drawing/2014/main" xmlns="" id="{42A7B04E-7482-4334-8AF3-0BC090854087}"/>
              </a:ext>
            </a:extLst>
          </p:cNvPr>
          <p:cNvPicPr>
            <a:picLocks noChangeAspect="1"/>
          </p:cNvPicPr>
          <p:nvPr/>
        </p:nvPicPr>
        <p:blipFill>
          <a:blip r:embed="rId4"/>
          <a:stretch>
            <a:fillRect/>
          </a:stretch>
        </p:blipFill>
        <p:spPr>
          <a:xfrm>
            <a:off x="352715" y="2265546"/>
            <a:ext cx="4709649" cy="3925704"/>
          </a:xfrm>
          <a:prstGeom prst="rect">
            <a:avLst/>
          </a:prstGeom>
        </p:spPr>
      </p:pic>
      <p:sp>
        <p:nvSpPr>
          <p:cNvPr id="10" name="Oval 9">
            <a:extLst>
              <a:ext uri="{FF2B5EF4-FFF2-40B4-BE49-F238E27FC236}">
                <a16:creationId xmlns:a16="http://schemas.microsoft.com/office/drawing/2014/main" xmlns="" id="{0FDFA846-5DDA-4C1D-9709-8D23AC0E3137}"/>
              </a:ext>
            </a:extLst>
          </p:cNvPr>
          <p:cNvSpPr/>
          <p:nvPr/>
        </p:nvSpPr>
        <p:spPr>
          <a:xfrm>
            <a:off x="4433827" y="2363254"/>
            <a:ext cx="666167" cy="17650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xmlns="" id="{4D4EA6B2-C713-49B2-B3C5-6FE32EF73D4C}"/>
              </a:ext>
            </a:extLst>
          </p:cNvPr>
          <p:cNvCxnSpPr>
            <a:cxnSpLocks/>
          </p:cNvCxnSpPr>
          <p:nvPr/>
        </p:nvCxnSpPr>
        <p:spPr>
          <a:xfrm flipH="1">
            <a:off x="3900777" y="4138991"/>
            <a:ext cx="1252024" cy="1245396"/>
          </a:xfrm>
          <a:prstGeom prst="straightConnector1">
            <a:avLst/>
          </a:prstGeom>
          <a:ln w="41275">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832517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41" y="1591748"/>
            <a:ext cx="8119019" cy="610658"/>
          </a:xfrm>
        </p:spPr>
        <p:txBody>
          <a:bodyPr/>
          <a:lstStyle/>
          <a:p>
            <a:r>
              <a:rPr lang="en-US" sz="2400" dirty="0"/>
              <a:t>Duty to Maintain Accuracy and Completeness</a:t>
            </a:r>
          </a:p>
        </p:txBody>
      </p:sp>
      <p:sp>
        <p:nvSpPr>
          <p:cNvPr id="3" name="Content Placeholder 2"/>
          <p:cNvSpPr>
            <a:spLocks noGrp="1"/>
          </p:cNvSpPr>
          <p:nvPr>
            <p:ph idx="1"/>
          </p:nvPr>
        </p:nvSpPr>
        <p:spPr>
          <a:xfrm>
            <a:off x="369888" y="2452097"/>
            <a:ext cx="8462962" cy="2927978"/>
          </a:xfrm>
        </p:spPr>
        <p:txBody>
          <a:bodyPr/>
          <a:lstStyle/>
          <a:p>
            <a:pPr>
              <a:spcAft>
                <a:spcPts val="1200"/>
              </a:spcAft>
            </a:pPr>
            <a:r>
              <a:rPr lang="en-US" dirty="0">
                <a:latin typeface="Calibri" panose="020F0502020204030204" pitchFamily="34" charset="0"/>
                <a:cs typeface="Calibri" panose="020F0502020204030204" pitchFamily="34" charset="0"/>
              </a:rPr>
              <a:t>Pursuant to 47 CFR</a:t>
            </a:r>
            <a:r>
              <a:rPr lang="en-US" dirty="0"/>
              <a:t>§</a:t>
            </a:r>
            <a:r>
              <a:rPr lang="en-US" dirty="0">
                <a:latin typeface="Calibri" panose="020F0502020204030204" pitchFamily="34" charset="0"/>
                <a:cs typeface="Calibri" panose="020F0502020204030204" pitchFamily="34" charset="0"/>
              </a:rPr>
              <a:t>1.65, each applicant has a </a:t>
            </a:r>
            <a:r>
              <a:rPr lang="en-US" b="1" dirty="0">
                <a:latin typeface="Calibri" panose="020F0502020204030204" pitchFamily="34" charset="0"/>
                <a:cs typeface="Calibri" panose="020F0502020204030204" pitchFamily="34" charset="0"/>
              </a:rPr>
              <a:t>continuing obligation</a:t>
            </a:r>
            <a:r>
              <a:rPr lang="en-US" dirty="0">
                <a:latin typeface="Calibri" panose="020F0502020204030204" pitchFamily="34" charset="0"/>
                <a:cs typeface="Calibri" panose="020F0502020204030204" pitchFamily="34" charset="0"/>
              </a:rPr>
              <a:t> to maintain the accuracy and completeness of information in a pending application to participate in Auction 903</a:t>
            </a:r>
          </a:p>
          <a:p>
            <a:pPr>
              <a:spcAft>
                <a:spcPts val="1200"/>
              </a:spcAft>
            </a:pPr>
            <a:r>
              <a:rPr lang="en-US" dirty="0">
                <a:latin typeface="Calibri" panose="020F0502020204030204" pitchFamily="34" charset="0"/>
                <a:cs typeface="Calibri" panose="020F0502020204030204" pitchFamily="34" charset="0"/>
              </a:rPr>
              <a:t>Must be amended within five days after a significant occurrence</a:t>
            </a:r>
          </a:p>
        </p:txBody>
      </p:sp>
      <p:sp>
        <p:nvSpPr>
          <p:cNvPr id="4" name="Slide Number Placeholder 3">
            <a:extLst>
              <a:ext uri="{FF2B5EF4-FFF2-40B4-BE49-F238E27FC236}">
                <a16:creationId xmlns:a16="http://schemas.microsoft.com/office/drawing/2014/main" xmlns="" id="{265DC47E-0321-492C-9E39-FD223F079E82}"/>
              </a:ext>
            </a:extLst>
          </p:cNvPr>
          <p:cNvSpPr>
            <a:spLocks noGrp="1"/>
          </p:cNvSpPr>
          <p:nvPr>
            <p:ph type="sldNum" sz="quarter" idx="10"/>
          </p:nvPr>
        </p:nvSpPr>
        <p:spPr/>
        <p:txBody>
          <a:bodyPr/>
          <a:lstStyle/>
          <a:p>
            <a:fld id="{8A7CD1C4-3804-4B16-B15D-4D86ECF6FCF8}" type="slidenum">
              <a:rPr lang="en-US" smtClean="0"/>
              <a:t>54</a:t>
            </a:fld>
            <a:endParaRPr lang="en-US" dirty="0"/>
          </a:p>
        </p:txBody>
      </p:sp>
    </p:spTree>
    <p:custDataLst>
      <p:tags r:id="rId1"/>
    </p:custDataLst>
    <p:extLst>
      <p:ext uri="{BB962C8B-B14F-4D97-AF65-F5344CB8AC3E}">
        <p14:creationId xmlns:p14="http://schemas.microsoft.com/office/powerpoint/2010/main" val="1488131610"/>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3489066"/>
          </a:xfrm>
        </p:spPr>
        <p:txBody>
          <a:bodyPr>
            <a:noAutofit/>
          </a:bodyPr>
          <a:lstStyle/>
          <a:p>
            <a:r>
              <a:rPr lang="en-US" dirty="0">
                <a:latin typeface="Calibri" panose="020F0502020204030204" pitchFamily="34" charset="0"/>
                <a:cs typeface="Calibri" panose="020F0502020204030204" pitchFamily="34" charset="0"/>
              </a:rPr>
              <a:t>Automatically not accessible</a:t>
            </a:r>
          </a:p>
          <a:p>
            <a:pPr lvl="1"/>
            <a:r>
              <a:rPr lang="en-US" sz="2000" dirty="0">
                <a:latin typeface="Calibri" panose="020F0502020204030204" pitchFamily="34" charset="0"/>
                <a:cs typeface="Calibri" panose="020F0502020204030204" pitchFamily="34" charset="0"/>
              </a:rPr>
              <a:t>State selections</a:t>
            </a:r>
          </a:p>
          <a:p>
            <a:pPr lvl="1"/>
            <a:r>
              <a:rPr lang="en-US" sz="2000" dirty="0">
                <a:latin typeface="Calibri" panose="020F0502020204030204" pitchFamily="34" charset="0"/>
                <a:cs typeface="Calibri" panose="020F0502020204030204" pitchFamily="34" charset="0"/>
              </a:rPr>
              <a:t>Performance tier and latency combination(s) selected and weight</a:t>
            </a:r>
          </a:p>
          <a:p>
            <a:pPr lvl="1"/>
            <a:r>
              <a:rPr lang="en-US" sz="2000" dirty="0">
                <a:latin typeface="Calibri" panose="020F0502020204030204" pitchFamily="34" charset="0"/>
                <a:cs typeface="Calibri" panose="020F0502020204030204" pitchFamily="34" charset="0"/>
              </a:rPr>
              <a:t>Responses to the operational questions in Appendix A of the Procedures PN and any supporting documentation</a:t>
            </a:r>
          </a:p>
          <a:p>
            <a:pPr lvl="1"/>
            <a:r>
              <a:rPr lang="en-US" sz="2000" dirty="0">
                <a:latin typeface="Calibri" panose="020F0502020204030204" pitchFamily="34" charset="0"/>
                <a:cs typeface="Calibri" panose="020F0502020204030204" pitchFamily="34" charset="0"/>
              </a:rPr>
              <a:t>Spectrum access attachment (if any)</a:t>
            </a:r>
          </a:p>
          <a:p>
            <a:r>
              <a:rPr lang="en-US" dirty="0">
                <a:latin typeface="Calibri" panose="020F0502020204030204" pitchFamily="34" charset="0"/>
                <a:cs typeface="Calibri" panose="020F0502020204030204" pitchFamily="34" charset="0"/>
              </a:rPr>
              <a:t>Not accessible if requested via abbreviated process</a:t>
            </a:r>
          </a:p>
          <a:p>
            <a:pPr lvl="1"/>
            <a:r>
              <a:rPr lang="en-US" sz="2000" dirty="0">
                <a:latin typeface="Calibri" panose="020F0502020204030204" pitchFamily="34" charset="0"/>
                <a:cs typeface="Calibri" panose="020F0502020204030204" pitchFamily="34" charset="0"/>
              </a:rPr>
              <a:t>Financial information and individual financial scores</a:t>
            </a:r>
          </a:p>
          <a:p>
            <a:r>
              <a:rPr lang="en-US" dirty="0">
                <a:latin typeface="Calibri" panose="020F0502020204030204" pitchFamily="34" charset="0"/>
                <a:cs typeface="Calibri" panose="020F0502020204030204" pitchFamily="34" charset="0"/>
              </a:rPr>
              <a:t>Not accessible if requested by section 0.459 process</a:t>
            </a:r>
          </a:p>
          <a:p>
            <a:pPr lvl="1"/>
            <a:r>
              <a:rPr lang="en-US" sz="2000" dirty="0">
                <a:latin typeface="Calibri" panose="020F0502020204030204" pitchFamily="34" charset="0"/>
                <a:cs typeface="Calibri" panose="020F0502020204030204" pitchFamily="34" charset="0"/>
              </a:rPr>
              <a:t>All other information if request not adversely decided</a:t>
            </a: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25977" y="1619084"/>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Limited Information Disclosure Procedures</a:t>
            </a:r>
          </a:p>
        </p:txBody>
      </p:sp>
    </p:spTree>
    <p:custDataLst>
      <p:tags r:id="rId1"/>
    </p:custDataLst>
    <p:extLst>
      <p:ext uri="{BB962C8B-B14F-4D97-AF65-F5344CB8AC3E}">
        <p14:creationId xmlns:p14="http://schemas.microsoft.com/office/powerpoint/2010/main" val="2078640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2071998"/>
          </a:xfrm>
        </p:spPr>
        <p:txBody>
          <a:bodyPr>
            <a:noAutofit/>
          </a:bodyPr>
          <a:lstStyle/>
          <a:p>
            <a:pPr marL="0" indent="0">
              <a:buNone/>
            </a:pPr>
            <a:r>
              <a:rPr lang="en-US" dirty="0">
                <a:latin typeface="Calibri" panose="020F0502020204030204" pitchFamily="34" charset="0"/>
                <a:cs typeface="Calibri" panose="020F0502020204030204" pitchFamily="34" charset="0"/>
              </a:rPr>
              <a:t>Section 1.21002 prohibits Auction 903 applicants from cooperating, collaborating, or communicating, in any way, with any other applicant regarding any applicant’s </a:t>
            </a:r>
            <a:r>
              <a:rPr lang="en-US" i="1" dirty="0">
                <a:latin typeface="Calibri" panose="020F0502020204030204" pitchFamily="34" charset="0"/>
                <a:cs typeface="Calibri" panose="020F0502020204030204" pitchFamily="34" charset="0"/>
              </a:rPr>
              <a:t>bids or bidding strategies</a:t>
            </a:r>
            <a:r>
              <a:rPr lang="en-US" dirty="0">
                <a:latin typeface="Calibri" panose="020F0502020204030204" pitchFamily="34" charset="0"/>
                <a:cs typeface="Calibri" panose="020F0502020204030204" pitchFamily="34" charset="0"/>
              </a:rPr>
              <a:t>, unless the applicants are members of a joint bidding arrangement disclosed on their applications</a:t>
            </a: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48281" y="1607933"/>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Prohibited Communications Rule </a:t>
            </a:r>
          </a:p>
        </p:txBody>
      </p:sp>
      <p:pic>
        <p:nvPicPr>
          <p:cNvPr id="6" name="Picture 5">
            <a:extLst>
              <a:ext uri="{FF2B5EF4-FFF2-40B4-BE49-F238E27FC236}">
                <a16:creationId xmlns:a16="http://schemas.microsoft.com/office/drawing/2014/main" xmlns="" id="{5AB2DDB2-970D-4C94-A18C-ADA24C937FC3}"/>
              </a:ext>
            </a:extLst>
          </p:cNvPr>
          <p:cNvPicPr>
            <a:picLocks noChangeAspect="1"/>
          </p:cNvPicPr>
          <p:nvPr/>
        </p:nvPicPr>
        <p:blipFill>
          <a:blip r:embed="rId4"/>
          <a:stretch>
            <a:fillRect/>
          </a:stretch>
        </p:blipFill>
        <p:spPr>
          <a:xfrm>
            <a:off x="6338109" y="4269068"/>
            <a:ext cx="2204719" cy="1828800"/>
          </a:xfrm>
          <a:prstGeom prst="rect">
            <a:avLst/>
          </a:prstGeom>
        </p:spPr>
      </p:pic>
      <p:pic>
        <p:nvPicPr>
          <p:cNvPr id="1026" name="Picture 2" descr="No-sign by skotan">
            <a:extLst>
              <a:ext uri="{FF2B5EF4-FFF2-40B4-BE49-F238E27FC236}">
                <a16:creationId xmlns:a16="http://schemas.microsoft.com/office/drawing/2014/main" xmlns="" id="{854FD938-FC3A-41C8-A7EB-317C68100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025" y="3868155"/>
            <a:ext cx="2887974" cy="288797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7545566"/>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2071998"/>
          </a:xfrm>
        </p:spPr>
        <p:txBody>
          <a:bodyPr>
            <a:noAutofit/>
          </a:bodyPr>
          <a:lstStyle/>
          <a:p>
            <a:r>
              <a:rPr lang="en-US" sz="2200" dirty="0">
                <a:latin typeface="Calibri" panose="020F0502020204030204" pitchFamily="34" charset="0"/>
                <a:cs typeface="Calibri" panose="020F0502020204030204" pitchFamily="34" charset="0"/>
              </a:rPr>
              <a:t>Applies to applicants starting at application deadline, regardless of whether they qualify, bid, or are no longer bidding</a:t>
            </a:r>
          </a:p>
          <a:p>
            <a:r>
              <a:rPr lang="en-US" sz="2200" dirty="0">
                <a:latin typeface="Calibri" panose="020F0502020204030204" pitchFamily="34" charset="0"/>
                <a:cs typeface="Calibri" panose="020F0502020204030204" pitchFamily="34" charset="0"/>
              </a:rPr>
              <a:t>“Applicant” includes entity applying, any party with control of the applicant entity, any party controlled by the applicant entity or controlled by a party controlling the applicant entity</a:t>
            </a:r>
          </a:p>
          <a:p>
            <a:r>
              <a:rPr lang="en-US" sz="2200" dirty="0">
                <a:latin typeface="Calibri" panose="020F0502020204030204" pitchFamily="34" charset="0"/>
                <a:cs typeface="Calibri" panose="020F0502020204030204" pitchFamily="34" charset="0"/>
              </a:rPr>
              <a:t>“Bids or bidding strategies”</a:t>
            </a:r>
          </a:p>
          <a:p>
            <a:r>
              <a:rPr lang="en-US" sz="2200" dirty="0">
                <a:latin typeface="Calibri" panose="020F0502020204030204" pitchFamily="34" charset="0"/>
                <a:cs typeface="Calibri" panose="020F0502020204030204" pitchFamily="34" charset="0"/>
              </a:rPr>
              <a:t>Communications with third parties who may be conduits to other applicants (e.g., press, analysts, consultants)</a:t>
            </a:r>
          </a:p>
          <a:p>
            <a:r>
              <a:rPr lang="en-US" sz="2200" dirty="0">
                <a:latin typeface="Calibri" panose="020F0502020204030204" pitchFamily="34" charset="0"/>
                <a:cs typeface="Calibri" panose="020F0502020204030204" pitchFamily="34" charset="0"/>
              </a:rPr>
              <a:t>Review Procedures Public Notice and consider past guidance</a:t>
            </a:r>
          </a:p>
          <a:p>
            <a:pPr lvl="1"/>
            <a:r>
              <a:rPr lang="en-US" sz="2000" u="sng" dirty="0">
                <a:latin typeface="Calibri" panose="020F0502020204030204" pitchFamily="34" charset="0"/>
                <a:cs typeface="Calibri" panose="020F0502020204030204" pitchFamily="34" charset="0"/>
                <a:hlinkClick r:id="rId4"/>
              </a:rPr>
              <a:t>http://wireless.fcc.gov/auctions/prohibited_communications</a:t>
            </a:r>
            <a:r>
              <a:rPr lang="en-US" sz="2000" u="sng"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37130" y="1607933"/>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Prohibited Communications Rule </a:t>
            </a:r>
          </a:p>
        </p:txBody>
      </p:sp>
    </p:spTree>
    <p:custDataLst>
      <p:tags r:id="rId1"/>
    </p:custDataLst>
    <p:extLst>
      <p:ext uri="{BB962C8B-B14F-4D97-AF65-F5344CB8AC3E}">
        <p14:creationId xmlns:p14="http://schemas.microsoft.com/office/powerpoint/2010/main" val="940247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2071998"/>
          </a:xfrm>
        </p:spPr>
        <p:txBody>
          <a:bodyPr>
            <a:noAutofit/>
          </a:bodyPr>
          <a:lstStyle/>
          <a:p>
            <a:r>
              <a:rPr lang="en-US" dirty="0">
                <a:latin typeface="Calibri" panose="020F0502020204030204" pitchFamily="34" charset="0"/>
                <a:cs typeface="Calibri" panose="020F0502020204030204" pitchFamily="34" charset="0"/>
              </a:rPr>
              <a:t>You have until the application deadline to prepare</a:t>
            </a:r>
          </a:p>
          <a:p>
            <a:pPr lvl="1"/>
            <a:r>
              <a:rPr lang="en-US" sz="2000" dirty="0">
                <a:latin typeface="Calibri" panose="020F0502020204030204" pitchFamily="34" charset="0"/>
                <a:cs typeface="Calibri" panose="020F0502020204030204" pitchFamily="34" charset="0"/>
              </a:rPr>
              <a:t>Communications prior to the deadline cannot violate the rule, but if you repeat or refer to them after deadline – could be a violation</a:t>
            </a:r>
          </a:p>
          <a:p>
            <a:pPr lvl="1"/>
            <a:r>
              <a:rPr lang="en-US" sz="2000" dirty="0">
                <a:latin typeface="Calibri" panose="020F0502020204030204" pitchFamily="34" charset="0"/>
                <a:cs typeface="Calibri" panose="020F0502020204030204" pitchFamily="34" charset="0"/>
              </a:rPr>
              <a:t>Educate your employees, contractors, and consultants</a:t>
            </a:r>
          </a:p>
          <a:p>
            <a:pPr lvl="2"/>
            <a:r>
              <a:rPr lang="en-US" sz="1800" dirty="0">
                <a:latin typeface="Calibri" panose="020F0502020204030204" pitchFamily="34" charset="0"/>
                <a:cs typeface="Calibri" panose="020F0502020204030204" pitchFamily="34" charset="0"/>
              </a:rPr>
              <a:t>Broad definition of “applicant” </a:t>
            </a:r>
          </a:p>
          <a:p>
            <a:pPr lvl="2"/>
            <a:r>
              <a:rPr lang="en-US" sz="1800" dirty="0">
                <a:latin typeface="Calibri" panose="020F0502020204030204" pitchFamily="34" charset="0"/>
                <a:cs typeface="Calibri" panose="020F0502020204030204" pitchFamily="34" charset="0"/>
              </a:rPr>
              <a:t>Indirect and/or inadvertent communications that reach another applicant can violate rule</a:t>
            </a:r>
          </a:p>
          <a:p>
            <a:pPr lvl="1"/>
            <a:r>
              <a:rPr lang="en-US" sz="2000" dirty="0">
                <a:latin typeface="Calibri" panose="020F0502020204030204" pitchFamily="34" charset="0"/>
                <a:cs typeface="Calibri" panose="020F0502020204030204" pitchFamily="34" charset="0"/>
              </a:rPr>
              <a:t>Plan how to protect your bidding information and consider who needs to know it</a:t>
            </a:r>
          </a:p>
          <a:p>
            <a:r>
              <a:rPr lang="en-US" dirty="0">
                <a:latin typeface="Calibri" panose="020F0502020204030204" pitchFamily="34" charset="0"/>
                <a:cs typeface="Calibri" panose="020F0502020204030204" pitchFamily="34" charset="0"/>
              </a:rPr>
              <a:t>Some communications are OK – e.g., business discussions unrelated to bids or bidding strategies</a:t>
            </a: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14827" y="1607933"/>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Compliance Strategies</a:t>
            </a:r>
          </a:p>
        </p:txBody>
      </p:sp>
    </p:spTree>
    <p:custDataLst>
      <p:tags r:id="rId1"/>
    </p:custDataLst>
    <p:extLst>
      <p:ext uri="{BB962C8B-B14F-4D97-AF65-F5344CB8AC3E}">
        <p14:creationId xmlns:p14="http://schemas.microsoft.com/office/powerpoint/2010/main" val="32214622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2071998"/>
          </a:xfrm>
        </p:spPr>
        <p:txBody>
          <a:bodyPr>
            <a:noAutofit/>
          </a:bodyPr>
          <a:lstStyle/>
          <a:p>
            <a:r>
              <a:rPr lang="en-US" dirty="0">
                <a:latin typeface="Calibri" panose="020F0502020204030204" pitchFamily="34" charset="0"/>
                <a:cs typeface="Calibri" panose="020F0502020204030204" pitchFamily="34" charset="0"/>
              </a:rPr>
              <a:t>Using consultants is OK, but manage risk of communications to another applicant after the deadline</a:t>
            </a:r>
          </a:p>
          <a:p>
            <a:pPr lvl="1"/>
            <a:r>
              <a:rPr lang="en-US" sz="2400" dirty="0">
                <a:latin typeface="Calibri" panose="020F0502020204030204" pitchFamily="34" charset="0"/>
                <a:cs typeface="Calibri" panose="020F0502020204030204" pitchFamily="34" charset="0"/>
              </a:rPr>
              <a:t>Individual</a:t>
            </a:r>
          </a:p>
          <a:p>
            <a:pPr lvl="2"/>
            <a:r>
              <a:rPr lang="en-US" sz="1800" dirty="0">
                <a:latin typeface="Calibri" panose="020F0502020204030204" pitchFamily="34" charset="0"/>
                <a:cs typeface="Calibri" panose="020F0502020204030204" pitchFamily="34" charset="0"/>
              </a:rPr>
              <a:t>Use non-disclosure agreement for representing a single applicant</a:t>
            </a:r>
          </a:p>
          <a:p>
            <a:pPr lvl="2"/>
            <a:r>
              <a:rPr lang="en-US" sz="1800" dirty="0">
                <a:latin typeface="Calibri" panose="020F0502020204030204" pitchFamily="34" charset="0"/>
                <a:cs typeface="Calibri" panose="020F0502020204030204" pitchFamily="34" charset="0"/>
              </a:rPr>
              <a:t>If an individual serves multiple applicants, advice may be influenced by knowledge of others’ bidding strategies</a:t>
            </a:r>
          </a:p>
          <a:p>
            <a:pPr lvl="1"/>
            <a:r>
              <a:rPr lang="en-US" sz="2400" dirty="0">
                <a:latin typeface="Calibri" panose="020F0502020204030204" pitchFamily="34" charset="0"/>
                <a:cs typeface="Calibri" panose="020F0502020204030204" pitchFamily="34" charset="0"/>
              </a:rPr>
              <a:t>Firm</a:t>
            </a:r>
          </a:p>
          <a:p>
            <a:pPr lvl="2"/>
            <a:r>
              <a:rPr lang="en-US" sz="1800" dirty="0">
                <a:latin typeface="Calibri" panose="020F0502020204030204" pitchFamily="34" charset="0"/>
                <a:cs typeface="Calibri" panose="020F0502020204030204" pitchFamily="34" charset="0"/>
              </a:rPr>
              <a:t>Use separate individuals with ethical walls</a:t>
            </a:r>
          </a:p>
          <a:p>
            <a:pPr lvl="1"/>
            <a:r>
              <a:rPr lang="en-US" sz="2400" dirty="0">
                <a:latin typeface="Calibri" panose="020F0502020204030204" pitchFamily="34" charset="0"/>
                <a:cs typeface="Calibri" panose="020F0502020204030204" pitchFamily="34" charset="0"/>
              </a:rPr>
              <a:t>Establish plan with consultant before application deadline so that communications after deadline are unnecessary </a:t>
            </a:r>
          </a:p>
          <a:p>
            <a:pPr lvl="2"/>
            <a:r>
              <a:rPr lang="en-US" sz="1800" dirty="0">
                <a:latin typeface="Calibri" panose="020F0502020204030204" pitchFamily="34" charset="0"/>
                <a:cs typeface="Calibri" panose="020F0502020204030204" pitchFamily="34" charset="0"/>
              </a:rPr>
              <a:t>Consider using proxy bidding</a:t>
            </a: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392524" y="1607933"/>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Using Third-Party Consultants</a:t>
            </a:r>
          </a:p>
        </p:txBody>
      </p:sp>
    </p:spTree>
    <p:custDataLst>
      <p:tags r:id="rId1"/>
    </p:custDataLst>
    <p:extLst>
      <p:ext uri="{BB962C8B-B14F-4D97-AF65-F5344CB8AC3E}">
        <p14:creationId xmlns:p14="http://schemas.microsoft.com/office/powerpoint/2010/main" val="17780524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3489066"/>
          </a:xfrm>
        </p:spPr>
        <p:txBody>
          <a:bodyPr>
            <a:noAutofit/>
          </a:bodyPr>
          <a:lstStyle/>
          <a:p>
            <a:pPr>
              <a:buFont typeface="Wingdings" panose="05000000000000000000" pitchFamily="2" charset="2"/>
              <a:buChar char="q"/>
            </a:pPr>
            <a:r>
              <a:rPr lang="en-US" sz="2800" b="1" dirty="0">
                <a:solidFill>
                  <a:srgbClr val="FF0000"/>
                </a:solidFill>
                <a:latin typeface="Calibri" panose="020F0502020204030204" pitchFamily="34" charset="0"/>
                <a:cs typeface="Calibri" panose="020F0502020204030204" pitchFamily="34" charset="0"/>
              </a:rPr>
              <a:t>Short-form application filing window: 3/19-30</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Review of applications</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Initial results announced in Status Public Notice</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Resubmission filing window</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Review of resubmitted applications</a:t>
            </a:r>
          </a:p>
          <a:p>
            <a:pPr>
              <a:buFont typeface="Wingdings" panose="05000000000000000000" pitchFamily="2" charset="2"/>
              <a:buChar char="q"/>
            </a:pPr>
            <a:r>
              <a:rPr lang="en-US" dirty="0">
                <a:latin typeface="Calibri" panose="020F0502020204030204" pitchFamily="34" charset="0"/>
                <a:cs typeface="Calibri" panose="020F0502020204030204" pitchFamily="34" charset="0"/>
              </a:rPr>
              <a:t>Final status announced in Qualified Bidders Public Notice</a:t>
            </a: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14828" y="1630235"/>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Timing / Next Steps</a:t>
            </a:r>
          </a:p>
        </p:txBody>
      </p:sp>
    </p:spTree>
    <p:custDataLst>
      <p:tags r:id="rId1"/>
    </p:custDataLst>
    <p:extLst>
      <p:ext uri="{BB962C8B-B14F-4D97-AF65-F5344CB8AC3E}">
        <p14:creationId xmlns:p14="http://schemas.microsoft.com/office/powerpoint/2010/main" val="1990890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14828" y="1607933"/>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a:latin typeface="Arial"/>
              </a:rPr>
              <a:t>Contact Information</a:t>
            </a:r>
            <a:endParaRPr kumimoji="0" lang="en-US" sz="2400" b="1" i="0" u="none" strike="noStrike" kern="1200" cap="none" spc="0" normalizeH="0" baseline="0" noProof="0" dirty="0">
              <a:ln>
                <a:noFill/>
              </a:ln>
              <a:solidFill>
                <a:srgbClr val="376688"/>
              </a:solidFill>
              <a:effectLst/>
              <a:uLnTx/>
              <a:uFillTx/>
              <a:latin typeface="Arial"/>
              <a:ea typeface="ＭＳ Ｐゴシック" charset="0"/>
            </a:endParaRPr>
          </a:p>
        </p:txBody>
      </p:sp>
      <p:graphicFrame>
        <p:nvGraphicFramePr>
          <p:cNvPr id="6" name="Table 5">
            <a:extLst>
              <a:ext uri="{FF2B5EF4-FFF2-40B4-BE49-F238E27FC236}">
                <a16:creationId xmlns:a16="http://schemas.microsoft.com/office/drawing/2014/main" xmlns="" id="{4FF79925-D8D3-41BE-8E09-2A2D4E6EF6AA}"/>
              </a:ext>
            </a:extLst>
          </p:cNvPr>
          <p:cNvGraphicFramePr>
            <a:graphicFrameLocks noGrp="1"/>
          </p:cNvGraphicFramePr>
          <p:nvPr>
            <p:extLst/>
          </p:nvPr>
        </p:nvGraphicFramePr>
        <p:xfrm>
          <a:off x="369888" y="2649544"/>
          <a:ext cx="8462962" cy="2531174"/>
        </p:xfrm>
        <a:graphic>
          <a:graphicData uri="http://schemas.openxmlformats.org/drawingml/2006/table">
            <a:tbl>
              <a:tblPr firstCol="1" bandRow="1"/>
              <a:tblGrid>
                <a:gridCol w="4231481">
                  <a:extLst>
                    <a:ext uri="{9D8B030D-6E8A-4147-A177-3AD203B41FA5}">
                      <a16:colId xmlns:a16="http://schemas.microsoft.com/office/drawing/2014/main" xmlns="" val="20000"/>
                    </a:ext>
                  </a:extLst>
                </a:gridCol>
                <a:gridCol w="4231481">
                  <a:extLst>
                    <a:ext uri="{9D8B030D-6E8A-4147-A177-3AD203B41FA5}">
                      <a16:colId xmlns:a16="http://schemas.microsoft.com/office/drawing/2014/main" xmlns="" val="20001"/>
                    </a:ext>
                  </a:extLst>
                </a:gridCol>
              </a:tblGrid>
              <a:tr h="0">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FCC Auctions Hotline</a:t>
                      </a:r>
                      <a:r>
                        <a:rPr lang="en-US" sz="1600" dirty="0">
                          <a:effectLst/>
                          <a:latin typeface="Arial" panose="020B0604020202020204" pitchFamily="34" charset="0"/>
                          <a:ea typeface="Calibri" panose="020F0502020204030204" pitchFamily="34" charset="0"/>
                          <a:cs typeface="Times New Roman" panose="02020603050405020304" pitchFamily="18" charset="0"/>
                        </a:rPr>
                        <a:t> </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General Auction Questions</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Auction Process and Procedures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(888) 225-5322, option two; or</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(717) 338-2868</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Hours of service: 8:00 a.m. – 5:30 p.m. ET,</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Monday through Friday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Technical Support</a:t>
                      </a:r>
                      <a:r>
                        <a:rPr lang="en-US" sz="1600" dirty="0">
                          <a:effectLst/>
                          <a:latin typeface="Arial" panose="020B0604020202020204" pitchFamily="34" charset="0"/>
                          <a:ea typeface="Calibri" panose="020F0502020204030204" pitchFamily="34" charset="0"/>
                          <a:cs typeface="Times New Roman" panose="02020603050405020304" pitchFamily="18" charset="0"/>
                        </a:rPr>
                        <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Electronic Filing </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FCC Auction System (Hardware/Software Issues)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(877) 480-3201, option nine; or (202) 414-1250</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(202) 414-1255 (TTY) </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Hours of service: 8:00 a.m. – 6:00 p.m. ET,</a:t>
                      </a:r>
                      <a:br>
                        <a:rPr lang="en-US" sz="1600" dirty="0">
                          <a:effectLst/>
                          <a:latin typeface="Arial" panose="020B0604020202020204" pitchFamily="34" charset="0"/>
                          <a:ea typeface="Calibri" panose="020F0502020204030204" pitchFamily="34" charset="0"/>
                          <a:cs typeface="Times New Roman" panose="02020603050405020304" pitchFamily="18" charset="0"/>
                        </a:rPr>
                      </a:br>
                      <a:r>
                        <a:rPr lang="en-US" sz="1600" dirty="0">
                          <a:effectLst/>
                          <a:latin typeface="Arial" panose="020B0604020202020204" pitchFamily="34" charset="0"/>
                          <a:ea typeface="Calibri" panose="020F0502020204030204" pitchFamily="34" charset="0"/>
                          <a:cs typeface="Times New Roman" panose="02020603050405020304" pitchFamily="18" charset="0"/>
                        </a:rPr>
                        <a:t>Monday through Friday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ustDataLst>
      <p:tags r:id="rId1"/>
    </p:custDataLst>
    <p:extLst>
      <p:ext uri="{BB962C8B-B14F-4D97-AF65-F5344CB8AC3E}">
        <p14:creationId xmlns:p14="http://schemas.microsoft.com/office/powerpoint/2010/main" val="305500363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508708" y="2648825"/>
            <a:ext cx="7805737" cy="2088090"/>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376688"/>
              </a:solidFill>
              <a:effectLst/>
              <a:uLnTx/>
              <a:uFillTx/>
              <a:latin typeface="Arial"/>
              <a:ea typeface="ＭＳ Ｐゴシック" charset="0"/>
            </a:endParaRPr>
          </a:p>
        </p:txBody>
      </p:sp>
      <p:sp>
        <p:nvSpPr>
          <p:cNvPr id="2" name="Rectangle 1"/>
          <p:cNvSpPr/>
          <p:nvPr/>
        </p:nvSpPr>
        <p:spPr>
          <a:xfrm>
            <a:off x="630348" y="3045781"/>
            <a:ext cx="7562455" cy="646331"/>
          </a:xfrm>
          <a:prstGeom prst="rect">
            <a:avLst/>
          </a:prstGeom>
        </p:spPr>
        <p:txBody>
          <a:bodyPr wrap="non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3B3C3B"/>
                </a:solidFill>
                <a:effectLst/>
                <a:uLnTx/>
                <a:uFillTx/>
                <a:latin typeface="Calibri" pitchFamily="34" charset="0"/>
                <a:ea typeface="ＭＳ Ｐゴシック" pitchFamily="34" charset="-128"/>
                <a:cs typeface="+mn-cs"/>
              </a:rPr>
              <a:t>Send questions to </a:t>
            </a:r>
            <a:r>
              <a:rPr kumimoji="0" lang="en-US" sz="3600" b="0" i="0" u="none" strike="noStrike" kern="1200" cap="none" spc="0" normalizeH="0" baseline="0" noProof="0" dirty="0">
                <a:ln>
                  <a:noFill/>
                </a:ln>
                <a:solidFill>
                  <a:srgbClr val="3B3C3B"/>
                </a:solidFill>
                <a:effectLst/>
                <a:uLnTx/>
                <a:uFillTx/>
                <a:latin typeface="Calibri" pitchFamily="34" charset="0"/>
                <a:ea typeface="ＭＳ Ｐゴシック" pitchFamily="34" charset="-128"/>
                <a:cs typeface="+mn-cs"/>
                <a:hlinkClick r:id="rId4"/>
              </a:rPr>
              <a:t>auction903@fcc.gov</a:t>
            </a:r>
            <a:r>
              <a:rPr kumimoji="0" lang="en-US" sz="3600" b="0" i="0" u="none" strike="noStrike" kern="1200" cap="none" spc="0" normalizeH="0" baseline="0" noProof="0" dirty="0">
                <a:ln>
                  <a:noFill/>
                </a:ln>
                <a:solidFill>
                  <a:srgbClr val="3B3C3B"/>
                </a:solidFill>
                <a:effectLst/>
                <a:uLnTx/>
                <a:uFillTx/>
                <a:latin typeface="Calibri" pitchFamily="34" charset="0"/>
                <a:ea typeface="ＭＳ Ｐゴシック" pitchFamily="34" charset="-128"/>
                <a:cs typeface="+mn-cs"/>
              </a:rPr>
              <a:t> </a:t>
            </a:r>
          </a:p>
        </p:txBody>
      </p:sp>
      <p:sp>
        <p:nvSpPr>
          <p:cNvPr id="3" name="Title 2"/>
          <p:cNvSpPr>
            <a:spLocks noGrp="1"/>
          </p:cNvSpPr>
          <p:nvPr>
            <p:ph type="title"/>
          </p:nvPr>
        </p:nvSpPr>
        <p:spPr>
          <a:xfrm>
            <a:off x="430652" y="1604022"/>
            <a:ext cx="7805737" cy="610658"/>
          </a:xfrm>
        </p:spPr>
        <p:txBody>
          <a:bodyPr/>
          <a:lstStyle/>
          <a:p>
            <a:r>
              <a:rPr lang="en-US" sz="2400" dirty="0"/>
              <a:t>Questions?</a:t>
            </a:r>
          </a:p>
        </p:txBody>
      </p:sp>
      <p:sp>
        <p:nvSpPr>
          <p:cNvPr id="4" name="Slide Number Placeholder 3">
            <a:extLst>
              <a:ext uri="{FF2B5EF4-FFF2-40B4-BE49-F238E27FC236}">
                <a16:creationId xmlns:a16="http://schemas.microsoft.com/office/drawing/2014/main" xmlns="" id="{83907421-4BEC-4CCD-827C-A7B5C3F07257}"/>
              </a:ext>
            </a:extLst>
          </p:cNvPr>
          <p:cNvSpPr>
            <a:spLocks noGrp="1"/>
          </p:cNvSpPr>
          <p:nvPr>
            <p:ph type="sldNum" sz="quarter" idx="10"/>
          </p:nvPr>
        </p:nvSpPr>
        <p:spPr>
          <a:xfrm>
            <a:off x="6944136" y="6478441"/>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Tree>
    <p:custDataLst>
      <p:tags r:id="rId1"/>
    </p:custDataLst>
    <p:extLst>
      <p:ext uri="{BB962C8B-B14F-4D97-AF65-F5344CB8AC3E}">
        <p14:creationId xmlns:p14="http://schemas.microsoft.com/office/powerpoint/2010/main" val="333052122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3489066"/>
          </a:xfrm>
        </p:spPr>
        <p:txBody>
          <a:bodyPr>
            <a:noAutofit/>
          </a:bodyPr>
          <a:lstStyle/>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Bidder education – June</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Mock auction – week of July 16</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Bidding begins July 24</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Bidding results announced in Closing Public Notice</a:t>
            </a:r>
          </a:p>
          <a:p>
            <a:pPr>
              <a:buFont typeface="Wingdings" panose="05000000000000000000" pitchFamily="2" charset="2"/>
              <a:buChar char="q"/>
            </a:pPr>
            <a:r>
              <a:rPr lang="en-US" sz="2800" dirty="0">
                <a:latin typeface="Calibri" panose="020F0502020204030204" pitchFamily="34" charset="0"/>
                <a:cs typeface="Calibri" panose="020F0502020204030204" pitchFamily="34" charset="0"/>
              </a:rPr>
              <a:t>Long-form application filing window</a:t>
            </a: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03677" y="1619084"/>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Timing / Next Steps</a:t>
            </a:r>
          </a:p>
        </p:txBody>
      </p:sp>
    </p:spTree>
    <p:custDataLst>
      <p:tags r:id="rId1"/>
    </p:custDataLst>
    <p:extLst>
      <p:ext uri="{BB962C8B-B14F-4D97-AF65-F5344CB8AC3E}">
        <p14:creationId xmlns:p14="http://schemas.microsoft.com/office/powerpoint/2010/main" val="1346519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3489066"/>
          </a:xfrm>
        </p:spPr>
        <p:txBody>
          <a:bodyPr>
            <a:noAutofit/>
          </a:bodyPr>
          <a:lstStyle/>
          <a:p>
            <a:r>
              <a:rPr lang="en-US" sz="2800" dirty="0">
                <a:latin typeface="Calibri" panose="020F0502020204030204" pitchFamily="34" charset="0"/>
                <a:cs typeface="Calibri" panose="020F0502020204030204" pitchFamily="34" charset="0"/>
              </a:rPr>
              <a:t>Demystify the short-form application</a:t>
            </a:r>
          </a:p>
          <a:p>
            <a:r>
              <a:rPr lang="en-US" sz="2800" dirty="0">
                <a:latin typeface="Calibri" panose="020F0502020204030204" pitchFamily="34" charset="0"/>
                <a:cs typeface="Calibri" panose="020F0502020204030204" pitchFamily="34" charset="0"/>
              </a:rPr>
              <a:t>Provide potential applicants with a head-start on assembling required information</a:t>
            </a:r>
          </a:p>
          <a:p>
            <a:r>
              <a:rPr lang="en-US" sz="2800" dirty="0">
                <a:latin typeface="Calibri" panose="020F0502020204030204" pitchFamily="34" charset="0"/>
                <a:cs typeface="Calibri" panose="020F0502020204030204" pitchFamily="34" charset="0"/>
              </a:rPr>
              <a:t>Minimize errors and omissions</a:t>
            </a:r>
          </a:p>
          <a:p>
            <a:pPr marL="0" indent="0">
              <a:buNone/>
            </a:pP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03677" y="1625991"/>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76688"/>
                </a:solidFill>
                <a:effectLst/>
                <a:uLnTx/>
                <a:uFillTx/>
                <a:latin typeface="Arial"/>
                <a:ea typeface="ＭＳ Ｐゴシック" charset="0"/>
              </a:rPr>
              <a:t>Today’s Objectives</a:t>
            </a:r>
          </a:p>
        </p:txBody>
      </p:sp>
    </p:spTree>
    <p:custDataLst>
      <p:tags r:id="rId1"/>
    </p:custDataLst>
    <p:extLst>
      <p:ext uri="{BB962C8B-B14F-4D97-AF65-F5344CB8AC3E}">
        <p14:creationId xmlns:p14="http://schemas.microsoft.com/office/powerpoint/2010/main" val="22782925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2413505"/>
            <a:ext cx="8229600" cy="3489066"/>
          </a:xfrm>
        </p:spPr>
        <p:txBody>
          <a:bodyPr>
            <a:noAutofit/>
          </a:bodyPr>
          <a:lstStyle/>
          <a:p>
            <a:pPr marL="0" indent="0">
              <a:buNone/>
            </a:pPr>
            <a:r>
              <a:rPr lang="en-US" dirty="0">
                <a:latin typeface="Calibri" panose="020F0502020204030204" pitchFamily="34" charset="0"/>
                <a:cs typeface="Calibri" panose="020F0502020204030204" pitchFamily="34" charset="0"/>
              </a:rPr>
              <a:t>Additional information available at </a:t>
            </a:r>
            <a:r>
              <a:rPr lang="en-US" u="sng" dirty="0">
                <a:solidFill>
                  <a:schemeClr val="accent2">
                    <a:lumMod val="75000"/>
                  </a:schemeClr>
                </a:solidFill>
                <a:latin typeface="Calibri" panose="020F0502020204030204" pitchFamily="34" charset="0"/>
                <a:cs typeface="Calibri" panose="020F0502020204030204" pitchFamily="34" charset="0"/>
                <a:hlinkClick r:id="rId4"/>
              </a:rPr>
              <a:t>www.fcc.gov/auction/903</a:t>
            </a:r>
            <a:r>
              <a:rPr lang="en-US" u="sng" dirty="0">
                <a:solidFill>
                  <a:schemeClr val="accent2">
                    <a:lumMod val="75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1.  Auction 903 Procedures Public Notice</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2.  Application Tutorial</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3.  FCC Form 183 Application Instructions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4.  Workshop slides and video</a:t>
            </a:r>
            <a:endParaRPr lang="en-US" dirty="0"/>
          </a:p>
        </p:txBody>
      </p:sp>
      <p:sp>
        <p:nvSpPr>
          <p:cNvPr id="2" name="Slide Number Placeholder 1">
            <a:extLst>
              <a:ext uri="{FF2B5EF4-FFF2-40B4-BE49-F238E27FC236}">
                <a16:creationId xmlns:a16="http://schemas.microsoft.com/office/drawing/2014/main" xmlns="" id="{12DF85B3-117D-428B-AA5D-28450AAC6373}"/>
              </a:ext>
            </a:extLst>
          </p:cNvPr>
          <p:cNvSpPr>
            <a:spLocks noGrp="1"/>
          </p:cNvSpPr>
          <p:nvPr>
            <p:ph type="sldNum" sz="quarter" idx="10"/>
          </p:nvPr>
        </p:nvSpPr>
        <p:spPr>
          <a:xfrm>
            <a:off x="6953522" y="6473849"/>
            <a:ext cx="20574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A7CD1C4-3804-4B16-B15D-4D86ECF6FCF8}" type="slidenum">
              <a:rPr kumimoji="0" lang="en-US" sz="1200" b="0" i="0" u="none" strike="noStrike" kern="1200" cap="none" spc="0" normalizeH="0" baseline="0" noProof="0" smtClean="0">
                <a:ln>
                  <a:noFill/>
                </a:ln>
                <a:solidFill>
                  <a:srgbClr val="3B3C3B">
                    <a:tint val="75000"/>
                  </a:srgbClr>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3B3C3B">
                  <a:tint val="75000"/>
                </a:srgbClr>
              </a:solidFill>
              <a:effectLst/>
              <a:uLnTx/>
              <a:uFillTx/>
              <a:latin typeface="Calibri" pitchFamily="34" charset="0"/>
              <a:ea typeface="ＭＳ Ｐゴシック" pitchFamily="34" charset="-128"/>
              <a:cs typeface="+mn-cs"/>
            </a:endParaRPr>
          </a:p>
        </p:txBody>
      </p:sp>
      <p:sp>
        <p:nvSpPr>
          <p:cNvPr id="5" name="Title 1"/>
          <p:cNvSpPr txBox="1">
            <a:spLocks/>
          </p:cNvSpPr>
          <p:nvPr/>
        </p:nvSpPr>
        <p:spPr bwMode="auto">
          <a:xfrm>
            <a:off x="414826" y="1574480"/>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a:latin typeface="Arial"/>
              </a:rPr>
              <a:t>Useful Tools for Completing Application</a:t>
            </a:r>
            <a:endParaRPr kumimoji="0" lang="en-US" sz="2400" b="1" i="0" u="none" strike="noStrike" kern="1200" cap="none" spc="0" normalizeH="0" baseline="0" noProof="0" dirty="0">
              <a:ln>
                <a:noFill/>
              </a:ln>
              <a:solidFill>
                <a:srgbClr val="376688"/>
              </a:solidFill>
              <a:effectLst/>
              <a:uLnTx/>
              <a:uFillTx/>
              <a:latin typeface="Arial"/>
              <a:ea typeface="ＭＳ Ｐゴシック" charset="0"/>
            </a:endParaRPr>
          </a:p>
        </p:txBody>
      </p:sp>
    </p:spTree>
    <p:custDataLst>
      <p:tags r:id="rId1"/>
    </p:custDataLst>
    <p:extLst>
      <p:ext uri="{BB962C8B-B14F-4D97-AF65-F5344CB8AC3E}">
        <p14:creationId xmlns:p14="http://schemas.microsoft.com/office/powerpoint/2010/main" val="979542070"/>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aft FCC Presentation Template">
  <a:themeElements>
    <a:clrScheme name="Custom 1">
      <a:dk1>
        <a:srgbClr val="3B3C3B"/>
      </a:dk1>
      <a:lt1>
        <a:sysClr val="window" lastClr="FFFFFF"/>
      </a:lt1>
      <a:dk2>
        <a:srgbClr val="346688"/>
      </a:dk2>
      <a:lt2>
        <a:srgbClr val="EEECE1"/>
      </a:lt2>
      <a:accent1>
        <a:srgbClr val="4B919D"/>
      </a:accent1>
      <a:accent2>
        <a:srgbClr val="599FCC"/>
      </a:accent2>
      <a:accent3>
        <a:srgbClr val="565E88"/>
      </a:accent3>
      <a:accent4>
        <a:srgbClr val="5C4865"/>
      </a:accent4>
      <a:accent5>
        <a:srgbClr val="3D6B7E"/>
      </a:accent5>
      <a:accent6>
        <a:srgbClr val="7A8D3B"/>
      </a:accent6>
      <a:hlink>
        <a:srgbClr val="C3A251"/>
      </a:hlink>
      <a:folHlink>
        <a:srgbClr val="9A222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2690</Words>
  <Application>Microsoft Office PowerPoint</Application>
  <PresentationFormat>On-screen Show (4:3)</PresentationFormat>
  <Paragraphs>473</Paragraphs>
  <Slides>61</Slides>
  <Notes>61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61</vt:i4>
      </vt:variant>
    </vt:vector>
  </HeadingPairs>
  <TitlesOfParts>
    <vt:vector size="73" baseType="lpstr">
      <vt:lpstr>ＭＳ Ｐゴシック</vt:lpstr>
      <vt:lpstr>Arial</vt:lpstr>
      <vt:lpstr>Calibri</vt:lpstr>
      <vt:lpstr>Calibri Light</vt:lpstr>
      <vt:lpstr>Courier New</vt:lpstr>
      <vt:lpstr>Helvetica Neue LT Std 55 Roman</vt:lpstr>
      <vt:lpstr>Times New Roman</vt:lpstr>
      <vt:lpstr>Trade Gothic LT Std Ext</vt:lpstr>
      <vt:lpstr>Wingdings</vt:lpstr>
      <vt:lpstr>Wingdings 3</vt:lpstr>
      <vt:lpstr>Draft FCC Presentation Template</vt:lpstr>
      <vt:lpstr>Custom Design</vt:lpstr>
      <vt:lpstr>Connect America Fund  Phase II Auction (Auction 903) Application Workshop</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Six Sections of the FCC Form 183</vt:lpstr>
      <vt:lpstr>Checklist of Information Needed to Complete FCC Form 183</vt:lpstr>
      <vt:lpstr>Accessing FCC Form 183</vt:lpstr>
      <vt:lpstr>Legal Classification </vt:lpstr>
      <vt:lpstr>Name and Address</vt:lpstr>
      <vt:lpstr>Responsible Party</vt:lpstr>
      <vt:lpstr>Contact Information </vt:lpstr>
      <vt:lpstr>Authorized Bidders</vt:lpstr>
      <vt:lpstr>Eligible Telecommunications Carrier Question </vt:lpstr>
      <vt:lpstr>FCC Form 477/FCC Form 499 Information</vt:lpstr>
      <vt:lpstr>Operational and Financial Information (O&amp;F)</vt:lpstr>
      <vt:lpstr>O&amp;F: At Least Two Years of Experience</vt:lpstr>
      <vt:lpstr>Operational and Financial Information (O&amp;F)</vt:lpstr>
      <vt:lpstr>O&amp;F: Experienced Electric-Only Applicants</vt:lpstr>
      <vt:lpstr>Operational and Financial Information (O&amp;F)</vt:lpstr>
      <vt:lpstr>O&amp;F: Experienced Broadband and/or Voice Applicants</vt:lpstr>
      <vt:lpstr>Operational and Financial Information (O&amp;F)</vt:lpstr>
      <vt:lpstr>O&amp;F: Financial Requirements for Experienced Applicants</vt:lpstr>
      <vt:lpstr>Operational and Financial Information (O&amp;F)</vt:lpstr>
      <vt:lpstr>O&amp;F: Requirements for Applicants with Fewer than Two Years of Experience</vt:lpstr>
      <vt:lpstr>O&amp;F: Financial Metrics and Scoring</vt:lpstr>
      <vt:lpstr>PowerPoint Presentation</vt:lpstr>
      <vt:lpstr>State &amp; Performance Tier/Latency Selection</vt:lpstr>
      <vt:lpstr>Service Tiers</vt:lpstr>
      <vt:lpstr>State &amp; Performance Tier/Latency Selection</vt:lpstr>
      <vt:lpstr>State &amp; Performance Tier/Latency Selection</vt:lpstr>
      <vt:lpstr>State &amp; Performance Tier/Latency Selection</vt:lpstr>
      <vt:lpstr>State &amp; Performance Tier/Latency Selection</vt:lpstr>
      <vt:lpstr>Operational Questions</vt:lpstr>
      <vt:lpstr>Operational Questions</vt:lpstr>
      <vt:lpstr>State &amp; Performance Tier/Latency Selection</vt:lpstr>
      <vt:lpstr>Impermissible State Overlaps</vt:lpstr>
      <vt:lpstr>Avoiding Impermissible State Overlaps</vt:lpstr>
      <vt:lpstr>Agreements</vt:lpstr>
      <vt:lpstr>Ownership</vt:lpstr>
      <vt:lpstr>Disclosable Interest Holders</vt:lpstr>
      <vt:lpstr>Disclosable Interest Holders</vt:lpstr>
      <vt:lpstr>Indirect Disclosable Interest Holders </vt:lpstr>
      <vt:lpstr>Multiplier Example</vt:lpstr>
      <vt:lpstr>Indirect Disclosable Interest Holders—Attachment </vt:lpstr>
      <vt:lpstr>FCC Regulated Businesses</vt:lpstr>
      <vt:lpstr>Error Summary</vt:lpstr>
      <vt:lpstr>Certify &amp; Submit</vt:lpstr>
      <vt:lpstr>Modifications</vt:lpstr>
      <vt:lpstr>Duty to Maintain Accuracy and Completeness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2018-03-13T21:11:47Z</dcterms:created>
  <dcterms:modified xsi:type="dcterms:W3CDTF">2018-03-13T21:13:25Z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40C95411-AE37-464D-9FE1-1272248D92AA</vt:lpwstr>
  </property>
  <property fmtid="{D5CDD505-2E9C-101B-9397-08002B2CF9AE}" pid="3" name="ArticulatePath">
    <vt:lpwstr>CAF II Auction Application Workshop Slides</vt:lpwstr>
  </property>
</Properties>
</file>