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2"/>
  </p:notesMasterIdLst>
  <p:handoutMasterIdLst>
    <p:handoutMasterId r:id="rId43"/>
  </p:handoutMasterIdLst>
  <p:sldIdLst>
    <p:sldId id="470" r:id="rId2"/>
    <p:sldId id="437" r:id="rId3"/>
    <p:sldId id="415" r:id="rId4"/>
    <p:sldId id="416" r:id="rId5"/>
    <p:sldId id="438" r:id="rId6"/>
    <p:sldId id="439" r:id="rId7"/>
    <p:sldId id="440" r:id="rId8"/>
    <p:sldId id="441" r:id="rId9"/>
    <p:sldId id="417" r:id="rId10"/>
    <p:sldId id="418" r:id="rId11"/>
    <p:sldId id="419" r:id="rId12"/>
    <p:sldId id="420"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Lst>
  <p:sldSz cx="9144000" cy="6858000" type="screen4x3"/>
  <p:notesSz cx="6934200" cy="9220200"/>
  <p:custDataLst>
    <p:tags r:id="rId44"/>
  </p:custDataLst>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FF76"/>
    <a:srgbClr val="9B6F45"/>
    <a:srgbClr val="FFFF00"/>
    <a:srgbClr val="9B8B76"/>
    <a:srgbClr val="C68543"/>
    <a:srgbClr val="8D8351"/>
    <a:srgbClr val="D0A083"/>
    <a:srgbClr val="BF9277"/>
    <a:srgbClr val="9AB7DA"/>
    <a:srgbClr val="599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4" autoAdjust="0"/>
    <p:restoredTop sz="79862" autoAdjust="0"/>
  </p:normalViewPr>
  <p:slideViewPr>
    <p:cSldViewPr snapToGrid="0" snapToObjects="1">
      <p:cViewPr varScale="1">
        <p:scale>
          <a:sx n="78" d="100"/>
          <a:sy n="78" d="100"/>
        </p:scale>
        <p:origin x="14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00" d="100"/>
          <a:sy n="100" d="100"/>
        </p:scale>
        <p:origin x="140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B5C3E2BE-D83D-4579-B2B1-2D569692A8A9}" type="datetimeFigureOut">
              <a:rPr lang="en-US" smtClean="0"/>
              <a:t>3/13/2018</a:t>
            </a:fld>
            <a:endParaRPr lang="en-US"/>
          </a:p>
        </p:txBody>
      </p:sp>
      <p:sp>
        <p:nvSpPr>
          <p:cNvPr id="4" name="Footer Placeholder 3"/>
          <p:cNvSpPr>
            <a:spLocks noGrp="1"/>
          </p:cNvSpPr>
          <p:nvPr>
            <p:ph type="ftr" sz="quarter" idx="2"/>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1962"/>
          </a:xfrm>
          <a:prstGeom prst="rect">
            <a:avLst/>
          </a:prstGeom>
        </p:spPr>
        <p:txBody>
          <a:bodyPr vert="horz" lIns="91440" tIns="45720" rIns="91440" bIns="45720" rtlCol="0" anchor="b"/>
          <a:lstStyle>
            <a:lvl1pPr algn="r">
              <a:defRPr sz="1200"/>
            </a:lvl1pPr>
          </a:lstStyle>
          <a:p>
            <a:fld id="{0DE3F6EB-DCC1-4F94-895E-8D937CB475A1}" type="slidenum">
              <a:rPr lang="en-US" smtClean="0"/>
              <a:t>‹#›</a:t>
            </a:fld>
            <a:endParaRPr lang="en-US"/>
          </a:p>
        </p:txBody>
      </p:sp>
    </p:spTree>
    <p:extLst>
      <p:ext uri="{BB962C8B-B14F-4D97-AF65-F5344CB8AC3E}">
        <p14:creationId xmlns:p14="http://schemas.microsoft.com/office/powerpoint/2010/main" val="142666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4C727DBD-0102-403E-8193-0ED1E560AAD3}" type="datetimeFigureOut">
              <a:rPr lang="en-US" smtClean="0"/>
              <a:t>3/13/2018</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98C25648-C5BD-44A7-9BCB-12B86D59B5D7}" type="slidenum">
              <a:rPr lang="en-US" smtClean="0"/>
              <a:t>‹#›</a:t>
            </a:fld>
            <a:endParaRPr lang="en-US"/>
          </a:p>
        </p:txBody>
      </p:sp>
    </p:spTree>
    <p:extLst>
      <p:ext uri="{BB962C8B-B14F-4D97-AF65-F5344CB8AC3E}">
        <p14:creationId xmlns:p14="http://schemas.microsoft.com/office/powerpoint/2010/main" val="172568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a:t>
            </a:fld>
            <a:endParaRPr lang="en-US" dirty="0"/>
          </a:p>
        </p:txBody>
      </p:sp>
    </p:spTree>
    <p:extLst>
      <p:ext uri="{BB962C8B-B14F-4D97-AF65-F5344CB8AC3E}">
        <p14:creationId xmlns:p14="http://schemas.microsoft.com/office/powerpoint/2010/main" val="380139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10</a:t>
            </a:fld>
            <a:endParaRPr lang="en-US" dirty="0"/>
          </a:p>
        </p:txBody>
      </p:sp>
    </p:spTree>
    <p:extLst>
      <p:ext uri="{BB962C8B-B14F-4D97-AF65-F5344CB8AC3E}">
        <p14:creationId xmlns:p14="http://schemas.microsoft.com/office/powerpoint/2010/main" val="388907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11</a:t>
            </a:fld>
            <a:endParaRPr lang="en-US" dirty="0"/>
          </a:p>
        </p:txBody>
      </p:sp>
    </p:spTree>
    <p:extLst>
      <p:ext uri="{BB962C8B-B14F-4D97-AF65-F5344CB8AC3E}">
        <p14:creationId xmlns:p14="http://schemas.microsoft.com/office/powerpoint/2010/main" val="312819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12</a:t>
            </a:fld>
            <a:endParaRPr lang="en-US" dirty="0"/>
          </a:p>
        </p:txBody>
      </p:sp>
    </p:spTree>
    <p:extLst>
      <p:ext uri="{BB962C8B-B14F-4D97-AF65-F5344CB8AC3E}">
        <p14:creationId xmlns:p14="http://schemas.microsoft.com/office/powerpoint/2010/main" val="391709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13</a:t>
            </a:fld>
            <a:endParaRPr lang="en-US" dirty="0"/>
          </a:p>
        </p:txBody>
      </p:sp>
    </p:spTree>
    <p:extLst>
      <p:ext uri="{BB962C8B-B14F-4D97-AF65-F5344CB8AC3E}">
        <p14:creationId xmlns:p14="http://schemas.microsoft.com/office/powerpoint/2010/main" val="161814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14</a:t>
            </a:fld>
            <a:endParaRPr lang="en-US" dirty="0"/>
          </a:p>
        </p:txBody>
      </p:sp>
    </p:spTree>
    <p:extLst>
      <p:ext uri="{BB962C8B-B14F-4D97-AF65-F5344CB8AC3E}">
        <p14:creationId xmlns:p14="http://schemas.microsoft.com/office/powerpoint/2010/main" val="161086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15</a:t>
            </a:fld>
            <a:endParaRPr lang="en-US" dirty="0"/>
          </a:p>
        </p:txBody>
      </p:sp>
    </p:spTree>
    <p:extLst>
      <p:ext uri="{BB962C8B-B14F-4D97-AF65-F5344CB8AC3E}">
        <p14:creationId xmlns:p14="http://schemas.microsoft.com/office/powerpoint/2010/main" val="44721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16</a:t>
            </a:fld>
            <a:endParaRPr lang="en-US" dirty="0"/>
          </a:p>
        </p:txBody>
      </p:sp>
    </p:spTree>
    <p:extLst>
      <p:ext uri="{BB962C8B-B14F-4D97-AF65-F5344CB8AC3E}">
        <p14:creationId xmlns:p14="http://schemas.microsoft.com/office/powerpoint/2010/main" val="3418867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17</a:t>
            </a:fld>
            <a:endParaRPr lang="en-US" dirty="0"/>
          </a:p>
        </p:txBody>
      </p:sp>
    </p:spTree>
    <p:extLst>
      <p:ext uri="{BB962C8B-B14F-4D97-AF65-F5344CB8AC3E}">
        <p14:creationId xmlns:p14="http://schemas.microsoft.com/office/powerpoint/2010/main" val="286049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18</a:t>
            </a:fld>
            <a:endParaRPr lang="en-US" dirty="0"/>
          </a:p>
        </p:txBody>
      </p:sp>
    </p:spTree>
    <p:extLst>
      <p:ext uri="{BB962C8B-B14F-4D97-AF65-F5344CB8AC3E}">
        <p14:creationId xmlns:p14="http://schemas.microsoft.com/office/powerpoint/2010/main" val="269736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19</a:t>
            </a:fld>
            <a:endParaRPr lang="en-US" dirty="0"/>
          </a:p>
        </p:txBody>
      </p:sp>
    </p:spTree>
    <p:extLst>
      <p:ext uri="{BB962C8B-B14F-4D97-AF65-F5344CB8AC3E}">
        <p14:creationId xmlns:p14="http://schemas.microsoft.com/office/powerpoint/2010/main" val="299005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a:t>
            </a:fld>
            <a:endParaRPr lang="en-US" dirty="0"/>
          </a:p>
        </p:txBody>
      </p:sp>
    </p:spTree>
    <p:extLst>
      <p:ext uri="{BB962C8B-B14F-4D97-AF65-F5344CB8AC3E}">
        <p14:creationId xmlns:p14="http://schemas.microsoft.com/office/powerpoint/2010/main" val="3750388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20</a:t>
            </a:fld>
            <a:endParaRPr lang="en-US" dirty="0"/>
          </a:p>
        </p:txBody>
      </p:sp>
    </p:spTree>
    <p:extLst>
      <p:ext uri="{BB962C8B-B14F-4D97-AF65-F5344CB8AC3E}">
        <p14:creationId xmlns:p14="http://schemas.microsoft.com/office/powerpoint/2010/main" val="1964866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21</a:t>
            </a:fld>
            <a:endParaRPr lang="en-US" dirty="0"/>
          </a:p>
        </p:txBody>
      </p:sp>
    </p:spTree>
    <p:extLst>
      <p:ext uri="{BB962C8B-B14F-4D97-AF65-F5344CB8AC3E}">
        <p14:creationId xmlns:p14="http://schemas.microsoft.com/office/powerpoint/2010/main" val="281618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22</a:t>
            </a:fld>
            <a:endParaRPr lang="en-US" dirty="0"/>
          </a:p>
        </p:txBody>
      </p:sp>
    </p:spTree>
    <p:extLst>
      <p:ext uri="{BB962C8B-B14F-4D97-AF65-F5344CB8AC3E}">
        <p14:creationId xmlns:p14="http://schemas.microsoft.com/office/powerpoint/2010/main" val="10641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23</a:t>
            </a:fld>
            <a:endParaRPr lang="en-US" dirty="0"/>
          </a:p>
        </p:txBody>
      </p:sp>
    </p:spTree>
    <p:extLst>
      <p:ext uri="{BB962C8B-B14F-4D97-AF65-F5344CB8AC3E}">
        <p14:creationId xmlns:p14="http://schemas.microsoft.com/office/powerpoint/2010/main" val="118963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24</a:t>
            </a:fld>
            <a:endParaRPr lang="en-US" dirty="0"/>
          </a:p>
        </p:txBody>
      </p:sp>
    </p:spTree>
    <p:extLst>
      <p:ext uri="{BB962C8B-B14F-4D97-AF65-F5344CB8AC3E}">
        <p14:creationId xmlns:p14="http://schemas.microsoft.com/office/powerpoint/2010/main" val="224359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25</a:t>
            </a:fld>
            <a:endParaRPr lang="en-US" dirty="0"/>
          </a:p>
        </p:txBody>
      </p:sp>
    </p:spTree>
    <p:extLst>
      <p:ext uri="{BB962C8B-B14F-4D97-AF65-F5344CB8AC3E}">
        <p14:creationId xmlns:p14="http://schemas.microsoft.com/office/powerpoint/2010/main" val="3858277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26</a:t>
            </a:fld>
            <a:endParaRPr lang="en-US" dirty="0"/>
          </a:p>
        </p:txBody>
      </p:sp>
    </p:spTree>
    <p:extLst>
      <p:ext uri="{BB962C8B-B14F-4D97-AF65-F5344CB8AC3E}">
        <p14:creationId xmlns:p14="http://schemas.microsoft.com/office/powerpoint/2010/main" val="4006777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27</a:t>
            </a:fld>
            <a:endParaRPr lang="en-US" dirty="0"/>
          </a:p>
        </p:txBody>
      </p:sp>
    </p:spTree>
    <p:extLst>
      <p:ext uri="{BB962C8B-B14F-4D97-AF65-F5344CB8AC3E}">
        <p14:creationId xmlns:p14="http://schemas.microsoft.com/office/powerpoint/2010/main" val="3782056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28</a:t>
            </a:fld>
            <a:endParaRPr lang="en-US" dirty="0"/>
          </a:p>
        </p:txBody>
      </p:sp>
    </p:spTree>
    <p:extLst>
      <p:ext uri="{BB962C8B-B14F-4D97-AF65-F5344CB8AC3E}">
        <p14:creationId xmlns:p14="http://schemas.microsoft.com/office/powerpoint/2010/main" val="206068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29</a:t>
            </a:fld>
            <a:endParaRPr lang="en-US" dirty="0"/>
          </a:p>
        </p:txBody>
      </p:sp>
    </p:spTree>
    <p:extLst>
      <p:ext uri="{BB962C8B-B14F-4D97-AF65-F5344CB8AC3E}">
        <p14:creationId xmlns:p14="http://schemas.microsoft.com/office/powerpoint/2010/main" val="255612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a:t>
            </a:fld>
            <a:endParaRPr lang="en-US" dirty="0"/>
          </a:p>
        </p:txBody>
      </p:sp>
    </p:spTree>
    <p:extLst>
      <p:ext uri="{BB962C8B-B14F-4D97-AF65-F5344CB8AC3E}">
        <p14:creationId xmlns:p14="http://schemas.microsoft.com/office/powerpoint/2010/main" val="3561799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30</a:t>
            </a:fld>
            <a:endParaRPr lang="en-US" dirty="0"/>
          </a:p>
        </p:txBody>
      </p:sp>
    </p:spTree>
    <p:extLst>
      <p:ext uri="{BB962C8B-B14F-4D97-AF65-F5344CB8AC3E}">
        <p14:creationId xmlns:p14="http://schemas.microsoft.com/office/powerpoint/2010/main" val="3686420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31</a:t>
            </a:fld>
            <a:endParaRPr lang="en-US" dirty="0"/>
          </a:p>
        </p:txBody>
      </p:sp>
    </p:spTree>
    <p:extLst>
      <p:ext uri="{BB962C8B-B14F-4D97-AF65-F5344CB8AC3E}">
        <p14:creationId xmlns:p14="http://schemas.microsoft.com/office/powerpoint/2010/main" val="4194086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32</a:t>
            </a:fld>
            <a:endParaRPr lang="en-US" dirty="0"/>
          </a:p>
        </p:txBody>
      </p:sp>
    </p:spTree>
    <p:extLst>
      <p:ext uri="{BB962C8B-B14F-4D97-AF65-F5344CB8AC3E}">
        <p14:creationId xmlns:p14="http://schemas.microsoft.com/office/powerpoint/2010/main" val="235422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33</a:t>
            </a:fld>
            <a:endParaRPr lang="en-US" dirty="0"/>
          </a:p>
        </p:txBody>
      </p:sp>
    </p:spTree>
    <p:extLst>
      <p:ext uri="{BB962C8B-B14F-4D97-AF65-F5344CB8AC3E}">
        <p14:creationId xmlns:p14="http://schemas.microsoft.com/office/powerpoint/2010/main" val="76139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34</a:t>
            </a:fld>
            <a:endParaRPr lang="en-US" dirty="0"/>
          </a:p>
        </p:txBody>
      </p:sp>
    </p:spTree>
    <p:extLst>
      <p:ext uri="{BB962C8B-B14F-4D97-AF65-F5344CB8AC3E}">
        <p14:creationId xmlns:p14="http://schemas.microsoft.com/office/powerpoint/2010/main" val="1737970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35</a:t>
            </a:fld>
            <a:endParaRPr lang="en-US" dirty="0"/>
          </a:p>
        </p:txBody>
      </p:sp>
    </p:spTree>
    <p:extLst>
      <p:ext uri="{BB962C8B-B14F-4D97-AF65-F5344CB8AC3E}">
        <p14:creationId xmlns:p14="http://schemas.microsoft.com/office/powerpoint/2010/main" val="2481401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36</a:t>
            </a:fld>
            <a:endParaRPr lang="en-US" dirty="0"/>
          </a:p>
        </p:txBody>
      </p:sp>
    </p:spTree>
    <p:extLst>
      <p:ext uri="{BB962C8B-B14F-4D97-AF65-F5344CB8AC3E}">
        <p14:creationId xmlns:p14="http://schemas.microsoft.com/office/powerpoint/2010/main" val="1626800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37</a:t>
            </a:fld>
            <a:endParaRPr lang="en-US" dirty="0"/>
          </a:p>
        </p:txBody>
      </p:sp>
    </p:spTree>
    <p:extLst>
      <p:ext uri="{BB962C8B-B14F-4D97-AF65-F5344CB8AC3E}">
        <p14:creationId xmlns:p14="http://schemas.microsoft.com/office/powerpoint/2010/main" val="1726988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38</a:t>
            </a:fld>
            <a:endParaRPr lang="en-US" dirty="0"/>
          </a:p>
        </p:txBody>
      </p:sp>
    </p:spTree>
    <p:extLst>
      <p:ext uri="{BB962C8B-B14F-4D97-AF65-F5344CB8AC3E}">
        <p14:creationId xmlns:p14="http://schemas.microsoft.com/office/powerpoint/2010/main" val="1497004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39</a:t>
            </a:fld>
            <a:endParaRPr lang="en-US" dirty="0"/>
          </a:p>
        </p:txBody>
      </p:sp>
    </p:spTree>
    <p:extLst>
      <p:ext uri="{BB962C8B-B14F-4D97-AF65-F5344CB8AC3E}">
        <p14:creationId xmlns:p14="http://schemas.microsoft.com/office/powerpoint/2010/main" val="372987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a:t>
            </a:fld>
            <a:endParaRPr lang="en-US" dirty="0"/>
          </a:p>
        </p:txBody>
      </p:sp>
    </p:spTree>
    <p:extLst>
      <p:ext uri="{BB962C8B-B14F-4D97-AF65-F5344CB8AC3E}">
        <p14:creationId xmlns:p14="http://schemas.microsoft.com/office/powerpoint/2010/main" val="1993722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8C25648-C5BD-44A7-9BCB-12B86D59B5D7}" type="slidenum">
              <a:rPr lang="en-US" smtClean="0"/>
              <a:t>40</a:t>
            </a:fld>
            <a:endParaRPr lang="en-US" dirty="0"/>
          </a:p>
        </p:txBody>
      </p:sp>
    </p:spTree>
    <p:extLst>
      <p:ext uri="{BB962C8B-B14F-4D97-AF65-F5344CB8AC3E}">
        <p14:creationId xmlns:p14="http://schemas.microsoft.com/office/powerpoint/2010/main" val="290944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a:t>
            </a:fld>
            <a:endParaRPr lang="en-US"/>
          </a:p>
        </p:txBody>
      </p:sp>
    </p:spTree>
    <p:extLst>
      <p:ext uri="{BB962C8B-B14F-4D97-AF65-F5344CB8AC3E}">
        <p14:creationId xmlns:p14="http://schemas.microsoft.com/office/powerpoint/2010/main" val="331566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a:t>
            </a:fld>
            <a:endParaRPr lang="en-US"/>
          </a:p>
        </p:txBody>
      </p:sp>
    </p:spTree>
    <p:extLst>
      <p:ext uri="{BB962C8B-B14F-4D97-AF65-F5344CB8AC3E}">
        <p14:creationId xmlns:p14="http://schemas.microsoft.com/office/powerpoint/2010/main" val="380730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a:t>
            </a:fld>
            <a:endParaRPr lang="en-US"/>
          </a:p>
        </p:txBody>
      </p:sp>
    </p:spTree>
    <p:extLst>
      <p:ext uri="{BB962C8B-B14F-4D97-AF65-F5344CB8AC3E}">
        <p14:creationId xmlns:p14="http://schemas.microsoft.com/office/powerpoint/2010/main" val="343980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8</a:t>
            </a:fld>
            <a:endParaRPr lang="en-US"/>
          </a:p>
        </p:txBody>
      </p:sp>
    </p:spTree>
    <p:extLst>
      <p:ext uri="{BB962C8B-B14F-4D97-AF65-F5344CB8AC3E}">
        <p14:creationId xmlns:p14="http://schemas.microsoft.com/office/powerpoint/2010/main" val="254433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9</a:t>
            </a:fld>
            <a:endParaRPr lang="en-US" dirty="0"/>
          </a:p>
        </p:txBody>
      </p:sp>
    </p:spTree>
    <p:extLst>
      <p:ext uri="{BB962C8B-B14F-4D97-AF65-F5344CB8AC3E}">
        <p14:creationId xmlns:p14="http://schemas.microsoft.com/office/powerpoint/2010/main" val="2851132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pt-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718876" y="2260273"/>
            <a:ext cx="4778735" cy="1293213"/>
          </a:xfrm>
          <a:noFill/>
        </p:spPr>
        <p:txBody>
          <a:bodyPr anchor="b">
            <a:normAutofit/>
          </a:bodyPr>
          <a:lstStyle>
            <a:lvl1pPr>
              <a:defRPr sz="3200">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18876" y="3604532"/>
            <a:ext cx="4778735" cy="1261139"/>
          </a:xfrm>
        </p:spPr>
        <p:txBody>
          <a:bodyPr/>
          <a:lstStyle>
            <a:lvl1pPr marL="0" indent="0" algn="l">
              <a:buNone/>
              <a:defRPr sz="2500" b="1" i="0">
                <a:solidFill>
                  <a:srgbClr val="599FCC"/>
                </a:solidFill>
                <a:latin typeface="+mj-lt"/>
                <a:cs typeface="Trade Gothic LT Std Ex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02120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888" y="1506010"/>
            <a:ext cx="7805737" cy="61065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69888" y="2243667"/>
            <a:ext cx="8462962" cy="4179358"/>
          </a:xfrm>
        </p:spPr>
        <p:txBody>
          <a:bodyPr/>
          <a:lstStyle>
            <a:lvl1pPr>
              <a:defRPr>
                <a:latin typeface="Helvetica Neue LT Std 55 Roman"/>
              </a:defRPr>
            </a:lvl1pPr>
            <a:lvl2pPr>
              <a:defRPr>
                <a:latin typeface="Helvetica Neue LT Std 55 Roman"/>
              </a:defRPr>
            </a:lvl2pPr>
            <a:lvl3pPr>
              <a:defRPr>
                <a:latin typeface="Helvetica Neue LT Std 55 Roman"/>
              </a:defRPr>
            </a:lvl3pPr>
            <a:lvl4pPr>
              <a:defRPr>
                <a:latin typeface="Helvetica Neue LT Std 55 Roman"/>
              </a:defRPr>
            </a:lvl4pPr>
            <a:lvl5pPr>
              <a:defRPr>
                <a:latin typeface="Helvetica Neue LT Std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A6EBF244-7CB9-47DE-A73C-412DBDB6974C}" type="datetime1">
              <a:rPr lang="en-US" smtClean="0"/>
              <a:t>3/13/2018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TextBox 6"/>
          <p:cNvSpPr txBox="1"/>
          <p:nvPr userDrawn="1"/>
        </p:nvSpPr>
        <p:spPr>
          <a:xfrm>
            <a:off x="254000" y="228600"/>
            <a:ext cx="8703733" cy="830997"/>
          </a:xfrm>
          <a:prstGeom prst="rect">
            <a:avLst/>
          </a:prstGeom>
          <a:solidFill>
            <a:schemeClr val="bg1"/>
          </a:solidFill>
        </p:spPr>
        <p:txBody>
          <a:bodyPr wrap="square" rtlCol="0">
            <a:spAutoFit/>
          </a:bodyPr>
          <a:lstStyle/>
          <a:p>
            <a:r>
              <a:rPr lang="en-US" dirty="0" smtClean="0"/>
              <a:t> </a:t>
            </a:r>
          </a:p>
          <a:p>
            <a:endParaRPr lang="en-US" dirty="0"/>
          </a:p>
        </p:txBody>
      </p:sp>
      <p:cxnSp>
        <p:nvCxnSpPr>
          <p:cNvPr id="9" name="Straight Connector 8"/>
          <p:cNvCxnSpPr/>
          <p:nvPr userDrawn="1"/>
        </p:nvCxnSpPr>
        <p:spPr>
          <a:xfrm>
            <a:off x="369888" y="2116668"/>
            <a:ext cx="83169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199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6C9B5C6C-D121-430F-A68D-4A49A209A8FA}" type="datetime1">
              <a:rPr lang="en-US" smtClean="0"/>
              <a:t>3/13/2018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42480019-0A0B-45DA-9C35-2515007D086B}" type="slidenum">
              <a:rPr lang="en-US"/>
              <a:pPr>
                <a:defRPr/>
              </a:pPr>
              <a:t>‹#›</a:t>
            </a:fld>
            <a:endParaRPr lang="en-US"/>
          </a:p>
        </p:txBody>
      </p:sp>
    </p:spTree>
    <p:extLst>
      <p:ext uri="{BB962C8B-B14F-4D97-AF65-F5344CB8AC3E}">
        <p14:creationId xmlns:p14="http://schemas.microsoft.com/office/powerpoint/2010/main" val="41641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759D0A68-C53A-4D46-90ED-1755E5850293}" type="datetime1">
              <a:rPr lang="en-US" smtClean="0"/>
              <a:t>3/13/2018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B275A762-063B-4B7E-BA28-C3D4EB86E078}" type="slidenum">
              <a:rPr lang="en-US"/>
              <a:pPr>
                <a:defRPr/>
              </a:pPr>
              <a:t>‹#›</a:t>
            </a:fld>
            <a:endParaRPr lang="en-US"/>
          </a:p>
        </p:txBody>
      </p:sp>
    </p:spTree>
    <p:extLst>
      <p:ext uri="{BB962C8B-B14F-4D97-AF65-F5344CB8AC3E}">
        <p14:creationId xmlns:p14="http://schemas.microsoft.com/office/powerpoint/2010/main" val="14335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10391A3D-B89D-4801-B168-D0DFCBBFD6AC}" type="datetime1">
              <a:rPr lang="en-US" smtClean="0"/>
              <a:t>3/13/2018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0E75E7A7-6211-49A6-B9E6-37B97EB68C3C}" type="slidenum">
              <a:rPr lang="en-US"/>
              <a:pPr>
                <a:defRPr/>
              </a:pPr>
              <a:t>‹#›</a:t>
            </a:fld>
            <a:endParaRPr lang="en-US"/>
          </a:p>
        </p:txBody>
      </p:sp>
    </p:spTree>
    <p:extLst>
      <p:ext uri="{BB962C8B-B14F-4D97-AF65-F5344CB8AC3E}">
        <p14:creationId xmlns:p14="http://schemas.microsoft.com/office/powerpoint/2010/main" val="90229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4071B1BA-EA92-4EA4-8891-F421E24A60BE}" type="datetime1">
              <a:rPr lang="en-US" smtClean="0"/>
              <a:t>3/13/2018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39358AF9-D92B-47A8-82E5-1EF07B3F466B}" type="slidenum">
              <a:rPr lang="en-US"/>
              <a:pPr>
                <a:defRPr/>
              </a:pPr>
              <a:t>‹#›</a:t>
            </a:fld>
            <a:endParaRPr lang="en-US"/>
          </a:p>
        </p:txBody>
      </p:sp>
    </p:spTree>
    <p:extLst>
      <p:ext uri="{BB962C8B-B14F-4D97-AF65-F5344CB8AC3E}">
        <p14:creationId xmlns:p14="http://schemas.microsoft.com/office/powerpoint/2010/main" val="321286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ppt-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2535566"/>
            <a:ext cx="3992178" cy="1903851"/>
          </a:xfrm>
          <a:noFill/>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9050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ppt-slide2.jpg"/>
          <p:cNvPicPr>
            <a:picLocks noChangeAspect="1"/>
          </p:cNvPicPr>
          <p:nvPr userDrawn="1"/>
        </p:nvPicPr>
        <p:blipFill rotWithShape="1">
          <a:blip r:embed="rId9">
            <a:extLst>
              <a:ext uri="{28A0092B-C50C-407E-A947-70E740481C1C}">
                <a14:useLocalDpi xmlns:a14="http://schemas.microsoft.com/office/drawing/2010/main" val="0"/>
              </a:ext>
            </a:extLst>
          </a:blip>
          <a:srcRect/>
          <a:stretch/>
        </p:blipFill>
        <p:spPr bwMode="auto">
          <a:xfrm>
            <a:off x="0" y="14177"/>
            <a:ext cx="8360229" cy="6190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Placeholder 2"/>
          <p:cNvSpPr>
            <a:spLocks noGrp="1"/>
          </p:cNvSpPr>
          <p:nvPr>
            <p:ph type="body" idx="1"/>
          </p:nvPr>
        </p:nvSpPr>
        <p:spPr bwMode="auto">
          <a:xfrm>
            <a:off x="369888" y="1290716"/>
            <a:ext cx="8462962" cy="497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3" name="Straight Connector 2"/>
          <p:cNvCxnSpPr/>
          <p:nvPr/>
        </p:nvCxnSpPr>
        <p:spPr>
          <a:xfrm flipH="1">
            <a:off x="1027113" y="858477"/>
            <a:ext cx="7573962" cy="0"/>
          </a:xfrm>
          <a:prstGeom prst="line">
            <a:avLst/>
          </a:prstGeom>
          <a:ln w="28575">
            <a:solidFill>
              <a:srgbClr val="599FCC"/>
            </a:solidFill>
          </a:ln>
          <a:effectLst/>
        </p:spPr>
        <p:style>
          <a:lnRef idx="2">
            <a:schemeClr val="accent1"/>
          </a:lnRef>
          <a:fillRef idx="0">
            <a:schemeClr val="accent1"/>
          </a:fillRef>
          <a:effectRef idx="1">
            <a:schemeClr val="accent1"/>
          </a:effectRef>
          <a:fontRef idx="minor">
            <a:schemeClr val="tx1"/>
          </a:fontRef>
        </p:style>
      </p:cxnSp>
      <p:sp>
        <p:nvSpPr>
          <p:cNvPr id="1029" name="Title Placeholder 1"/>
          <p:cNvSpPr>
            <a:spLocks noGrp="1"/>
          </p:cNvSpPr>
          <p:nvPr>
            <p:ph type="title"/>
          </p:nvPr>
        </p:nvSpPr>
        <p:spPr bwMode="auto">
          <a:xfrm>
            <a:off x="1027113" y="304472"/>
            <a:ext cx="7805737" cy="664251"/>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pic>
        <p:nvPicPr>
          <p:cNvPr id="2" name="Picture 2" descr="https://transition.fcc.gov/files/logos/fcc-logo_dark-blue.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709092" y="6496400"/>
            <a:ext cx="359488" cy="30139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9" r:id="rId6"/>
    <p:sldLayoutId id="2147483808" r:id="rId7"/>
  </p:sldLayoutIdLst>
  <p:hf hdr="0" ftr="0" dt="0"/>
  <p:txStyles>
    <p:title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p:titleStyle>
    <p:bodyStyle>
      <a:lvl1pPr marL="342900" indent="-342900" algn="l" defTabSz="457200" rtl="0" eaLnBrk="1" fontAlgn="base" hangingPunct="1">
        <a:spcBef>
          <a:spcPct val="20000"/>
        </a:spcBef>
        <a:spcAft>
          <a:spcPct val="0"/>
        </a:spcAft>
        <a:buSzPct val="150000"/>
        <a:buFont typeface="Arial" pitchFamily="34" charset="0"/>
        <a:buChar char="•"/>
        <a:defRPr sz="24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SzPct val="125000"/>
        <a:buFont typeface="Wingdings" pitchFamily="2" charset="2"/>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Courier New" pitchFamily="49" charset="0"/>
        <a:buChar char="o"/>
        <a:defRPr sz="20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2.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tm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5.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6.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6.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7.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8.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9.t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0.tm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1.t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2.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3.tm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4.tmp"/></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5.tm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6.tmp"/></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7.tmp"/></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8.tm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9.tmp"/></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0.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tmp"/></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1.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511815" y="2768600"/>
            <a:ext cx="5492220" cy="990599"/>
          </a:xfrm>
          <a:noFill/>
          <a:extLst>
            <a:ext uri="{909E8E84-426E-40DD-AFC4-6F175D3DCCD1}">
              <a14:hiddenFill xmlns:a14="http://schemas.microsoft.com/office/drawing/2010/main">
                <a:solidFill>
                  <a:schemeClr val="bg1"/>
                </a:solidFill>
              </a14:hiddenFill>
            </a:ext>
          </a:extLst>
        </p:spPr>
        <p:txBody>
          <a:bodyPr>
            <a:normAutofit fontScale="90000"/>
          </a:bodyPr>
          <a:lstStyle/>
          <a:p>
            <a:pPr eaLnBrk="1" hangingPunct="1"/>
            <a:r>
              <a:rPr lang="en-US" sz="3600" dirty="0">
                <a:latin typeface="Trade Gothic LT Std Ext" charset="0"/>
                <a:ea typeface="ＭＳ Ｐゴシック" pitchFamily="34" charset="-128"/>
                <a:cs typeface="Trade Gothic LT Std Ext" charset="0"/>
              </a:rPr>
              <a:t>Connect American Fund </a:t>
            </a:r>
            <a:br>
              <a:rPr lang="en-US" sz="3600" dirty="0">
                <a:latin typeface="Trade Gothic LT Std Ext" charset="0"/>
                <a:ea typeface="ＭＳ Ｐゴシック" pitchFamily="34" charset="-128"/>
                <a:cs typeface="Trade Gothic LT Std Ext" charset="0"/>
              </a:rPr>
            </a:br>
            <a:r>
              <a:rPr lang="en-US" sz="3600" dirty="0">
                <a:latin typeface="Trade Gothic LT Std Ext" charset="0"/>
                <a:ea typeface="ＭＳ Ｐゴシック" pitchFamily="34" charset="-128"/>
                <a:cs typeface="Trade Gothic LT Std Ext" charset="0"/>
              </a:rPr>
              <a:t>Phase II Auction </a:t>
            </a:r>
            <a:r>
              <a:rPr lang="en-US" sz="3600" dirty="0" smtClean="0">
                <a:latin typeface="Trade Gothic LT Std Ext" charset="0"/>
                <a:ea typeface="ＭＳ Ｐゴシック" pitchFamily="34" charset="-128"/>
                <a:cs typeface="Trade Gothic LT Std Ext" charset="0"/>
              </a:rPr>
              <a:t/>
            </a:r>
            <a:br>
              <a:rPr lang="en-US" sz="3600" dirty="0" smtClean="0">
                <a:latin typeface="Trade Gothic LT Std Ext" charset="0"/>
                <a:ea typeface="ＭＳ Ｐゴシック" pitchFamily="34" charset="-128"/>
                <a:cs typeface="Trade Gothic LT Std Ext" charset="0"/>
              </a:rPr>
            </a:br>
            <a:r>
              <a:rPr lang="en-US" sz="3600" dirty="0" smtClean="0">
                <a:latin typeface="Trade Gothic LT Std Ext" charset="0"/>
                <a:ea typeface="ＭＳ Ｐゴシック" pitchFamily="34" charset="-128"/>
                <a:cs typeface="Trade Gothic LT Std Ext" charset="0"/>
              </a:rPr>
              <a:t>(</a:t>
            </a:r>
            <a:r>
              <a:rPr lang="en-US" sz="3600" dirty="0">
                <a:latin typeface="Trade Gothic LT Std Ext" charset="0"/>
                <a:ea typeface="ＭＳ Ｐゴシック" pitchFamily="34" charset="-128"/>
                <a:cs typeface="Trade Gothic LT Std Ext" charset="0"/>
              </a:rPr>
              <a:t>Auction 903) </a:t>
            </a:r>
            <a:r>
              <a:rPr lang="en-US" sz="3600" dirty="0" smtClean="0">
                <a:latin typeface="Trade Gothic LT Std Ext" charset="0"/>
                <a:ea typeface="ＭＳ Ｐゴシック" pitchFamily="34" charset="-128"/>
                <a:cs typeface="Trade Gothic LT Std Ext" charset="0"/>
              </a:rPr>
              <a:t/>
            </a:r>
            <a:br>
              <a:rPr lang="en-US" sz="3600" dirty="0" smtClean="0">
                <a:latin typeface="Trade Gothic LT Std Ext" charset="0"/>
                <a:ea typeface="ＭＳ Ｐゴシック" pitchFamily="34" charset="-128"/>
                <a:cs typeface="Trade Gothic LT Std Ext" charset="0"/>
              </a:rPr>
            </a:br>
            <a:r>
              <a:rPr lang="en-US" sz="3600" dirty="0" smtClean="0">
                <a:latin typeface="Trade Gothic LT Std Ext" charset="0"/>
                <a:ea typeface="ＭＳ Ｐゴシック" pitchFamily="34" charset="-128"/>
                <a:cs typeface="Trade Gothic LT Std Ext" charset="0"/>
              </a:rPr>
              <a:t>Application </a:t>
            </a:r>
            <a:r>
              <a:rPr lang="en-US" sz="3600" dirty="0">
                <a:latin typeface="Trade Gothic LT Std Ext" charset="0"/>
                <a:ea typeface="ＭＳ Ｐゴシック" pitchFamily="34" charset="-128"/>
                <a:cs typeface="Trade Gothic LT Std Ext" charset="0"/>
              </a:rPr>
              <a:t>Workshop</a:t>
            </a:r>
          </a:p>
        </p:txBody>
      </p:sp>
      <p:sp>
        <p:nvSpPr>
          <p:cNvPr id="13315" name="Subtitle 2"/>
          <p:cNvSpPr>
            <a:spLocks noGrp="1"/>
          </p:cNvSpPr>
          <p:nvPr>
            <p:ph type="subTitle" idx="1"/>
          </p:nvPr>
        </p:nvSpPr>
        <p:spPr>
          <a:xfrm>
            <a:off x="3511814" y="3926946"/>
            <a:ext cx="5060685" cy="1260475"/>
          </a:xfrm>
        </p:spPr>
        <p:txBody>
          <a:bodyPr/>
          <a:lstStyle/>
          <a:p>
            <a:pPr eaLnBrk="1" hangingPunct="1">
              <a:spcAft>
                <a:spcPts val="600"/>
              </a:spcAft>
            </a:pPr>
            <a:r>
              <a:rPr lang="en-US" sz="2300" dirty="0" smtClean="0">
                <a:latin typeface="Trade Gothic LT Std Ext" charset="0"/>
                <a:ea typeface="ＭＳ Ｐゴシック" pitchFamily="34" charset="-128"/>
              </a:rPr>
              <a:t>Bidding System Sneak Peek</a:t>
            </a:r>
          </a:p>
          <a:p>
            <a:pPr eaLnBrk="1" hangingPunct="1">
              <a:spcAft>
                <a:spcPts val="600"/>
              </a:spcAft>
            </a:pPr>
            <a:endParaRPr lang="en-US" sz="2300" dirty="0">
              <a:latin typeface="Trade Gothic LT Std Ext" charset="0"/>
              <a:ea typeface="ＭＳ Ｐゴシック" pitchFamily="34" charset="-128"/>
            </a:endParaRPr>
          </a:p>
          <a:p>
            <a:pPr algn="r" eaLnBrk="1" hangingPunct="1">
              <a:spcAft>
                <a:spcPts val="600"/>
              </a:spcAft>
            </a:pPr>
            <a:r>
              <a:rPr lang="en-US" sz="1700" dirty="0">
                <a:latin typeface="Trade Gothic LT Std Ext" charset="0"/>
                <a:ea typeface="ＭＳ Ｐゴシック" pitchFamily="34" charset="-128"/>
              </a:rPr>
              <a:t>March 14, 2018</a:t>
            </a:r>
          </a:p>
        </p:txBody>
      </p:sp>
    </p:spTree>
    <p:custDataLst>
      <p:tags r:id="rId1"/>
    </p:custDataLst>
    <p:extLst>
      <p:ext uri="{BB962C8B-B14F-4D97-AF65-F5344CB8AC3E}">
        <p14:creationId xmlns:p14="http://schemas.microsoft.com/office/powerpoint/2010/main" val="308941843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888" y="1700563"/>
            <a:ext cx="7805737" cy="610658"/>
          </a:xfrm>
        </p:spPr>
        <p:txBody>
          <a:bodyPr/>
          <a:lstStyle/>
          <a:p>
            <a:r>
              <a:rPr lang="en-US" sz="2400" dirty="0" smtClean="0"/>
              <a:t>Auction Info</a:t>
            </a:r>
            <a:endParaRPr lang="en-US" sz="2400" dirty="0"/>
          </a:p>
        </p:txBody>
      </p:sp>
      <p:pic>
        <p:nvPicPr>
          <p:cNvPr id="7"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8" y="2311222"/>
            <a:ext cx="8293608" cy="4118787"/>
          </a:xfrm>
        </p:spPr>
      </p:pic>
    </p:spTree>
    <p:custDataLst>
      <p:tags r:id="rId1"/>
    </p:custDataLst>
    <p:extLst>
      <p:ext uri="{BB962C8B-B14F-4D97-AF65-F5344CB8AC3E}">
        <p14:creationId xmlns:p14="http://schemas.microsoft.com/office/powerpoint/2010/main" val="392809832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46" y="1683068"/>
            <a:ext cx="7805737" cy="610658"/>
          </a:xfrm>
        </p:spPr>
        <p:txBody>
          <a:bodyPr/>
          <a:lstStyle/>
          <a:p>
            <a:r>
              <a:rPr lang="en-US" sz="2400" dirty="0" smtClean="0"/>
              <a:t>Upload Bids</a:t>
            </a:r>
            <a:endParaRPr lang="en-US" sz="2400" dirty="0"/>
          </a:p>
        </p:txBody>
      </p:sp>
      <p:pic>
        <p:nvPicPr>
          <p:cNvPr id="6"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84675"/>
            <a:ext cx="8293608" cy="4034644"/>
          </a:xfrm>
        </p:spPr>
      </p:pic>
      <p:sp>
        <p:nvSpPr>
          <p:cNvPr id="7" name="Rectangle 6"/>
          <p:cNvSpPr/>
          <p:nvPr/>
        </p:nvSpPr>
        <p:spPr>
          <a:xfrm>
            <a:off x="1576736" y="3402330"/>
            <a:ext cx="277775" cy="153405"/>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25774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GIS Maps	</a:t>
            </a:r>
            <a:endParaRPr lang="en-US" sz="2400" dirty="0"/>
          </a:p>
        </p:txBody>
      </p:sp>
      <p:pic>
        <p:nvPicPr>
          <p:cNvPr id="9"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5" y="2293726"/>
            <a:ext cx="8293608" cy="4178636"/>
          </a:xfrm>
        </p:spPr>
      </p:pic>
    </p:spTree>
    <p:custDataLst>
      <p:tags r:id="rId1"/>
    </p:custDataLst>
    <p:extLst>
      <p:ext uri="{BB962C8B-B14F-4D97-AF65-F5344CB8AC3E}">
        <p14:creationId xmlns:p14="http://schemas.microsoft.com/office/powerpoint/2010/main" val="27191355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Additional Details (All CBGs)	</a:t>
            </a:r>
            <a:endParaRPr lang="en-US" sz="2400" dirty="0"/>
          </a:p>
        </p:txBody>
      </p:sp>
      <p:pic>
        <p:nvPicPr>
          <p:cNvPr id="5"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6"/>
            <a:ext cx="8293608" cy="3961731"/>
          </a:xfrm>
        </p:spPr>
      </p:pic>
      <p:sp>
        <p:nvSpPr>
          <p:cNvPr id="4" name="Rectangle 3"/>
          <p:cNvSpPr/>
          <p:nvPr/>
        </p:nvSpPr>
        <p:spPr>
          <a:xfrm>
            <a:off x="1418184" y="2682523"/>
            <a:ext cx="1315184" cy="153405"/>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015559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Select An Item From </a:t>
            </a:r>
            <a:r>
              <a:rPr lang="en-US" sz="2400" dirty="0"/>
              <a:t>T</a:t>
            </a:r>
            <a:r>
              <a:rPr lang="en-US" sz="2400" dirty="0" smtClean="0"/>
              <a:t>he List</a:t>
            </a:r>
            <a:endParaRPr lang="en-US" sz="2400" dirty="0"/>
          </a:p>
        </p:txBody>
      </p:sp>
      <p:pic>
        <p:nvPicPr>
          <p:cNvPr id="6"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6"/>
            <a:ext cx="8293608" cy="4212164"/>
          </a:xfrm>
        </p:spPr>
      </p:pic>
    </p:spTree>
    <p:custDataLst>
      <p:tags r:id="rId1"/>
    </p:custDataLst>
    <p:extLst>
      <p:ext uri="{BB962C8B-B14F-4D97-AF65-F5344CB8AC3E}">
        <p14:creationId xmlns:p14="http://schemas.microsoft.com/office/powerpoint/2010/main" val="152767403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03378"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Downloading Template Before Round Opens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4859" y="2293726"/>
            <a:ext cx="8293608" cy="4078192"/>
          </a:xfrm>
        </p:spPr>
      </p:pic>
      <p:sp>
        <p:nvSpPr>
          <p:cNvPr id="5" name="Rectangle 4"/>
          <p:cNvSpPr/>
          <p:nvPr/>
        </p:nvSpPr>
        <p:spPr>
          <a:xfrm>
            <a:off x="7189471" y="3390900"/>
            <a:ext cx="800100" cy="189683"/>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024244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Enter Bids In Template</a:t>
            </a:r>
            <a:endParaRPr lang="en-US" sz="2400" dirty="0"/>
          </a:p>
        </p:txBody>
      </p:sp>
      <p:pic>
        <p:nvPicPr>
          <p:cNvPr id="5" name="Content Placeholder 12"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4823" y="2293726"/>
            <a:ext cx="8293608" cy="4011724"/>
          </a:xfrm>
        </p:spPr>
      </p:pic>
      <p:sp>
        <p:nvSpPr>
          <p:cNvPr id="6" name="Rectangle 5"/>
          <p:cNvSpPr/>
          <p:nvPr/>
        </p:nvSpPr>
        <p:spPr>
          <a:xfrm>
            <a:off x="640572" y="3145094"/>
            <a:ext cx="5833368" cy="183388"/>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776927" y="2390115"/>
            <a:ext cx="633742" cy="724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1624071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Enter Bids: Single Item 	</a:t>
            </a:r>
            <a:endParaRPr lang="en-US" sz="2400" dirty="0"/>
          </a:p>
        </p:txBody>
      </p:sp>
      <p:pic>
        <p:nvPicPr>
          <p:cNvPr id="7"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7" y="2293727"/>
            <a:ext cx="8293608" cy="4104368"/>
          </a:xfrm>
        </p:spPr>
      </p:pic>
      <p:sp>
        <p:nvSpPr>
          <p:cNvPr id="9" name="Rectangle 8"/>
          <p:cNvSpPr/>
          <p:nvPr/>
        </p:nvSpPr>
        <p:spPr>
          <a:xfrm>
            <a:off x="640572" y="3163200"/>
            <a:ext cx="3614557" cy="183388"/>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767873" y="2381064"/>
            <a:ext cx="633742" cy="724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547011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Enter Bids: Package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82357"/>
            <a:ext cx="8293608" cy="4171481"/>
          </a:xfrm>
        </p:spPr>
      </p:pic>
      <p:sp>
        <p:nvSpPr>
          <p:cNvPr id="5" name="Rectangle 4"/>
          <p:cNvSpPr/>
          <p:nvPr/>
        </p:nvSpPr>
        <p:spPr>
          <a:xfrm>
            <a:off x="624831" y="3091652"/>
            <a:ext cx="5585846" cy="183388"/>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778133" y="2284673"/>
            <a:ext cx="633742" cy="724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3503185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Upload Bids After Round Opens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7"/>
            <a:ext cx="8293608" cy="4246042"/>
          </a:xfrm>
        </p:spPr>
      </p:pic>
      <p:sp>
        <p:nvSpPr>
          <p:cNvPr id="5" name="Rectangle 4"/>
          <p:cNvSpPr/>
          <p:nvPr/>
        </p:nvSpPr>
        <p:spPr>
          <a:xfrm>
            <a:off x="7807088" y="3431669"/>
            <a:ext cx="560923" cy="168023"/>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066203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3123644"/>
            <a:ext cx="8229600" cy="3489066"/>
          </a:xfrm>
        </p:spPr>
        <p:txBody>
          <a:bodyPr>
            <a:noAutofit/>
          </a:bodyPr>
          <a:lstStyle/>
          <a:p>
            <a:pPr marL="0" indent="0">
              <a:buNone/>
            </a:pPr>
            <a:r>
              <a:rPr lang="en-US" altLang="en-US" sz="2200" dirty="0">
                <a:latin typeface="Calibri" panose="020F0502020204030204" pitchFamily="34" charset="0"/>
                <a:cs typeface="Calibri" panose="020F0502020204030204" pitchFamily="34" charset="0"/>
              </a:rPr>
              <a:t>The examples that appear in this presentation do not reflect any predictions or assumptions about the actual bidding in the auction, what the base clock percentage will be in a particular round, when the budget will clear, the auction schedule, the number of rounds, or the outcome of the auction.  The examples do not reflect the Auction 903 final eligible areas.  The bidding system shown in the screen shots is not the final version of the bidding system that will be used for Auction 903.  Company and bidder names are fictitious.  Any similarity to actual company names, PINs, FCC Registration Numbers (FRNs), or other personal information is coincidental.</a:t>
            </a:r>
            <a:endParaRPr lang="en-US" sz="2200" dirty="0">
              <a:latin typeface="Calibri" panose="020F0502020204030204" pitchFamily="34" charset="0"/>
              <a:cs typeface="Calibri" panose="020F0502020204030204" pitchFamily="34" charset="0"/>
            </a:endParaRPr>
          </a:p>
        </p:txBody>
      </p:sp>
      <p:sp>
        <p:nvSpPr>
          <p:cNvPr id="5" name="Title 1"/>
          <p:cNvSpPr txBox="1">
            <a:spLocks/>
          </p:cNvSpPr>
          <p:nvPr/>
        </p:nvSpPr>
        <p:spPr bwMode="auto">
          <a:xfrm>
            <a:off x="548640" y="2272041"/>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algn="ctr"/>
            <a:r>
              <a:rPr lang="en-US" sz="4000" dirty="0" smtClean="0"/>
              <a:t>Disclaimer</a:t>
            </a:r>
            <a:endParaRPr lang="en-US" sz="4000" dirty="0"/>
          </a:p>
        </p:txBody>
      </p:sp>
    </p:spTree>
    <p:custDataLst>
      <p:tags r:id="rId1"/>
    </p:custDataLst>
    <p:extLst>
      <p:ext uri="{BB962C8B-B14F-4D97-AF65-F5344CB8AC3E}">
        <p14:creationId xmlns:p14="http://schemas.microsoft.com/office/powerpoint/2010/main" val="244095988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Choose File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7" y="2293726"/>
            <a:ext cx="8293608" cy="4073704"/>
          </a:xfrm>
        </p:spPr>
      </p:pic>
      <p:sp>
        <p:nvSpPr>
          <p:cNvPr id="5" name="Rectangle 4"/>
          <p:cNvSpPr/>
          <p:nvPr/>
        </p:nvSpPr>
        <p:spPr>
          <a:xfrm>
            <a:off x="2788464" y="4256459"/>
            <a:ext cx="633744" cy="148248"/>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66579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Upload Bids	</a:t>
            </a:r>
            <a:endParaRPr lang="en-US" sz="2400" dirty="0"/>
          </a:p>
        </p:txBody>
      </p:sp>
      <p:pic>
        <p:nvPicPr>
          <p:cNvPr id="4" name="Content Placeholder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9888" y="2258521"/>
            <a:ext cx="8293608" cy="4213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459243" y="4409037"/>
            <a:ext cx="805879" cy="199176"/>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282970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Successful Bid Upload	</a:t>
            </a:r>
            <a:endParaRPr lang="en-US" sz="2400" dirty="0"/>
          </a:p>
        </p:txBody>
      </p:sp>
      <p:pic>
        <p:nvPicPr>
          <p:cNvPr id="4" name="Content Placeholder 6"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6"/>
            <a:ext cx="8293608" cy="3433039"/>
          </a:xfrm>
        </p:spPr>
      </p:pic>
    </p:spTree>
    <p:custDataLst>
      <p:tags r:id="rId1"/>
    </p:custDataLst>
    <p:extLst>
      <p:ext uri="{BB962C8B-B14F-4D97-AF65-F5344CB8AC3E}">
        <p14:creationId xmlns:p14="http://schemas.microsoft.com/office/powerpoint/2010/main" val="320100275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Uploaded Bids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6483" y="2293726"/>
            <a:ext cx="8293608" cy="4066476"/>
          </a:xfrm>
        </p:spPr>
      </p:pic>
      <p:sp>
        <p:nvSpPr>
          <p:cNvPr id="5" name="Rectangle 4"/>
          <p:cNvSpPr/>
          <p:nvPr/>
        </p:nvSpPr>
        <p:spPr>
          <a:xfrm>
            <a:off x="1481746" y="3155937"/>
            <a:ext cx="5275155" cy="164684"/>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81747" y="5012606"/>
            <a:ext cx="5275155" cy="164684"/>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4367194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Bids Summary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8" y="2287513"/>
            <a:ext cx="8293608" cy="4149953"/>
          </a:xfrm>
          <a:ln>
            <a:noFill/>
          </a:ln>
        </p:spPr>
      </p:pic>
      <p:sp>
        <p:nvSpPr>
          <p:cNvPr id="5" name="Rectangle 4"/>
          <p:cNvSpPr/>
          <p:nvPr/>
        </p:nvSpPr>
        <p:spPr>
          <a:xfrm>
            <a:off x="3692704" y="2737988"/>
            <a:ext cx="2701193" cy="258711"/>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58653" y="4827270"/>
            <a:ext cx="7167186" cy="173561"/>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48554" y="3699510"/>
            <a:ext cx="7177285" cy="176315"/>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089750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Bids Summary Map	</a:t>
            </a:r>
            <a:endParaRPr lang="en-US" sz="2400" dirty="0"/>
          </a:p>
        </p:txBody>
      </p:sp>
      <p:pic>
        <p:nvPicPr>
          <p:cNvPr id="4" name="Content Placeholder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9887" y="2293726"/>
            <a:ext cx="8293608" cy="4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702051" y="3763122"/>
            <a:ext cx="226337" cy="175135"/>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6831841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Bids Map Round 1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5317" y="2293726"/>
            <a:ext cx="8293608" cy="3948638"/>
          </a:xfrm>
        </p:spPr>
      </p:pic>
      <p:sp>
        <p:nvSpPr>
          <p:cNvPr id="5" name="Rectangle 4"/>
          <p:cNvSpPr/>
          <p:nvPr/>
        </p:nvSpPr>
        <p:spPr>
          <a:xfrm>
            <a:off x="6465079" y="3144021"/>
            <a:ext cx="2163779" cy="749349"/>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1045427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Bids Map Round 1: Selecting An Item	</a:t>
            </a:r>
            <a:endParaRPr lang="en-US" sz="2400" dirty="0"/>
          </a:p>
        </p:txBody>
      </p:sp>
      <p:pic>
        <p:nvPicPr>
          <p:cNvPr id="4" name="Content Placeholder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9888" y="2293726"/>
            <a:ext cx="8293608" cy="4003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0492033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a:t>My Bids Map Round 1: </a:t>
            </a:r>
            <a:r>
              <a:rPr lang="en-US" sz="2400" dirty="0" smtClean="0"/>
              <a:t>Zooming On An Item</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6"/>
            <a:ext cx="8293608" cy="3974874"/>
          </a:xfrm>
        </p:spPr>
      </p:pic>
    </p:spTree>
    <p:custDataLst>
      <p:tags r:id="rId1"/>
    </p:custDataLst>
    <p:extLst>
      <p:ext uri="{BB962C8B-B14F-4D97-AF65-F5344CB8AC3E}">
        <p14:creationId xmlns:p14="http://schemas.microsoft.com/office/powerpoint/2010/main" val="4191752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a:t>My Bids Map Round 1: Selecting An Item </a:t>
            </a:r>
            <a:r>
              <a:rPr lang="en-US" sz="2400" dirty="0" smtClean="0"/>
              <a:t>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7"/>
            <a:ext cx="8293608" cy="3951072"/>
          </a:xfrm>
        </p:spPr>
      </p:pic>
    </p:spTree>
    <p:custDataLst>
      <p:tags r:id="rId1"/>
    </p:custDataLst>
    <p:extLst>
      <p:ext uri="{BB962C8B-B14F-4D97-AF65-F5344CB8AC3E}">
        <p14:creationId xmlns:p14="http://schemas.microsoft.com/office/powerpoint/2010/main" val="289207465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747" y="2432304"/>
            <a:ext cx="6190488" cy="3922421"/>
          </a:xfrm>
          <a:prstGeom prst="rect">
            <a:avLst/>
          </a:prstGeom>
        </p:spPr>
      </p:pic>
      <p:sp>
        <p:nvSpPr>
          <p:cNvPr id="2" name="Title 1"/>
          <p:cNvSpPr>
            <a:spLocks noGrp="1"/>
          </p:cNvSpPr>
          <p:nvPr>
            <p:ph type="title"/>
          </p:nvPr>
        </p:nvSpPr>
        <p:spPr>
          <a:xfrm>
            <a:off x="353846" y="1683068"/>
            <a:ext cx="7805737" cy="610658"/>
          </a:xfrm>
        </p:spPr>
        <p:txBody>
          <a:bodyPr/>
          <a:lstStyle/>
          <a:p>
            <a:r>
              <a:rPr lang="en-US" sz="2400" dirty="0"/>
              <a:t>Auction System Home Page	</a:t>
            </a:r>
          </a:p>
        </p:txBody>
      </p:sp>
      <p:sp>
        <p:nvSpPr>
          <p:cNvPr id="4" name="Rounded Rectangle 3"/>
          <p:cNvSpPr/>
          <p:nvPr/>
        </p:nvSpPr>
        <p:spPr>
          <a:xfrm>
            <a:off x="2738465" y="3227931"/>
            <a:ext cx="1518249" cy="327804"/>
          </a:xfrm>
          <a:prstGeom prst="roundRect">
            <a:avLst>
              <a:gd name="adj" fmla="val 13752"/>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985167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a:t>My Bids Map Round 1: Selecting An Item </a:t>
            </a:r>
            <a:r>
              <a:rPr lang="en-US" sz="2400" dirty="0" smtClean="0"/>
              <a:t>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7"/>
            <a:ext cx="8293608" cy="4092069"/>
          </a:xfrm>
        </p:spPr>
      </p:pic>
    </p:spTree>
    <p:custDataLst>
      <p:tags r:id="rId1"/>
    </p:custDataLst>
    <p:extLst>
      <p:ext uri="{BB962C8B-B14F-4D97-AF65-F5344CB8AC3E}">
        <p14:creationId xmlns:p14="http://schemas.microsoft.com/office/powerpoint/2010/main" val="61147413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Results	</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7" y="2272707"/>
            <a:ext cx="8293608" cy="4024218"/>
          </a:xfrm>
        </p:spPr>
      </p:pic>
      <p:sp>
        <p:nvSpPr>
          <p:cNvPr id="5" name="Rectangle 4"/>
          <p:cNvSpPr/>
          <p:nvPr/>
        </p:nvSpPr>
        <p:spPr>
          <a:xfrm>
            <a:off x="1447800" y="4520258"/>
            <a:ext cx="7185661" cy="188306"/>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47801" y="3422978"/>
            <a:ext cx="7185660" cy="195251"/>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05386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Results Map	</a:t>
            </a:r>
            <a:endParaRPr lang="en-US" sz="2400" dirty="0"/>
          </a:p>
        </p:txBody>
      </p:sp>
      <p:pic>
        <p:nvPicPr>
          <p:cNvPr id="10"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9" y="2290562"/>
            <a:ext cx="8293608" cy="4118643"/>
          </a:xfrm>
        </p:spPr>
      </p:pic>
    </p:spTree>
    <p:custDataLst>
      <p:tags r:id="rId1"/>
    </p:custDataLst>
    <p:extLst>
      <p:ext uri="{BB962C8B-B14F-4D97-AF65-F5344CB8AC3E}">
        <p14:creationId xmlns:p14="http://schemas.microsoft.com/office/powerpoint/2010/main" val="194334560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Aggregate Results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7" y="2308635"/>
            <a:ext cx="8293608" cy="4041940"/>
          </a:xfrm>
        </p:spPr>
      </p:pic>
      <p:sp>
        <p:nvSpPr>
          <p:cNvPr id="5" name="Rectangle 4"/>
          <p:cNvSpPr/>
          <p:nvPr/>
        </p:nvSpPr>
        <p:spPr>
          <a:xfrm>
            <a:off x="1439500" y="2932084"/>
            <a:ext cx="7116024" cy="318111"/>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6210873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Downloads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93725"/>
            <a:ext cx="8293608" cy="4260962"/>
          </a:xfrm>
        </p:spPr>
      </p:pic>
    </p:spTree>
    <p:custDataLst>
      <p:tags r:id="rId1"/>
    </p:custDataLst>
    <p:extLst>
      <p:ext uri="{BB962C8B-B14F-4D97-AF65-F5344CB8AC3E}">
        <p14:creationId xmlns:p14="http://schemas.microsoft.com/office/powerpoint/2010/main" val="72896320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Activity Limits Round 2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8" y="2256505"/>
            <a:ext cx="8293608" cy="4193040"/>
          </a:xfrm>
        </p:spPr>
      </p:pic>
      <p:sp>
        <p:nvSpPr>
          <p:cNvPr id="5" name="Rectangle 4"/>
          <p:cNvSpPr/>
          <p:nvPr/>
        </p:nvSpPr>
        <p:spPr>
          <a:xfrm>
            <a:off x="1430448" y="2863969"/>
            <a:ext cx="7269932" cy="340956"/>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520413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Results After Budget Cleared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41791"/>
            <a:ext cx="8293608" cy="4132055"/>
          </a:xfrm>
        </p:spPr>
      </p:pic>
      <p:sp>
        <p:nvSpPr>
          <p:cNvPr id="4" name="Rectangle 3"/>
          <p:cNvSpPr/>
          <p:nvPr/>
        </p:nvSpPr>
        <p:spPr>
          <a:xfrm>
            <a:off x="4172771" y="2223684"/>
            <a:ext cx="857769" cy="306086"/>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636260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My Results Map After Budget Cleared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45623"/>
            <a:ext cx="8293608" cy="4043194"/>
          </a:xfrm>
        </p:spPr>
      </p:pic>
    </p:spTree>
    <p:custDataLst>
      <p:tags r:id="rId1"/>
    </p:custDataLst>
    <p:extLst>
      <p:ext uri="{BB962C8B-B14F-4D97-AF65-F5344CB8AC3E}">
        <p14:creationId xmlns:p14="http://schemas.microsoft.com/office/powerpoint/2010/main" val="1601533993"/>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Aggregate Results After Budget Cleared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5" y="2240757"/>
            <a:ext cx="8293608" cy="4043645"/>
          </a:xfrm>
        </p:spPr>
      </p:pic>
    </p:spTree>
    <p:custDataLst>
      <p:tags r:id="rId1"/>
    </p:custDataLst>
    <p:extLst>
      <p:ext uri="{BB962C8B-B14F-4D97-AF65-F5344CB8AC3E}">
        <p14:creationId xmlns:p14="http://schemas.microsoft.com/office/powerpoint/2010/main" val="245378176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smtClean="0"/>
              <a:t>Aggregate Results Map After Budget Cleared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33405"/>
            <a:ext cx="8293608" cy="4055374"/>
          </a:xfrm>
        </p:spPr>
      </p:pic>
    </p:spTree>
    <p:custDataLst>
      <p:tags r:id="rId1"/>
    </p:custDataLst>
    <p:extLst>
      <p:ext uri="{BB962C8B-B14F-4D97-AF65-F5344CB8AC3E}">
        <p14:creationId xmlns:p14="http://schemas.microsoft.com/office/powerpoint/2010/main" val="297013539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2" y="1642724"/>
            <a:ext cx="7805737" cy="610658"/>
          </a:xfrm>
        </p:spPr>
        <p:txBody>
          <a:bodyPr/>
          <a:lstStyle/>
          <a:p>
            <a:r>
              <a:rPr lang="en-US" sz="2400" dirty="0"/>
              <a:t>Logging In</a:t>
            </a:r>
          </a:p>
        </p:txBody>
      </p:sp>
      <p:pic>
        <p:nvPicPr>
          <p:cNvPr id="6" name="Content Placeholder 12"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4904" y="2267712"/>
            <a:ext cx="8296717" cy="3995928"/>
          </a:xfrm>
        </p:spPr>
      </p:pic>
    </p:spTree>
    <p:custDataLst>
      <p:tags r:id="rId1"/>
    </p:custDataLst>
    <p:extLst>
      <p:ext uri="{BB962C8B-B14F-4D97-AF65-F5344CB8AC3E}">
        <p14:creationId xmlns:p14="http://schemas.microsoft.com/office/powerpoint/2010/main" val="80517810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53846" y="1683068"/>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a:t>Downloads After Budget Cleared</a:t>
            </a:r>
            <a:r>
              <a:rPr lang="en-US" sz="2400" dirty="0" smtClean="0"/>
              <a:t>	</a:t>
            </a:r>
            <a:endParaRPr lang="en-US" sz="2400" dirty="0"/>
          </a:p>
        </p:txBody>
      </p:sp>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46" y="2240707"/>
            <a:ext cx="8293608" cy="4047635"/>
          </a:xfrm>
        </p:spPr>
      </p:pic>
    </p:spTree>
    <p:custDataLst>
      <p:tags r:id="rId1"/>
    </p:custDataLst>
    <p:extLst>
      <p:ext uri="{BB962C8B-B14F-4D97-AF65-F5344CB8AC3E}">
        <p14:creationId xmlns:p14="http://schemas.microsoft.com/office/powerpoint/2010/main" val="130047042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creen Clipping"/>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374904" y="2258568"/>
            <a:ext cx="8293608" cy="3995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321762" y="1642724"/>
            <a:ext cx="7805737" cy="610658"/>
          </a:xfrm>
        </p:spPr>
        <p:txBody>
          <a:bodyPr/>
          <a:lstStyle/>
          <a:p>
            <a:r>
              <a:rPr lang="en-US" sz="2400" dirty="0"/>
              <a:t>Logging In</a:t>
            </a:r>
          </a:p>
        </p:txBody>
      </p:sp>
    </p:spTree>
    <p:custDataLst>
      <p:tags r:id="rId1"/>
    </p:custDataLst>
    <p:extLst>
      <p:ext uri="{BB962C8B-B14F-4D97-AF65-F5344CB8AC3E}">
        <p14:creationId xmlns:p14="http://schemas.microsoft.com/office/powerpoint/2010/main" val="357537905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9888" y="2277756"/>
            <a:ext cx="8293608" cy="4355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69888" y="1670234"/>
            <a:ext cx="7805737" cy="610658"/>
          </a:xfrm>
        </p:spPr>
        <p:txBody>
          <a:bodyPr/>
          <a:lstStyle/>
          <a:p>
            <a:r>
              <a:rPr lang="en-US" sz="2400" dirty="0" smtClean="0"/>
              <a:t>First Page — Upload Bids</a:t>
            </a:r>
            <a:endParaRPr lang="en-US" sz="2400" dirty="0"/>
          </a:p>
        </p:txBody>
      </p:sp>
      <p:sp>
        <p:nvSpPr>
          <p:cNvPr id="5" name="Rectangle 4"/>
          <p:cNvSpPr/>
          <p:nvPr/>
        </p:nvSpPr>
        <p:spPr>
          <a:xfrm>
            <a:off x="3697912" y="2650299"/>
            <a:ext cx="2693838" cy="554416"/>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742739" y="2229899"/>
            <a:ext cx="1290918" cy="365760"/>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07257" y="3557391"/>
            <a:ext cx="1125159" cy="255377"/>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43166" y="2220067"/>
            <a:ext cx="3720330" cy="365759"/>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55622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7" y="1698625"/>
            <a:ext cx="7805737" cy="610658"/>
          </a:xfrm>
        </p:spPr>
        <p:txBody>
          <a:bodyPr/>
          <a:lstStyle/>
          <a:p>
            <a:r>
              <a:rPr lang="en-US" sz="2400" dirty="0" smtClean="0"/>
              <a:t>Messages</a:t>
            </a:r>
            <a:endParaRPr lang="en-US" sz="2400" dirty="0"/>
          </a:p>
        </p:txBody>
      </p:sp>
      <p:pic>
        <p:nvPicPr>
          <p:cNvPr id="4"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887" y="2311060"/>
            <a:ext cx="8293608" cy="3928638"/>
          </a:xfrm>
        </p:spPr>
      </p:pic>
      <p:sp>
        <p:nvSpPr>
          <p:cNvPr id="5" name="Rectangle 4"/>
          <p:cNvSpPr/>
          <p:nvPr/>
        </p:nvSpPr>
        <p:spPr>
          <a:xfrm>
            <a:off x="7279243" y="3282085"/>
            <a:ext cx="1290918" cy="365760"/>
          </a:xfrm>
          <a:prstGeom prst="rect">
            <a:avLst/>
          </a:prstGeom>
          <a:noFill/>
          <a:ln w="38100">
            <a:solidFill>
              <a:srgbClr val="05FF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21513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720558"/>
            <a:ext cx="7805737" cy="610658"/>
          </a:xfrm>
        </p:spPr>
        <p:txBody>
          <a:bodyPr/>
          <a:lstStyle/>
          <a:p>
            <a:r>
              <a:rPr lang="en-US" sz="2400" dirty="0" smtClean="0"/>
              <a:t>Announcements</a:t>
            </a:r>
            <a:endParaRPr lang="en-US" sz="2400" dirty="0"/>
          </a:p>
        </p:txBody>
      </p:sp>
      <p:pic>
        <p:nvPicPr>
          <p:cNvPr id="4" name="Content Placeholder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9887" y="2331216"/>
            <a:ext cx="8293608" cy="416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9427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04" y="1715152"/>
            <a:ext cx="7805737" cy="610658"/>
          </a:xfrm>
        </p:spPr>
        <p:txBody>
          <a:bodyPr/>
          <a:lstStyle/>
          <a:p>
            <a:r>
              <a:rPr lang="en-US" sz="2400" dirty="0" smtClean="0"/>
              <a:t>Auction Schedule</a:t>
            </a:r>
            <a:r>
              <a:rPr lang="en-US" sz="2400" dirty="0"/>
              <a:t>	</a:t>
            </a:r>
          </a:p>
        </p:txBody>
      </p:sp>
      <p:pic>
        <p:nvPicPr>
          <p:cNvPr id="7" name="Content Placeholder 6"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7804" y="2325811"/>
            <a:ext cx="8293608" cy="3968787"/>
          </a:xfrm>
        </p:spPr>
      </p:pic>
    </p:spTree>
    <p:custDataLst>
      <p:tags r:id="rId1"/>
    </p:custDataLst>
    <p:extLst>
      <p:ext uri="{BB962C8B-B14F-4D97-AF65-F5344CB8AC3E}">
        <p14:creationId xmlns:p14="http://schemas.microsoft.com/office/powerpoint/2010/main" val="1895992098"/>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aft FCC Presentation Template">
  <a:themeElements>
    <a:clrScheme name="Custom 1">
      <a:dk1>
        <a:srgbClr val="3B3C3B"/>
      </a:dk1>
      <a:lt1>
        <a:sysClr val="window" lastClr="FFFFFF"/>
      </a:lt1>
      <a:dk2>
        <a:srgbClr val="346688"/>
      </a:dk2>
      <a:lt2>
        <a:srgbClr val="EEECE1"/>
      </a:lt2>
      <a:accent1>
        <a:srgbClr val="4B919D"/>
      </a:accent1>
      <a:accent2>
        <a:srgbClr val="599FCC"/>
      </a:accent2>
      <a:accent3>
        <a:srgbClr val="565E88"/>
      </a:accent3>
      <a:accent4>
        <a:srgbClr val="5C4865"/>
      </a:accent4>
      <a:accent5>
        <a:srgbClr val="3D6B7E"/>
      </a:accent5>
      <a:accent6>
        <a:srgbClr val="7A8D3B"/>
      </a:accent6>
      <a:hlink>
        <a:srgbClr val="C3A251"/>
      </a:hlink>
      <a:folHlink>
        <a:srgbClr val="9A222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328</Words>
  <Application>Microsoft Office PowerPoint</Application>
  <PresentationFormat>On-screen Show (4:3)</PresentationFormat>
  <Paragraphs>84</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Courier New</vt:lpstr>
      <vt:lpstr>Helvetica Neue LT Std 55 Roman</vt:lpstr>
      <vt:lpstr>Times New Roman</vt:lpstr>
      <vt:lpstr>Trade Gothic LT Std Ext</vt:lpstr>
      <vt:lpstr>Wingdings</vt:lpstr>
      <vt:lpstr>Draft FCC Presentation Template</vt:lpstr>
      <vt:lpstr>Connect American Fund  Phase II Auction  (Auction 903)  Application Workshop</vt:lpstr>
      <vt:lpstr>PowerPoint Presentation</vt:lpstr>
      <vt:lpstr>Auction System Home Page </vt:lpstr>
      <vt:lpstr>Logging In</vt:lpstr>
      <vt:lpstr>Logging In</vt:lpstr>
      <vt:lpstr>First Page — Upload Bids</vt:lpstr>
      <vt:lpstr>Messages</vt:lpstr>
      <vt:lpstr>Announcements</vt:lpstr>
      <vt:lpstr>Auction Schedule </vt:lpstr>
      <vt:lpstr>Auction Info</vt:lpstr>
      <vt:lpstr>Upload Bids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2018-03-13T21:49:35Z</dcterms:created>
  <dcterms:modified xsi:type="dcterms:W3CDTF">2018-03-13T21:49:48Z</dcterms:modified>
</cp:coreProperties>
</file>