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24"/>
  </p:notesMasterIdLst>
  <p:handoutMasterIdLst>
    <p:handoutMasterId r:id="rId25"/>
  </p:handoutMasterIdLst>
  <p:sldIdLst>
    <p:sldId id="256" r:id="rId3"/>
    <p:sldId id="301" r:id="rId4"/>
    <p:sldId id="312" r:id="rId5"/>
    <p:sldId id="299" r:id="rId6"/>
    <p:sldId id="300" r:id="rId7"/>
    <p:sldId id="319" r:id="rId8"/>
    <p:sldId id="310" r:id="rId9"/>
    <p:sldId id="309" r:id="rId10"/>
    <p:sldId id="316" r:id="rId11"/>
    <p:sldId id="322" r:id="rId12"/>
    <p:sldId id="311" r:id="rId13"/>
    <p:sldId id="317" r:id="rId14"/>
    <p:sldId id="289" r:id="rId15"/>
    <p:sldId id="315" r:id="rId16"/>
    <p:sldId id="323" r:id="rId17"/>
    <p:sldId id="275" r:id="rId18"/>
    <p:sldId id="320" r:id="rId19"/>
    <p:sldId id="324" r:id="rId20"/>
    <p:sldId id="318" r:id="rId21"/>
    <p:sldId id="325" r:id="rId22"/>
    <p:sldId id="291" r:id="rId23"/>
  </p:sldIdLst>
  <p:sldSz cx="9144000" cy="6858000" type="screen4x3"/>
  <p:notesSz cx="6918325"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27" autoAdjust="0"/>
    <p:restoredTop sz="96370" autoAdjust="0"/>
  </p:normalViewPr>
  <p:slideViewPr>
    <p:cSldViewPr>
      <p:cViewPr varScale="1">
        <p:scale>
          <a:sx n="124" d="100"/>
          <a:sy n="124" d="100"/>
        </p:scale>
        <p:origin x="114" y="114"/>
      </p:cViewPr>
      <p:guideLst>
        <p:guide pos="2880"/>
        <p:guide orient="horz"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2814" y="66"/>
      </p:cViewPr>
      <p:guideLst>
        <p:guide orient="horz" pos="2905"/>
        <p:guide pos="21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ADF8B8-C959-419B-A2B5-D4D694851AA8}" type="doc">
      <dgm:prSet loTypeId="urn:microsoft.com/office/officeart/2005/8/layout/hProcess9" loCatId="process" qsTypeId="urn:microsoft.com/office/officeart/2005/8/quickstyle/simple1" qsCatId="simple" csTypeId="urn:microsoft.com/office/officeart/2005/8/colors/accent1_2" csCatId="accent1" phldr="1"/>
      <dgm:spPr/>
    </dgm:pt>
    <dgm:pt modelId="{CC9060FD-68CD-4049-B177-D9065FDD6D11}">
      <dgm:prSet phldrT="[Text]"/>
      <dgm:spPr/>
      <dgm:t>
        <a:bodyPr/>
        <a:lstStyle/>
        <a:p>
          <a:r>
            <a:rPr lang="en-US" dirty="0"/>
            <a:t>Trusted Source </a:t>
          </a:r>
        </a:p>
      </dgm:t>
    </dgm:pt>
    <dgm:pt modelId="{F75E4C72-E215-409C-895D-660C3229A5D6}" type="parTrans" cxnId="{1F02DE30-4907-431B-A061-B5E76B246C03}">
      <dgm:prSet/>
      <dgm:spPr/>
      <dgm:t>
        <a:bodyPr/>
        <a:lstStyle/>
        <a:p>
          <a:endParaRPr lang="en-US"/>
        </a:p>
      </dgm:t>
    </dgm:pt>
    <dgm:pt modelId="{4435CFE5-E52D-4184-83FC-F249E80D369F}" type="sibTrans" cxnId="{1F02DE30-4907-431B-A061-B5E76B246C03}">
      <dgm:prSet/>
      <dgm:spPr/>
      <dgm:t>
        <a:bodyPr/>
        <a:lstStyle/>
        <a:p>
          <a:endParaRPr lang="en-US"/>
        </a:p>
      </dgm:t>
    </dgm:pt>
    <dgm:pt modelId="{7C2A12A5-C816-422B-BFB8-9AF316C4C36F}">
      <dgm:prSet phldrT="[Text]"/>
      <dgm:spPr/>
      <dgm:t>
        <a:bodyPr/>
        <a:lstStyle/>
        <a:p>
          <a:r>
            <a:rPr lang="en-US" dirty="0"/>
            <a:t>Commercial Communications </a:t>
          </a:r>
        </a:p>
        <a:p>
          <a:r>
            <a:rPr lang="en-US" dirty="0"/>
            <a:t>Infrastructure</a:t>
          </a:r>
        </a:p>
      </dgm:t>
    </dgm:pt>
    <dgm:pt modelId="{1B18D787-BE01-4F4E-B55B-08431AD79A22}" type="parTrans" cxnId="{BFD68A6F-0412-42DB-9F10-2CF6B7AAAD4E}">
      <dgm:prSet/>
      <dgm:spPr/>
      <dgm:t>
        <a:bodyPr/>
        <a:lstStyle/>
        <a:p>
          <a:endParaRPr lang="en-US"/>
        </a:p>
      </dgm:t>
    </dgm:pt>
    <dgm:pt modelId="{ACC726F6-AFF6-4A3B-9915-42D7184CF274}" type="sibTrans" cxnId="{BFD68A6F-0412-42DB-9F10-2CF6B7AAAD4E}">
      <dgm:prSet/>
      <dgm:spPr/>
      <dgm:t>
        <a:bodyPr/>
        <a:lstStyle/>
        <a:p>
          <a:endParaRPr lang="en-US"/>
        </a:p>
      </dgm:t>
    </dgm:pt>
    <dgm:pt modelId="{FEC51C1C-F831-4E34-B3B8-BCEFA26A73D0}">
      <dgm:prSet phldrT="[Text]"/>
      <dgm:spPr/>
      <dgm:t>
        <a:bodyPr/>
        <a:lstStyle/>
        <a:p>
          <a:r>
            <a:rPr lang="en-US" dirty="0"/>
            <a:t>The Public</a:t>
          </a:r>
        </a:p>
      </dgm:t>
    </dgm:pt>
    <dgm:pt modelId="{0629AE85-B586-490A-8038-8DB57901A3A3}" type="parTrans" cxnId="{0A178EFF-B29A-4908-B7EE-6E5DC857F625}">
      <dgm:prSet/>
      <dgm:spPr/>
      <dgm:t>
        <a:bodyPr/>
        <a:lstStyle/>
        <a:p>
          <a:endParaRPr lang="en-US"/>
        </a:p>
      </dgm:t>
    </dgm:pt>
    <dgm:pt modelId="{FF2B4289-6E87-4643-8623-26B9A404B437}" type="sibTrans" cxnId="{0A178EFF-B29A-4908-B7EE-6E5DC857F625}">
      <dgm:prSet/>
      <dgm:spPr/>
      <dgm:t>
        <a:bodyPr/>
        <a:lstStyle/>
        <a:p>
          <a:endParaRPr lang="en-US"/>
        </a:p>
      </dgm:t>
    </dgm:pt>
    <dgm:pt modelId="{E4E1C2DF-8D1A-4389-913F-757856FD4991}" type="pres">
      <dgm:prSet presAssocID="{56ADF8B8-C959-419B-A2B5-D4D694851AA8}" presName="CompostProcess" presStyleCnt="0">
        <dgm:presLayoutVars>
          <dgm:dir/>
          <dgm:resizeHandles val="exact"/>
        </dgm:presLayoutVars>
      </dgm:prSet>
      <dgm:spPr/>
    </dgm:pt>
    <dgm:pt modelId="{73711352-7AFA-4D36-9412-697906512F77}" type="pres">
      <dgm:prSet presAssocID="{56ADF8B8-C959-419B-A2B5-D4D694851AA8}" presName="arrow" presStyleLbl="bgShp" presStyleIdx="0" presStyleCnt="1"/>
      <dgm:spPr/>
    </dgm:pt>
    <dgm:pt modelId="{8FD0B270-19B3-4860-82F4-A216D05F1E94}" type="pres">
      <dgm:prSet presAssocID="{56ADF8B8-C959-419B-A2B5-D4D694851AA8}" presName="linearProcess" presStyleCnt="0"/>
      <dgm:spPr/>
    </dgm:pt>
    <dgm:pt modelId="{F147B1CC-9357-4D49-B130-A551AA0D65FA}" type="pres">
      <dgm:prSet presAssocID="{CC9060FD-68CD-4049-B177-D9065FDD6D11}" presName="textNode" presStyleLbl="node1" presStyleIdx="0" presStyleCnt="3">
        <dgm:presLayoutVars>
          <dgm:bulletEnabled val="1"/>
        </dgm:presLayoutVars>
      </dgm:prSet>
      <dgm:spPr/>
    </dgm:pt>
    <dgm:pt modelId="{5671E787-4CD4-4421-B769-9C4BD3E808AA}" type="pres">
      <dgm:prSet presAssocID="{4435CFE5-E52D-4184-83FC-F249E80D369F}" presName="sibTrans" presStyleCnt="0"/>
      <dgm:spPr/>
    </dgm:pt>
    <dgm:pt modelId="{C99EC10A-67B4-431A-A3B5-7037D9D0F87F}" type="pres">
      <dgm:prSet presAssocID="{7C2A12A5-C816-422B-BFB8-9AF316C4C36F}" presName="textNode" presStyleLbl="node1" presStyleIdx="1" presStyleCnt="3">
        <dgm:presLayoutVars>
          <dgm:bulletEnabled val="1"/>
        </dgm:presLayoutVars>
      </dgm:prSet>
      <dgm:spPr/>
    </dgm:pt>
    <dgm:pt modelId="{52B255AF-5D81-4CB9-9F95-96A6D64651FE}" type="pres">
      <dgm:prSet presAssocID="{ACC726F6-AFF6-4A3B-9915-42D7184CF274}" presName="sibTrans" presStyleCnt="0"/>
      <dgm:spPr/>
    </dgm:pt>
    <dgm:pt modelId="{F4634DE4-7F68-4CDC-A444-B8651940B529}" type="pres">
      <dgm:prSet presAssocID="{FEC51C1C-F831-4E34-B3B8-BCEFA26A73D0}" presName="textNode" presStyleLbl="node1" presStyleIdx="2" presStyleCnt="3">
        <dgm:presLayoutVars>
          <dgm:bulletEnabled val="1"/>
        </dgm:presLayoutVars>
      </dgm:prSet>
      <dgm:spPr/>
    </dgm:pt>
  </dgm:ptLst>
  <dgm:cxnLst>
    <dgm:cxn modelId="{1C7B9514-A0B4-46A3-A87F-D09A0A46EAD8}" type="presOf" srcId="{56ADF8B8-C959-419B-A2B5-D4D694851AA8}" destId="{E4E1C2DF-8D1A-4389-913F-757856FD4991}" srcOrd="0" destOrd="0" presId="urn:microsoft.com/office/officeart/2005/8/layout/hProcess9"/>
    <dgm:cxn modelId="{1F02DE30-4907-431B-A061-B5E76B246C03}" srcId="{56ADF8B8-C959-419B-A2B5-D4D694851AA8}" destId="{CC9060FD-68CD-4049-B177-D9065FDD6D11}" srcOrd="0" destOrd="0" parTransId="{F75E4C72-E215-409C-895D-660C3229A5D6}" sibTransId="{4435CFE5-E52D-4184-83FC-F249E80D369F}"/>
    <dgm:cxn modelId="{68F89C5C-561C-4F01-8A48-1B858E08D48C}" type="presOf" srcId="{CC9060FD-68CD-4049-B177-D9065FDD6D11}" destId="{F147B1CC-9357-4D49-B130-A551AA0D65FA}" srcOrd="0" destOrd="0" presId="urn:microsoft.com/office/officeart/2005/8/layout/hProcess9"/>
    <dgm:cxn modelId="{BFD68A6F-0412-42DB-9F10-2CF6B7AAAD4E}" srcId="{56ADF8B8-C959-419B-A2B5-D4D694851AA8}" destId="{7C2A12A5-C816-422B-BFB8-9AF316C4C36F}" srcOrd="1" destOrd="0" parTransId="{1B18D787-BE01-4F4E-B55B-08431AD79A22}" sibTransId="{ACC726F6-AFF6-4A3B-9915-42D7184CF274}"/>
    <dgm:cxn modelId="{BB1A79DA-C33E-42C9-B613-29DB5EF772A0}" type="presOf" srcId="{FEC51C1C-F831-4E34-B3B8-BCEFA26A73D0}" destId="{F4634DE4-7F68-4CDC-A444-B8651940B529}" srcOrd="0" destOrd="0" presId="urn:microsoft.com/office/officeart/2005/8/layout/hProcess9"/>
    <dgm:cxn modelId="{A30B11F1-554B-45C8-B436-771091667D71}" type="presOf" srcId="{7C2A12A5-C816-422B-BFB8-9AF316C4C36F}" destId="{C99EC10A-67B4-431A-A3B5-7037D9D0F87F}" srcOrd="0" destOrd="0" presId="urn:microsoft.com/office/officeart/2005/8/layout/hProcess9"/>
    <dgm:cxn modelId="{0A178EFF-B29A-4908-B7EE-6E5DC857F625}" srcId="{56ADF8B8-C959-419B-A2B5-D4D694851AA8}" destId="{FEC51C1C-F831-4E34-B3B8-BCEFA26A73D0}" srcOrd="2" destOrd="0" parTransId="{0629AE85-B586-490A-8038-8DB57901A3A3}" sibTransId="{FF2B4289-6E87-4643-8623-26B9A404B437}"/>
    <dgm:cxn modelId="{46C9811E-0BEA-4BAD-B3A6-60950542DBD9}" type="presParOf" srcId="{E4E1C2DF-8D1A-4389-913F-757856FD4991}" destId="{73711352-7AFA-4D36-9412-697906512F77}" srcOrd="0" destOrd="0" presId="urn:microsoft.com/office/officeart/2005/8/layout/hProcess9"/>
    <dgm:cxn modelId="{9D26A34F-8AF7-4940-8DF3-19D430133EF7}" type="presParOf" srcId="{E4E1C2DF-8D1A-4389-913F-757856FD4991}" destId="{8FD0B270-19B3-4860-82F4-A216D05F1E94}" srcOrd="1" destOrd="0" presId="urn:microsoft.com/office/officeart/2005/8/layout/hProcess9"/>
    <dgm:cxn modelId="{933A9599-9461-418C-BC21-ABD1FDD28997}" type="presParOf" srcId="{8FD0B270-19B3-4860-82F4-A216D05F1E94}" destId="{F147B1CC-9357-4D49-B130-A551AA0D65FA}" srcOrd="0" destOrd="0" presId="urn:microsoft.com/office/officeart/2005/8/layout/hProcess9"/>
    <dgm:cxn modelId="{61796644-C405-476A-9FFA-F3D9CA5D99F1}" type="presParOf" srcId="{8FD0B270-19B3-4860-82F4-A216D05F1E94}" destId="{5671E787-4CD4-4421-B769-9C4BD3E808AA}" srcOrd="1" destOrd="0" presId="urn:microsoft.com/office/officeart/2005/8/layout/hProcess9"/>
    <dgm:cxn modelId="{2743368D-5B32-4239-B124-C816A5F05E40}" type="presParOf" srcId="{8FD0B270-19B3-4860-82F4-A216D05F1E94}" destId="{C99EC10A-67B4-431A-A3B5-7037D9D0F87F}" srcOrd="2" destOrd="0" presId="urn:microsoft.com/office/officeart/2005/8/layout/hProcess9"/>
    <dgm:cxn modelId="{FE63BE4C-4FAB-4B9D-9BFC-38DC0FCC33F2}" type="presParOf" srcId="{8FD0B270-19B3-4860-82F4-A216D05F1E94}" destId="{52B255AF-5D81-4CB9-9F95-96A6D64651FE}" srcOrd="3" destOrd="0" presId="urn:microsoft.com/office/officeart/2005/8/layout/hProcess9"/>
    <dgm:cxn modelId="{5E3FFA8E-4230-4938-A26A-A714F229992B}" type="presParOf" srcId="{8FD0B270-19B3-4860-82F4-A216D05F1E94}" destId="{F4634DE4-7F68-4CDC-A444-B8651940B529}"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11352-7AFA-4D36-9412-697906512F77}">
      <dsp:nvSpPr>
        <dsp:cNvPr id="0" name=""/>
        <dsp:cNvSpPr/>
      </dsp:nvSpPr>
      <dsp:spPr>
        <a:xfrm>
          <a:off x="580548" y="0"/>
          <a:ext cx="6579552" cy="301784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47B1CC-9357-4D49-B130-A551AA0D65FA}">
      <dsp:nvSpPr>
        <dsp:cNvPr id="0" name=""/>
        <dsp:cNvSpPr/>
      </dsp:nvSpPr>
      <dsp:spPr>
        <a:xfrm>
          <a:off x="262305" y="905352"/>
          <a:ext cx="2322195" cy="12071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Trusted Source </a:t>
          </a:r>
        </a:p>
      </dsp:txBody>
      <dsp:txXfrm>
        <a:off x="321233" y="964280"/>
        <a:ext cx="2204339" cy="1089280"/>
      </dsp:txXfrm>
    </dsp:sp>
    <dsp:sp modelId="{C99EC10A-67B4-431A-A3B5-7037D9D0F87F}">
      <dsp:nvSpPr>
        <dsp:cNvPr id="0" name=""/>
        <dsp:cNvSpPr/>
      </dsp:nvSpPr>
      <dsp:spPr>
        <a:xfrm>
          <a:off x="2709227" y="905352"/>
          <a:ext cx="2322195" cy="12071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Commercial Communications </a:t>
          </a:r>
        </a:p>
        <a:p>
          <a:pPr marL="0" lvl="0" indent="0" algn="ctr" defTabSz="889000">
            <a:lnSpc>
              <a:spcPct val="90000"/>
            </a:lnSpc>
            <a:spcBef>
              <a:spcPct val="0"/>
            </a:spcBef>
            <a:spcAft>
              <a:spcPct val="35000"/>
            </a:spcAft>
            <a:buNone/>
          </a:pPr>
          <a:r>
            <a:rPr lang="en-US" sz="2000" kern="1200" dirty="0"/>
            <a:t>Infrastructure</a:t>
          </a:r>
        </a:p>
      </dsp:txBody>
      <dsp:txXfrm>
        <a:off x="2768155" y="964280"/>
        <a:ext cx="2204339" cy="1089280"/>
      </dsp:txXfrm>
    </dsp:sp>
    <dsp:sp modelId="{F4634DE4-7F68-4CDC-A444-B8651940B529}">
      <dsp:nvSpPr>
        <dsp:cNvPr id="0" name=""/>
        <dsp:cNvSpPr/>
      </dsp:nvSpPr>
      <dsp:spPr>
        <a:xfrm>
          <a:off x="5156149" y="905352"/>
          <a:ext cx="2322195" cy="12071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The Public</a:t>
          </a:r>
        </a:p>
      </dsp:txBody>
      <dsp:txXfrm>
        <a:off x="5215077" y="964280"/>
        <a:ext cx="2204339" cy="108928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18783" y="1"/>
            <a:ext cx="2997941" cy="461169"/>
          </a:xfrm>
          <a:prstGeom prst="rect">
            <a:avLst/>
          </a:prstGeom>
        </p:spPr>
        <p:txBody>
          <a:bodyPr vert="horz" lIns="92515" tIns="46258" rIns="92515" bIns="46258" rtlCol="0"/>
          <a:lstStyle>
            <a:lvl1pPr algn="r">
              <a:defRPr sz="1200"/>
            </a:lvl1pPr>
          </a:lstStyle>
          <a:p>
            <a:fld id="{128FCA9C-FF92-4024-BDEC-A6D3B663DC09}" type="datetimeFigureOut">
              <a:rPr lang="en-US"/>
              <a:t>6/20/2018</a:t>
            </a:fld>
            <a:endParaRPr/>
          </a:p>
        </p:txBody>
      </p:sp>
      <p:sp>
        <p:nvSpPr>
          <p:cNvPr id="2" name="Footer Placeholder 1">
            <a:extLst>
              <a:ext uri="{FF2B5EF4-FFF2-40B4-BE49-F238E27FC236}">
                <a16:creationId xmlns:a16="http://schemas.microsoft.com/office/drawing/2014/main" id="{AA2B1E1F-F304-4193-B10F-0FF887D23852}"/>
              </a:ext>
            </a:extLst>
          </p:cNvPr>
          <p:cNvSpPr>
            <a:spLocks noGrp="1"/>
          </p:cNvSpPr>
          <p:nvPr>
            <p:ph type="ftr" sz="quarter" idx="2"/>
          </p:nvPr>
        </p:nvSpPr>
        <p:spPr>
          <a:xfrm>
            <a:off x="0" y="8761413"/>
            <a:ext cx="2997200" cy="461962"/>
          </a:xfrm>
          <a:prstGeom prst="rect">
            <a:avLst/>
          </a:prstGeom>
        </p:spPr>
        <p:txBody>
          <a:bodyPr vert="horz" lIns="91440" tIns="45720" rIns="91440" bIns="45720" rtlCol="0" anchor="b"/>
          <a:lstStyle>
            <a:lvl1pPr algn="l">
              <a:defRPr sz="1200"/>
            </a:lvl1pPr>
          </a:lstStyle>
          <a:p>
            <a:endParaRPr lang="en-US"/>
          </a:p>
        </p:txBody>
      </p:sp>
      <p:sp>
        <p:nvSpPr>
          <p:cNvPr id="4" name="Header Placeholder 3">
            <a:extLst>
              <a:ext uri="{FF2B5EF4-FFF2-40B4-BE49-F238E27FC236}">
                <a16:creationId xmlns:a16="http://schemas.microsoft.com/office/drawing/2014/main" id="{1208832C-03C7-4B40-97EA-B87F80F88EFA}"/>
              </a:ext>
            </a:extLst>
          </p:cNvPr>
          <p:cNvSpPr>
            <a:spLocks noGrp="1"/>
          </p:cNvSpPr>
          <p:nvPr>
            <p:ph type="hdr" sz="quarter"/>
          </p:nvPr>
        </p:nvSpPr>
        <p:spPr>
          <a:xfrm>
            <a:off x="0" y="0"/>
            <a:ext cx="2997200" cy="461963"/>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97941" cy="461169"/>
          </a:xfrm>
          <a:prstGeom prst="rect">
            <a:avLst/>
          </a:prstGeom>
        </p:spPr>
        <p:txBody>
          <a:bodyPr vert="horz" lIns="92515" tIns="46258" rIns="92515" bIns="46258" rtlCol="0"/>
          <a:lstStyle>
            <a:lvl1pPr algn="l">
              <a:defRPr sz="1200"/>
            </a:lvl1pPr>
          </a:lstStyle>
          <a:p>
            <a:endParaRPr/>
          </a:p>
        </p:txBody>
      </p:sp>
      <p:sp>
        <p:nvSpPr>
          <p:cNvPr id="3" name="Date Placeholder 2"/>
          <p:cNvSpPr>
            <a:spLocks noGrp="1"/>
          </p:cNvSpPr>
          <p:nvPr>
            <p:ph type="dt" idx="1"/>
          </p:nvPr>
        </p:nvSpPr>
        <p:spPr>
          <a:xfrm>
            <a:off x="3918783" y="1"/>
            <a:ext cx="2997941" cy="461169"/>
          </a:xfrm>
          <a:prstGeom prst="rect">
            <a:avLst/>
          </a:prstGeom>
        </p:spPr>
        <p:txBody>
          <a:bodyPr vert="horz" lIns="92515" tIns="46258" rIns="92515" bIns="46258" rtlCol="0"/>
          <a:lstStyle>
            <a:lvl1pPr algn="r">
              <a:defRPr sz="1200"/>
            </a:lvl1pPr>
          </a:lstStyle>
          <a:p>
            <a:fld id="{772AB877-E7B1-4681-847E-D0918612832B}" type="datetimeFigureOut">
              <a:rPr lang="en-US"/>
              <a:t>6/20/2018</a:t>
            </a:fld>
            <a:endParaRPr/>
          </a:p>
        </p:txBody>
      </p:sp>
      <p:sp>
        <p:nvSpPr>
          <p:cNvPr id="4" name="Slide Image Placeholder 3"/>
          <p:cNvSpPr>
            <a:spLocks noGrp="1" noRot="1" noChangeAspect="1"/>
          </p:cNvSpPr>
          <p:nvPr>
            <p:ph type="sldImg" idx="2"/>
          </p:nvPr>
        </p:nvSpPr>
        <p:spPr>
          <a:xfrm>
            <a:off x="1152525" y="692150"/>
            <a:ext cx="4613275" cy="3459163"/>
          </a:xfrm>
          <a:prstGeom prst="rect">
            <a:avLst/>
          </a:prstGeom>
          <a:noFill/>
          <a:ln w="12700">
            <a:solidFill>
              <a:prstClr val="black"/>
            </a:solidFill>
          </a:ln>
        </p:spPr>
        <p:txBody>
          <a:bodyPr vert="horz" lIns="92515" tIns="46258" rIns="92515" bIns="46258" rtlCol="0" anchor="ctr"/>
          <a:lstStyle/>
          <a:p>
            <a:endParaRPr/>
          </a:p>
        </p:txBody>
      </p:sp>
      <p:sp>
        <p:nvSpPr>
          <p:cNvPr id="5" name="Notes Placeholder 4"/>
          <p:cNvSpPr>
            <a:spLocks noGrp="1"/>
          </p:cNvSpPr>
          <p:nvPr>
            <p:ph type="body" sz="quarter" idx="3"/>
          </p:nvPr>
        </p:nvSpPr>
        <p:spPr>
          <a:xfrm>
            <a:off x="691833" y="4381104"/>
            <a:ext cx="5534660" cy="4150519"/>
          </a:xfrm>
          <a:prstGeom prst="rect">
            <a:avLst/>
          </a:prstGeom>
        </p:spPr>
        <p:txBody>
          <a:bodyPr vert="horz" lIns="92515" tIns="46258" rIns="92515" bIns="46258"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1" y="8760607"/>
            <a:ext cx="2997941" cy="461169"/>
          </a:xfrm>
          <a:prstGeom prst="rect">
            <a:avLst/>
          </a:prstGeom>
        </p:spPr>
        <p:txBody>
          <a:bodyPr vert="horz" lIns="92515" tIns="46258" rIns="92515" bIns="46258" rtlCol="0" anchor="b"/>
          <a:lstStyle>
            <a:lvl1pPr algn="l">
              <a:defRPr sz="1200"/>
            </a:lvl1pPr>
          </a:lstStyle>
          <a:p>
            <a:endParaRPr/>
          </a:p>
        </p:txBody>
      </p:sp>
      <p:sp>
        <p:nvSpPr>
          <p:cNvPr id="7" name="Slide Number Placeholder 6"/>
          <p:cNvSpPr>
            <a:spLocks noGrp="1"/>
          </p:cNvSpPr>
          <p:nvPr>
            <p:ph type="sldNum" sz="quarter" idx="5"/>
          </p:nvPr>
        </p:nvSpPr>
        <p:spPr>
          <a:xfrm>
            <a:off x="3918783" y="8760607"/>
            <a:ext cx="2997941" cy="461169"/>
          </a:xfrm>
          <a:prstGeom prst="rect">
            <a:avLst/>
          </a:prstGeom>
        </p:spPr>
        <p:txBody>
          <a:bodyPr vert="horz" lIns="92515" tIns="46258" rIns="92515" bIns="46258" rtlCol="0" anchor="b"/>
          <a:lstStyle>
            <a:lvl1pPr algn="r">
              <a:defRPr sz="12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613275" cy="34591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971FF-EF28-4195-A575-329446EFAA55}" type="slidenum">
              <a:rPr lang="en-US" smtClean="0"/>
              <a:t>1</a:t>
            </a:fld>
            <a:endParaRPr lang="en-US"/>
          </a:p>
        </p:txBody>
      </p:sp>
    </p:spTree>
    <p:extLst>
      <p:ext uri="{BB962C8B-B14F-4D97-AF65-F5344CB8AC3E}">
        <p14:creationId xmlns:p14="http://schemas.microsoft.com/office/powerpoint/2010/main" val="2273143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971FF-EF28-4195-A575-329446EFAA55}" type="slidenum">
              <a:rPr lang="en-US" smtClean="0"/>
              <a:t>2</a:t>
            </a:fld>
            <a:endParaRPr lang="en-US"/>
          </a:p>
        </p:txBody>
      </p:sp>
    </p:spTree>
    <p:extLst>
      <p:ext uri="{BB962C8B-B14F-4D97-AF65-F5344CB8AC3E}">
        <p14:creationId xmlns:p14="http://schemas.microsoft.com/office/powerpoint/2010/main" val="3547127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613275" cy="34591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15</a:t>
            </a:fld>
            <a:endParaRPr lang="en-US"/>
          </a:p>
        </p:txBody>
      </p:sp>
    </p:spTree>
    <p:extLst>
      <p:ext uri="{BB962C8B-B14F-4D97-AF65-F5344CB8AC3E}">
        <p14:creationId xmlns:p14="http://schemas.microsoft.com/office/powerpoint/2010/main" val="1058620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92150"/>
            <a:ext cx="4613275" cy="34591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16</a:t>
            </a:fld>
            <a:endParaRPr lang="en-US"/>
          </a:p>
        </p:txBody>
      </p:sp>
    </p:spTree>
    <p:extLst>
      <p:ext uri="{BB962C8B-B14F-4D97-AF65-F5344CB8AC3E}">
        <p14:creationId xmlns:p14="http://schemas.microsoft.com/office/powerpoint/2010/main" val="3445145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7523" name="Rectangle 9"/>
          <p:cNvSpPr>
            <a:spLocks noGrp="1" noChangeArrowheads="1"/>
          </p:cNvSpPr>
          <p:nvPr>
            <p:ph type="subTitle" idx="1"/>
          </p:nvPr>
        </p:nvSpPr>
        <p:spPr>
          <a:xfrm>
            <a:off x="1371600" y="3886200"/>
            <a:ext cx="6400800" cy="1752600"/>
          </a:xfrm>
        </p:spPr>
        <p:txBody>
          <a:bodyPr/>
          <a:lstStyle>
            <a:lvl1pPr marL="0" indent="0" algn="ctr">
              <a:buFont typeface="Wingdings" charset="2"/>
              <a:buNone/>
              <a:defRPr/>
            </a:lvl1pPr>
          </a:lstStyle>
          <a:p>
            <a:r>
              <a:rPr lang="en-US" dirty="0"/>
              <a:t>Click to edit Master subtitle style</a:t>
            </a:r>
          </a:p>
        </p:txBody>
      </p:sp>
      <p:sp>
        <p:nvSpPr>
          <p:cNvPr id="8" name="Rectangle 7"/>
          <p:cNvSpPr>
            <a:spLocks noGrp="1" noChangeArrowheads="1"/>
          </p:cNvSpPr>
          <p:nvPr>
            <p:ph type="sldNum" sz="quarter" idx="10"/>
          </p:nvPr>
        </p:nvSpPr>
        <p:spPr>
          <a:xfrm>
            <a:off x="6553201" y="6246813"/>
            <a:ext cx="2133600" cy="476250"/>
          </a:xfrm>
        </p:spPr>
        <p:txBody>
          <a:bodyPr/>
          <a:lstStyle>
            <a:lvl1pPr>
              <a:defRPr/>
            </a:lvl1pPr>
          </a:lstStyle>
          <a:p>
            <a:pPr>
              <a:defRPr/>
            </a:pPr>
            <a:fld id="{606178D7-40B0-4ED7-99BD-178AC90B0CDE}" type="slidenum">
              <a:rPr lang="en-US"/>
              <a:pPr>
                <a:defRPr/>
              </a:pPr>
              <a:t>‹#›</a:t>
            </a:fld>
            <a:endParaRPr lang="en-US" dirty="0"/>
          </a:p>
        </p:txBody>
      </p:sp>
      <p:sp>
        <p:nvSpPr>
          <p:cNvPr id="2" name="Title 1">
            <a:extLst>
              <a:ext uri="{FF2B5EF4-FFF2-40B4-BE49-F238E27FC236}">
                <a16:creationId xmlns:a16="http://schemas.microsoft.com/office/drawing/2014/main" id="{A4D552F0-C2DB-4A1D-825D-CE0B0EC2026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1159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4"/>
          <p:cNvSpPr>
            <a:spLocks noGrp="1" noChangeArrowheads="1"/>
          </p:cNvSpPr>
          <p:nvPr>
            <p:ph type="sldNum" sz="quarter" idx="10"/>
          </p:nvPr>
        </p:nvSpPr>
        <p:spPr>
          <a:ln/>
        </p:spPr>
        <p:txBody>
          <a:bodyPr/>
          <a:lstStyle>
            <a:lvl1pPr>
              <a:defRPr/>
            </a:lvl1pPr>
          </a:lstStyle>
          <a:p>
            <a:fld id="{F36C87F6-986D-49E6-AF40-1B3A1EE8064D}" type="slidenum">
              <a:rPr lang="en-US" smtClean="0"/>
              <a:t>‹#›</a:t>
            </a:fld>
            <a:endParaRPr lang="en-US"/>
          </a:p>
        </p:txBody>
      </p:sp>
    </p:spTree>
    <p:extLst>
      <p:ext uri="{BB962C8B-B14F-4D97-AF65-F5344CB8AC3E}">
        <p14:creationId xmlns:p14="http://schemas.microsoft.com/office/powerpoint/2010/main" val="1259587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457200"/>
            <a:ext cx="211455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457200"/>
            <a:ext cx="619125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4"/>
          <p:cNvSpPr>
            <a:spLocks noGrp="1" noChangeArrowheads="1"/>
          </p:cNvSpPr>
          <p:nvPr>
            <p:ph type="sldNum" sz="quarter" idx="10"/>
          </p:nvPr>
        </p:nvSpPr>
        <p:spPr>
          <a:ln/>
        </p:spPr>
        <p:txBody>
          <a:bodyPr/>
          <a:lstStyle>
            <a:lvl1pPr>
              <a:defRPr/>
            </a:lvl1pPr>
          </a:lstStyle>
          <a:p>
            <a:fld id="{F36C87F6-986D-49E6-AF40-1B3A1EE8064D}" type="slidenum">
              <a:rPr lang="en-US" smtClean="0"/>
              <a:t>‹#›</a:t>
            </a:fld>
            <a:endParaRPr lang="en-US"/>
          </a:p>
        </p:txBody>
      </p:sp>
    </p:spTree>
    <p:extLst>
      <p:ext uri="{BB962C8B-B14F-4D97-AF65-F5344CB8AC3E}">
        <p14:creationId xmlns:p14="http://schemas.microsoft.com/office/powerpoint/2010/main" val="2371024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4"/>
          <p:cNvSpPr>
            <a:spLocks noGrp="1" noChangeArrowheads="1"/>
          </p:cNvSpPr>
          <p:nvPr>
            <p:ph type="sldNum" sz="quarter" idx="10"/>
          </p:nvPr>
        </p:nvSpPr>
        <p:spPr>
          <a:ln/>
        </p:spPr>
        <p:txBody>
          <a:bodyPr/>
          <a:lstStyle>
            <a:lvl1pPr>
              <a:defRPr/>
            </a:lvl1pPr>
          </a:lstStyle>
          <a:p>
            <a:fld id="{F36C87F6-986D-49E6-AF40-1B3A1EE8064D}" type="slidenum">
              <a:rPr lang="en-US" smtClean="0"/>
              <a:t>‹#›</a:t>
            </a:fld>
            <a:endParaRPr lang="en-US"/>
          </a:p>
        </p:txBody>
      </p:sp>
    </p:spTree>
    <p:extLst>
      <p:ext uri="{BB962C8B-B14F-4D97-AF65-F5344CB8AC3E}">
        <p14:creationId xmlns:p14="http://schemas.microsoft.com/office/powerpoint/2010/main" val="2355197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5"/>
            <a:ext cx="7772400" cy="1362075"/>
          </a:xfrm>
        </p:spPr>
        <p:txBody>
          <a:bodyPr anchor="t"/>
          <a:lstStyle>
            <a:lvl1pPr algn="l">
              <a:defRPr sz="3001"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97" indent="0">
              <a:buNone/>
              <a:defRPr sz="1350"/>
            </a:lvl2pPr>
            <a:lvl3pPr marL="685994" indent="0">
              <a:buNone/>
              <a:defRPr sz="1200"/>
            </a:lvl3pPr>
            <a:lvl4pPr marL="1028991" indent="0">
              <a:buNone/>
              <a:defRPr sz="1050"/>
            </a:lvl4pPr>
            <a:lvl5pPr marL="1371989" indent="0">
              <a:buNone/>
              <a:defRPr sz="1050"/>
            </a:lvl5pPr>
            <a:lvl6pPr marL="1714986" indent="0">
              <a:buNone/>
              <a:defRPr sz="1050"/>
            </a:lvl6pPr>
            <a:lvl7pPr marL="2057983" indent="0">
              <a:buNone/>
              <a:defRPr sz="1050"/>
            </a:lvl7pPr>
            <a:lvl8pPr marL="2400980" indent="0">
              <a:buNone/>
              <a:defRPr sz="1050"/>
            </a:lvl8pPr>
            <a:lvl9pPr marL="2743977" indent="0">
              <a:buNone/>
              <a:defRPr sz="1050"/>
            </a:lvl9pPr>
          </a:lstStyle>
          <a:p>
            <a:pPr lvl="0"/>
            <a:r>
              <a:rPr lang="en-US"/>
              <a:t>Click to edit Master text styles</a:t>
            </a:r>
          </a:p>
        </p:txBody>
      </p:sp>
      <p:sp>
        <p:nvSpPr>
          <p:cNvPr id="4" name="Rectangle 14"/>
          <p:cNvSpPr>
            <a:spLocks noGrp="1" noChangeArrowheads="1"/>
          </p:cNvSpPr>
          <p:nvPr>
            <p:ph type="sldNum" sz="quarter" idx="10"/>
          </p:nvPr>
        </p:nvSpPr>
        <p:spPr>
          <a:ln/>
        </p:spPr>
        <p:txBody>
          <a:bodyPr/>
          <a:lstStyle>
            <a:lvl1pPr>
              <a:defRPr/>
            </a:lvl1pPr>
          </a:lstStyle>
          <a:p>
            <a:fld id="{F36C87F6-986D-49E6-AF40-1B3A1EE8064D}" type="slidenum">
              <a:rPr lang="en-US" smtClean="0"/>
              <a:t>‹#›</a:t>
            </a:fld>
            <a:endParaRPr lang="en-US"/>
          </a:p>
        </p:txBody>
      </p:sp>
    </p:spTree>
    <p:extLst>
      <p:ext uri="{BB962C8B-B14F-4D97-AF65-F5344CB8AC3E}">
        <p14:creationId xmlns:p14="http://schemas.microsoft.com/office/powerpoint/2010/main" val="1923113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879600"/>
            <a:ext cx="4152900" cy="4521200"/>
          </a:xfrm>
        </p:spPr>
        <p:txBody>
          <a:bodyPr/>
          <a:lstStyle>
            <a:lvl1pPr>
              <a:defRPr sz="2101"/>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879600"/>
            <a:ext cx="4152900" cy="4521200"/>
          </a:xfrm>
        </p:spPr>
        <p:txBody>
          <a:bodyPr/>
          <a:lstStyle>
            <a:lvl1pPr>
              <a:defRPr sz="2101"/>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4"/>
          <p:cNvSpPr>
            <a:spLocks noGrp="1" noChangeArrowheads="1"/>
          </p:cNvSpPr>
          <p:nvPr>
            <p:ph type="sldNum" sz="quarter" idx="10"/>
          </p:nvPr>
        </p:nvSpPr>
        <p:spPr>
          <a:ln/>
        </p:spPr>
        <p:txBody>
          <a:bodyPr/>
          <a:lstStyle>
            <a:lvl1pPr>
              <a:defRPr/>
            </a:lvl1pPr>
          </a:lstStyle>
          <a:p>
            <a:fld id="{F36C87F6-986D-49E6-AF40-1B3A1EE8064D}" type="slidenum">
              <a:rPr lang="en-US" smtClean="0"/>
              <a:t>‹#›</a:t>
            </a:fld>
            <a:endParaRPr lang="en-US"/>
          </a:p>
        </p:txBody>
      </p:sp>
    </p:spTree>
    <p:extLst>
      <p:ext uri="{BB962C8B-B14F-4D97-AF65-F5344CB8AC3E}">
        <p14:creationId xmlns:p14="http://schemas.microsoft.com/office/powerpoint/2010/main" val="2128780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7"/>
            <a:ext cx="4040188" cy="639763"/>
          </a:xfrm>
        </p:spPr>
        <p:txBody>
          <a:bodyPr anchor="b"/>
          <a:lstStyle>
            <a:lvl1pPr marL="0" indent="0">
              <a:buNone/>
              <a:defRPr sz="1800" b="1"/>
            </a:lvl1pPr>
            <a:lvl2pPr marL="342997" indent="0">
              <a:buNone/>
              <a:defRPr sz="1500" b="1"/>
            </a:lvl2pPr>
            <a:lvl3pPr marL="685994" indent="0">
              <a:buNone/>
              <a:defRPr sz="1350" b="1"/>
            </a:lvl3pPr>
            <a:lvl4pPr marL="1028991" indent="0">
              <a:buNone/>
              <a:defRPr sz="1200" b="1"/>
            </a:lvl4pPr>
            <a:lvl5pPr marL="1371989" indent="0">
              <a:buNone/>
              <a:defRPr sz="1200" b="1"/>
            </a:lvl5pPr>
            <a:lvl6pPr marL="1714986" indent="0">
              <a:buNone/>
              <a:defRPr sz="1200" b="1"/>
            </a:lvl6pPr>
            <a:lvl7pPr marL="2057983" indent="0">
              <a:buNone/>
              <a:defRPr sz="1200" b="1"/>
            </a:lvl7pPr>
            <a:lvl8pPr marL="2400980" indent="0">
              <a:buNone/>
              <a:defRPr sz="1200" b="1"/>
            </a:lvl8pPr>
            <a:lvl9pPr marL="2743977"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7"/>
            <a:ext cx="4041775" cy="639763"/>
          </a:xfrm>
        </p:spPr>
        <p:txBody>
          <a:bodyPr anchor="b"/>
          <a:lstStyle>
            <a:lvl1pPr marL="0" indent="0">
              <a:buNone/>
              <a:defRPr sz="1800" b="1"/>
            </a:lvl1pPr>
            <a:lvl2pPr marL="342997" indent="0">
              <a:buNone/>
              <a:defRPr sz="1500" b="1"/>
            </a:lvl2pPr>
            <a:lvl3pPr marL="685994" indent="0">
              <a:buNone/>
              <a:defRPr sz="1350" b="1"/>
            </a:lvl3pPr>
            <a:lvl4pPr marL="1028991" indent="0">
              <a:buNone/>
              <a:defRPr sz="1200" b="1"/>
            </a:lvl4pPr>
            <a:lvl5pPr marL="1371989" indent="0">
              <a:buNone/>
              <a:defRPr sz="1200" b="1"/>
            </a:lvl5pPr>
            <a:lvl6pPr marL="1714986" indent="0">
              <a:buNone/>
              <a:defRPr sz="1200" b="1"/>
            </a:lvl6pPr>
            <a:lvl7pPr marL="2057983" indent="0">
              <a:buNone/>
              <a:defRPr sz="1200" b="1"/>
            </a:lvl7pPr>
            <a:lvl8pPr marL="2400980" indent="0">
              <a:buNone/>
              <a:defRPr sz="1200" b="1"/>
            </a:lvl8pPr>
            <a:lvl9pPr marL="2743977"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4"/>
          <p:cNvSpPr>
            <a:spLocks noGrp="1" noChangeArrowheads="1"/>
          </p:cNvSpPr>
          <p:nvPr>
            <p:ph type="sldNum" sz="quarter" idx="10"/>
          </p:nvPr>
        </p:nvSpPr>
        <p:spPr>
          <a:ln/>
        </p:spPr>
        <p:txBody>
          <a:bodyPr/>
          <a:lstStyle>
            <a:lvl1pPr>
              <a:defRPr/>
            </a:lvl1pPr>
          </a:lstStyle>
          <a:p>
            <a:fld id="{F36C87F6-986D-49E6-AF40-1B3A1EE8064D}" type="slidenum">
              <a:rPr lang="en-US" smtClean="0"/>
              <a:t>‹#›</a:t>
            </a:fld>
            <a:endParaRPr lang="en-US"/>
          </a:p>
        </p:txBody>
      </p:sp>
    </p:spTree>
    <p:extLst>
      <p:ext uri="{BB962C8B-B14F-4D97-AF65-F5344CB8AC3E}">
        <p14:creationId xmlns:p14="http://schemas.microsoft.com/office/powerpoint/2010/main" val="613262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4"/>
          <p:cNvSpPr>
            <a:spLocks noGrp="1" noChangeArrowheads="1"/>
          </p:cNvSpPr>
          <p:nvPr>
            <p:ph type="sldNum" sz="quarter" idx="10"/>
          </p:nvPr>
        </p:nvSpPr>
        <p:spPr>
          <a:ln/>
        </p:spPr>
        <p:txBody>
          <a:bodyPr/>
          <a:lstStyle>
            <a:lvl1pPr>
              <a:defRPr/>
            </a:lvl1pPr>
          </a:lstStyle>
          <a:p>
            <a:fld id="{F36C87F6-986D-49E6-AF40-1B3A1EE8064D}" type="slidenum">
              <a:rPr lang="en-US" smtClean="0"/>
              <a:t>‹#›</a:t>
            </a:fld>
            <a:endParaRPr lang="en-US"/>
          </a:p>
        </p:txBody>
      </p:sp>
    </p:spTree>
    <p:extLst>
      <p:ext uri="{BB962C8B-B14F-4D97-AF65-F5344CB8AC3E}">
        <p14:creationId xmlns:p14="http://schemas.microsoft.com/office/powerpoint/2010/main" val="3558926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sldNum" sz="quarter" idx="10"/>
          </p:nvPr>
        </p:nvSpPr>
        <p:spPr>
          <a:ln/>
        </p:spPr>
        <p:txBody>
          <a:bodyPr/>
          <a:lstStyle>
            <a:lvl1pPr>
              <a:defRPr/>
            </a:lvl1pPr>
          </a:lstStyle>
          <a:p>
            <a:fld id="{F36C87F6-986D-49E6-AF40-1B3A1EE8064D}" type="slidenum">
              <a:rPr lang="en-US" smtClean="0"/>
              <a:t>‹#›</a:t>
            </a:fld>
            <a:endParaRPr lang="en-US"/>
          </a:p>
        </p:txBody>
      </p:sp>
    </p:spTree>
    <p:extLst>
      <p:ext uri="{BB962C8B-B14F-4D97-AF65-F5344CB8AC3E}">
        <p14:creationId xmlns:p14="http://schemas.microsoft.com/office/powerpoint/2010/main" val="500593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3"/>
            <a:ext cx="3008313" cy="1162051"/>
          </a:xfrm>
        </p:spPr>
        <p:txBody>
          <a:bodyPr/>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2401"/>
            </a:lvl1pPr>
            <a:lvl2pPr>
              <a:defRPr sz="2101"/>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050"/>
            </a:lvl1pPr>
            <a:lvl2pPr marL="342997" indent="0">
              <a:buNone/>
              <a:defRPr sz="900"/>
            </a:lvl2pPr>
            <a:lvl3pPr marL="685994" indent="0">
              <a:buNone/>
              <a:defRPr sz="750"/>
            </a:lvl3pPr>
            <a:lvl4pPr marL="1028991" indent="0">
              <a:buNone/>
              <a:defRPr sz="675"/>
            </a:lvl4pPr>
            <a:lvl5pPr marL="1371989" indent="0">
              <a:buNone/>
              <a:defRPr sz="675"/>
            </a:lvl5pPr>
            <a:lvl6pPr marL="1714986" indent="0">
              <a:buNone/>
              <a:defRPr sz="675"/>
            </a:lvl6pPr>
            <a:lvl7pPr marL="2057983" indent="0">
              <a:buNone/>
              <a:defRPr sz="675"/>
            </a:lvl7pPr>
            <a:lvl8pPr marL="2400980" indent="0">
              <a:buNone/>
              <a:defRPr sz="675"/>
            </a:lvl8pPr>
            <a:lvl9pPr marL="2743977" indent="0">
              <a:buNone/>
              <a:defRPr sz="675"/>
            </a:lvl9pPr>
          </a:lstStyle>
          <a:p>
            <a:pPr lvl="0"/>
            <a:r>
              <a:rPr lang="en-US"/>
              <a:t>Click to edit Master text styles</a:t>
            </a:r>
          </a:p>
        </p:txBody>
      </p:sp>
      <p:sp>
        <p:nvSpPr>
          <p:cNvPr id="5" name="Rectangle 14"/>
          <p:cNvSpPr>
            <a:spLocks noGrp="1" noChangeArrowheads="1"/>
          </p:cNvSpPr>
          <p:nvPr>
            <p:ph type="sldNum" sz="quarter" idx="10"/>
          </p:nvPr>
        </p:nvSpPr>
        <p:spPr>
          <a:ln/>
        </p:spPr>
        <p:txBody>
          <a:bodyPr/>
          <a:lstStyle>
            <a:lvl1pPr>
              <a:defRPr/>
            </a:lvl1pPr>
          </a:lstStyle>
          <a:p>
            <a:fld id="{F36C87F6-986D-49E6-AF40-1B3A1EE8064D}" type="slidenum">
              <a:rPr lang="en-US" smtClean="0"/>
              <a:t>‹#›</a:t>
            </a:fld>
            <a:endParaRPr lang="en-US"/>
          </a:p>
        </p:txBody>
      </p:sp>
    </p:spTree>
    <p:extLst>
      <p:ext uri="{BB962C8B-B14F-4D97-AF65-F5344CB8AC3E}">
        <p14:creationId xmlns:p14="http://schemas.microsoft.com/office/powerpoint/2010/main" val="421294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4"/>
            <a:ext cx="5486400" cy="566739"/>
          </a:xfrm>
        </p:spPr>
        <p:txBody>
          <a:bodyPr/>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1"/>
            </a:lvl1pPr>
            <a:lvl2pPr marL="342997" indent="0">
              <a:buNone/>
              <a:defRPr sz="2101"/>
            </a:lvl2pPr>
            <a:lvl3pPr marL="685994" indent="0">
              <a:buNone/>
              <a:defRPr sz="1800"/>
            </a:lvl3pPr>
            <a:lvl4pPr marL="1028991" indent="0">
              <a:buNone/>
              <a:defRPr sz="1500"/>
            </a:lvl4pPr>
            <a:lvl5pPr marL="1371989" indent="0">
              <a:buNone/>
              <a:defRPr sz="1500"/>
            </a:lvl5pPr>
            <a:lvl6pPr marL="1714986" indent="0">
              <a:buNone/>
              <a:defRPr sz="1500"/>
            </a:lvl6pPr>
            <a:lvl7pPr marL="2057983" indent="0">
              <a:buNone/>
              <a:defRPr sz="1500"/>
            </a:lvl7pPr>
            <a:lvl8pPr marL="2400980" indent="0">
              <a:buNone/>
              <a:defRPr sz="1500"/>
            </a:lvl8pPr>
            <a:lvl9pPr marL="2743977"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42"/>
            <a:ext cx="5486400" cy="804863"/>
          </a:xfrm>
        </p:spPr>
        <p:txBody>
          <a:bodyPr/>
          <a:lstStyle>
            <a:lvl1pPr marL="0" indent="0">
              <a:buNone/>
              <a:defRPr sz="1050"/>
            </a:lvl1pPr>
            <a:lvl2pPr marL="342997" indent="0">
              <a:buNone/>
              <a:defRPr sz="900"/>
            </a:lvl2pPr>
            <a:lvl3pPr marL="685994" indent="0">
              <a:buNone/>
              <a:defRPr sz="750"/>
            </a:lvl3pPr>
            <a:lvl4pPr marL="1028991" indent="0">
              <a:buNone/>
              <a:defRPr sz="675"/>
            </a:lvl4pPr>
            <a:lvl5pPr marL="1371989" indent="0">
              <a:buNone/>
              <a:defRPr sz="675"/>
            </a:lvl5pPr>
            <a:lvl6pPr marL="1714986" indent="0">
              <a:buNone/>
              <a:defRPr sz="675"/>
            </a:lvl6pPr>
            <a:lvl7pPr marL="2057983" indent="0">
              <a:buNone/>
              <a:defRPr sz="675"/>
            </a:lvl7pPr>
            <a:lvl8pPr marL="2400980" indent="0">
              <a:buNone/>
              <a:defRPr sz="675"/>
            </a:lvl8pPr>
            <a:lvl9pPr marL="2743977" indent="0">
              <a:buNone/>
              <a:defRPr sz="675"/>
            </a:lvl9pPr>
          </a:lstStyle>
          <a:p>
            <a:pPr lvl="0"/>
            <a:r>
              <a:rPr lang="en-US"/>
              <a:t>Click to edit Master text styles</a:t>
            </a:r>
          </a:p>
        </p:txBody>
      </p:sp>
      <p:sp>
        <p:nvSpPr>
          <p:cNvPr id="5" name="Rectangle 14"/>
          <p:cNvSpPr>
            <a:spLocks noGrp="1" noChangeArrowheads="1"/>
          </p:cNvSpPr>
          <p:nvPr>
            <p:ph type="sldNum" sz="quarter" idx="10"/>
          </p:nvPr>
        </p:nvSpPr>
        <p:spPr>
          <a:ln/>
        </p:spPr>
        <p:txBody>
          <a:bodyPr/>
          <a:lstStyle>
            <a:lvl1pPr>
              <a:defRPr/>
            </a:lvl1pPr>
          </a:lstStyle>
          <a:p>
            <a:fld id="{F36C87F6-986D-49E6-AF40-1B3A1EE8064D}" type="slidenum">
              <a:rPr lang="en-US" smtClean="0"/>
              <a:t>‹#›</a:t>
            </a:fld>
            <a:endParaRPr lang="en-US"/>
          </a:p>
        </p:txBody>
      </p:sp>
    </p:spTree>
    <p:extLst>
      <p:ext uri="{BB962C8B-B14F-4D97-AF65-F5344CB8AC3E}">
        <p14:creationId xmlns:p14="http://schemas.microsoft.com/office/powerpoint/2010/main" val="1134088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Grp="1" noChangeArrowheads="1"/>
          </p:cNvSpPr>
          <p:nvPr>
            <p:ph type="title"/>
          </p:nvPr>
        </p:nvSpPr>
        <p:spPr bwMode="auto">
          <a:xfrm>
            <a:off x="1295400" y="285750"/>
            <a:ext cx="6553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1027" name="Rectangle 9"/>
          <p:cNvSpPr>
            <a:spLocks noGrp="1" noChangeArrowheads="1"/>
          </p:cNvSpPr>
          <p:nvPr>
            <p:ph type="body" idx="1"/>
          </p:nvPr>
        </p:nvSpPr>
        <p:spPr bwMode="auto">
          <a:xfrm>
            <a:off x="304800" y="1879600"/>
            <a:ext cx="84582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pic>
        <p:nvPicPr>
          <p:cNvPr id="1028" name="Picture 11" descr="seal"/>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2903" y="152400"/>
            <a:ext cx="89535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12" descr="PSHS"/>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943851" y="152400"/>
            <a:ext cx="89535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50" name="Rectangle 14"/>
          <p:cNvSpPr>
            <a:spLocks noGrp="1" noChangeArrowheads="1"/>
          </p:cNvSpPr>
          <p:nvPr>
            <p:ph type="sldNum" sz="quarter" idx="4"/>
          </p:nvPr>
        </p:nvSpPr>
        <p:spPr bwMode="auto">
          <a:xfrm>
            <a:off x="73152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50">
                <a:latin typeface="Arial" pitchFamily="34" charset="0"/>
                <a:ea typeface="MS PGothic" pitchFamily="34" charset="-128"/>
                <a:cs typeface="+mn-cs"/>
              </a:defRPr>
            </a:lvl1pPr>
          </a:lstStyle>
          <a:p>
            <a:fld id="{F36C87F6-986D-49E6-AF40-1B3A1EE8064D}" type="slidenum">
              <a:rPr lang="en-US" smtClean="0"/>
              <a:pPr/>
              <a:t>‹#›</a:t>
            </a:fld>
            <a:endParaRPr lang="en-US"/>
          </a:p>
        </p:txBody>
      </p:sp>
      <p:sp>
        <p:nvSpPr>
          <p:cNvPr id="1031" name="Line 15"/>
          <p:cNvSpPr>
            <a:spLocks noChangeShapeType="1"/>
          </p:cNvSpPr>
          <p:nvPr/>
        </p:nvSpPr>
        <p:spPr bwMode="auto">
          <a:xfrm flipH="1">
            <a:off x="152400" y="1219200"/>
            <a:ext cx="8839200" cy="0"/>
          </a:xfrm>
          <a:prstGeom prst="line">
            <a:avLst/>
          </a:prstGeom>
          <a:noFill/>
          <a:ln w="38100">
            <a:solidFill>
              <a:srgbClr val="E60000"/>
            </a:solidFill>
            <a:round/>
            <a:headEnd/>
            <a:tailEnd/>
          </a:ln>
          <a:extLst>
            <a:ext uri="{909E8E84-426E-40DD-AFC4-6F175D3DCCD1}">
              <a14:hiddenFill xmlns:a14="http://schemas.microsoft.com/office/drawing/2010/main">
                <a:noFill/>
              </a14:hiddenFill>
            </a:ext>
          </a:extLst>
        </p:spPr>
        <p:txBody>
          <a:bodyPr lIns="27439" tIns="27439" rIns="27439" bIns="27439"/>
          <a:lstStyle/>
          <a:p>
            <a:endParaRPr lang="en-US" sz="1350"/>
          </a:p>
        </p:txBody>
      </p:sp>
      <p:sp>
        <p:nvSpPr>
          <p:cNvPr id="1032" name="Line 16"/>
          <p:cNvSpPr>
            <a:spLocks noChangeShapeType="1"/>
          </p:cNvSpPr>
          <p:nvPr/>
        </p:nvSpPr>
        <p:spPr bwMode="auto">
          <a:xfrm flipH="1">
            <a:off x="152400" y="1143000"/>
            <a:ext cx="8839200" cy="0"/>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lIns="27439" tIns="27439" rIns="27439" bIns="27439"/>
          <a:lstStyle/>
          <a:p>
            <a:endParaRPr lang="en-US" sz="1350"/>
          </a:p>
        </p:txBody>
      </p:sp>
      <p:sp>
        <p:nvSpPr>
          <p:cNvPr id="2" name="TextBox 1">
            <a:extLst>
              <a:ext uri="{FF2B5EF4-FFF2-40B4-BE49-F238E27FC236}">
                <a16:creationId xmlns:a16="http://schemas.microsoft.com/office/drawing/2014/main" id="{CFC96B4A-A9E2-4334-B153-2CFD52BAE45E}"/>
              </a:ext>
            </a:extLst>
          </p:cNvPr>
          <p:cNvSpPr txBox="1"/>
          <p:nvPr userDrawn="1"/>
        </p:nvSpPr>
        <p:spPr>
          <a:xfrm>
            <a:off x="304800" y="6488668"/>
            <a:ext cx="8458200" cy="369332"/>
          </a:xfrm>
          <a:prstGeom prst="rect">
            <a:avLst/>
          </a:prstGeom>
          <a:noFill/>
        </p:spPr>
        <p:txBody>
          <a:bodyPr wrap="square" rtlCol="0">
            <a:spAutoFit/>
          </a:bodyPr>
          <a:lstStyle/>
          <a:p>
            <a:pPr algn="ctr"/>
            <a:r>
              <a:rPr lang="en-US" dirty="0"/>
              <a:t>Email Questions to IGA@fcc.gov</a:t>
            </a:r>
          </a:p>
        </p:txBody>
      </p:sp>
    </p:spTree>
    <p:extLst>
      <p:ext uri="{BB962C8B-B14F-4D97-AF65-F5344CB8AC3E}">
        <p14:creationId xmlns:p14="http://schemas.microsoft.com/office/powerpoint/2010/main" val="2588494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ctr" rtl="0" eaLnBrk="1" fontAlgn="base" hangingPunct="1">
        <a:spcBef>
          <a:spcPct val="0"/>
        </a:spcBef>
        <a:spcAft>
          <a:spcPct val="25000"/>
        </a:spcAft>
        <a:defRPr sz="2701">
          <a:solidFill>
            <a:schemeClr val="tx2"/>
          </a:solidFill>
          <a:latin typeface="Arial" panose="020B0604020202020204" pitchFamily="34" charset="0"/>
          <a:ea typeface="ＭＳ Ｐゴシック" pitchFamily="34" charset="-128"/>
          <a:cs typeface="Arial" panose="020B0604020202020204" pitchFamily="34" charset="0"/>
        </a:defRPr>
      </a:lvl1pPr>
      <a:lvl2pPr algn="ctr" rtl="0" eaLnBrk="1" fontAlgn="base" hangingPunct="1">
        <a:spcBef>
          <a:spcPct val="0"/>
        </a:spcBef>
        <a:spcAft>
          <a:spcPct val="25000"/>
        </a:spcAft>
        <a:defRPr sz="2701">
          <a:solidFill>
            <a:schemeClr val="tx2"/>
          </a:solidFill>
          <a:latin typeface="Arial" charset="0"/>
          <a:ea typeface="ＭＳ Ｐゴシック" pitchFamily="34" charset="-128"/>
          <a:cs typeface="Arial" charset="0"/>
        </a:defRPr>
      </a:lvl2pPr>
      <a:lvl3pPr algn="ctr" rtl="0" eaLnBrk="1" fontAlgn="base" hangingPunct="1">
        <a:spcBef>
          <a:spcPct val="0"/>
        </a:spcBef>
        <a:spcAft>
          <a:spcPct val="25000"/>
        </a:spcAft>
        <a:defRPr sz="2701">
          <a:solidFill>
            <a:schemeClr val="tx2"/>
          </a:solidFill>
          <a:latin typeface="Arial" charset="0"/>
          <a:ea typeface="ＭＳ Ｐゴシック" pitchFamily="34" charset="-128"/>
          <a:cs typeface="Arial" charset="0"/>
        </a:defRPr>
      </a:lvl3pPr>
      <a:lvl4pPr algn="ctr" rtl="0" eaLnBrk="1" fontAlgn="base" hangingPunct="1">
        <a:spcBef>
          <a:spcPct val="0"/>
        </a:spcBef>
        <a:spcAft>
          <a:spcPct val="25000"/>
        </a:spcAft>
        <a:defRPr sz="2701">
          <a:solidFill>
            <a:schemeClr val="tx2"/>
          </a:solidFill>
          <a:latin typeface="Arial" charset="0"/>
          <a:ea typeface="ＭＳ Ｐゴシック" pitchFamily="34" charset="-128"/>
          <a:cs typeface="Arial" charset="0"/>
        </a:defRPr>
      </a:lvl4pPr>
      <a:lvl5pPr algn="ctr" rtl="0" eaLnBrk="1" fontAlgn="base" hangingPunct="1">
        <a:spcBef>
          <a:spcPct val="0"/>
        </a:spcBef>
        <a:spcAft>
          <a:spcPct val="25000"/>
        </a:spcAft>
        <a:defRPr sz="2701">
          <a:solidFill>
            <a:schemeClr val="tx2"/>
          </a:solidFill>
          <a:latin typeface="Arial" charset="0"/>
          <a:ea typeface="ＭＳ Ｐゴシック" pitchFamily="34" charset="-128"/>
          <a:cs typeface="Arial" charset="0"/>
        </a:defRPr>
      </a:lvl5pPr>
      <a:lvl6pPr marL="342997" algn="ctr" rtl="0" eaLnBrk="1" fontAlgn="base" hangingPunct="1">
        <a:spcBef>
          <a:spcPct val="0"/>
        </a:spcBef>
        <a:spcAft>
          <a:spcPct val="25000"/>
        </a:spcAft>
        <a:defRPr sz="2701">
          <a:solidFill>
            <a:schemeClr val="tx2"/>
          </a:solidFill>
          <a:latin typeface="Tahoma" pitchFamily="-112" charset="0"/>
        </a:defRPr>
      </a:lvl6pPr>
      <a:lvl7pPr marL="685994" algn="ctr" rtl="0" eaLnBrk="1" fontAlgn="base" hangingPunct="1">
        <a:spcBef>
          <a:spcPct val="0"/>
        </a:spcBef>
        <a:spcAft>
          <a:spcPct val="25000"/>
        </a:spcAft>
        <a:defRPr sz="2701">
          <a:solidFill>
            <a:schemeClr val="tx2"/>
          </a:solidFill>
          <a:latin typeface="Tahoma" pitchFamily="-112" charset="0"/>
        </a:defRPr>
      </a:lvl7pPr>
      <a:lvl8pPr marL="1028991" algn="ctr" rtl="0" eaLnBrk="1" fontAlgn="base" hangingPunct="1">
        <a:spcBef>
          <a:spcPct val="0"/>
        </a:spcBef>
        <a:spcAft>
          <a:spcPct val="25000"/>
        </a:spcAft>
        <a:defRPr sz="2701">
          <a:solidFill>
            <a:schemeClr val="tx2"/>
          </a:solidFill>
          <a:latin typeface="Tahoma" pitchFamily="-112" charset="0"/>
        </a:defRPr>
      </a:lvl8pPr>
      <a:lvl9pPr marL="1371989" algn="ctr" rtl="0" eaLnBrk="1" fontAlgn="base" hangingPunct="1">
        <a:spcBef>
          <a:spcPct val="0"/>
        </a:spcBef>
        <a:spcAft>
          <a:spcPct val="25000"/>
        </a:spcAft>
        <a:defRPr sz="2701">
          <a:solidFill>
            <a:schemeClr val="tx2"/>
          </a:solidFill>
          <a:latin typeface="Tahoma" pitchFamily="-112" charset="0"/>
        </a:defRPr>
      </a:lvl9pPr>
    </p:titleStyle>
    <p:bodyStyle>
      <a:lvl1pPr marL="257248" indent="-257248" algn="l" rtl="0" eaLnBrk="1" fontAlgn="base" hangingPunct="1">
        <a:spcBef>
          <a:spcPct val="25000"/>
        </a:spcBef>
        <a:spcAft>
          <a:spcPct val="0"/>
        </a:spcAft>
        <a:buClr>
          <a:schemeClr val="folHlink"/>
        </a:buClr>
        <a:buSzPct val="60000"/>
        <a:buFont typeface="Wingdings" pitchFamily="2" charset="2"/>
        <a:buChar char="n"/>
        <a:defRPr sz="2401">
          <a:solidFill>
            <a:schemeClr val="tx1"/>
          </a:solidFill>
          <a:latin typeface="Arial" panose="020B0604020202020204" pitchFamily="34" charset="0"/>
          <a:ea typeface="ＭＳ Ｐゴシック" pitchFamily="34" charset="-128"/>
          <a:cs typeface="Arial" panose="020B0604020202020204" pitchFamily="34" charset="0"/>
        </a:defRPr>
      </a:lvl1pPr>
      <a:lvl2pPr marL="557370" indent="-214373" algn="l" rtl="0" eaLnBrk="1" fontAlgn="base" hangingPunct="1">
        <a:spcBef>
          <a:spcPct val="25000"/>
        </a:spcBef>
        <a:spcAft>
          <a:spcPct val="0"/>
        </a:spcAft>
        <a:buClr>
          <a:schemeClr val="hlink"/>
        </a:buClr>
        <a:buSzPct val="55000"/>
        <a:buFont typeface="Wingdings" pitchFamily="2" charset="2"/>
        <a:buChar char="n"/>
        <a:defRPr sz="2101">
          <a:solidFill>
            <a:schemeClr val="tx1"/>
          </a:solidFill>
          <a:latin typeface="Arial" panose="020B0604020202020204" pitchFamily="34" charset="0"/>
          <a:ea typeface="ＭＳ Ｐゴシック" pitchFamily="34" charset="-128"/>
          <a:cs typeface="Arial" panose="020B0604020202020204" pitchFamily="34" charset="0"/>
        </a:defRPr>
      </a:lvl2pPr>
      <a:lvl3pPr marL="857494" indent="-171499" algn="l" rtl="0" eaLnBrk="1" fontAlgn="base" hangingPunct="1">
        <a:spcBef>
          <a:spcPct val="25000"/>
        </a:spcBef>
        <a:spcAft>
          <a:spcPct val="0"/>
        </a:spcAft>
        <a:buClr>
          <a:schemeClr val="folHlink"/>
        </a:buClr>
        <a:buSzPct val="50000"/>
        <a:buFont typeface="Wingdings" pitchFamily="2" charset="2"/>
        <a:buChar char="n"/>
        <a:defRPr sz="1800">
          <a:solidFill>
            <a:schemeClr val="tx1"/>
          </a:solidFill>
          <a:latin typeface="Arial" panose="020B0604020202020204" pitchFamily="34" charset="0"/>
          <a:ea typeface="ＭＳ Ｐゴシック" pitchFamily="34" charset="-128"/>
          <a:cs typeface="Arial" panose="020B0604020202020204" pitchFamily="34" charset="0"/>
        </a:defRPr>
      </a:lvl3pPr>
      <a:lvl4pPr marL="1200490" indent="-171499" algn="l" rtl="0" eaLnBrk="1" fontAlgn="base" hangingPunct="1">
        <a:spcBef>
          <a:spcPct val="25000"/>
        </a:spcBef>
        <a:spcAft>
          <a:spcPct val="0"/>
        </a:spcAft>
        <a:buClr>
          <a:schemeClr val="accent2"/>
        </a:buClr>
        <a:buSzPct val="55000"/>
        <a:buFont typeface="Wingdings" pitchFamily="2" charset="2"/>
        <a:buChar char="n"/>
        <a:defRPr sz="1500">
          <a:solidFill>
            <a:schemeClr val="tx1"/>
          </a:solidFill>
          <a:latin typeface="Arial" panose="020B0604020202020204" pitchFamily="34" charset="0"/>
          <a:ea typeface="ＭＳ Ｐゴシック" pitchFamily="34" charset="-128"/>
          <a:cs typeface="Arial" panose="020B0604020202020204" pitchFamily="34" charset="0"/>
        </a:defRPr>
      </a:lvl4pPr>
      <a:lvl5pPr marL="1543487" indent="-171499" algn="l" rtl="0" eaLnBrk="1" fontAlgn="base" hangingPunct="1">
        <a:spcBef>
          <a:spcPct val="25000"/>
        </a:spcBef>
        <a:spcAft>
          <a:spcPct val="0"/>
        </a:spcAft>
        <a:buClr>
          <a:schemeClr val="accent1"/>
        </a:buClr>
        <a:buSzPct val="50000"/>
        <a:buFont typeface="Wingdings" pitchFamily="2" charset="2"/>
        <a:buChar char="n"/>
        <a:defRPr sz="1500">
          <a:solidFill>
            <a:schemeClr val="tx1"/>
          </a:solidFill>
          <a:latin typeface="Arial" panose="020B0604020202020204" pitchFamily="34" charset="0"/>
          <a:ea typeface="ＭＳ Ｐゴシック" pitchFamily="34" charset="-128"/>
          <a:cs typeface="Arial" panose="020B0604020202020204" pitchFamily="34" charset="0"/>
        </a:defRPr>
      </a:lvl5pPr>
      <a:lvl6pPr marL="1886484" indent="-171499" algn="l" rtl="0" eaLnBrk="1" fontAlgn="base" hangingPunct="1">
        <a:spcBef>
          <a:spcPct val="25000"/>
        </a:spcBef>
        <a:spcAft>
          <a:spcPct val="0"/>
        </a:spcAft>
        <a:buClr>
          <a:schemeClr val="accent1"/>
        </a:buClr>
        <a:buSzPct val="50000"/>
        <a:buFont typeface="Wingdings" pitchFamily="-112" charset="2"/>
        <a:buChar char="n"/>
        <a:defRPr sz="1500">
          <a:solidFill>
            <a:schemeClr val="tx1"/>
          </a:solidFill>
          <a:latin typeface="+mn-lt"/>
          <a:ea typeface="ＭＳ Ｐゴシック" pitchFamily="-112" charset="-128"/>
        </a:defRPr>
      </a:lvl6pPr>
      <a:lvl7pPr marL="2229481" indent="-171499" algn="l" rtl="0" eaLnBrk="1" fontAlgn="base" hangingPunct="1">
        <a:spcBef>
          <a:spcPct val="25000"/>
        </a:spcBef>
        <a:spcAft>
          <a:spcPct val="0"/>
        </a:spcAft>
        <a:buClr>
          <a:schemeClr val="accent1"/>
        </a:buClr>
        <a:buSzPct val="50000"/>
        <a:buFont typeface="Wingdings" pitchFamily="-112" charset="2"/>
        <a:buChar char="n"/>
        <a:defRPr sz="1500">
          <a:solidFill>
            <a:schemeClr val="tx1"/>
          </a:solidFill>
          <a:latin typeface="+mn-lt"/>
          <a:ea typeface="ＭＳ Ｐゴシック" pitchFamily="-112" charset="-128"/>
        </a:defRPr>
      </a:lvl7pPr>
      <a:lvl8pPr marL="2572479" indent="-171499" algn="l" rtl="0" eaLnBrk="1" fontAlgn="base" hangingPunct="1">
        <a:spcBef>
          <a:spcPct val="25000"/>
        </a:spcBef>
        <a:spcAft>
          <a:spcPct val="0"/>
        </a:spcAft>
        <a:buClr>
          <a:schemeClr val="accent1"/>
        </a:buClr>
        <a:buSzPct val="50000"/>
        <a:buFont typeface="Wingdings" pitchFamily="-112" charset="2"/>
        <a:buChar char="n"/>
        <a:defRPr sz="1500">
          <a:solidFill>
            <a:schemeClr val="tx1"/>
          </a:solidFill>
          <a:latin typeface="+mn-lt"/>
          <a:ea typeface="ＭＳ Ｐゴシック" pitchFamily="-112" charset="-128"/>
        </a:defRPr>
      </a:lvl8pPr>
      <a:lvl9pPr marL="2915475" indent="-171499" algn="l" rtl="0" eaLnBrk="1" fontAlgn="base" hangingPunct="1">
        <a:spcBef>
          <a:spcPct val="25000"/>
        </a:spcBef>
        <a:spcAft>
          <a:spcPct val="0"/>
        </a:spcAft>
        <a:buClr>
          <a:schemeClr val="accent1"/>
        </a:buClr>
        <a:buSzPct val="50000"/>
        <a:buFont typeface="Wingdings" pitchFamily="-112" charset="2"/>
        <a:buChar char="n"/>
        <a:defRPr sz="1500">
          <a:solidFill>
            <a:schemeClr val="tx1"/>
          </a:solidFill>
          <a:latin typeface="+mn-lt"/>
          <a:ea typeface="ＭＳ Ｐゴシック" pitchFamily="-112" charset="-128"/>
        </a:defRPr>
      </a:lvl9pPr>
    </p:bodyStyle>
    <p:otherStyle>
      <a:defPPr>
        <a:defRPr lang="en-US"/>
      </a:defPPr>
      <a:lvl1pPr marL="0" algn="l" defTabSz="342997" rtl="0" eaLnBrk="1" latinLnBrk="0" hangingPunct="1">
        <a:defRPr sz="1350" kern="1200">
          <a:solidFill>
            <a:schemeClr val="tx1"/>
          </a:solidFill>
          <a:latin typeface="+mn-lt"/>
          <a:ea typeface="+mn-ea"/>
          <a:cs typeface="+mn-cs"/>
        </a:defRPr>
      </a:lvl1pPr>
      <a:lvl2pPr marL="342997" algn="l" defTabSz="342997" rtl="0" eaLnBrk="1" latinLnBrk="0" hangingPunct="1">
        <a:defRPr sz="1350" kern="1200">
          <a:solidFill>
            <a:schemeClr val="tx1"/>
          </a:solidFill>
          <a:latin typeface="+mn-lt"/>
          <a:ea typeface="+mn-ea"/>
          <a:cs typeface="+mn-cs"/>
        </a:defRPr>
      </a:lvl2pPr>
      <a:lvl3pPr marL="685994" algn="l" defTabSz="342997" rtl="0" eaLnBrk="1" latinLnBrk="0" hangingPunct="1">
        <a:defRPr sz="1350" kern="1200">
          <a:solidFill>
            <a:schemeClr val="tx1"/>
          </a:solidFill>
          <a:latin typeface="+mn-lt"/>
          <a:ea typeface="+mn-ea"/>
          <a:cs typeface="+mn-cs"/>
        </a:defRPr>
      </a:lvl3pPr>
      <a:lvl4pPr marL="1028991" algn="l" defTabSz="342997" rtl="0" eaLnBrk="1" latinLnBrk="0" hangingPunct="1">
        <a:defRPr sz="1350" kern="1200">
          <a:solidFill>
            <a:schemeClr val="tx1"/>
          </a:solidFill>
          <a:latin typeface="+mn-lt"/>
          <a:ea typeface="+mn-ea"/>
          <a:cs typeface="+mn-cs"/>
        </a:defRPr>
      </a:lvl4pPr>
      <a:lvl5pPr marL="1371989" algn="l" defTabSz="342997" rtl="0" eaLnBrk="1" latinLnBrk="0" hangingPunct="1">
        <a:defRPr sz="1350" kern="1200">
          <a:solidFill>
            <a:schemeClr val="tx1"/>
          </a:solidFill>
          <a:latin typeface="+mn-lt"/>
          <a:ea typeface="+mn-ea"/>
          <a:cs typeface="+mn-cs"/>
        </a:defRPr>
      </a:lvl5pPr>
      <a:lvl6pPr marL="1714986" algn="l" defTabSz="342997" rtl="0" eaLnBrk="1" latinLnBrk="0" hangingPunct="1">
        <a:defRPr sz="1350" kern="1200">
          <a:solidFill>
            <a:schemeClr val="tx1"/>
          </a:solidFill>
          <a:latin typeface="+mn-lt"/>
          <a:ea typeface="+mn-ea"/>
          <a:cs typeface="+mn-cs"/>
        </a:defRPr>
      </a:lvl6pPr>
      <a:lvl7pPr marL="2057983" algn="l" defTabSz="342997" rtl="0" eaLnBrk="1" latinLnBrk="0" hangingPunct="1">
        <a:defRPr sz="1350" kern="1200">
          <a:solidFill>
            <a:schemeClr val="tx1"/>
          </a:solidFill>
          <a:latin typeface="+mn-lt"/>
          <a:ea typeface="+mn-ea"/>
          <a:cs typeface="+mn-cs"/>
        </a:defRPr>
      </a:lvl7pPr>
      <a:lvl8pPr marL="2400980" algn="l" defTabSz="342997" rtl="0" eaLnBrk="1" latinLnBrk="0" hangingPunct="1">
        <a:defRPr sz="1350" kern="1200">
          <a:solidFill>
            <a:schemeClr val="tx1"/>
          </a:solidFill>
          <a:latin typeface="+mn-lt"/>
          <a:ea typeface="+mn-ea"/>
          <a:cs typeface="+mn-cs"/>
        </a:defRPr>
      </a:lvl8pPr>
      <a:lvl9pPr marL="2743977" algn="l" defTabSz="342997"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fcc.gov/document/fcc-releases-report-hawaii-false-emergency-alert"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www.fcc.gov/news-events/events/2018/05/emergency-alerting-roundtabl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fcc.gov/public-safety-and-homeland-security/policy-and-licensing-division/alerting/general/state-eas-plans" TargetMode="External"/><Relationship Id="rId2" Type="http://schemas.openxmlformats.org/officeDocument/2006/relationships/hyperlink" Target="https://www.fema.gov/how-sign-ipaws" TargetMode="External"/><Relationship Id="rId1" Type="http://schemas.openxmlformats.org/officeDocument/2006/relationships/slideLayout" Target="../slideLayouts/slideLayout2.xml"/><Relationship Id="rId5" Type="http://schemas.openxmlformats.org/officeDocument/2006/relationships/hyperlink" Target="https://www.weather.gov/stormready/contact" TargetMode="External"/><Relationship Id="rId4" Type="http://schemas.openxmlformats.org/officeDocument/2006/relationships/hyperlink" Target="https://www.fema.gov/testing-ipaws-lab-jitc"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828800"/>
            <a:ext cx="7620000" cy="2286596"/>
          </a:xfrm>
        </p:spPr>
        <p:txBody>
          <a:bodyPr>
            <a:normAutofit/>
          </a:bodyPr>
          <a:lstStyle/>
          <a:p>
            <a:r>
              <a:rPr lang="en-US" sz="3600" b="1" dirty="0">
                <a:solidFill>
                  <a:srgbClr val="003399"/>
                </a:solidFill>
                <a:latin typeface="Calibri" panose="020F0502020204030204" pitchFamily="34" charset="0"/>
                <a:cs typeface="Calibri" panose="020F0502020204030204" pitchFamily="34" charset="0"/>
              </a:rPr>
              <a:t>A Guide to the Emergency Alert System (EAS) and Wireless Emergency Alert (WEA) System</a:t>
            </a:r>
            <a:br>
              <a:rPr lang="en-US" sz="3600" b="1" dirty="0">
                <a:solidFill>
                  <a:srgbClr val="003399"/>
                </a:solidFill>
                <a:latin typeface="Calibri" panose="020F0502020204030204" pitchFamily="34" charset="0"/>
                <a:cs typeface="Calibri" panose="020F0502020204030204" pitchFamily="34" charset="0"/>
              </a:rPr>
            </a:br>
            <a:endParaRPr lang="en-US" sz="3600" b="1" dirty="0">
              <a:solidFill>
                <a:srgbClr val="003399"/>
              </a:solidFill>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1169285" y="3962400"/>
            <a:ext cx="6807334" cy="1619473"/>
          </a:xfrm>
        </p:spPr>
        <p:txBody>
          <a:bodyPr/>
          <a:lstStyle/>
          <a:p>
            <a:pPr>
              <a:spcBef>
                <a:spcPts val="0"/>
              </a:spcBef>
            </a:pPr>
            <a:r>
              <a:rPr lang="en-US" sz="2800" b="1" dirty="0">
                <a:latin typeface="Calibri" panose="020F0502020204030204" pitchFamily="34" charset="0"/>
                <a:cs typeface="Calibri" panose="020F0502020204030204" pitchFamily="34" charset="0"/>
              </a:rPr>
              <a:t>Public Safety and Homeland Security Bureau</a:t>
            </a:r>
          </a:p>
          <a:p>
            <a:pPr>
              <a:spcBef>
                <a:spcPts val="0"/>
              </a:spcBef>
            </a:pPr>
            <a:r>
              <a:rPr lang="en-US" sz="2800" b="1" dirty="0">
                <a:latin typeface="Calibri" panose="020F0502020204030204" pitchFamily="34" charset="0"/>
                <a:cs typeface="Calibri" panose="020F0502020204030204" pitchFamily="34" charset="0"/>
              </a:rPr>
              <a:t>Federal Communications Commission</a:t>
            </a:r>
          </a:p>
          <a:p>
            <a:r>
              <a:rPr lang="en-US" sz="2800" b="1" dirty="0">
                <a:latin typeface="Calibri" panose="020F0502020204030204" pitchFamily="34" charset="0"/>
                <a:cs typeface="Calibri" panose="020F0502020204030204" pitchFamily="34" charset="0"/>
              </a:rPr>
              <a:t>June 21, 2018</a:t>
            </a:r>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801813"/>
            <a:ext cx="6172200" cy="4105275"/>
          </a:xfrm>
        </p:spPr>
        <p:txBody>
          <a:bodyPr/>
          <a:lstStyle/>
          <a:p>
            <a:pPr lvl="1"/>
            <a:endParaRPr lang="en-US" dirty="0"/>
          </a:p>
        </p:txBody>
      </p:sp>
      <p:sp>
        <p:nvSpPr>
          <p:cNvPr id="3" name="Title 2"/>
          <p:cNvSpPr>
            <a:spLocks noGrp="1"/>
          </p:cNvSpPr>
          <p:nvPr>
            <p:ph type="title"/>
          </p:nvPr>
        </p:nvSpPr>
        <p:spPr>
          <a:xfrm>
            <a:off x="1066800" y="228600"/>
            <a:ext cx="7010400" cy="801688"/>
          </a:xfrm>
        </p:spPr>
        <p:txBody>
          <a:bodyPr/>
          <a:lstStyle/>
          <a:p>
            <a:r>
              <a:rPr lang="en-US" sz="3200" b="1" dirty="0">
                <a:latin typeface="Calibri" panose="020F0502020204030204" pitchFamily="34" charset="0"/>
                <a:cs typeface="Calibri" panose="020F0502020204030204" pitchFamily="34" charset="0"/>
              </a:rPr>
              <a:t>Another way to look at the daisy chain</a:t>
            </a:r>
          </a:p>
        </p:txBody>
      </p:sp>
      <p:pic>
        <p:nvPicPr>
          <p:cNvPr id="5" name="Content Placeholder 8" descr="Description: EAS Archite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1600200"/>
            <a:ext cx="8305800" cy="4876800"/>
          </a:xfrm>
          <a:prstGeom prst="rect">
            <a:avLst/>
          </a:prstGeom>
          <a:noFill/>
          <a:ln>
            <a:noFill/>
          </a:ln>
        </p:spPr>
      </p:pic>
    </p:spTree>
    <p:extLst>
      <p:ext uri="{BB962C8B-B14F-4D97-AF65-F5344CB8AC3E}">
        <p14:creationId xmlns:p14="http://schemas.microsoft.com/office/powerpoint/2010/main" val="866162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E4B35-C268-4FAF-8686-FC80CE271C21}"/>
              </a:ext>
            </a:extLst>
          </p:cNvPr>
          <p:cNvSpPr>
            <a:spLocks noGrp="1"/>
          </p:cNvSpPr>
          <p:nvPr>
            <p:ph type="title"/>
          </p:nvPr>
        </p:nvSpPr>
        <p:spPr>
          <a:xfrm>
            <a:off x="1485900" y="590550"/>
            <a:ext cx="6096000" cy="400050"/>
          </a:xfrm>
        </p:spPr>
        <p:txBody>
          <a:bodyPr/>
          <a:lstStyle/>
          <a:p>
            <a:r>
              <a:rPr lang="en-US" sz="3200" b="1" dirty="0">
                <a:solidFill>
                  <a:srgbClr val="003399"/>
                </a:solidFill>
                <a:latin typeface="Calibri" panose="020F0502020204030204" pitchFamily="34" charset="0"/>
                <a:cs typeface="Calibri" panose="020F0502020204030204" pitchFamily="34" charset="0"/>
              </a:rPr>
              <a:t>EAS - Recent Commission Actions</a:t>
            </a:r>
            <a:br>
              <a:rPr lang="en-US" dirty="0"/>
            </a:br>
            <a:endParaRPr lang="en-US" sz="2000" dirty="0"/>
          </a:p>
        </p:txBody>
      </p:sp>
      <p:sp>
        <p:nvSpPr>
          <p:cNvPr id="6" name="Rectangle 5">
            <a:extLst>
              <a:ext uri="{FF2B5EF4-FFF2-40B4-BE49-F238E27FC236}">
                <a16:creationId xmlns:a16="http://schemas.microsoft.com/office/drawing/2014/main" id="{0346F32E-9FE4-4698-9C59-E8326264DAA9}"/>
              </a:ext>
            </a:extLst>
          </p:cNvPr>
          <p:cNvSpPr/>
          <p:nvPr/>
        </p:nvSpPr>
        <p:spPr>
          <a:xfrm>
            <a:off x="609600" y="1371600"/>
            <a:ext cx="8153400" cy="5262979"/>
          </a:xfrm>
          <a:prstGeom prst="rect">
            <a:avLst/>
          </a:prstGeom>
        </p:spPr>
        <p:txBody>
          <a:bodyPr wrap="square">
            <a:spAutoFit/>
          </a:bodyPr>
          <a:lstStyle/>
          <a:p>
            <a:pPr marL="461963" indent="-461963">
              <a:buFont typeface="Calibri" panose="020F0502020204030204" pitchFamily="34" charset="0"/>
              <a:buChar char="●"/>
            </a:pPr>
            <a:r>
              <a:rPr lang="en-US" sz="2400" b="1" dirty="0">
                <a:latin typeface="Calibri" panose="020F0502020204030204" pitchFamily="34" charset="0"/>
                <a:cs typeface="Calibri" panose="020F0502020204030204" pitchFamily="34" charset="0"/>
              </a:rPr>
              <a:t>Blue Alerts.  </a:t>
            </a:r>
            <a:r>
              <a:rPr lang="en-US" sz="2400" dirty="0">
                <a:latin typeface="Calibri" panose="020F0502020204030204" pitchFamily="34" charset="0"/>
                <a:cs typeface="Calibri" panose="020F0502020204030204" pitchFamily="34" charset="0"/>
              </a:rPr>
              <a:t>A new EAS category that will allow state and local authorities to notify the public of threats to law enforcement and to help apprehend dangerous suspects</a:t>
            </a:r>
          </a:p>
          <a:p>
            <a:pPr marL="796925" lvl="1" indent="-334963">
              <a:buFont typeface="Calibri" panose="020F0502020204030204" pitchFamily="34" charset="0"/>
              <a:buChar char="-"/>
            </a:pPr>
            <a:r>
              <a:rPr lang="en-US" sz="2400" dirty="0">
                <a:latin typeface="Calibri" panose="020F0502020204030204" pitchFamily="34" charset="0"/>
                <a:cs typeface="Calibri" panose="020F0502020204030204" pitchFamily="34" charset="0"/>
              </a:rPr>
              <a:t>Blue Alerts will warn the public when a law enforcement officer is missing, seriously injured or killed in the line of duty, or when is subject to an imminent credible threat</a:t>
            </a:r>
          </a:p>
          <a:p>
            <a:pPr marL="796925" lvl="1" indent="-334963">
              <a:buFont typeface="Calibri" panose="020F0502020204030204" pitchFamily="34" charset="0"/>
              <a:buChar char="-"/>
            </a:pPr>
            <a:r>
              <a:rPr lang="en-US" sz="2400" dirty="0">
                <a:latin typeface="Calibri" panose="020F0502020204030204" pitchFamily="34" charset="0"/>
                <a:cs typeface="Calibri" panose="020F0502020204030204" pitchFamily="34" charset="0"/>
              </a:rPr>
              <a:t>Must be implemented for EAS by January 19, 2019</a:t>
            </a:r>
          </a:p>
          <a:p>
            <a:pPr marL="796925" lvl="1" indent="-334963">
              <a:buFont typeface="Calibri" panose="020F0502020204030204" pitchFamily="34" charset="0"/>
              <a:buChar char="-"/>
            </a:pPr>
            <a:r>
              <a:rPr lang="en-US" sz="2400" dirty="0">
                <a:latin typeface="Calibri" panose="020F0502020204030204" pitchFamily="34" charset="0"/>
                <a:cs typeface="Calibri" panose="020F0502020204030204" pitchFamily="34" charset="0"/>
              </a:rPr>
              <a:t>Must be implemented for WEA by July 19, 2019</a:t>
            </a:r>
          </a:p>
          <a:p>
            <a:pPr marL="285750" indent="-285750">
              <a:buFont typeface="Calibri" panose="020F0502020204030204" pitchFamily="34" charset="0"/>
              <a:buChar char="●"/>
            </a:pPr>
            <a:endParaRPr lang="en-US" sz="2400" dirty="0">
              <a:latin typeface="Calibri" panose="020F0502020204030204" pitchFamily="34" charset="0"/>
              <a:cs typeface="Calibri" panose="020F0502020204030204" pitchFamily="34" charset="0"/>
            </a:endParaRPr>
          </a:p>
          <a:p>
            <a:pPr marL="461963" indent="-461963">
              <a:buFont typeface="Calibri" panose="020F0502020204030204" pitchFamily="34" charset="0"/>
              <a:buChar char="●"/>
            </a:pPr>
            <a:r>
              <a:rPr lang="en-US" sz="2400" b="1" dirty="0">
                <a:latin typeface="Calibri" panose="020F0502020204030204" pitchFamily="34" charset="0"/>
                <a:cs typeface="Calibri" panose="020F0502020204030204" pitchFamily="34" charset="0"/>
              </a:rPr>
              <a:t>Automating State EAS Plans.</a:t>
            </a:r>
            <a:r>
              <a:rPr lang="en-US" sz="2400" dirty="0">
                <a:latin typeface="Calibri" panose="020F0502020204030204" pitchFamily="34" charset="0"/>
                <a:cs typeface="Calibri" panose="020F0502020204030204" pitchFamily="34" charset="0"/>
              </a:rPr>
              <a:t>  The FCC adopted rules creating a new, streamlined electronic system for the filing of State EAS Plans that will increase the effectiveness and efficiency of the EAS, while reducing burdens on stakeholders.</a:t>
            </a:r>
          </a:p>
        </p:txBody>
      </p:sp>
    </p:spTree>
    <p:extLst>
      <p:ext uri="{BB962C8B-B14F-4D97-AF65-F5344CB8AC3E}">
        <p14:creationId xmlns:p14="http://schemas.microsoft.com/office/powerpoint/2010/main" val="3227857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D7F01-6A9C-4E99-8663-6D8D203DD3E2}"/>
              </a:ext>
            </a:extLst>
          </p:cNvPr>
          <p:cNvSpPr>
            <a:spLocks noGrp="1"/>
          </p:cNvSpPr>
          <p:nvPr>
            <p:ph type="title"/>
          </p:nvPr>
        </p:nvSpPr>
        <p:spPr>
          <a:xfrm>
            <a:off x="1295400" y="304800"/>
            <a:ext cx="6553200" cy="762000"/>
          </a:xfrm>
        </p:spPr>
        <p:txBody>
          <a:bodyPr/>
          <a:lstStyle/>
          <a:p>
            <a:br>
              <a:rPr lang="en-US" sz="2400" dirty="0">
                <a:latin typeface="+mn-lt"/>
              </a:rPr>
            </a:br>
            <a:r>
              <a:rPr lang="en-US" sz="3200" b="1" dirty="0">
                <a:solidFill>
                  <a:srgbClr val="003399"/>
                </a:solidFill>
                <a:latin typeface="Calibri" panose="020F0502020204030204" pitchFamily="34" charset="0"/>
                <a:cs typeface="Calibri" panose="020F0502020204030204" pitchFamily="34" charset="0"/>
              </a:rPr>
              <a:t>Wireless Emergency Alerts (WEA)</a:t>
            </a:r>
            <a:br>
              <a:rPr lang="en-US" sz="3200" b="1" dirty="0">
                <a:solidFill>
                  <a:srgbClr val="003399"/>
                </a:solidFill>
                <a:latin typeface="Calibri" panose="020F0502020204030204" pitchFamily="34" charset="0"/>
                <a:cs typeface="Calibri" panose="020F0502020204030204" pitchFamily="34" charset="0"/>
              </a:rPr>
            </a:br>
            <a:endParaRPr lang="en-US" sz="3200" b="1" dirty="0">
              <a:solidFill>
                <a:srgbClr val="003399"/>
              </a:solidFill>
              <a:latin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id="{BB25561A-B507-4185-A410-FEB6766811A9}"/>
              </a:ext>
            </a:extLst>
          </p:cNvPr>
          <p:cNvSpPr/>
          <p:nvPr/>
        </p:nvSpPr>
        <p:spPr>
          <a:xfrm>
            <a:off x="457200" y="1828800"/>
            <a:ext cx="8458200" cy="3139321"/>
          </a:xfrm>
          <a:prstGeom prst="rect">
            <a:avLst/>
          </a:prstGeom>
        </p:spPr>
        <p:txBody>
          <a:bodyPr wrap="square">
            <a:spAutoFit/>
          </a:bodyPr>
          <a:lstStyle/>
          <a:p>
            <a:pPr marL="461963" indent="-461963">
              <a:spcAft>
                <a:spcPts val="1200"/>
              </a:spcAft>
              <a:buFont typeface="Calibri" panose="020F0502020204030204" pitchFamily="34" charset="0"/>
              <a:buChar char="●"/>
            </a:pPr>
            <a:r>
              <a:rPr lang="en-US" sz="2800" dirty="0">
                <a:latin typeface="Calibri" panose="020F0502020204030204" pitchFamily="34" charset="0"/>
                <a:cs typeface="Calibri" panose="020F0502020204030204" pitchFamily="34" charset="0"/>
              </a:rPr>
              <a:t>WEA Rules – 47 CFR Sections 10.1, et seq.</a:t>
            </a:r>
          </a:p>
          <a:p>
            <a:pPr marL="461963" indent="-461963">
              <a:spcAft>
                <a:spcPts val="1200"/>
              </a:spcAft>
              <a:buFont typeface="Calibri" panose="020F0502020204030204" pitchFamily="34" charset="0"/>
              <a:buChar char="●"/>
            </a:pPr>
            <a:r>
              <a:rPr lang="en-US" sz="2800" dirty="0">
                <a:latin typeface="Calibri" panose="020F0502020204030204" pitchFamily="34" charset="0"/>
                <a:cs typeface="Calibri" panose="020F0502020204030204" pitchFamily="34" charset="0"/>
              </a:rPr>
              <a:t>Established pursuant to Warning, Alert and Response Network (WARN) Act</a:t>
            </a:r>
          </a:p>
          <a:p>
            <a:pPr marL="461963" indent="-461963">
              <a:spcAft>
                <a:spcPts val="1200"/>
              </a:spcAft>
              <a:buFont typeface="Calibri" panose="020F0502020204030204" pitchFamily="34" charset="0"/>
              <a:buChar char="●"/>
            </a:pPr>
            <a:r>
              <a:rPr lang="en-US" sz="2800" dirty="0">
                <a:latin typeface="Calibri" panose="020F0502020204030204" pitchFamily="34" charset="0"/>
                <a:cs typeface="Calibri" panose="020F0502020204030204" pitchFamily="34" charset="0"/>
              </a:rPr>
              <a:t>Uses the IPAWS architecture </a:t>
            </a:r>
          </a:p>
          <a:p>
            <a:pPr marL="461963" indent="-461963">
              <a:spcAft>
                <a:spcPts val="1200"/>
              </a:spcAft>
              <a:buFont typeface="Calibri" panose="020F0502020204030204" pitchFamily="34" charset="0"/>
              <a:buChar char="●"/>
            </a:pPr>
            <a:r>
              <a:rPr lang="en-US" sz="2800" dirty="0">
                <a:latin typeface="Calibri" panose="020F0502020204030204" pitchFamily="34" charset="0"/>
                <a:cs typeface="Calibri" panose="020F0502020204030204" pitchFamily="34" charset="0"/>
              </a:rPr>
              <a:t>Three categories of WEA alerts: Presidential, Imminent Threat and AMBER</a:t>
            </a:r>
          </a:p>
        </p:txBody>
      </p:sp>
    </p:spTree>
    <p:extLst>
      <p:ext uri="{BB962C8B-B14F-4D97-AF65-F5344CB8AC3E}">
        <p14:creationId xmlns:p14="http://schemas.microsoft.com/office/powerpoint/2010/main" val="3183902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90600" y="381000"/>
            <a:ext cx="7239000" cy="584775"/>
          </a:xfrm>
          <a:prstGeom prst="rect">
            <a:avLst/>
          </a:prstGeom>
          <a:noFill/>
        </p:spPr>
        <p:txBody>
          <a:bodyPr wrap="square" rtlCol="0">
            <a:spAutoFit/>
          </a:bodyPr>
          <a:lstStyle/>
          <a:p>
            <a:pPr algn="ctr"/>
            <a:r>
              <a:rPr lang="en-US" sz="3200" b="1" dirty="0">
                <a:solidFill>
                  <a:srgbClr val="003399"/>
                </a:solidFill>
                <a:latin typeface="Calibri" panose="020F0502020204030204" pitchFamily="34" charset="0"/>
                <a:cs typeface="Calibri" panose="020F0502020204030204" pitchFamily="34" charset="0"/>
              </a:rPr>
              <a:t>WEA Architecture</a:t>
            </a:r>
          </a:p>
        </p:txBody>
      </p:sp>
      <p:pic>
        <p:nvPicPr>
          <p:cNvPr id="5" name="Picture 4"/>
          <p:cNvPicPr>
            <a:picLocks noChangeAspect="1"/>
          </p:cNvPicPr>
          <p:nvPr/>
        </p:nvPicPr>
        <p:blipFill>
          <a:blip r:embed="rId2"/>
          <a:stretch>
            <a:fillRect/>
          </a:stretch>
        </p:blipFill>
        <p:spPr>
          <a:xfrm>
            <a:off x="578457" y="1371600"/>
            <a:ext cx="7651143" cy="5025750"/>
          </a:xfrm>
          <a:prstGeom prst="rect">
            <a:avLst/>
          </a:prstGeom>
        </p:spPr>
      </p:pic>
    </p:spTree>
    <p:extLst>
      <p:ext uri="{BB962C8B-B14F-4D97-AF65-F5344CB8AC3E}">
        <p14:creationId xmlns:p14="http://schemas.microsoft.com/office/powerpoint/2010/main" val="3532499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6A878-1C67-48A3-9E7A-F8721E374547}"/>
              </a:ext>
            </a:extLst>
          </p:cNvPr>
          <p:cNvSpPr>
            <a:spLocks noGrp="1"/>
          </p:cNvSpPr>
          <p:nvPr>
            <p:ph type="title"/>
          </p:nvPr>
        </p:nvSpPr>
        <p:spPr/>
        <p:txBody>
          <a:bodyPr/>
          <a:lstStyle/>
          <a:p>
            <a:r>
              <a:rPr lang="en-US" sz="3200" b="1" dirty="0">
                <a:solidFill>
                  <a:srgbClr val="003399"/>
                </a:solidFill>
                <a:latin typeface="Calibri" panose="020F0502020204030204" pitchFamily="34" charset="0"/>
                <a:cs typeface="Calibri" panose="020F0502020204030204" pitchFamily="34" charset="0"/>
              </a:rPr>
              <a:t>WEA - Recent Commission Actions</a:t>
            </a:r>
          </a:p>
        </p:txBody>
      </p:sp>
      <p:sp>
        <p:nvSpPr>
          <p:cNvPr id="7" name="Rectangle 6">
            <a:extLst>
              <a:ext uri="{FF2B5EF4-FFF2-40B4-BE49-F238E27FC236}">
                <a16:creationId xmlns:a16="http://schemas.microsoft.com/office/drawing/2014/main" id="{C00C62E4-A920-458C-B2F2-62DD69110E83}"/>
              </a:ext>
            </a:extLst>
          </p:cNvPr>
          <p:cNvSpPr/>
          <p:nvPr/>
        </p:nvSpPr>
        <p:spPr>
          <a:xfrm>
            <a:off x="304800" y="1371600"/>
            <a:ext cx="8763000" cy="5324535"/>
          </a:xfrm>
          <a:prstGeom prst="rect">
            <a:avLst/>
          </a:prstGeom>
        </p:spPr>
        <p:txBody>
          <a:bodyPr wrap="square">
            <a:spAutoFit/>
          </a:bodyPr>
          <a:lstStyle/>
          <a:p>
            <a:pPr marL="461963" indent="-461963">
              <a:buFont typeface="Calibri" panose="020F0502020204030204" pitchFamily="34" charset="0"/>
              <a:buChar char="●"/>
            </a:pPr>
            <a:r>
              <a:rPr lang="en-US" sz="2000" i="1" dirty="0">
                <a:latin typeface="Calibri" panose="020F0502020204030204" pitchFamily="34" charset="0"/>
                <a:cs typeface="Calibri" panose="020F0502020204030204" pitchFamily="34" charset="0"/>
              </a:rPr>
              <a:t>Improved geo-targeting </a:t>
            </a:r>
            <a:r>
              <a:rPr lang="en-US" sz="2000" dirty="0">
                <a:latin typeface="Calibri" panose="020F0502020204030204" pitchFamily="34" charset="0"/>
                <a:cs typeface="Calibri" panose="020F0502020204030204" pitchFamily="34" charset="0"/>
              </a:rPr>
              <a:t>so that the alerts reach communities affected by an emergency without disturbing others:  </a:t>
            </a:r>
          </a:p>
          <a:p>
            <a:pPr marL="796925" lvl="1" indent="-339725">
              <a:buFont typeface="Calibri" panose="020F0502020204030204" pitchFamily="34" charset="0"/>
              <a:buChar char="-"/>
            </a:pPr>
            <a:r>
              <a:rPr lang="en-US" sz="2000" dirty="0">
                <a:latin typeface="Calibri" panose="020F0502020204030204" pitchFamily="34" charset="0"/>
                <a:cs typeface="Calibri" panose="020F0502020204030204" pitchFamily="34" charset="0"/>
              </a:rPr>
              <a:t>Participating wireless providers are currently required to “best approximate” the area to be alerted</a:t>
            </a:r>
          </a:p>
          <a:p>
            <a:pPr marL="796925" lvl="1" indent="-339725">
              <a:buFont typeface="Calibri" panose="020F0502020204030204" pitchFamily="34" charset="0"/>
              <a:buChar char="-"/>
            </a:pPr>
            <a:r>
              <a:rPr lang="en-US" sz="2000" dirty="0">
                <a:latin typeface="Calibri" panose="020F0502020204030204" pitchFamily="34" charset="0"/>
                <a:cs typeface="Calibri" panose="020F0502020204030204" pitchFamily="34" charset="0"/>
              </a:rPr>
              <a:t>Participating wireless providers will be required to match the area within 1/10 of a mile by November 2019 </a:t>
            </a:r>
          </a:p>
          <a:p>
            <a:pPr marL="461963" indent="-461963">
              <a:buFont typeface="Calibri" panose="020F0502020204030204" pitchFamily="34" charset="0"/>
              <a:buChar char="●"/>
            </a:pPr>
            <a:r>
              <a:rPr lang="en-US" sz="2000" i="1" dirty="0">
                <a:latin typeface="Calibri" panose="020F0502020204030204" pitchFamily="34" charset="0"/>
                <a:cs typeface="Calibri" panose="020F0502020204030204" pitchFamily="34" charset="0"/>
              </a:rPr>
              <a:t>Improved alert message content </a:t>
            </a:r>
            <a:r>
              <a:rPr lang="en-US" sz="2000" dirty="0">
                <a:latin typeface="Calibri" panose="020F0502020204030204" pitchFamily="34" charset="0"/>
                <a:cs typeface="Calibri" panose="020F0502020204030204" pitchFamily="34" charset="0"/>
              </a:rPr>
              <a:t>to help communities communicate clearly and effectively:</a:t>
            </a:r>
          </a:p>
          <a:p>
            <a:pPr marL="914400" lvl="1" indent="-457200">
              <a:buFont typeface="Calibri" panose="020F0502020204030204" pitchFamily="34" charset="0"/>
              <a:buChar char="-"/>
            </a:pPr>
            <a:r>
              <a:rPr lang="en-US" sz="2000" dirty="0">
                <a:latin typeface="Calibri" panose="020F0502020204030204" pitchFamily="34" charset="0"/>
                <a:cs typeface="Calibri" panose="020F0502020204030204" pitchFamily="34" charset="0"/>
              </a:rPr>
              <a:t>Active URLs (web sites and telephone numbers)</a:t>
            </a:r>
          </a:p>
          <a:p>
            <a:pPr marL="1376363" lvl="2" indent="-461963">
              <a:buFont typeface="Courier New" panose="02070309020205020404" pitchFamily="49" charset="0"/>
              <a:buChar char="o"/>
            </a:pPr>
            <a:r>
              <a:rPr lang="en-US" sz="2000" dirty="0">
                <a:latin typeface="Calibri" panose="020F0502020204030204" pitchFamily="34" charset="0"/>
                <a:cs typeface="Calibri" panose="020F0502020204030204" pitchFamily="34" charset="0"/>
              </a:rPr>
              <a:t>National wireless providers are currently required to support active hyperlinks</a:t>
            </a:r>
          </a:p>
          <a:p>
            <a:pPr marL="1376363" lvl="2" indent="-461963">
              <a:buFont typeface="Courier New" panose="02070309020205020404" pitchFamily="49" charset="0"/>
              <a:buChar char="o"/>
            </a:pPr>
            <a:r>
              <a:rPr lang="en-US" sz="2000" dirty="0">
                <a:latin typeface="Calibri" panose="020F0502020204030204" pitchFamily="34" charset="0"/>
                <a:cs typeface="Calibri" panose="020F0502020204030204" pitchFamily="34" charset="0"/>
              </a:rPr>
              <a:t>Regional providers will be required to support hyperlinks by May 1, 2019</a:t>
            </a:r>
          </a:p>
          <a:p>
            <a:pPr marL="914400" lvl="1" indent="-457200">
              <a:buFont typeface="Calibri" panose="020F0502020204030204" pitchFamily="34" charset="0"/>
              <a:buChar char="-"/>
            </a:pPr>
            <a:r>
              <a:rPr lang="en-US" sz="2000" dirty="0">
                <a:latin typeface="Calibri" panose="020F0502020204030204" pitchFamily="34" charset="0"/>
                <a:cs typeface="Calibri" panose="020F0502020204030204" pitchFamily="34" charset="0"/>
              </a:rPr>
              <a:t>Message length will increase from 90 to 360 characters by May 1, 2019</a:t>
            </a:r>
          </a:p>
          <a:p>
            <a:pPr marL="914400" lvl="1" indent="-457200">
              <a:buFont typeface="Calibri" panose="020F0502020204030204" pitchFamily="34" charset="0"/>
              <a:buChar char="-"/>
            </a:pPr>
            <a:r>
              <a:rPr lang="en-US" sz="2000" dirty="0">
                <a:latin typeface="Calibri" panose="020F0502020204030204" pitchFamily="34" charset="0"/>
                <a:cs typeface="Calibri" panose="020F0502020204030204" pitchFamily="34" charset="0"/>
              </a:rPr>
              <a:t>Participating wireless providers must support Spanish language alerts by May 1, 2019</a:t>
            </a:r>
          </a:p>
          <a:p>
            <a:pPr marL="461963" indent="-461963">
              <a:buFont typeface="Calibri" panose="020F0502020204030204" pitchFamily="34" charset="0"/>
              <a:buChar char="●"/>
            </a:pPr>
            <a:r>
              <a:rPr lang="en-US" sz="2000" i="1" dirty="0">
                <a:latin typeface="Calibri" panose="020F0502020204030204" pitchFamily="34" charset="0"/>
                <a:cs typeface="Calibri" panose="020F0502020204030204" pitchFamily="34" charset="0"/>
              </a:rPr>
              <a:t>End-to-end WEA testing </a:t>
            </a:r>
            <a:r>
              <a:rPr lang="en-US" sz="2000" dirty="0">
                <a:latin typeface="Calibri" panose="020F0502020204030204" pitchFamily="34" charset="0"/>
                <a:cs typeface="Calibri" panose="020F0502020204030204" pitchFamily="34" charset="0"/>
              </a:rPr>
              <a:t>will be allowed in May 1, 2019</a:t>
            </a:r>
          </a:p>
        </p:txBody>
      </p:sp>
    </p:spTree>
    <p:extLst>
      <p:ext uri="{BB962C8B-B14F-4D97-AF65-F5344CB8AC3E}">
        <p14:creationId xmlns:p14="http://schemas.microsoft.com/office/powerpoint/2010/main" val="1466613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81000"/>
            <a:ext cx="7317105" cy="479946"/>
          </a:xfrm>
        </p:spPr>
        <p:txBody>
          <a:bodyPr>
            <a:noAutofit/>
          </a:bodyPr>
          <a:lstStyle/>
          <a:p>
            <a:pPr algn="ctr"/>
            <a:r>
              <a:rPr lang="en-US" sz="3200" b="1" dirty="0">
                <a:solidFill>
                  <a:srgbClr val="003399"/>
                </a:solidFill>
                <a:latin typeface="Calibri" panose="020F0502020204030204" pitchFamily="34" charset="0"/>
                <a:cs typeface="Calibri" panose="020F0502020204030204" pitchFamily="34" charset="0"/>
              </a:rPr>
              <a:t>2017 Nationwide EAS Test</a:t>
            </a:r>
          </a:p>
        </p:txBody>
      </p:sp>
      <p:sp>
        <p:nvSpPr>
          <p:cNvPr id="3" name="Content Placeholder 2"/>
          <p:cNvSpPr>
            <a:spLocks noGrp="1"/>
          </p:cNvSpPr>
          <p:nvPr>
            <p:ph idx="1"/>
          </p:nvPr>
        </p:nvSpPr>
        <p:spPr>
          <a:xfrm>
            <a:off x="457200" y="1647274"/>
            <a:ext cx="8305800" cy="5134526"/>
          </a:xfrm>
        </p:spPr>
        <p:txBody>
          <a:bodyPr>
            <a:noAutofit/>
          </a:bodyPr>
          <a:lstStyle/>
          <a:p>
            <a:pPr marL="461963" indent="-461963">
              <a:spcBef>
                <a:spcPts val="0"/>
              </a:spcBef>
              <a:spcAft>
                <a:spcPts val="600"/>
              </a:spcAft>
              <a:buClrTx/>
              <a:buSzPct val="100000"/>
              <a:buFont typeface="Calibri" panose="020F0502020204030204" pitchFamily="34" charset="0"/>
              <a:buChar char="●"/>
            </a:pPr>
            <a:r>
              <a:rPr lang="en-US" sz="2400" dirty="0">
                <a:latin typeface="Calibri" panose="020F0502020204030204" pitchFamily="34" charset="0"/>
                <a:cs typeface="Calibri" panose="020F0502020204030204" pitchFamily="34" charset="0"/>
              </a:rPr>
              <a:t>On September 27, 2017, at 2:20 pm, FEMA, in coordination with the FCC and the National Weather Service conducted a nationwide test of the EAS.  </a:t>
            </a:r>
          </a:p>
          <a:p>
            <a:pPr marL="461963" indent="-461963">
              <a:spcBef>
                <a:spcPts val="0"/>
              </a:spcBef>
              <a:spcAft>
                <a:spcPts val="600"/>
              </a:spcAft>
              <a:buClrTx/>
              <a:buSzPct val="100000"/>
              <a:buFont typeface="Calibri" panose="020F0502020204030204" pitchFamily="34" charset="0"/>
              <a:buChar char="●"/>
            </a:pPr>
            <a:r>
              <a:rPr lang="en-US" sz="2400" dirty="0">
                <a:latin typeface="Calibri" panose="020F0502020204030204" pitchFamily="34" charset="0"/>
                <a:cs typeface="Calibri" panose="020F0502020204030204" pitchFamily="34" charset="0"/>
              </a:rPr>
              <a:t>The nationwide test was designed to assess the reliability and effectiveness of the EAS, with an emphasis on testing the IPAWS.  </a:t>
            </a:r>
          </a:p>
          <a:p>
            <a:pPr marL="461963" indent="-461963">
              <a:spcBef>
                <a:spcPts val="0"/>
              </a:spcBef>
              <a:spcAft>
                <a:spcPts val="600"/>
              </a:spcAft>
              <a:buClrTx/>
              <a:buSzPct val="100000"/>
              <a:buFont typeface="Calibri" panose="020F0502020204030204" pitchFamily="34" charset="0"/>
              <a:buChar char="●"/>
            </a:pPr>
            <a:r>
              <a:rPr lang="en-US" sz="2400" dirty="0">
                <a:latin typeface="Calibri" panose="020F0502020204030204" pitchFamily="34" charset="0"/>
                <a:cs typeface="Calibri" panose="020F0502020204030204" pitchFamily="34" charset="0"/>
              </a:rPr>
              <a:t>The test also provided the Commission with an opportunity to evaluate improvements implemented by EAS Participants since the 2016 nationwide EAS test</a:t>
            </a:r>
          </a:p>
          <a:p>
            <a:pPr marL="461963" indent="-461963">
              <a:spcBef>
                <a:spcPts val="0"/>
              </a:spcBef>
              <a:spcAft>
                <a:spcPts val="600"/>
              </a:spcAft>
              <a:buClrTx/>
              <a:buSzPct val="100000"/>
              <a:buFont typeface="Calibri" panose="020F0502020204030204" pitchFamily="34" charset="0"/>
              <a:buChar char="●"/>
            </a:pPr>
            <a:r>
              <a:rPr lang="en-US" sz="2400" dirty="0">
                <a:latin typeface="Calibri" panose="020F0502020204030204" pitchFamily="34" charset="0"/>
                <a:cs typeface="Calibri" panose="020F0502020204030204" pitchFamily="34" charset="0"/>
              </a:rPr>
              <a:t>EAS Participants nationwide were required to register and submit identifying information and results in the FCC’s EAS Test Reporting System (ETRS)</a:t>
            </a:r>
          </a:p>
          <a:p>
            <a:pPr marL="342997" lvl="1" indent="0">
              <a:spcBef>
                <a:spcPts val="0"/>
              </a:spcBef>
              <a:spcAft>
                <a:spcPts val="0"/>
              </a:spcAft>
              <a:buNone/>
            </a:pPr>
            <a:endParaRPr lang="en-US" sz="1400" dirty="0"/>
          </a:p>
        </p:txBody>
      </p:sp>
    </p:spTree>
    <p:extLst>
      <p:ext uri="{BB962C8B-B14F-4D97-AF65-F5344CB8AC3E}">
        <p14:creationId xmlns:p14="http://schemas.microsoft.com/office/powerpoint/2010/main" val="3010364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81000"/>
            <a:ext cx="7317105" cy="479946"/>
          </a:xfrm>
        </p:spPr>
        <p:txBody>
          <a:bodyPr>
            <a:noAutofit/>
          </a:bodyPr>
          <a:lstStyle/>
          <a:p>
            <a:pPr algn="ctr"/>
            <a:r>
              <a:rPr lang="en-US" sz="3200" b="1" dirty="0">
                <a:solidFill>
                  <a:srgbClr val="003399"/>
                </a:solidFill>
                <a:latin typeface="Calibri" panose="020F0502020204030204" pitchFamily="34" charset="0"/>
                <a:cs typeface="Calibri" panose="020F0502020204030204" pitchFamily="34" charset="0"/>
              </a:rPr>
              <a:t>2017 Nationwide EAS Test</a:t>
            </a:r>
          </a:p>
        </p:txBody>
      </p:sp>
      <p:sp>
        <p:nvSpPr>
          <p:cNvPr id="3" name="Content Placeholder 2"/>
          <p:cNvSpPr>
            <a:spLocks noGrp="1"/>
          </p:cNvSpPr>
          <p:nvPr>
            <p:ph idx="1"/>
          </p:nvPr>
        </p:nvSpPr>
        <p:spPr>
          <a:xfrm>
            <a:off x="76200" y="1295400"/>
            <a:ext cx="8991600" cy="5134526"/>
          </a:xfrm>
        </p:spPr>
        <p:txBody>
          <a:bodyPr>
            <a:noAutofit/>
          </a:bodyPr>
          <a:lstStyle/>
          <a:p>
            <a:pPr marL="461963" indent="-461963">
              <a:spcBef>
                <a:spcPts val="0"/>
              </a:spcBef>
              <a:spcAft>
                <a:spcPts val="0"/>
              </a:spcAft>
              <a:buClrTx/>
              <a:buSzPct val="100000"/>
              <a:buFont typeface="Calibri" panose="020F0502020204030204" pitchFamily="34" charset="0"/>
              <a:buChar char="●"/>
            </a:pPr>
            <a:r>
              <a:rPr lang="en-US" sz="2400" dirty="0">
                <a:latin typeface="Calibri" panose="020F0502020204030204" pitchFamily="34" charset="0"/>
                <a:cs typeface="Calibri" panose="020F0502020204030204" pitchFamily="34" charset="0"/>
              </a:rPr>
              <a:t>The Public Safety and Homeland Security Bureau released its report on April 13, 2018</a:t>
            </a:r>
          </a:p>
          <a:p>
            <a:pPr marL="796925" lvl="1" indent="-334963">
              <a:spcBef>
                <a:spcPts val="0"/>
              </a:spcBef>
              <a:spcAft>
                <a:spcPts val="0"/>
              </a:spcAft>
              <a:buClrTx/>
              <a:buSzPct val="100000"/>
              <a:buFont typeface="Calibri" panose="020F0502020204030204" pitchFamily="34" charset="0"/>
              <a:buChar char="-"/>
            </a:pPr>
            <a:r>
              <a:rPr lang="en-US" sz="2000" dirty="0">
                <a:latin typeface="Calibri" panose="020F0502020204030204" pitchFamily="34" charset="0"/>
                <a:cs typeface="Calibri" panose="020F0502020204030204" pitchFamily="34" charset="0"/>
              </a:rPr>
              <a:t>Overall, the 2017 Nationwide EAS Test demonstrated that IPAWS continues to deliver high-quality, effective, and accessible EAS alerts</a:t>
            </a:r>
          </a:p>
          <a:p>
            <a:pPr marL="796925" lvl="1" indent="-334963">
              <a:spcBef>
                <a:spcPts val="0"/>
              </a:spcBef>
              <a:spcAft>
                <a:spcPts val="0"/>
              </a:spcAft>
              <a:buClrTx/>
              <a:buSzPct val="100000"/>
              <a:buFont typeface="Calibri" panose="020F0502020204030204" pitchFamily="34" charset="0"/>
              <a:buChar char="-"/>
            </a:pPr>
            <a:r>
              <a:rPr lang="en-US" sz="2000" dirty="0">
                <a:latin typeface="Calibri" panose="020F0502020204030204" pitchFamily="34" charset="0"/>
                <a:cs typeface="Calibri" panose="020F0502020204030204" pitchFamily="34" charset="0"/>
              </a:rPr>
              <a:t>Test data also reveal that technical issues affect EAS Participants’ ability to receive EAS alerts effectively over IPAWS and that filings from representatives of people with disabilities show that interference with closed captioning and other EAS Participant practices impeded the full accessibility of the test</a:t>
            </a:r>
          </a:p>
          <a:p>
            <a:pPr marL="461963" indent="-461963">
              <a:spcBef>
                <a:spcPts val="0"/>
              </a:spcBef>
              <a:spcAft>
                <a:spcPts val="0"/>
              </a:spcAft>
              <a:buClrTx/>
              <a:buSzPct val="100000"/>
              <a:buFont typeface="Calibri" panose="020F0502020204030204" pitchFamily="34" charset="0"/>
              <a:buChar char="●"/>
            </a:pPr>
            <a:r>
              <a:rPr lang="en-US" sz="2400" dirty="0">
                <a:latin typeface="Calibri" panose="020F0502020204030204" pitchFamily="34" charset="0"/>
                <a:cs typeface="Calibri" panose="020F0502020204030204" pitchFamily="34" charset="0"/>
              </a:rPr>
              <a:t>Over the next year, PSHSB will:	</a:t>
            </a:r>
          </a:p>
          <a:p>
            <a:pPr marL="796925" lvl="1" indent="-334963">
              <a:spcBef>
                <a:spcPts val="0"/>
              </a:spcBef>
              <a:spcAft>
                <a:spcPts val="0"/>
              </a:spcAft>
              <a:buClrTx/>
              <a:buSzPct val="100000"/>
              <a:buFont typeface="Calibri" panose="020F0502020204030204" pitchFamily="34" charset="0"/>
              <a:buChar char="-"/>
            </a:pPr>
            <a:r>
              <a:rPr lang="en-US" sz="2000" dirty="0">
                <a:latin typeface="Calibri" panose="020F0502020204030204" pitchFamily="34" charset="0"/>
                <a:cs typeface="Calibri" panose="020F0502020204030204" pitchFamily="34" charset="0"/>
              </a:rPr>
              <a:t>Encourage EAS Participants to adopt best practices for the delivery of accessible EAS alerts and upkeep of EAS equipment, particularly to allow prioritization of IPAWS=based EAS alerts</a:t>
            </a:r>
          </a:p>
          <a:p>
            <a:pPr marL="796925" lvl="1" indent="-334963">
              <a:spcBef>
                <a:spcPts val="0"/>
              </a:spcBef>
              <a:spcAft>
                <a:spcPts val="0"/>
              </a:spcAft>
              <a:buClrTx/>
              <a:buSzPct val="100000"/>
              <a:buFont typeface="Calibri" panose="020F0502020204030204" pitchFamily="34" charset="0"/>
              <a:buChar char="-"/>
            </a:pPr>
            <a:r>
              <a:rPr lang="en-US" sz="2000" dirty="0">
                <a:latin typeface="Calibri" panose="020F0502020204030204" pitchFamily="34" charset="0"/>
                <a:cs typeface="Calibri" panose="020F0502020204030204" pitchFamily="34" charset="0"/>
              </a:rPr>
              <a:t>Work with the SECCs and EAS equipment manufacturers to reach out to EAS Participants to encourage them to update their EAS equipment and software to ensure successful participation in tests and compliance with the Commission’s rules. </a:t>
            </a:r>
          </a:p>
          <a:p>
            <a:pPr lvl="1">
              <a:spcBef>
                <a:spcPts val="0"/>
              </a:spcBef>
              <a:spcAft>
                <a:spcPts val="0"/>
              </a:spcAft>
            </a:pPr>
            <a:endParaRPr lang="en-US" sz="1400" dirty="0"/>
          </a:p>
        </p:txBody>
      </p:sp>
    </p:spTree>
    <p:extLst>
      <p:ext uri="{BB962C8B-B14F-4D97-AF65-F5344CB8AC3E}">
        <p14:creationId xmlns:p14="http://schemas.microsoft.com/office/powerpoint/2010/main" val="1088270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8EDA42B-41D2-412E-BC65-466B448267BE}"/>
              </a:ext>
            </a:extLst>
          </p:cNvPr>
          <p:cNvSpPr txBox="1"/>
          <p:nvPr/>
        </p:nvSpPr>
        <p:spPr>
          <a:xfrm>
            <a:off x="76200" y="1524000"/>
            <a:ext cx="8763000" cy="3231654"/>
          </a:xfrm>
          <a:prstGeom prst="rect">
            <a:avLst/>
          </a:prstGeom>
          <a:noFill/>
        </p:spPr>
        <p:txBody>
          <a:bodyPr wrap="square" rtlCol="0">
            <a:spAutoFit/>
          </a:bodyPr>
          <a:lstStyle/>
          <a:p>
            <a:pPr marL="461963" lvl="0" indent="-461963" fontAlgn="base">
              <a:spcAft>
                <a:spcPts val="600"/>
              </a:spcAft>
              <a:buSzPct val="100000"/>
              <a:buFont typeface="Calibri" panose="020F0502020204030204" pitchFamily="34" charset="0"/>
              <a:buChar char="●"/>
            </a:pPr>
            <a:r>
              <a:rPr lang="en-US" sz="2400" kern="0" dirty="0">
                <a:solidFill>
                  <a:srgbClr val="000000"/>
                </a:solidFill>
                <a:latin typeface="Calibri" panose="020F0502020204030204" pitchFamily="34" charset="0"/>
                <a:ea typeface="ＭＳ Ｐゴシック" pitchFamily="34" charset="-128"/>
                <a:cs typeface="Calibri" panose="020F0502020204030204" pitchFamily="34" charset="0"/>
              </a:rPr>
              <a:t>On January 13, 2018, the State of Hawaii Emergency Management Agency mistakenly sent a false ballistic missile alert using the EAS and WEA</a:t>
            </a:r>
          </a:p>
          <a:p>
            <a:pPr marL="461963" lvl="0" indent="-461963" fontAlgn="base">
              <a:spcAft>
                <a:spcPts val="600"/>
              </a:spcAft>
              <a:buSzPct val="100000"/>
              <a:buFont typeface="Calibri" panose="020F0502020204030204" pitchFamily="34" charset="0"/>
              <a:buChar char="●"/>
            </a:pPr>
            <a:r>
              <a:rPr lang="en-US" sz="2400" kern="0" dirty="0">
                <a:solidFill>
                  <a:srgbClr val="000000"/>
                </a:solidFill>
                <a:latin typeface="Calibri" panose="020F0502020204030204" pitchFamily="34" charset="0"/>
                <a:ea typeface="ＭＳ Ｐゴシック" pitchFamily="34" charset="-128"/>
                <a:cs typeface="Calibri" panose="020F0502020204030204" pitchFamily="34" charset="0"/>
              </a:rPr>
              <a:t>FCC’s Public Safety and Homeland Security Bureau investigated the event and released a report with recommendations to guard against and mitigate false alerts: </a:t>
            </a:r>
          </a:p>
          <a:p>
            <a:pPr marL="461963" lvl="2" indent="-4763" fontAlgn="base">
              <a:spcAft>
                <a:spcPts val="600"/>
              </a:spcAft>
              <a:buClr>
                <a:srgbClr val="FF0000"/>
              </a:buClr>
              <a:buSzPct val="55000"/>
            </a:pPr>
            <a:r>
              <a:rPr lang="en-US" sz="2400" u="sng" kern="0" dirty="0">
                <a:solidFill>
                  <a:srgbClr val="000000"/>
                </a:solidFill>
                <a:latin typeface="Calibri" panose="020F0502020204030204" pitchFamily="34" charset="0"/>
                <a:ea typeface="ＭＳ Ｐゴシック" pitchFamily="34" charset="-128"/>
                <a:cs typeface="Calibri" panose="020F0502020204030204" pitchFamily="34" charset="0"/>
                <a:hlinkClick r:id="rId2"/>
              </a:rPr>
              <a:t>https://www.fcc.gov/document/fcc-releases-report-hawaii-false-emergency-alert</a:t>
            </a:r>
            <a:r>
              <a:rPr lang="en-US" sz="2400" kern="0" dirty="0">
                <a:solidFill>
                  <a:srgbClr val="000000"/>
                </a:solidFill>
                <a:latin typeface="Calibri" panose="020F0502020204030204" pitchFamily="34" charset="0"/>
                <a:ea typeface="ＭＳ Ｐゴシック" pitchFamily="34" charset="-128"/>
                <a:cs typeface="Calibri" panose="020F0502020204030204" pitchFamily="34" charset="0"/>
              </a:rPr>
              <a:t> </a:t>
            </a:r>
          </a:p>
        </p:txBody>
      </p:sp>
      <p:sp>
        <p:nvSpPr>
          <p:cNvPr id="6" name="TextBox 5">
            <a:extLst>
              <a:ext uri="{FF2B5EF4-FFF2-40B4-BE49-F238E27FC236}">
                <a16:creationId xmlns:a16="http://schemas.microsoft.com/office/drawing/2014/main" id="{4F20ED5E-0C22-4289-AB24-3344EECB4BF1}"/>
              </a:ext>
            </a:extLst>
          </p:cNvPr>
          <p:cNvSpPr txBox="1"/>
          <p:nvPr/>
        </p:nvSpPr>
        <p:spPr>
          <a:xfrm>
            <a:off x="914400" y="76200"/>
            <a:ext cx="7315200" cy="1077218"/>
          </a:xfrm>
          <a:prstGeom prst="rect">
            <a:avLst/>
          </a:prstGeom>
          <a:noFill/>
        </p:spPr>
        <p:txBody>
          <a:bodyPr wrap="square" rtlCol="0">
            <a:spAutoFit/>
          </a:bodyPr>
          <a:lstStyle/>
          <a:p>
            <a:pPr algn="ctr"/>
            <a:r>
              <a:rPr lang="en-US" sz="3200" b="1" dirty="0">
                <a:solidFill>
                  <a:srgbClr val="003399"/>
                </a:solidFill>
                <a:latin typeface="Calibri" panose="020F0502020204030204" pitchFamily="34" charset="0"/>
                <a:cs typeface="Calibri" panose="020F0502020204030204" pitchFamily="34" charset="0"/>
              </a:rPr>
              <a:t>Hawaii False Alert </a:t>
            </a:r>
            <a:br>
              <a:rPr lang="en-US" sz="3200" b="1" dirty="0">
                <a:solidFill>
                  <a:srgbClr val="003399"/>
                </a:solidFill>
                <a:latin typeface="Calibri" panose="020F0502020204030204" pitchFamily="34" charset="0"/>
                <a:cs typeface="Calibri" panose="020F0502020204030204" pitchFamily="34" charset="0"/>
              </a:rPr>
            </a:br>
            <a:r>
              <a:rPr lang="en-US" sz="3200" b="1" dirty="0">
                <a:solidFill>
                  <a:srgbClr val="003399"/>
                </a:solidFill>
                <a:latin typeface="Calibri" panose="020F0502020204030204" pitchFamily="34" charset="0"/>
                <a:cs typeface="Calibri" panose="020F0502020204030204" pitchFamily="34" charset="0"/>
              </a:rPr>
              <a:t>Report and Recommendations</a:t>
            </a:r>
          </a:p>
        </p:txBody>
      </p:sp>
    </p:spTree>
    <p:extLst>
      <p:ext uri="{BB962C8B-B14F-4D97-AF65-F5344CB8AC3E}">
        <p14:creationId xmlns:p14="http://schemas.microsoft.com/office/powerpoint/2010/main" val="1936205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8EDA42B-41D2-412E-BC65-466B448267BE}"/>
              </a:ext>
            </a:extLst>
          </p:cNvPr>
          <p:cNvSpPr txBox="1"/>
          <p:nvPr/>
        </p:nvSpPr>
        <p:spPr>
          <a:xfrm>
            <a:off x="76200" y="1343338"/>
            <a:ext cx="8915400" cy="5286062"/>
          </a:xfrm>
          <a:prstGeom prst="rect">
            <a:avLst/>
          </a:prstGeom>
          <a:noFill/>
        </p:spPr>
        <p:txBody>
          <a:bodyPr wrap="square" rtlCol="0">
            <a:spAutoFit/>
          </a:bodyPr>
          <a:lstStyle/>
          <a:p>
            <a:pPr marL="461963" lvl="0" indent="-461963" fontAlgn="base">
              <a:spcBef>
                <a:spcPct val="25000"/>
              </a:spcBef>
              <a:spcAft>
                <a:spcPct val="0"/>
              </a:spcAft>
              <a:buSzPct val="100000"/>
              <a:buFont typeface="Calibri" panose="020F0502020204030204" pitchFamily="34" charset="0"/>
              <a:buChar char="●"/>
            </a:pPr>
            <a:r>
              <a:rPr lang="en-US" sz="2400" kern="0" dirty="0">
                <a:solidFill>
                  <a:srgbClr val="000000"/>
                </a:solidFill>
                <a:latin typeface="Calibri" panose="020F0502020204030204" pitchFamily="34" charset="0"/>
                <a:ea typeface="ＭＳ Ｐゴシック" pitchFamily="34" charset="-128"/>
                <a:cs typeface="Calibri" panose="020F0502020204030204" pitchFamily="34" charset="0"/>
              </a:rPr>
              <a:t>Recommendations include:</a:t>
            </a:r>
          </a:p>
          <a:p>
            <a:pPr marL="687388" lvl="1" indent="-225425" fontAlgn="base">
              <a:spcBef>
                <a:spcPct val="25000"/>
              </a:spcBef>
              <a:spcAft>
                <a:spcPct val="0"/>
              </a:spcAft>
              <a:buSzPct val="100000"/>
              <a:buFont typeface="Calibri" panose="020F0502020204030204" pitchFamily="34" charset="0"/>
              <a:buChar char="-"/>
            </a:pPr>
            <a:r>
              <a:rPr lang="en-US" sz="2200" kern="0" dirty="0">
                <a:solidFill>
                  <a:srgbClr val="000000"/>
                </a:solidFill>
                <a:latin typeface="Calibri" panose="020F0502020204030204" pitchFamily="34" charset="0"/>
                <a:ea typeface="ＭＳ Ｐゴシック" pitchFamily="34" charset="-128"/>
                <a:cs typeface="Calibri" panose="020F0502020204030204" pitchFamily="34" charset="0"/>
              </a:rPr>
              <a:t>Establishing redundant and effective lines of communication with key stakeholders during emergencies</a:t>
            </a:r>
          </a:p>
          <a:p>
            <a:pPr marL="687388" lvl="1" indent="-225425" fontAlgn="base">
              <a:spcBef>
                <a:spcPct val="25000"/>
              </a:spcBef>
              <a:spcAft>
                <a:spcPct val="0"/>
              </a:spcAft>
              <a:buSzPct val="100000"/>
              <a:buFont typeface="Calibri" panose="020F0502020204030204" pitchFamily="34" charset="0"/>
              <a:buChar char="-"/>
            </a:pPr>
            <a:r>
              <a:rPr lang="en-US" sz="2200" kern="0" dirty="0">
                <a:solidFill>
                  <a:srgbClr val="000000"/>
                </a:solidFill>
                <a:latin typeface="Calibri" panose="020F0502020204030204" pitchFamily="34" charset="0"/>
                <a:ea typeface="ＭＳ Ｐゴシック" pitchFamily="34" charset="-128"/>
                <a:cs typeface="Calibri" panose="020F0502020204030204" pitchFamily="34" charset="0"/>
              </a:rPr>
              <a:t>Conducting regular internal tests in a controlled and closed environment, such as FEMA’s Integrated Public Alert and Warning System (IPAWS) Test Lab</a:t>
            </a:r>
          </a:p>
          <a:p>
            <a:pPr marL="687388" lvl="1" indent="-225425" fontAlgn="base">
              <a:spcBef>
                <a:spcPct val="25000"/>
              </a:spcBef>
              <a:spcAft>
                <a:spcPct val="0"/>
              </a:spcAft>
              <a:buSzPct val="100000"/>
              <a:buFont typeface="Calibri" panose="020F0502020204030204" pitchFamily="34" charset="0"/>
              <a:buChar char="-"/>
            </a:pPr>
            <a:r>
              <a:rPr lang="en-US" sz="2200" kern="0" dirty="0">
                <a:solidFill>
                  <a:srgbClr val="000000"/>
                </a:solidFill>
                <a:latin typeface="Calibri" panose="020F0502020204030204" pitchFamily="34" charset="0"/>
                <a:ea typeface="ＭＳ Ｐゴシック" pitchFamily="34" charset="-128"/>
                <a:cs typeface="Calibri" panose="020F0502020204030204" pitchFamily="34" charset="0"/>
              </a:rPr>
              <a:t>Requiring more than one credentialed person to validate message content prior to transmission of a high-impact alert, as well as all tests</a:t>
            </a:r>
          </a:p>
          <a:p>
            <a:pPr marL="687388" lvl="1" indent="-225425" fontAlgn="base">
              <a:spcBef>
                <a:spcPct val="25000"/>
              </a:spcBef>
              <a:spcAft>
                <a:spcPct val="0"/>
              </a:spcAft>
              <a:buSzPct val="100000"/>
              <a:buFont typeface="Calibri" panose="020F0502020204030204" pitchFamily="34" charset="0"/>
              <a:buChar char="-"/>
            </a:pPr>
            <a:r>
              <a:rPr lang="en-US" sz="2200" kern="0" dirty="0">
                <a:solidFill>
                  <a:srgbClr val="000000"/>
                </a:solidFill>
                <a:latin typeface="Calibri" panose="020F0502020204030204" pitchFamily="34" charset="0"/>
                <a:ea typeface="ＭＳ Ｐゴシック" pitchFamily="34" charset="-128"/>
                <a:cs typeface="Calibri" panose="020F0502020204030204" pitchFamily="34" charset="0"/>
              </a:rPr>
              <a:t>Implementing specific upgrades to alerting software and developing standard operating procedures for responding to false alerts</a:t>
            </a:r>
          </a:p>
          <a:p>
            <a:pPr marL="687388" lvl="1" indent="-225425" fontAlgn="base">
              <a:spcBef>
                <a:spcPct val="25000"/>
              </a:spcBef>
              <a:spcAft>
                <a:spcPct val="0"/>
              </a:spcAft>
              <a:buSzPct val="100000"/>
              <a:buFont typeface="Calibri" panose="020F0502020204030204" pitchFamily="34" charset="0"/>
              <a:buChar char="-"/>
            </a:pPr>
            <a:r>
              <a:rPr lang="en-US" sz="2200" kern="0" dirty="0">
                <a:solidFill>
                  <a:srgbClr val="000000"/>
                </a:solidFill>
                <a:latin typeface="Calibri" panose="020F0502020204030204" pitchFamily="34" charset="0"/>
                <a:ea typeface="ＭＳ Ｐゴシック" pitchFamily="34" charset="-128"/>
                <a:cs typeface="Calibri" panose="020F0502020204030204" pitchFamily="34" charset="0"/>
              </a:rPr>
              <a:t>Consult with SECCs on a regular basis—at least annually—to ensure that EAS procedures, including initiation and cancellation of actual alerts and tests, are mutually understood, agreed upon, and documented in the State EAS Plan. </a:t>
            </a:r>
          </a:p>
        </p:txBody>
      </p:sp>
      <p:sp>
        <p:nvSpPr>
          <p:cNvPr id="6" name="TextBox 5">
            <a:extLst>
              <a:ext uri="{FF2B5EF4-FFF2-40B4-BE49-F238E27FC236}">
                <a16:creationId xmlns:a16="http://schemas.microsoft.com/office/drawing/2014/main" id="{4F20ED5E-0C22-4289-AB24-3344EECB4BF1}"/>
              </a:ext>
            </a:extLst>
          </p:cNvPr>
          <p:cNvSpPr txBox="1"/>
          <p:nvPr/>
        </p:nvSpPr>
        <p:spPr>
          <a:xfrm>
            <a:off x="914400" y="76200"/>
            <a:ext cx="7315200" cy="1077218"/>
          </a:xfrm>
          <a:prstGeom prst="rect">
            <a:avLst/>
          </a:prstGeom>
          <a:noFill/>
        </p:spPr>
        <p:txBody>
          <a:bodyPr wrap="square" rtlCol="0">
            <a:spAutoFit/>
          </a:bodyPr>
          <a:lstStyle/>
          <a:p>
            <a:pPr algn="ctr"/>
            <a:r>
              <a:rPr lang="en-US" sz="3200" b="1" dirty="0">
                <a:solidFill>
                  <a:srgbClr val="003399"/>
                </a:solidFill>
                <a:latin typeface="Calibri" panose="020F0502020204030204" pitchFamily="34" charset="0"/>
                <a:cs typeface="Calibri" panose="020F0502020204030204" pitchFamily="34" charset="0"/>
              </a:rPr>
              <a:t>Hawaii False Alert </a:t>
            </a:r>
            <a:br>
              <a:rPr lang="en-US" sz="3200" b="1" dirty="0">
                <a:solidFill>
                  <a:srgbClr val="003399"/>
                </a:solidFill>
                <a:latin typeface="Calibri" panose="020F0502020204030204" pitchFamily="34" charset="0"/>
                <a:cs typeface="Calibri" panose="020F0502020204030204" pitchFamily="34" charset="0"/>
              </a:rPr>
            </a:br>
            <a:r>
              <a:rPr lang="en-US" sz="3200" b="1" dirty="0">
                <a:solidFill>
                  <a:srgbClr val="003399"/>
                </a:solidFill>
                <a:latin typeface="Calibri" panose="020F0502020204030204" pitchFamily="34" charset="0"/>
                <a:cs typeface="Calibri" panose="020F0502020204030204" pitchFamily="34" charset="0"/>
              </a:rPr>
              <a:t>Report and Recommendations</a:t>
            </a:r>
          </a:p>
        </p:txBody>
      </p:sp>
    </p:spTree>
    <p:extLst>
      <p:ext uri="{BB962C8B-B14F-4D97-AF65-F5344CB8AC3E}">
        <p14:creationId xmlns:p14="http://schemas.microsoft.com/office/powerpoint/2010/main" val="475955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70378-43BD-4963-BDAA-E1E1E0BDC192}"/>
              </a:ext>
            </a:extLst>
          </p:cNvPr>
          <p:cNvSpPr>
            <a:spLocks noGrp="1"/>
          </p:cNvSpPr>
          <p:nvPr>
            <p:ph type="title"/>
          </p:nvPr>
        </p:nvSpPr>
        <p:spPr>
          <a:xfrm>
            <a:off x="2133600" y="228600"/>
            <a:ext cx="4800600" cy="762000"/>
          </a:xfrm>
        </p:spPr>
        <p:txBody>
          <a:bodyPr/>
          <a:lstStyle/>
          <a:p>
            <a:r>
              <a:rPr lang="en-US" sz="3200" b="1" dirty="0">
                <a:solidFill>
                  <a:srgbClr val="003399"/>
                </a:solidFill>
                <a:latin typeface="Calibri" panose="020F0502020204030204" pitchFamily="34" charset="0"/>
                <a:cs typeface="Calibri" panose="020F0502020204030204" pitchFamily="34" charset="0"/>
              </a:rPr>
              <a:t>Alerting Roundtable and Other Outreach</a:t>
            </a:r>
          </a:p>
        </p:txBody>
      </p:sp>
      <p:sp>
        <p:nvSpPr>
          <p:cNvPr id="4" name="Rectangle 3">
            <a:extLst>
              <a:ext uri="{FF2B5EF4-FFF2-40B4-BE49-F238E27FC236}">
                <a16:creationId xmlns:a16="http://schemas.microsoft.com/office/drawing/2014/main" id="{1A9E4F48-A211-416D-A417-784DA4B80349}"/>
              </a:ext>
            </a:extLst>
          </p:cNvPr>
          <p:cNvSpPr/>
          <p:nvPr/>
        </p:nvSpPr>
        <p:spPr>
          <a:xfrm>
            <a:off x="76200" y="1521797"/>
            <a:ext cx="9067800" cy="4955203"/>
          </a:xfrm>
          <a:prstGeom prst="rect">
            <a:avLst/>
          </a:prstGeom>
        </p:spPr>
        <p:txBody>
          <a:bodyPr wrap="square">
            <a:spAutoFit/>
          </a:bodyPr>
          <a:lstStyle/>
          <a:p>
            <a:pPr marL="461963" lvl="0" indent="-461963">
              <a:buClrTx/>
              <a:buSzPct val="100000"/>
              <a:buFont typeface="Calibri" panose="020F0502020204030204" pitchFamily="34" charset="0"/>
              <a:buChar char="●"/>
            </a:pPr>
            <a:r>
              <a:rPr lang="en-US" sz="2400" dirty="0">
                <a:solidFill>
                  <a:srgbClr val="000000"/>
                </a:solidFill>
                <a:latin typeface="Calibri" panose="020F0502020204030204" pitchFamily="34" charset="0"/>
                <a:cs typeface="Calibri" panose="020F0502020204030204" pitchFamily="34" charset="0"/>
              </a:rPr>
              <a:t>On May 15, 2018, the Bureau hosted a public roundtable with stakeholders to share lessons learned and to promote a continued dialogue.</a:t>
            </a:r>
          </a:p>
          <a:p>
            <a:pPr marL="461963" indent="-461963">
              <a:buClrTx/>
              <a:buSzPct val="100000"/>
              <a:buFont typeface="Calibri" panose="020F0502020204030204" pitchFamily="34" charset="0"/>
              <a:buChar char="●"/>
            </a:pPr>
            <a:r>
              <a:rPr lang="en-US" sz="2400" dirty="0">
                <a:solidFill>
                  <a:srgbClr val="000000"/>
                </a:solidFill>
                <a:latin typeface="Calibri" panose="020F0502020204030204" pitchFamily="34" charset="0"/>
                <a:cs typeface="Calibri" panose="020F0502020204030204" pitchFamily="34" charset="0"/>
              </a:rPr>
              <a:t>Recommendations and major take-aways:</a:t>
            </a:r>
          </a:p>
          <a:p>
            <a:pPr marL="796925" lvl="1" indent="-334963">
              <a:buClrTx/>
              <a:buSzPct val="100000"/>
              <a:buFont typeface="Calibri" panose="020F0502020204030204" pitchFamily="34" charset="0"/>
              <a:buChar char="-"/>
            </a:pPr>
            <a:r>
              <a:rPr lang="en-US" sz="2200" dirty="0">
                <a:solidFill>
                  <a:srgbClr val="000000"/>
                </a:solidFill>
                <a:latin typeface="Calibri" panose="020F0502020204030204" pitchFamily="34" charset="0"/>
                <a:cs typeface="Calibri" panose="020F0502020204030204" pitchFamily="34" charset="0"/>
              </a:rPr>
              <a:t>Engage in proficiency training and adopt best practices for alerts and tests</a:t>
            </a:r>
          </a:p>
          <a:p>
            <a:pPr marL="796925" lvl="1" indent="-334963">
              <a:buClrTx/>
              <a:buSzPct val="100000"/>
              <a:buFont typeface="Calibri" panose="020F0502020204030204" pitchFamily="34" charset="0"/>
              <a:buChar char="-"/>
            </a:pPr>
            <a:r>
              <a:rPr lang="en-US" sz="2200" dirty="0">
                <a:solidFill>
                  <a:srgbClr val="000000"/>
                </a:solidFill>
                <a:latin typeface="Calibri" panose="020F0502020204030204" pitchFamily="34" charset="0"/>
                <a:cs typeface="Calibri" panose="020F0502020204030204" pitchFamily="34" charset="0"/>
              </a:rPr>
              <a:t>Building local relationships is essential. Stakeholders, including SECCs and State emergency managers, should meet on a regular basis.</a:t>
            </a:r>
          </a:p>
          <a:p>
            <a:pPr marL="796925" lvl="1" indent="-334963">
              <a:buClrTx/>
              <a:buSzPct val="100000"/>
              <a:buFont typeface="Calibri" panose="020F0502020204030204" pitchFamily="34" charset="0"/>
              <a:buChar char="-"/>
            </a:pPr>
            <a:r>
              <a:rPr lang="en-US" sz="2200" dirty="0">
                <a:solidFill>
                  <a:srgbClr val="000000"/>
                </a:solidFill>
                <a:latin typeface="Calibri" panose="020F0502020204030204" pitchFamily="34" charset="0"/>
                <a:cs typeface="Calibri" panose="020F0502020204030204" pitchFamily="34" charset="0"/>
              </a:rPr>
              <a:t>State personnel responsible for initiating alerts should take the training offered by FEMA and practice using the FEMA IPAWS lab, which can be accessed online.</a:t>
            </a:r>
          </a:p>
          <a:p>
            <a:pPr marL="796925" lvl="1" indent="-334963">
              <a:buClrTx/>
              <a:buSzPct val="100000"/>
              <a:buFont typeface="Calibri" panose="020F0502020204030204" pitchFamily="34" charset="0"/>
              <a:buChar char="-"/>
            </a:pPr>
            <a:r>
              <a:rPr lang="en-US" sz="2200" dirty="0">
                <a:solidFill>
                  <a:srgbClr val="000000"/>
                </a:solidFill>
                <a:latin typeface="Calibri" panose="020F0502020204030204" pitchFamily="34" charset="0"/>
                <a:cs typeface="Calibri" panose="020F0502020204030204" pitchFamily="34" charset="0"/>
              </a:rPr>
              <a:t>An archived webcast of the roundtable can be viewed here: </a:t>
            </a:r>
            <a:br>
              <a:rPr lang="en-US" sz="2200" dirty="0">
                <a:solidFill>
                  <a:srgbClr val="000000"/>
                </a:solidFill>
                <a:latin typeface="Calibri" panose="020F0502020204030204" pitchFamily="34" charset="0"/>
                <a:cs typeface="Calibri" panose="020F0502020204030204" pitchFamily="34" charset="0"/>
              </a:rPr>
            </a:br>
            <a:r>
              <a:rPr lang="en-US" sz="2200" u="sng" dirty="0">
                <a:solidFill>
                  <a:srgbClr val="000000"/>
                </a:solidFill>
                <a:latin typeface="Calibri" panose="020F0502020204030204" pitchFamily="34" charset="0"/>
                <a:cs typeface="Calibri" panose="020F0502020204030204" pitchFamily="34" charset="0"/>
                <a:hlinkClick r:id="rId2"/>
              </a:rPr>
              <a:t>https://www.fcc.gov/news-events/events/2018/05/emergency-alerting-roundtable</a:t>
            </a:r>
            <a:r>
              <a:rPr lang="en-US" sz="2200" dirty="0">
                <a:solidFill>
                  <a:srgbClr val="000000"/>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899123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81000"/>
            <a:ext cx="7317105" cy="594276"/>
          </a:xfrm>
        </p:spPr>
        <p:txBody>
          <a:bodyPr>
            <a:noAutofit/>
          </a:bodyPr>
          <a:lstStyle/>
          <a:p>
            <a:pPr algn="ctr"/>
            <a:r>
              <a:rPr lang="en-US" sz="3200" b="1" dirty="0">
                <a:solidFill>
                  <a:srgbClr val="003399"/>
                </a:solidFill>
                <a:latin typeface="Calibri" panose="020F0502020204030204" pitchFamily="34" charset="0"/>
                <a:cs typeface="Calibri" panose="020F0502020204030204" pitchFamily="34" charset="0"/>
              </a:rPr>
              <a:t>Alerting is a Priority</a:t>
            </a:r>
          </a:p>
        </p:txBody>
      </p:sp>
      <p:sp>
        <p:nvSpPr>
          <p:cNvPr id="5" name="Rectangle 4">
            <a:extLst>
              <a:ext uri="{FF2B5EF4-FFF2-40B4-BE49-F238E27FC236}">
                <a16:creationId xmlns:a16="http://schemas.microsoft.com/office/drawing/2014/main" id="{76F64248-4207-4063-BA7C-7036B486C69C}"/>
              </a:ext>
            </a:extLst>
          </p:cNvPr>
          <p:cNvSpPr/>
          <p:nvPr/>
        </p:nvSpPr>
        <p:spPr>
          <a:xfrm>
            <a:off x="125240" y="1667347"/>
            <a:ext cx="8915400" cy="4585871"/>
          </a:xfrm>
          <a:prstGeom prst="rect">
            <a:avLst/>
          </a:prstGeom>
        </p:spPr>
        <p:txBody>
          <a:bodyPr wrap="square">
            <a:spAutoFit/>
          </a:bodyPr>
          <a:lstStyle/>
          <a:p>
            <a:pPr marL="82318" indent="0" algn="ctr">
              <a:buNone/>
            </a:pPr>
            <a:r>
              <a:rPr lang="en-US" sz="2400" b="1" dirty="0">
                <a:latin typeface="Calibri" panose="020F0502020204030204" pitchFamily="34" charset="0"/>
                <a:cs typeface="Calibri" panose="020F0502020204030204" pitchFamily="34" charset="0"/>
              </a:rPr>
              <a:t>Integral to the FCC’s mission:</a:t>
            </a:r>
          </a:p>
          <a:p>
            <a:pPr marL="82318" indent="0" algn="ctr">
              <a:buNone/>
            </a:pPr>
            <a:r>
              <a:rPr lang="en-US" sz="2200" dirty="0">
                <a:latin typeface="Calibri" panose="020F0502020204030204" pitchFamily="34" charset="0"/>
                <a:cs typeface="Calibri" panose="020F0502020204030204" pitchFamily="34" charset="0"/>
              </a:rPr>
              <a:t>“promoting safety of life and property through the use of wire and radio communication”</a:t>
            </a:r>
          </a:p>
          <a:p>
            <a:pPr marL="82318" indent="0" algn="ctr">
              <a:buNone/>
            </a:pPr>
            <a:r>
              <a:rPr lang="en-US" sz="2200" dirty="0">
                <a:latin typeface="Calibri" panose="020F0502020204030204" pitchFamily="34" charset="0"/>
                <a:cs typeface="Calibri" panose="020F0502020204030204" pitchFamily="34" charset="0"/>
              </a:rPr>
              <a:t>47 U.S.C. § 151 </a:t>
            </a:r>
          </a:p>
          <a:p>
            <a:pPr marL="82318" indent="0" algn="ctr">
              <a:buNone/>
            </a:pPr>
            <a:endParaRPr lang="en-US" sz="2400" dirty="0">
              <a:latin typeface="Calibri" panose="020F0502020204030204" pitchFamily="34" charset="0"/>
              <a:cs typeface="Calibri" panose="020F0502020204030204" pitchFamily="34" charset="0"/>
            </a:endParaRPr>
          </a:p>
          <a:p>
            <a:pPr marL="82318" indent="0" algn="ctr">
              <a:buNone/>
            </a:pPr>
            <a:r>
              <a:rPr lang="en-US" sz="2400" b="1" dirty="0">
                <a:latin typeface="Calibri" panose="020F0502020204030204" pitchFamily="34" charset="0"/>
                <a:cs typeface="Calibri" panose="020F0502020204030204" pitchFamily="34" charset="0"/>
              </a:rPr>
              <a:t>U.S. National Policy</a:t>
            </a:r>
            <a:endParaRPr lang="en-US" sz="2400" b="1" dirty="0">
              <a:solidFill>
                <a:srgbClr val="FF0000"/>
              </a:solidFill>
              <a:latin typeface="Calibri" panose="020F0502020204030204" pitchFamily="34" charset="0"/>
              <a:cs typeface="Calibri" panose="020F0502020204030204" pitchFamily="34" charset="0"/>
            </a:endParaRPr>
          </a:p>
          <a:p>
            <a:pPr marL="82318" indent="0" algn="ctr">
              <a:buNone/>
            </a:pPr>
            <a:r>
              <a:rPr lang="en-US" sz="2200" dirty="0">
                <a:latin typeface="Calibri" panose="020F0502020204030204" pitchFamily="34" charset="0"/>
                <a:cs typeface="Calibri" panose="020F0502020204030204" pitchFamily="34" charset="0"/>
              </a:rPr>
              <a:t>“It is the policy of the United States to have an effective reliable, integrated, flexible, and comprehensive system to alert and warn the American people in situations of war, terrorist attack, natural disaster, or other hazards to public safety and well-being (public alert and warning system), taking account of functions, capabilities, and needs and to ensure that under all conditions the President can communicate with the American people.”</a:t>
            </a:r>
          </a:p>
          <a:p>
            <a:pPr marL="82318" indent="0" algn="ctr">
              <a:buNone/>
            </a:pPr>
            <a:r>
              <a:rPr lang="en-US" sz="2200" dirty="0">
                <a:latin typeface="Calibri" panose="020F0502020204030204" pitchFamily="34" charset="0"/>
                <a:cs typeface="Calibri" panose="020F0502020204030204" pitchFamily="34" charset="0"/>
              </a:rPr>
              <a:t>Executive Order 13407, “Public Alert and Warning System”  (June 26, 2006)</a:t>
            </a:r>
          </a:p>
        </p:txBody>
      </p:sp>
    </p:spTree>
    <p:extLst>
      <p:ext uri="{BB962C8B-B14F-4D97-AF65-F5344CB8AC3E}">
        <p14:creationId xmlns:p14="http://schemas.microsoft.com/office/powerpoint/2010/main" val="3815877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70378-43BD-4963-BDAA-E1E1E0BDC192}"/>
              </a:ext>
            </a:extLst>
          </p:cNvPr>
          <p:cNvSpPr>
            <a:spLocks noGrp="1"/>
          </p:cNvSpPr>
          <p:nvPr>
            <p:ph type="title"/>
          </p:nvPr>
        </p:nvSpPr>
        <p:spPr>
          <a:xfrm>
            <a:off x="2133600" y="228600"/>
            <a:ext cx="4800600" cy="762000"/>
          </a:xfrm>
        </p:spPr>
        <p:txBody>
          <a:bodyPr/>
          <a:lstStyle/>
          <a:p>
            <a:r>
              <a:rPr lang="en-US" sz="3200" b="1" dirty="0">
                <a:solidFill>
                  <a:srgbClr val="003399"/>
                </a:solidFill>
                <a:latin typeface="Calibri" panose="020F0502020204030204" pitchFamily="34" charset="0"/>
                <a:cs typeface="Calibri" panose="020F0502020204030204" pitchFamily="34" charset="0"/>
              </a:rPr>
              <a:t>Alerting Roundtable and Other Outreach</a:t>
            </a:r>
          </a:p>
        </p:txBody>
      </p:sp>
      <p:sp>
        <p:nvSpPr>
          <p:cNvPr id="4" name="Rectangle 3">
            <a:extLst>
              <a:ext uri="{FF2B5EF4-FFF2-40B4-BE49-F238E27FC236}">
                <a16:creationId xmlns:a16="http://schemas.microsoft.com/office/drawing/2014/main" id="{1A9E4F48-A211-416D-A417-784DA4B80349}"/>
              </a:ext>
            </a:extLst>
          </p:cNvPr>
          <p:cNvSpPr/>
          <p:nvPr/>
        </p:nvSpPr>
        <p:spPr>
          <a:xfrm>
            <a:off x="152400" y="1673185"/>
            <a:ext cx="9067800" cy="1908215"/>
          </a:xfrm>
          <a:prstGeom prst="rect">
            <a:avLst/>
          </a:prstGeom>
        </p:spPr>
        <p:txBody>
          <a:bodyPr wrap="square">
            <a:spAutoFit/>
          </a:bodyPr>
          <a:lstStyle/>
          <a:p>
            <a:pPr marL="461963" indent="-461963">
              <a:buSzPct val="100000"/>
              <a:buFont typeface="Calibri" panose="020F0502020204030204" pitchFamily="34" charset="0"/>
              <a:buChar char="●"/>
            </a:pPr>
            <a:r>
              <a:rPr lang="en-US" sz="2400" dirty="0">
                <a:solidFill>
                  <a:srgbClr val="000000"/>
                </a:solidFill>
                <a:latin typeface="Calibri" panose="020F0502020204030204" pitchFamily="34" charset="0"/>
                <a:cs typeface="Calibri" panose="020F0502020204030204" pitchFamily="34" charset="0"/>
              </a:rPr>
              <a:t>The Commission and the Public Safety and Homeland Security Bureau will continue to reach out to government and industry stakeholders to promote best practices and recommendations, including a planned FCC/FEMA webinar for July, 2018.</a:t>
            </a:r>
          </a:p>
          <a:p>
            <a:pPr marL="461963" lvl="0" indent="-461963">
              <a:buClrTx/>
              <a:buSzPct val="100000"/>
              <a:buFont typeface="Calibri" panose="020F0502020204030204" pitchFamily="34" charset="0"/>
              <a:buChar char="●"/>
            </a:pPr>
            <a:endParaRPr lang="en-US" sz="2200"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8545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6300" y="228600"/>
            <a:ext cx="7315200" cy="762000"/>
          </a:xfrm>
        </p:spPr>
        <p:txBody>
          <a:bodyPr>
            <a:normAutofit/>
          </a:bodyPr>
          <a:lstStyle/>
          <a:p>
            <a:pPr algn="ctr"/>
            <a:r>
              <a:rPr lang="en-US" sz="3200" b="1" dirty="0">
                <a:latin typeface="Calibri" panose="020F0502020204030204" pitchFamily="34" charset="0"/>
                <a:cs typeface="Calibri" panose="020F0502020204030204" pitchFamily="34" charset="0"/>
              </a:rPr>
              <a:t>Questions?</a:t>
            </a:r>
          </a:p>
        </p:txBody>
      </p:sp>
      <p:sp>
        <p:nvSpPr>
          <p:cNvPr id="3" name="Content Placeholder 2"/>
          <p:cNvSpPr>
            <a:spLocks noGrp="1"/>
          </p:cNvSpPr>
          <p:nvPr>
            <p:ph idx="1"/>
          </p:nvPr>
        </p:nvSpPr>
        <p:spPr/>
        <p:txBody>
          <a:bodyPr/>
          <a:lstStyle/>
          <a:p>
            <a:pPr marL="0" indent="0" algn="ctr">
              <a:buNone/>
            </a:pPr>
            <a:r>
              <a:rPr lang="en-US" sz="2400" dirty="0">
                <a:latin typeface="Calibri" panose="020F0502020204030204" pitchFamily="34" charset="0"/>
                <a:cs typeface="Calibri" panose="020F0502020204030204" pitchFamily="34" charset="0"/>
              </a:rPr>
              <a:t>Thank You!</a:t>
            </a:r>
          </a:p>
          <a:p>
            <a:pPr marL="34300" indent="0">
              <a:buNone/>
            </a:pPr>
            <a:endParaRPr lang="en-US" sz="2400" dirty="0">
              <a:latin typeface="Calibri" panose="020F0502020204030204" pitchFamily="34" charset="0"/>
              <a:cs typeface="Calibri" panose="020F0502020204030204" pitchFamily="34" charset="0"/>
            </a:endParaRPr>
          </a:p>
          <a:p>
            <a:pPr marL="0" indent="0" algn="ctr">
              <a:buNone/>
            </a:pPr>
            <a:r>
              <a:rPr lang="en-US" sz="2400" dirty="0">
                <a:latin typeface="Calibri" panose="020F0502020204030204" pitchFamily="34" charset="0"/>
                <a:cs typeface="Calibri" panose="020F0502020204030204" pitchFamily="34" charset="0"/>
              </a:rPr>
              <a:t>Gregory M. Cooke </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Deputy Chief, Policy &amp; Licensing Division </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Public Safety &amp; Homeland Security Bureau </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Federal Communications Commission </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(202) 418-2351 (office) </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(301) 466-2441 (mobile)                                                 </a:t>
            </a:r>
          </a:p>
          <a:p>
            <a:pPr marL="0" indent="0" algn="ctr">
              <a:buNone/>
            </a:pPr>
            <a:r>
              <a:rPr lang="en-US" sz="2400" dirty="0">
                <a:latin typeface="Calibri" panose="020F0502020204030204" pitchFamily="34" charset="0"/>
                <a:cs typeface="Calibri" panose="020F0502020204030204" pitchFamily="34" charset="0"/>
              </a:rPr>
              <a:t> gregory.cooke@fcc.gov</a:t>
            </a:r>
          </a:p>
          <a:p>
            <a:endParaRPr lang="en-US" dirty="0"/>
          </a:p>
        </p:txBody>
      </p:sp>
    </p:spTree>
    <p:extLst>
      <p:ext uri="{BB962C8B-B14F-4D97-AF65-F5344CB8AC3E}">
        <p14:creationId xmlns:p14="http://schemas.microsoft.com/office/powerpoint/2010/main" val="737431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C9E23-8385-4B41-8DD2-19AF0336085A}"/>
              </a:ext>
            </a:extLst>
          </p:cNvPr>
          <p:cNvSpPr>
            <a:spLocks noGrp="1"/>
          </p:cNvSpPr>
          <p:nvPr>
            <p:ph type="title"/>
          </p:nvPr>
        </p:nvSpPr>
        <p:spPr>
          <a:xfrm>
            <a:off x="990600" y="374650"/>
            <a:ext cx="7239000" cy="844550"/>
          </a:xfrm>
        </p:spPr>
        <p:txBody>
          <a:bodyPr/>
          <a:lstStyle/>
          <a:p>
            <a:r>
              <a:rPr lang="en-US" sz="3200" b="1" dirty="0">
                <a:solidFill>
                  <a:srgbClr val="003399"/>
                </a:solidFill>
                <a:latin typeface="Calibri" panose="020F0502020204030204" pitchFamily="34" charset="0"/>
                <a:cs typeface="Calibri" panose="020F0502020204030204" pitchFamily="34" charset="0"/>
              </a:rPr>
              <a:t>Alerting Systems </a:t>
            </a:r>
            <a:br>
              <a:rPr lang="en-US" sz="3200" b="1" dirty="0">
                <a:solidFill>
                  <a:srgbClr val="003399"/>
                </a:solidFill>
              </a:rPr>
            </a:br>
            <a:r>
              <a:rPr lang="en-US" sz="2400" b="1" dirty="0">
                <a:solidFill>
                  <a:srgbClr val="003399"/>
                </a:solidFill>
                <a:latin typeface="Calibri" panose="020F0502020204030204" pitchFamily="34" charset="0"/>
                <a:cs typeface="Calibri" panose="020F0502020204030204" pitchFamily="34" charset="0"/>
              </a:rPr>
              <a:t>(Commercial Communications Infrastructure)</a:t>
            </a:r>
            <a:br>
              <a:rPr lang="en-US" sz="2400" b="1" dirty="0">
                <a:solidFill>
                  <a:srgbClr val="003399"/>
                </a:solidFill>
                <a:latin typeface="Calibri" panose="020F0502020204030204" pitchFamily="34" charset="0"/>
                <a:cs typeface="Calibri" panose="020F0502020204030204" pitchFamily="34" charset="0"/>
              </a:rPr>
            </a:br>
            <a:endParaRPr lang="en-US" sz="2400" b="1" dirty="0">
              <a:solidFill>
                <a:srgbClr val="003399"/>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552F164A-C99C-44C8-95E3-B3DEDC5030B6}"/>
              </a:ext>
            </a:extLst>
          </p:cNvPr>
          <p:cNvSpPr>
            <a:spLocks noGrp="1"/>
          </p:cNvSpPr>
          <p:nvPr>
            <p:ph idx="1"/>
          </p:nvPr>
        </p:nvSpPr>
        <p:spPr>
          <a:xfrm>
            <a:off x="152400" y="1676400"/>
            <a:ext cx="8686800" cy="4756150"/>
          </a:xfrm>
        </p:spPr>
        <p:txBody>
          <a:bodyPr>
            <a:normAutofit fontScale="92500"/>
          </a:bodyPr>
          <a:lstStyle/>
          <a:p>
            <a:pPr marL="461963" indent="-461963">
              <a:spcBef>
                <a:spcPts val="0"/>
              </a:spcBef>
              <a:spcAft>
                <a:spcPts val="1200"/>
              </a:spcAft>
              <a:buClrTx/>
              <a:buSzPct val="100000"/>
              <a:buFont typeface="Calibri" panose="020F0502020204030204" pitchFamily="34" charset="0"/>
              <a:buChar char="●"/>
            </a:pPr>
            <a:r>
              <a:rPr lang="en-US" dirty="0">
                <a:latin typeface="Calibri" panose="020F0502020204030204" pitchFamily="34" charset="0"/>
                <a:cs typeface="Calibri" panose="020F0502020204030204" pitchFamily="34" charset="0"/>
              </a:rPr>
              <a:t>The </a:t>
            </a:r>
            <a:r>
              <a:rPr lang="en-US" dirty="0">
                <a:solidFill>
                  <a:srgbClr val="FF0000"/>
                </a:solidFill>
                <a:latin typeface="Calibri" panose="020F0502020204030204" pitchFamily="34" charset="0"/>
                <a:cs typeface="Calibri" panose="020F0502020204030204" pitchFamily="34" charset="0"/>
              </a:rPr>
              <a:t>Emergency Alert System (EAS)</a:t>
            </a:r>
            <a:r>
              <a:rPr lang="en-US" dirty="0">
                <a:latin typeface="Calibri" panose="020F0502020204030204" pitchFamily="34" charset="0"/>
                <a:cs typeface="Calibri" panose="020F0502020204030204" pitchFamily="34" charset="0"/>
              </a:rPr>
              <a:t> is a national public warning system commonly used by state and local authorities to deliver important emergency information, such as weather and AMBER alerts, to affected communities. EAS participants – radio and television broadcasters, cable systems, satellite radio and television providers, and wireline video providers – deliver local alerts on a voluntary basis, but they are required to provide the capability for the President to address the public during a national emergency.</a:t>
            </a:r>
          </a:p>
          <a:p>
            <a:pPr marL="461963" indent="-461963">
              <a:spcBef>
                <a:spcPts val="0"/>
              </a:spcBef>
              <a:spcAft>
                <a:spcPts val="1200"/>
              </a:spcAft>
              <a:buClrTx/>
              <a:buSzPct val="100000"/>
              <a:buFont typeface="Calibri" panose="020F0502020204030204" pitchFamily="34" charset="0"/>
              <a:buChar char="●"/>
            </a:pPr>
            <a:r>
              <a:rPr lang="en-US" dirty="0">
                <a:latin typeface="Calibri" panose="020F0502020204030204" pitchFamily="34" charset="0"/>
                <a:cs typeface="Calibri" panose="020F0502020204030204" pitchFamily="34" charset="0"/>
              </a:rPr>
              <a:t>The </a:t>
            </a:r>
            <a:r>
              <a:rPr lang="en-US" dirty="0">
                <a:solidFill>
                  <a:srgbClr val="FF0000"/>
                </a:solidFill>
                <a:latin typeface="Calibri" panose="020F0502020204030204" pitchFamily="34" charset="0"/>
                <a:cs typeface="Calibri" panose="020F0502020204030204" pitchFamily="34" charset="0"/>
              </a:rPr>
              <a:t>Wireless Emergency Alert (WEA) </a:t>
            </a:r>
            <a:r>
              <a:rPr lang="en-US" dirty="0">
                <a:latin typeface="Calibri" panose="020F0502020204030204" pitchFamily="34" charset="0"/>
                <a:cs typeface="Calibri" panose="020F0502020204030204" pitchFamily="34" charset="0"/>
              </a:rPr>
              <a:t>system delivers critical warnings and information to the public on their wireless devices.  Participation by wireless providers is voluntary, but those that offer the service must adhere to the technical and operational requirements established by the FCC.</a:t>
            </a:r>
          </a:p>
          <a:p>
            <a:pPr lvl="1"/>
            <a:endParaRPr lang="en-US" dirty="0"/>
          </a:p>
        </p:txBody>
      </p:sp>
    </p:spTree>
    <p:extLst>
      <p:ext uri="{BB962C8B-B14F-4D97-AF65-F5344CB8AC3E}">
        <p14:creationId xmlns:p14="http://schemas.microsoft.com/office/powerpoint/2010/main" val="720187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7826354-9EA3-4A3B-B80E-39FEB67AA38D}"/>
              </a:ext>
            </a:extLst>
          </p:cNvPr>
          <p:cNvSpPr>
            <a:spLocks noGrp="1"/>
          </p:cNvSpPr>
          <p:nvPr>
            <p:ph type="ctrTitle"/>
          </p:nvPr>
        </p:nvSpPr>
        <p:spPr>
          <a:xfrm>
            <a:off x="685800" y="2617788"/>
            <a:ext cx="7772400" cy="1470025"/>
          </a:xfrm>
        </p:spPr>
        <p:txBody>
          <a:bodyPr/>
          <a:lstStyle/>
          <a:p>
            <a:r>
              <a:rPr lang="en-US" dirty="0"/>
              <a:t>Basic Alerting Model</a:t>
            </a:r>
          </a:p>
        </p:txBody>
      </p:sp>
      <p:sp>
        <p:nvSpPr>
          <p:cNvPr id="11" name="Subtitle 10">
            <a:extLst>
              <a:ext uri="{FF2B5EF4-FFF2-40B4-BE49-F238E27FC236}">
                <a16:creationId xmlns:a16="http://schemas.microsoft.com/office/drawing/2014/main" id="{602768C7-C659-4202-9A06-E6F25D93EBBE}"/>
              </a:ext>
            </a:extLst>
          </p:cNvPr>
          <p:cNvSpPr>
            <a:spLocks noGrp="1"/>
          </p:cNvSpPr>
          <p:nvPr>
            <p:ph type="subTitle" idx="1"/>
          </p:nvPr>
        </p:nvSpPr>
        <p:spPr>
          <a:xfrm>
            <a:off x="701675" y="4979369"/>
            <a:ext cx="7756525" cy="735631"/>
          </a:xfrm>
        </p:spPr>
        <p:txBody>
          <a:bodyPr/>
          <a:lstStyle/>
          <a:p>
            <a:r>
              <a:rPr lang="en-US" dirty="0"/>
              <a:t>Both the EAS and WEA follow this approach</a:t>
            </a:r>
          </a:p>
        </p:txBody>
      </p:sp>
      <p:graphicFrame>
        <p:nvGraphicFramePr>
          <p:cNvPr id="10" name="Content Placeholder 9">
            <a:extLst>
              <a:ext uri="{FF2B5EF4-FFF2-40B4-BE49-F238E27FC236}">
                <a16:creationId xmlns:a16="http://schemas.microsoft.com/office/drawing/2014/main" id="{7A4399EE-FD38-4E7B-A6BA-812A575BFBE2}"/>
              </a:ext>
            </a:extLst>
          </p:cNvPr>
          <p:cNvGraphicFramePr>
            <a:graphicFrameLocks noGrp="1"/>
          </p:cNvGraphicFramePr>
          <p:nvPr>
            <p:ph sz="half" idx="4294967295"/>
            <p:extLst>
              <p:ext uri="{D42A27DB-BD31-4B8C-83A1-F6EECF244321}">
                <p14:modId xmlns:p14="http://schemas.microsoft.com/office/powerpoint/2010/main" val="1061622978"/>
              </p:ext>
            </p:extLst>
          </p:nvPr>
        </p:nvGraphicFramePr>
        <p:xfrm>
          <a:off x="701675" y="1782758"/>
          <a:ext cx="7740650" cy="30178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a:extLst>
              <a:ext uri="{FF2B5EF4-FFF2-40B4-BE49-F238E27FC236}">
                <a16:creationId xmlns:a16="http://schemas.microsoft.com/office/drawing/2014/main" id="{3D97CE7C-A8A2-44EF-924D-D4FB44771431}"/>
              </a:ext>
            </a:extLst>
          </p:cNvPr>
          <p:cNvSpPr txBox="1"/>
          <p:nvPr/>
        </p:nvSpPr>
        <p:spPr>
          <a:xfrm>
            <a:off x="990601" y="368506"/>
            <a:ext cx="7239000" cy="584775"/>
          </a:xfrm>
          <a:prstGeom prst="rect">
            <a:avLst/>
          </a:prstGeom>
          <a:noFill/>
        </p:spPr>
        <p:txBody>
          <a:bodyPr wrap="square" rtlCol="0">
            <a:spAutoFit/>
          </a:bodyPr>
          <a:lstStyle/>
          <a:p>
            <a:pPr algn="ctr"/>
            <a:r>
              <a:rPr lang="en-US" sz="3200" b="1" dirty="0">
                <a:solidFill>
                  <a:srgbClr val="003399"/>
                </a:solidFill>
                <a:latin typeface="Calibri" panose="020F0502020204030204" pitchFamily="34" charset="0"/>
                <a:cs typeface="Calibri" panose="020F0502020204030204" pitchFamily="34" charset="0"/>
              </a:rPr>
              <a:t>Basic Alerting Model</a:t>
            </a:r>
          </a:p>
        </p:txBody>
      </p:sp>
    </p:spTree>
    <p:extLst>
      <p:ext uri="{BB962C8B-B14F-4D97-AF65-F5344CB8AC3E}">
        <p14:creationId xmlns:p14="http://schemas.microsoft.com/office/powerpoint/2010/main" val="3295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E602C-D84A-4DD0-B841-D47C7463F036}"/>
              </a:ext>
            </a:extLst>
          </p:cNvPr>
          <p:cNvSpPr>
            <a:spLocks noGrp="1"/>
          </p:cNvSpPr>
          <p:nvPr>
            <p:ph type="title"/>
          </p:nvPr>
        </p:nvSpPr>
        <p:spPr/>
        <p:txBody>
          <a:bodyPr/>
          <a:lstStyle/>
          <a:p>
            <a:r>
              <a:rPr lang="en-US" sz="3200" b="1" dirty="0">
                <a:solidFill>
                  <a:srgbClr val="003399"/>
                </a:solidFill>
                <a:latin typeface="Calibri" panose="020F0502020204030204" pitchFamily="34" charset="0"/>
                <a:cs typeface="Calibri" panose="020F0502020204030204" pitchFamily="34" charset="0"/>
              </a:rPr>
              <a:t>Trusted Sources</a:t>
            </a:r>
          </a:p>
        </p:txBody>
      </p:sp>
      <p:sp>
        <p:nvSpPr>
          <p:cNvPr id="3" name="Content Placeholder 2">
            <a:extLst>
              <a:ext uri="{FF2B5EF4-FFF2-40B4-BE49-F238E27FC236}">
                <a16:creationId xmlns:a16="http://schemas.microsoft.com/office/drawing/2014/main" id="{25BA150A-11EA-49D1-8255-AEF62DC65683}"/>
              </a:ext>
            </a:extLst>
          </p:cNvPr>
          <p:cNvSpPr>
            <a:spLocks noGrp="1"/>
          </p:cNvSpPr>
          <p:nvPr>
            <p:ph idx="1"/>
          </p:nvPr>
        </p:nvSpPr>
        <p:spPr>
          <a:xfrm>
            <a:off x="914400" y="1676400"/>
            <a:ext cx="7315200" cy="5029200"/>
          </a:xfrm>
        </p:spPr>
        <p:txBody>
          <a:bodyPr>
            <a:normAutofit/>
          </a:bodyPr>
          <a:lstStyle/>
          <a:p>
            <a:pPr marL="344488" indent="-344488">
              <a:buClrTx/>
              <a:buFont typeface="Calibri" panose="020F0502020204030204" pitchFamily="34" charset="0"/>
              <a:buChar char="●"/>
            </a:pPr>
            <a:r>
              <a:rPr lang="en-US" sz="3200" dirty="0">
                <a:latin typeface="Calibri" panose="020F0502020204030204" pitchFamily="34" charset="0"/>
                <a:cs typeface="Calibri" panose="020F0502020204030204" pitchFamily="34" charset="0"/>
              </a:rPr>
              <a:t>Who or what are trusted sources?</a:t>
            </a:r>
          </a:p>
          <a:p>
            <a:pPr marL="687388" lvl="1" indent="-344488">
              <a:buClrTx/>
              <a:buSzPct val="100000"/>
              <a:buFont typeface="Calibri" panose="020F0502020204030204" pitchFamily="34" charset="0"/>
              <a:buChar char="-"/>
            </a:pPr>
            <a:r>
              <a:rPr lang="en-US" sz="3200" dirty="0">
                <a:latin typeface="Calibri" panose="020F0502020204030204" pitchFamily="34" charset="0"/>
                <a:cs typeface="Calibri" panose="020F0502020204030204" pitchFamily="34" charset="0"/>
              </a:rPr>
              <a:t>The President of the United States</a:t>
            </a:r>
          </a:p>
          <a:p>
            <a:pPr marL="687388" lvl="1" indent="-344488">
              <a:buClrTx/>
              <a:buSzPct val="100000"/>
              <a:buFont typeface="Calibri" panose="020F0502020204030204" pitchFamily="34" charset="0"/>
              <a:buChar char="-"/>
            </a:pPr>
            <a:r>
              <a:rPr lang="en-US" sz="3200" dirty="0">
                <a:latin typeface="Calibri" panose="020F0502020204030204" pitchFamily="34" charset="0"/>
                <a:cs typeface="Calibri" panose="020F0502020204030204" pitchFamily="34" charset="0"/>
              </a:rPr>
              <a:t>The National Weather Service</a:t>
            </a:r>
          </a:p>
          <a:p>
            <a:pPr marL="687388" lvl="1" indent="-344488">
              <a:buClrTx/>
              <a:buSzPct val="100000"/>
              <a:buFont typeface="Calibri" panose="020F0502020204030204" pitchFamily="34" charset="0"/>
              <a:buChar char="-"/>
            </a:pPr>
            <a:r>
              <a:rPr lang="en-US" sz="3200" dirty="0">
                <a:latin typeface="Calibri" panose="020F0502020204030204" pitchFamily="34" charset="0"/>
                <a:cs typeface="Calibri" panose="020F0502020204030204" pitchFamily="34" charset="0"/>
              </a:rPr>
              <a:t>You!</a:t>
            </a:r>
          </a:p>
          <a:p>
            <a:pPr marL="1031875" lvl="2" indent="-346075">
              <a:buClrTx/>
              <a:buFont typeface="Courier New" panose="02070309020205020404" pitchFamily="49" charset="0"/>
              <a:buChar char="o"/>
            </a:pPr>
            <a:r>
              <a:rPr lang="en-US" sz="3200" dirty="0">
                <a:latin typeface="Calibri" panose="020F0502020204030204" pitchFamily="34" charset="0"/>
                <a:cs typeface="Calibri" panose="020F0502020204030204" pitchFamily="34" charset="0"/>
              </a:rPr>
              <a:t>State, local, county governments</a:t>
            </a:r>
          </a:p>
          <a:p>
            <a:pPr marL="1031875" lvl="2" indent="-346075">
              <a:buClrTx/>
              <a:buFont typeface="Courier New" panose="02070309020205020404" pitchFamily="49" charset="0"/>
              <a:buChar char="o"/>
            </a:pPr>
            <a:r>
              <a:rPr lang="en-US" sz="3200" dirty="0">
                <a:latin typeface="Calibri" panose="020F0502020204030204" pitchFamily="34" charset="0"/>
                <a:cs typeface="Calibri" panose="020F0502020204030204" pitchFamily="34" charset="0"/>
              </a:rPr>
              <a:t>Emergency management agencies</a:t>
            </a:r>
          </a:p>
          <a:p>
            <a:pPr marL="1031875" lvl="2" indent="-346075">
              <a:buClrTx/>
              <a:buFont typeface="Courier New" panose="02070309020205020404" pitchFamily="49" charset="0"/>
              <a:buChar char="o"/>
            </a:pPr>
            <a:r>
              <a:rPr lang="en-US" sz="3200" dirty="0">
                <a:latin typeface="Calibri" panose="020F0502020204030204" pitchFamily="34" charset="0"/>
                <a:cs typeface="Calibri" panose="020F0502020204030204" pitchFamily="34" charset="0"/>
              </a:rPr>
              <a:t>State police (AMBER Alerts) </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94119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E602C-D84A-4DD0-B841-D47C7463F036}"/>
              </a:ext>
            </a:extLst>
          </p:cNvPr>
          <p:cNvSpPr>
            <a:spLocks noGrp="1"/>
          </p:cNvSpPr>
          <p:nvPr>
            <p:ph type="title"/>
          </p:nvPr>
        </p:nvSpPr>
        <p:spPr/>
        <p:txBody>
          <a:bodyPr/>
          <a:lstStyle/>
          <a:p>
            <a:r>
              <a:rPr lang="en-US" sz="3200" b="1" dirty="0">
                <a:solidFill>
                  <a:srgbClr val="003399"/>
                </a:solidFill>
                <a:latin typeface="Calibri" panose="020F0502020204030204" pitchFamily="34" charset="0"/>
                <a:cs typeface="Calibri" panose="020F0502020204030204" pitchFamily="34" charset="0"/>
              </a:rPr>
              <a:t>Trusted Sources</a:t>
            </a:r>
          </a:p>
        </p:txBody>
      </p:sp>
      <p:sp>
        <p:nvSpPr>
          <p:cNvPr id="3" name="Content Placeholder 2">
            <a:extLst>
              <a:ext uri="{FF2B5EF4-FFF2-40B4-BE49-F238E27FC236}">
                <a16:creationId xmlns:a16="http://schemas.microsoft.com/office/drawing/2014/main" id="{25BA150A-11EA-49D1-8255-AEF62DC65683}"/>
              </a:ext>
            </a:extLst>
          </p:cNvPr>
          <p:cNvSpPr>
            <a:spLocks noGrp="1"/>
          </p:cNvSpPr>
          <p:nvPr>
            <p:ph idx="1"/>
          </p:nvPr>
        </p:nvSpPr>
        <p:spPr>
          <a:xfrm>
            <a:off x="152400" y="1441293"/>
            <a:ext cx="8763000" cy="5257800"/>
          </a:xfrm>
        </p:spPr>
        <p:txBody>
          <a:bodyPr>
            <a:normAutofit fontScale="77500" lnSpcReduction="20000"/>
          </a:bodyPr>
          <a:lstStyle/>
          <a:p>
            <a:pPr marL="461963" indent="-461963">
              <a:lnSpc>
                <a:spcPct val="110000"/>
              </a:lnSpc>
              <a:spcBef>
                <a:spcPts val="0"/>
              </a:spcBef>
              <a:spcAft>
                <a:spcPts val="600"/>
              </a:spcAft>
              <a:buClrTx/>
              <a:buSzPct val="100000"/>
              <a:buFont typeface="Calibri" panose="020F0502020204030204" pitchFamily="34" charset="0"/>
              <a:buChar char="●"/>
            </a:pPr>
            <a:r>
              <a:rPr lang="en-US" sz="3100" dirty="0">
                <a:latin typeface="Calibri" panose="020F0502020204030204" pitchFamily="34" charset="0"/>
                <a:cs typeface="Calibri" panose="020F0502020204030204" pitchFamily="34" charset="0"/>
              </a:rPr>
              <a:t>How to become a trusted source:</a:t>
            </a:r>
          </a:p>
          <a:p>
            <a:pPr marL="796925" lvl="1" indent="-334963">
              <a:lnSpc>
                <a:spcPct val="110000"/>
              </a:lnSpc>
              <a:spcBef>
                <a:spcPts val="0"/>
              </a:spcBef>
              <a:spcAft>
                <a:spcPts val="600"/>
              </a:spcAft>
              <a:buClrTx/>
              <a:buSzPct val="100000"/>
              <a:buFont typeface="Calibri" panose="020F0502020204030204" pitchFamily="34" charset="0"/>
              <a:buChar char="-"/>
            </a:pPr>
            <a:r>
              <a:rPr lang="en-US" sz="2600" dirty="0">
                <a:latin typeface="Calibri" panose="020F0502020204030204" pitchFamily="34" charset="0"/>
                <a:cs typeface="Calibri" panose="020F0502020204030204" pitchFamily="34" charset="0"/>
              </a:rPr>
              <a:t>Understand the alerting systems that are available to you.</a:t>
            </a:r>
          </a:p>
          <a:p>
            <a:pPr marL="796925" lvl="1" indent="-334963">
              <a:lnSpc>
                <a:spcPct val="110000"/>
              </a:lnSpc>
              <a:spcBef>
                <a:spcPts val="0"/>
              </a:spcBef>
              <a:spcAft>
                <a:spcPts val="600"/>
              </a:spcAft>
              <a:buClrTx/>
              <a:buSzPct val="100000"/>
              <a:buFont typeface="Calibri" panose="020F0502020204030204" pitchFamily="34" charset="0"/>
              <a:buChar char="-"/>
            </a:pPr>
            <a:r>
              <a:rPr lang="en-US" sz="2600" dirty="0">
                <a:latin typeface="Calibri" panose="020F0502020204030204" pitchFamily="34" charset="0"/>
                <a:cs typeface="Calibri" panose="020F0502020204030204" pitchFamily="34" charset="0"/>
              </a:rPr>
              <a:t>Get training and authorization from FEMA: </a:t>
            </a:r>
          </a:p>
          <a:p>
            <a:pPr marL="1139921" lvl="3" indent="-334963">
              <a:lnSpc>
                <a:spcPct val="110000"/>
              </a:lnSpc>
              <a:spcBef>
                <a:spcPts val="0"/>
              </a:spcBef>
              <a:spcAft>
                <a:spcPts val="600"/>
              </a:spcAft>
              <a:buClrTx/>
              <a:buSzPct val="100000"/>
              <a:buNone/>
            </a:pPr>
            <a:r>
              <a:rPr lang="en-US" sz="2600" dirty="0">
                <a:latin typeface="Calibri" panose="020F0502020204030204" pitchFamily="34" charset="0"/>
                <a:cs typeface="Calibri" panose="020F0502020204030204" pitchFamily="34" charset="0"/>
                <a:hlinkClick r:id="rId2"/>
              </a:rPr>
              <a:t>https://www.fema.gov/how-sign-ipaws</a:t>
            </a:r>
            <a:endParaRPr lang="en-US" sz="2600" dirty="0">
              <a:latin typeface="Calibri" panose="020F0502020204030204" pitchFamily="34" charset="0"/>
              <a:cs typeface="Calibri" panose="020F0502020204030204" pitchFamily="34" charset="0"/>
            </a:endParaRPr>
          </a:p>
          <a:p>
            <a:pPr marL="796925" lvl="1" indent="-334963">
              <a:lnSpc>
                <a:spcPct val="110000"/>
              </a:lnSpc>
              <a:spcBef>
                <a:spcPts val="0"/>
              </a:spcBef>
              <a:spcAft>
                <a:spcPts val="600"/>
              </a:spcAft>
              <a:buClrTx/>
              <a:buSzPct val="100000"/>
              <a:buFont typeface="Calibri" panose="020F0502020204030204" pitchFamily="34" charset="0"/>
              <a:buChar char="-"/>
            </a:pPr>
            <a:r>
              <a:rPr lang="en-US" sz="2600" dirty="0">
                <a:latin typeface="Calibri" panose="020F0502020204030204" pitchFamily="34" charset="0"/>
                <a:cs typeface="Calibri" panose="020F0502020204030204" pitchFamily="34" charset="0"/>
              </a:rPr>
              <a:t>Work with your fellow alerting stakeholders:</a:t>
            </a:r>
          </a:p>
          <a:p>
            <a:pPr marL="1141413" lvl="2" indent="-344488">
              <a:lnSpc>
                <a:spcPct val="110000"/>
              </a:lnSpc>
              <a:spcBef>
                <a:spcPts val="0"/>
              </a:spcBef>
              <a:spcAft>
                <a:spcPts val="600"/>
              </a:spcAft>
              <a:buClrTx/>
              <a:buSzPct val="100000"/>
              <a:buFont typeface="Courier New" panose="02070309020205020404" pitchFamily="49" charset="0"/>
              <a:buChar char="o"/>
            </a:pPr>
            <a:r>
              <a:rPr lang="en-US" sz="2400" dirty="0">
                <a:latin typeface="Calibri" panose="020F0502020204030204" pitchFamily="34" charset="0"/>
                <a:cs typeface="Calibri" panose="020F0502020204030204" pitchFamily="34" charset="0"/>
              </a:rPr>
              <a:t>State Emergency Communications Committees (SECCs) are volunteer organizations that administer the EAS at the state and local level. </a:t>
            </a:r>
          </a:p>
          <a:p>
            <a:pPr marL="1141413" lvl="2" indent="-344488" defTabSz="8283575">
              <a:lnSpc>
                <a:spcPct val="110000"/>
              </a:lnSpc>
              <a:spcBef>
                <a:spcPts val="0"/>
              </a:spcBef>
              <a:spcAft>
                <a:spcPts val="600"/>
              </a:spcAft>
              <a:buClrTx/>
              <a:buSzPct val="100000"/>
              <a:buFont typeface="Courier New" panose="02070309020205020404" pitchFamily="49" charset="0"/>
              <a:buChar char="o"/>
            </a:pPr>
            <a:r>
              <a:rPr lang="en-US" sz="2400" dirty="0">
                <a:latin typeface="Calibri" panose="020F0502020204030204" pitchFamily="34" charset="0"/>
                <a:cs typeface="Calibri" panose="020F0502020204030204" pitchFamily="34" charset="0"/>
              </a:rPr>
              <a:t>Get familiar with your State EAS Plan.  State EAS Plans describe state and local EAS operations, and contain guidelines which must be followed to activate the EAS:</a:t>
            </a:r>
          </a:p>
          <a:p>
            <a:pPr marL="1141413" lvl="4" indent="-1588" defTabSz="8283575">
              <a:lnSpc>
                <a:spcPct val="110000"/>
              </a:lnSpc>
              <a:spcBef>
                <a:spcPts val="0"/>
              </a:spcBef>
              <a:spcAft>
                <a:spcPts val="600"/>
              </a:spcAft>
              <a:buClrTx/>
              <a:buSzPct val="100000"/>
              <a:buNone/>
            </a:pPr>
            <a:r>
              <a:rPr lang="en-US" sz="2400" dirty="0">
                <a:latin typeface="Calibri" panose="020F0502020204030204" pitchFamily="34" charset="0"/>
                <a:cs typeface="Calibri" panose="020F0502020204030204" pitchFamily="34" charset="0"/>
                <a:hlinkClick r:id="rId3"/>
              </a:rPr>
              <a:t>https://www.fcc.gov/public-safety-and-homeland-security/policy-and-licensing division/alerting/general/state-eas-plans</a:t>
            </a:r>
            <a:endParaRPr lang="en-US" sz="2400" dirty="0">
              <a:latin typeface="Calibri" panose="020F0502020204030204" pitchFamily="34" charset="0"/>
              <a:cs typeface="Calibri" panose="020F0502020204030204" pitchFamily="34" charset="0"/>
            </a:endParaRPr>
          </a:p>
          <a:p>
            <a:pPr marL="1141413" lvl="2" indent="-344488">
              <a:lnSpc>
                <a:spcPct val="110000"/>
              </a:lnSpc>
              <a:spcBef>
                <a:spcPts val="0"/>
              </a:spcBef>
              <a:spcAft>
                <a:spcPts val="600"/>
              </a:spcAft>
              <a:buClrTx/>
              <a:buSzPct val="100000"/>
              <a:buFont typeface="Courier New" panose="02070309020205020404" pitchFamily="49" charset="0"/>
              <a:buChar char="o"/>
            </a:pPr>
            <a:r>
              <a:rPr lang="en-US" sz="2400" dirty="0">
                <a:latin typeface="Calibri" panose="020F0502020204030204" pitchFamily="34" charset="0"/>
                <a:cs typeface="Calibri" panose="020F0502020204030204" pitchFamily="34" charset="0"/>
              </a:rPr>
              <a:t>FEMA IPAWS Team and testing lab:</a:t>
            </a:r>
          </a:p>
          <a:p>
            <a:pPr marL="1601885" lvl="4" indent="-461963">
              <a:lnSpc>
                <a:spcPct val="110000"/>
              </a:lnSpc>
              <a:spcBef>
                <a:spcPts val="0"/>
              </a:spcBef>
              <a:spcAft>
                <a:spcPts val="600"/>
              </a:spcAft>
              <a:buClrTx/>
              <a:buSzPct val="100000"/>
              <a:buNone/>
            </a:pPr>
            <a:r>
              <a:rPr lang="en-US" sz="2400" dirty="0">
                <a:latin typeface="Calibri" panose="020F0502020204030204" pitchFamily="34" charset="0"/>
                <a:cs typeface="Calibri" panose="020F0502020204030204" pitchFamily="34" charset="0"/>
                <a:hlinkClick r:id="rId4"/>
              </a:rPr>
              <a:t>https://www.fema.gov/testing-ipaws-lab-jitc</a:t>
            </a:r>
            <a:r>
              <a:rPr lang="en-US" sz="2400" dirty="0">
                <a:latin typeface="Calibri" panose="020F0502020204030204" pitchFamily="34" charset="0"/>
                <a:cs typeface="Calibri" panose="020F0502020204030204" pitchFamily="34" charset="0"/>
              </a:rPr>
              <a:t> </a:t>
            </a:r>
          </a:p>
          <a:p>
            <a:pPr marL="1141413" lvl="2" indent="-344488">
              <a:lnSpc>
                <a:spcPct val="110000"/>
              </a:lnSpc>
              <a:spcBef>
                <a:spcPts val="0"/>
              </a:spcBef>
              <a:spcAft>
                <a:spcPts val="600"/>
              </a:spcAft>
              <a:buClrTx/>
              <a:buSzPct val="100000"/>
              <a:buFont typeface="Courier New" panose="02070309020205020404" pitchFamily="49" charset="0"/>
              <a:buChar char="o"/>
            </a:pPr>
            <a:r>
              <a:rPr lang="en-US" sz="2400" dirty="0">
                <a:latin typeface="Calibri" panose="020F0502020204030204" pitchFamily="34" charset="0"/>
                <a:cs typeface="Calibri" panose="020F0502020204030204" pitchFamily="34" charset="0"/>
              </a:rPr>
              <a:t>National Weather Service – local coordination meteorologists: </a:t>
            </a:r>
            <a:r>
              <a:rPr lang="en-US" sz="2400" dirty="0">
                <a:latin typeface="Calibri" panose="020F0502020204030204" pitchFamily="34" charset="0"/>
                <a:cs typeface="Calibri" panose="020F0502020204030204" pitchFamily="34" charset="0"/>
                <a:hlinkClick r:id="rId5"/>
              </a:rPr>
              <a:t>https://www.weather.gov/stormready/contact</a:t>
            </a:r>
            <a:endParaRPr lang="en-US" sz="2400" dirty="0">
              <a:latin typeface="Calibri" panose="020F0502020204030204" pitchFamily="34" charset="0"/>
              <a:cs typeface="Calibri" panose="020F0502020204030204" pitchFamily="34" charset="0"/>
            </a:endParaRPr>
          </a:p>
          <a:p>
            <a:pPr marL="0" indent="0">
              <a:buNone/>
            </a:pPr>
            <a:endParaRPr lang="en-US" sz="2000" dirty="0">
              <a:latin typeface="Calibri" panose="020F0502020204030204" pitchFamily="34" charset="0"/>
              <a:cs typeface="Calibri" panose="020F0502020204030204" pitchFamily="34" charset="0"/>
            </a:endParaRP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579548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7E0A2-FFA6-4096-8FE0-408E3FC70F83}"/>
              </a:ext>
            </a:extLst>
          </p:cNvPr>
          <p:cNvSpPr>
            <a:spLocks noGrp="1"/>
          </p:cNvSpPr>
          <p:nvPr>
            <p:ph type="title"/>
          </p:nvPr>
        </p:nvSpPr>
        <p:spPr>
          <a:xfrm>
            <a:off x="1200150" y="213361"/>
            <a:ext cx="6743700" cy="965200"/>
          </a:xfrm>
        </p:spPr>
        <p:txBody>
          <a:bodyPr>
            <a:normAutofit/>
          </a:bodyPr>
          <a:lstStyle/>
          <a:p>
            <a:pPr lvl="0">
              <a:spcBef>
                <a:spcPts val="1000"/>
              </a:spcBef>
            </a:pPr>
            <a:r>
              <a:rPr lang="en-US" sz="3200" b="1" dirty="0">
                <a:solidFill>
                  <a:srgbClr val="003399"/>
                </a:solidFill>
                <a:latin typeface="Calibri" panose="020F0502020204030204" pitchFamily="34" charset="0"/>
                <a:ea typeface="+mn-ea"/>
                <a:cs typeface="Calibri" panose="020F0502020204030204" pitchFamily="34" charset="0"/>
              </a:rPr>
              <a:t>The Emergency Alert System (EAS)</a:t>
            </a:r>
            <a:endParaRPr lang="en-US" sz="3200" b="1" dirty="0">
              <a:solidFill>
                <a:srgbClr val="003399"/>
              </a:solidFill>
            </a:endParaRPr>
          </a:p>
        </p:txBody>
      </p:sp>
      <p:sp>
        <p:nvSpPr>
          <p:cNvPr id="3" name="Content Placeholder 2">
            <a:extLst>
              <a:ext uri="{FF2B5EF4-FFF2-40B4-BE49-F238E27FC236}">
                <a16:creationId xmlns:a16="http://schemas.microsoft.com/office/drawing/2014/main" id="{299DB86D-68D8-47DF-B287-51FF7E83FF6C}"/>
              </a:ext>
            </a:extLst>
          </p:cNvPr>
          <p:cNvSpPr>
            <a:spLocks noGrp="1"/>
          </p:cNvSpPr>
          <p:nvPr>
            <p:ph idx="1"/>
          </p:nvPr>
        </p:nvSpPr>
        <p:spPr>
          <a:xfrm>
            <a:off x="228600" y="1524000"/>
            <a:ext cx="8610600" cy="5415278"/>
          </a:xfrm>
        </p:spPr>
        <p:txBody>
          <a:bodyPr>
            <a:normAutofit fontScale="62500" lnSpcReduction="20000"/>
          </a:bodyPr>
          <a:lstStyle/>
          <a:p>
            <a:pPr marL="461963" indent="-461963">
              <a:lnSpc>
                <a:spcPct val="120000"/>
              </a:lnSpc>
              <a:spcBef>
                <a:spcPts val="0"/>
              </a:spcBef>
              <a:spcAft>
                <a:spcPts val="1200"/>
              </a:spcAft>
              <a:buClrTx/>
              <a:buSzPct val="100000"/>
              <a:buFont typeface="Calibri" panose="020F0502020204030204" pitchFamily="34" charset="0"/>
              <a:buChar char="●"/>
            </a:pPr>
            <a:r>
              <a:rPr lang="en-US" sz="3800" dirty="0">
                <a:latin typeface="Calibri" panose="020F0502020204030204" pitchFamily="34" charset="0"/>
                <a:cs typeface="Calibri" panose="020F0502020204030204" pitchFamily="34" charset="0"/>
              </a:rPr>
              <a:t>EAS Rules – 47 CFR §11.1, </a:t>
            </a:r>
            <a:r>
              <a:rPr lang="en-US" sz="3800" i="1" dirty="0">
                <a:latin typeface="Calibri" panose="020F0502020204030204" pitchFamily="34" charset="0"/>
                <a:cs typeface="Calibri" panose="020F0502020204030204" pitchFamily="34" charset="0"/>
              </a:rPr>
              <a:t>et seq</a:t>
            </a:r>
            <a:r>
              <a:rPr lang="en-US" sz="3800" dirty="0">
                <a:latin typeface="Calibri" panose="020F0502020204030204" pitchFamily="34" charset="0"/>
                <a:cs typeface="Calibri" panose="020F0502020204030204" pitchFamily="34" charset="0"/>
              </a:rPr>
              <a:t>.</a:t>
            </a:r>
          </a:p>
          <a:p>
            <a:pPr marL="461963" indent="-461963">
              <a:lnSpc>
                <a:spcPct val="120000"/>
              </a:lnSpc>
              <a:spcBef>
                <a:spcPts val="0"/>
              </a:spcBef>
              <a:spcAft>
                <a:spcPts val="1200"/>
              </a:spcAft>
              <a:buClrTx/>
              <a:buSzPct val="100000"/>
              <a:buFont typeface="Calibri" panose="020F0502020204030204" pitchFamily="34" charset="0"/>
              <a:buChar char="●"/>
            </a:pPr>
            <a:r>
              <a:rPr lang="en-US" sz="3800" dirty="0">
                <a:latin typeface="Calibri" panose="020F0502020204030204" pitchFamily="34" charset="0"/>
                <a:cs typeface="Calibri" panose="020F0502020204030204" pitchFamily="34" charset="0"/>
              </a:rPr>
              <a:t>EAS Participants must deliver Presidential alerts and nationwide, monthly and weekly tests.  </a:t>
            </a:r>
          </a:p>
          <a:p>
            <a:pPr marL="796925" lvl="3" indent="-334963">
              <a:lnSpc>
                <a:spcPct val="120000"/>
              </a:lnSpc>
              <a:spcBef>
                <a:spcPts val="0"/>
              </a:spcBef>
              <a:spcAft>
                <a:spcPts val="1200"/>
              </a:spcAft>
              <a:buClrTx/>
              <a:buSzPct val="100000"/>
              <a:buFont typeface="Calibri" panose="020F0502020204030204" pitchFamily="34" charset="0"/>
              <a:buChar char="-"/>
            </a:pPr>
            <a:r>
              <a:rPr lang="en-US" sz="3800" dirty="0">
                <a:latin typeface="Calibri" panose="020F0502020204030204" pitchFamily="34" charset="0"/>
                <a:cs typeface="Calibri" panose="020F0502020204030204" pitchFamily="34" charset="0"/>
              </a:rPr>
              <a:t>Delivery of other alerts (weather, state, AMBER) is voluntary.</a:t>
            </a:r>
          </a:p>
          <a:p>
            <a:pPr marL="461963" indent="-461963">
              <a:lnSpc>
                <a:spcPct val="120000"/>
              </a:lnSpc>
              <a:spcBef>
                <a:spcPts val="0"/>
              </a:spcBef>
              <a:spcAft>
                <a:spcPts val="1200"/>
              </a:spcAft>
              <a:buClrTx/>
              <a:buSzPct val="100000"/>
              <a:buFont typeface="Calibri" panose="020F0502020204030204" pitchFamily="34" charset="0"/>
              <a:buChar char="●"/>
            </a:pPr>
            <a:r>
              <a:rPr lang="en-US" sz="3800" dirty="0">
                <a:latin typeface="Calibri" panose="020F0502020204030204" pitchFamily="34" charset="0"/>
                <a:cs typeface="Calibri" panose="020F0502020204030204" pitchFamily="34" charset="0"/>
              </a:rPr>
              <a:t>EAS Distribution:</a:t>
            </a:r>
          </a:p>
          <a:p>
            <a:pPr marL="796925" lvl="1" indent="-334963">
              <a:lnSpc>
                <a:spcPct val="120000"/>
              </a:lnSpc>
              <a:spcBef>
                <a:spcPts val="0"/>
              </a:spcBef>
              <a:spcAft>
                <a:spcPts val="1200"/>
              </a:spcAft>
              <a:buClrTx/>
              <a:buSzPct val="100000"/>
              <a:buFont typeface="Calibri" panose="020F0502020204030204" pitchFamily="34" charset="0"/>
              <a:buChar char="-"/>
            </a:pPr>
            <a:r>
              <a:rPr lang="en-US" sz="3800" dirty="0">
                <a:latin typeface="Calibri" panose="020F0502020204030204" pitchFamily="34" charset="0"/>
                <a:cs typeface="Calibri" panose="020F0502020204030204" pitchFamily="34" charset="0"/>
              </a:rPr>
              <a:t>EAS alerts are delivered to EAS participants either over the internet from FEMA’s Integrated Public Alert and Warning System (IPAWS) gateway or by over-the-air broadcast.  </a:t>
            </a:r>
          </a:p>
          <a:p>
            <a:pPr marL="796925" lvl="1" indent="-334963">
              <a:lnSpc>
                <a:spcPct val="120000"/>
              </a:lnSpc>
              <a:spcBef>
                <a:spcPts val="0"/>
              </a:spcBef>
              <a:spcAft>
                <a:spcPts val="1200"/>
              </a:spcAft>
              <a:buClrTx/>
              <a:buSzPct val="100000"/>
              <a:buFont typeface="Calibri" panose="020F0502020204030204" pitchFamily="34" charset="0"/>
              <a:buChar char="-"/>
            </a:pPr>
            <a:r>
              <a:rPr lang="en-US" sz="3800" dirty="0">
                <a:latin typeface="Calibri" panose="020F0502020204030204" pitchFamily="34" charset="0"/>
                <a:cs typeface="Calibri" panose="020F0502020204030204" pitchFamily="34" charset="0"/>
              </a:rPr>
              <a:t>EAS Participants are required to monitor both systems for redundancy, but IPAWS offers digital sound, enhanced text, non-English alerts, multi-media, and urls </a:t>
            </a:r>
          </a:p>
          <a:p>
            <a:endParaRPr lang="en-US" dirty="0"/>
          </a:p>
        </p:txBody>
      </p:sp>
    </p:spTree>
    <p:extLst>
      <p:ext uri="{BB962C8B-B14F-4D97-AF65-F5344CB8AC3E}">
        <p14:creationId xmlns:p14="http://schemas.microsoft.com/office/powerpoint/2010/main" val="2831532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1752600"/>
            <a:ext cx="8001000" cy="4702408"/>
          </a:xfrm>
          <a:prstGeom prst="rect">
            <a:avLst/>
          </a:prstGeom>
        </p:spPr>
      </p:pic>
      <p:sp>
        <p:nvSpPr>
          <p:cNvPr id="3" name="TextBox 2">
            <a:extLst>
              <a:ext uri="{FF2B5EF4-FFF2-40B4-BE49-F238E27FC236}">
                <a16:creationId xmlns:a16="http://schemas.microsoft.com/office/drawing/2014/main" id="{D30EB722-CE6E-43D1-80A7-EA9B6C3875FF}"/>
              </a:ext>
            </a:extLst>
          </p:cNvPr>
          <p:cNvSpPr txBox="1"/>
          <p:nvPr/>
        </p:nvSpPr>
        <p:spPr>
          <a:xfrm>
            <a:off x="1143000" y="1290935"/>
            <a:ext cx="7543800" cy="461665"/>
          </a:xfrm>
          <a:prstGeom prst="rect">
            <a:avLst/>
          </a:prstGeom>
          <a:noFill/>
        </p:spPr>
        <p:txBody>
          <a:bodyPr wrap="square" rtlCol="0">
            <a:spAutoFit/>
          </a:bodyPr>
          <a:lstStyle/>
          <a:p>
            <a:r>
              <a:rPr lang="en-US" sz="2400" dirty="0"/>
              <a:t>Integrated Public Alert and Warning System (IPAWS)</a:t>
            </a:r>
          </a:p>
        </p:txBody>
      </p:sp>
      <p:sp>
        <p:nvSpPr>
          <p:cNvPr id="6" name="TextBox 5">
            <a:extLst>
              <a:ext uri="{FF2B5EF4-FFF2-40B4-BE49-F238E27FC236}">
                <a16:creationId xmlns:a16="http://schemas.microsoft.com/office/drawing/2014/main" id="{7D761354-86BB-4A10-943D-3BD10DC0348E}"/>
              </a:ext>
            </a:extLst>
          </p:cNvPr>
          <p:cNvSpPr txBox="1"/>
          <p:nvPr/>
        </p:nvSpPr>
        <p:spPr>
          <a:xfrm>
            <a:off x="838200" y="304800"/>
            <a:ext cx="7391400" cy="584775"/>
          </a:xfrm>
          <a:prstGeom prst="rect">
            <a:avLst/>
          </a:prstGeom>
          <a:noFill/>
        </p:spPr>
        <p:txBody>
          <a:bodyPr wrap="square" rtlCol="0">
            <a:spAutoFit/>
          </a:bodyPr>
          <a:lstStyle/>
          <a:p>
            <a:pPr algn="ctr"/>
            <a:r>
              <a:rPr lang="en-US" sz="3200" b="1" dirty="0">
                <a:solidFill>
                  <a:srgbClr val="003399"/>
                </a:solidFill>
                <a:latin typeface="Calibri" panose="020F0502020204030204" pitchFamily="34" charset="0"/>
                <a:cs typeface="Calibri" panose="020F0502020204030204" pitchFamily="34" charset="0"/>
              </a:rPr>
              <a:t>EAS Distribution over IPAWS </a:t>
            </a:r>
          </a:p>
        </p:txBody>
      </p:sp>
    </p:spTree>
    <p:extLst>
      <p:ext uri="{BB962C8B-B14F-4D97-AF65-F5344CB8AC3E}">
        <p14:creationId xmlns:p14="http://schemas.microsoft.com/office/powerpoint/2010/main" val="3341756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6DB9C-E6B7-4411-9B04-9D0E9B5E9E09}"/>
              </a:ext>
            </a:extLst>
          </p:cNvPr>
          <p:cNvSpPr>
            <a:spLocks noGrp="1"/>
          </p:cNvSpPr>
          <p:nvPr>
            <p:ph type="title"/>
          </p:nvPr>
        </p:nvSpPr>
        <p:spPr>
          <a:xfrm>
            <a:off x="990600" y="152400"/>
            <a:ext cx="7086600" cy="1219200"/>
          </a:xfrm>
        </p:spPr>
        <p:txBody>
          <a:bodyPr/>
          <a:lstStyle/>
          <a:p>
            <a:r>
              <a:rPr lang="en-US" sz="3200" b="1" dirty="0">
                <a:solidFill>
                  <a:srgbClr val="003399"/>
                </a:solidFill>
                <a:latin typeface="Calibri" panose="020F0502020204030204" pitchFamily="34" charset="0"/>
                <a:cs typeface="Calibri" panose="020F0502020204030204" pitchFamily="34" charset="0"/>
              </a:rPr>
              <a:t>EAS Distribution Over the Air </a:t>
            </a:r>
            <a:br>
              <a:rPr lang="en-US" sz="3200" b="1" dirty="0">
                <a:solidFill>
                  <a:srgbClr val="003399"/>
                </a:solidFill>
                <a:latin typeface="Calibri" panose="020F0502020204030204" pitchFamily="34" charset="0"/>
                <a:cs typeface="Calibri" panose="020F0502020204030204" pitchFamily="34" charset="0"/>
              </a:rPr>
            </a:br>
            <a:r>
              <a:rPr lang="en-US" sz="2800" b="1" dirty="0">
                <a:solidFill>
                  <a:srgbClr val="003399"/>
                </a:solidFill>
                <a:latin typeface="Calibri" panose="020F0502020204030204" pitchFamily="34" charset="0"/>
                <a:cs typeface="Calibri" panose="020F0502020204030204" pitchFamily="34" charset="0"/>
              </a:rPr>
              <a:t>(the “daisy chain” system)</a:t>
            </a:r>
            <a:br>
              <a:rPr lang="en-US" sz="2800" b="1" dirty="0">
                <a:solidFill>
                  <a:srgbClr val="003399"/>
                </a:solidFill>
                <a:latin typeface="Calibri" panose="020F0502020204030204" pitchFamily="34" charset="0"/>
                <a:cs typeface="Calibri" panose="020F0502020204030204" pitchFamily="34" charset="0"/>
              </a:rPr>
            </a:br>
            <a:endParaRPr lang="en-US" sz="2800" b="1" dirty="0">
              <a:solidFill>
                <a:srgbClr val="003399"/>
              </a:solidFill>
              <a:latin typeface="Calibri" panose="020F0502020204030204" pitchFamily="34" charset="0"/>
              <a:cs typeface="Calibri" panose="020F0502020204030204" pitchFamily="34" charset="0"/>
            </a:endParaRPr>
          </a:p>
        </p:txBody>
      </p:sp>
      <p:pic>
        <p:nvPicPr>
          <p:cNvPr id="10" name="Picture 9">
            <a:extLst>
              <a:ext uri="{FF2B5EF4-FFF2-40B4-BE49-F238E27FC236}">
                <a16:creationId xmlns:a16="http://schemas.microsoft.com/office/drawing/2014/main" id="{E5F769F6-3F53-46C5-B657-ACA7DFC48E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676400"/>
            <a:ext cx="8686800" cy="4572000"/>
          </a:xfrm>
          <a:prstGeom prst="rect">
            <a:avLst/>
          </a:prstGeom>
        </p:spPr>
      </p:pic>
    </p:spTree>
    <p:extLst>
      <p:ext uri="{BB962C8B-B14F-4D97-AF65-F5344CB8AC3E}">
        <p14:creationId xmlns:p14="http://schemas.microsoft.com/office/powerpoint/2010/main" val="973979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CC Theme">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ahom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ahoma" pitchFamily="-112"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FCC Theme" id="{1EE067A2-8495-42ED-ACB5-E31F6ED78532}" vid="{B42910CE-6F57-4E3D-BFFF-7088B4088C59}"/>
    </a:ext>
  </a:ext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E6EE188-8C78-4767-B50A-130BE287381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FCC Theme</Template>
  <TotalTime>0</TotalTime>
  <Words>1446</Words>
  <Application>Microsoft Office PowerPoint</Application>
  <PresentationFormat>On-screen Show (4:3)</PresentationFormat>
  <Paragraphs>125</Paragraphs>
  <Slides>21</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MS PGothic</vt:lpstr>
      <vt:lpstr>MS PGothic</vt:lpstr>
      <vt:lpstr>Arial</vt:lpstr>
      <vt:lpstr>Calibri</vt:lpstr>
      <vt:lpstr>Century Gothic</vt:lpstr>
      <vt:lpstr>Courier New</vt:lpstr>
      <vt:lpstr>Tahoma</vt:lpstr>
      <vt:lpstr>Wingdings</vt:lpstr>
      <vt:lpstr>FCC Theme</vt:lpstr>
      <vt:lpstr>A Guide to the Emergency Alert System (EAS) and Wireless Emergency Alert (WEA) System </vt:lpstr>
      <vt:lpstr>Alerting is a Priority</vt:lpstr>
      <vt:lpstr>Alerting Systems  (Commercial Communications Infrastructure) </vt:lpstr>
      <vt:lpstr>Basic Alerting Model</vt:lpstr>
      <vt:lpstr>Trusted Sources</vt:lpstr>
      <vt:lpstr>Trusted Sources</vt:lpstr>
      <vt:lpstr>The Emergency Alert System (EAS)</vt:lpstr>
      <vt:lpstr>PowerPoint Presentation</vt:lpstr>
      <vt:lpstr>EAS Distribution Over the Air  (the “daisy chain” system) </vt:lpstr>
      <vt:lpstr>Another way to look at the daisy chain</vt:lpstr>
      <vt:lpstr>EAS - Recent Commission Actions </vt:lpstr>
      <vt:lpstr> Wireless Emergency Alerts (WEA) </vt:lpstr>
      <vt:lpstr>PowerPoint Presentation</vt:lpstr>
      <vt:lpstr>WEA - Recent Commission Actions</vt:lpstr>
      <vt:lpstr>2017 Nationwide EAS Test</vt:lpstr>
      <vt:lpstr>2017 Nationwide EAS Test</vt:lpstr>
      <vt:lpstr>PowerPoint Presentation</vt:lpstr>
      <vt:lpstr>PowerPoint Presentation</vt:lpstr>
      <vt:lpstr>Alerting Roundtable and Other Outreach</vt:lpstr>
      <vt:lpstr>Alerting Roundtable and Other Outreach</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2016-07-27T13:12:42Z</dcterms:created>
  <dcterms:modified xsi:type="dcterms:W3CDTF">2018-06-20T19:12:28Z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TC028048799991</vt:lpwstr>
  </property>
</Properties>
</file>