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90" r:id="rId1"/>
  </p:sldMasterIdLst>
  <p:notesMasterIdLst>
    <p:notesMasterId r:id="rId9"/>
  </p:notesMasterIdLst>
  <p:sldIdLst>
    <p:sldId id="321" r:id="rId2"/>
    <p:sldId id="257" r:id="rId3"/>
    <p:sldId id="323" r:id="rId4"/>
    <p:sldId id="322" r:id="rId5"/>
    <p:sldId id="258" r:id="rId6"/>
    <p:sldId id="259" r:id="rId7"/>
    <p:sldId id="260" r:id="rId8"/>
  </p:sldIdLst>
  <p:sldSz cx="12192000" cy="6858000"/>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thew Hartnett" initials="MH" lastIdx="1" clrIdx="0">
    <p:extLst>
      <p:ext uri="{19B8F6BF-5375-455C-9EA6-DF929625EA0E}">
        <p15:presenceInfo xmlns:p15="http://schemas.microsoft.com/office/powerpoint/2012/main" userId="Matthew Hartnett" providerId="None"/>
      </p:ext>
    </p:extLst>
  </p:cmAuthor>
  <p:cmAuthor id="2" name="Diane Dupert" initials="DD" lastIdx="0" clrIdx="1">
    <p:extLst>
      <p:ext uri="{19B8F6BF-5375-455C-9EA6-DF929625EA0E}">
        <p15:presenceInfo xmlns:p15="http://schemas.microsoft.com/office/powerpoint/2012/main" userId="S-1-5-21-231363354-1701785364-1709204886-504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4BC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9" d="100"/>
          <a:sy n="99" d="100"/>
        </p:scale>
        <p:origin x="78"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28" tIns="46215" rIns="92428" bIns="46215" rtlCol="0"/>
          <a:lstStyle>
            <a:lvl1pPr algn="l">
              <a:defRPr sz="1200"/>
            </a:lvl1pPr>
          </a:lstStyle>
          <a:p>
            <a:endParaRPr lang="en-US"/>
          </a:p>
        </p:txBody>
      </p:sp>
      <p:sp>
        <p:nvSpPr>
          <p:cNvPr id="3" name="Date Placeholder 2"/>
          <p:cNvSpPr>
            <a:spLocks noGrp="1"/>
          </p:cNvSpPr>
          <p:nvPr>
            <p:ph type="dt" idx="1"/>
          </p:nvPr>
        </p:nvSpPr>
        <p:spPr>
          <a:xfrm>
            <a:off x="3898102" y="0"/>
            <a:ext cx="2982119" cy="466434"/>
          </a:xfrm>
          <a:prstGeom prst="rect">
            <a:avLst/>
          </a:prstGeom>
        </p:spPr>
        <p:txBody>
          <a:bodyPr vert="horz" lIns="92428" tIns="46215" rIns="92428" bIns="46215" rtlCol="0"/>
          <a:lstStyle>
            <a:lvl1pPr algn="r">
              <a:defRPr sz="1200"/>
            </a:lvl1pPr>
          </a:lstStyle>
          <a:p>
            <a:fld id="{FA2D34FF-91B8-4C90-A020-F879A6718475}" type="datetimeFigureOut">
              <a:rPr lang="en-US" smtClean="0"/>
              <a:t>10/10/2018</a:t>
            </a:fld>
            <a:endParaRPr lang="en-US"/>
          </a:p>
        </p:txBody>
      </p:sp>
      <p:sp>
        <p:nvSpPr>
          <p:cNvPr id="4" name="Slide Image Placeholder 3"/>
          <p:cNvSpPr>
            <a:spLocks noGrp="1" noRot="1" noChangeAspect="1"/>
          </p:cNvSpPr>
          <p:nvPr>
            <p:ph type="sldImg" idx="2"/>
          </p:nvPr>
        </p:nvSpPr>
        <p:spPr>
          <a:xfrm>
            <a:off x="654050" y="1162050"/>
            <a:ext cx="5573713" cy="3136900"/>
          </a:xfrm>
          <a:prstGeom prst="rect">
            <a:avLst/>
          </a:prstGeom>
          <a:noFill/>
          <a:ln w="12700">
            <a:solidFill>
              <a:prstClr val="black"/>
            </a:solidFill>
          </a:ln>
        </p:spPr>
        <p:txBody>
          <a:bodyPr vert="horz" lIns="92428" tIns="46215" rIns="92428" bIns="46215" rtlCol="0" anchor="ctr"/>
          <a:lstStyle/>
          <a:p>
            <a:endParaRPr lang="en-US"/>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28" tIns="46215" rIns="92428" bIns="4621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2982119" cy="466433"/>
          </a:xfrm>
          <a:prstGeom prst="rect">
            <a:avLst/>
          </a:prstGeom>
        </p:spPr>
        <p:txBody>
          <a:bodyPr vert="horz" lIns="92428" tIns="46215" rIns="92428" bIns="46215"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8"/>
            <a:ext cx="2982119" cy="466433"/>
          </a:xfrm>
          <a:prstGeom prst="rect">
            <a:avLst/>
          </a:prstGeom>
        </p:spPr>
        <p:txBody>
          <a:bodyPr vert="horz" lIns="92428" tIns="46215" rIns="92428" bIns="46215" rtlCol="0" anchor="b"/>
          <a:lstStyle>
            <a:lvl1pPr algn="r">
              <a:defRPr sz="1200"/>
            </a:lvl1pPr>
          </a:lstStyle>
          <a:p>
            <a:fld id="{AC6BA33B-B99C-45EA-AA57-F31549AFA21E}" type="slidenum">
              <a:rPr lang="en-US" smtClean="0"/>
              <a:t>‹#›</a:t>
            </a:fld>
            <a:endParaRPr lang="en-US"/>
          </a:p>
        </p:txBody>
      </p:sp>
    </p:spTree>
    <p:extLst>
      <p:ext uri="{BB962C8B-B14F-4D97-AF65-F5344CB8AC3E}">
        <p14:creationId xmlns:p14="http://schemas.microsoft.com/office/powerpoint/2010/main" val="3916584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D334073-71B2-4365-A6B2-568C9CBA3761}" type="datetime1">
              <a:rPr lang="en-US" smtClean="0"/>
              <a:t>10/10/2018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94545-869A-4178-BEB1-BB9A198DF550}" type="slidenum">
              <a:rPr lang="en-US" smtClean="0"/>
              <a:t>‹#›</a:t>
            </a:fld>
            <a:endParaRPr lang="en-US"/>
          </a:p>
        </p:txBody>
      </p:sp>
    </p:spTree>
    <p:extLst>
      <p:ext uri="{BB962C8B-B14F-4D97-AF65-F5344CB8AC3E}">
        <p14:creationId xmlns:p14="http://schemas.microsoft.com/office/powerpoint/2010/main" val="3481247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8FB4FD-2FEB-4549-A89B-EAD50C8E5C08}" type="datetime1">
              <a:rPr lang="en-US" smtClean="0"/>
              <a:t>10/10/2018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194545-869A-4178-BEB1-BB9A198DF550}" type="slidenum">
              <a:rPr lang="en-US" smtClean="0"/>
              <a:t>‹#›</a:t>
            </a:fld>
            <a:endParaRPr lang="en-US"/>
          </a:p>
        </p:txBody>
      </p:sp>
    </p:spTree>
    <p:extLst>
      <p:ext uri="{BB962C8B-B14F-4D97-AF65-F5344CB8AC3E}">
        <p14:creationId xmlns:p14="http://schemas.microsoft.com/office/powerpoint/2010/main" val="378426204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8FB4FD-2FEB-4549-A89B-EAD50C8E5C08}" type="datetime1">
              <a:rPr lang="en-US" smtClean="0"/>
              <a:t>10/10/2018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194545-869A-4178-BEB1-BB9A198DF550}" type="slidenum">
              <a:rPr lang="en-US" smtClean="0"/>
              <a:t>‹#›</a:t>
            </a:fld>
            <a:endParaRPr lang="en-US"/>
          </a:p>
        </p:txBody>
      </p:sp>
    </p:spTree>
    <p:extLst>
      <p:ext uri="{BB962C8B-B14F-4D97-AF65-F5344CB8AC3E}">
        <p14:creationId xmlns:p14="http://schemas.microsoft.com/office/powerpoint/2010/main" val="2873374052"/>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8FB4FD-2FEB-4549-A89B-EAD50C8E5C08}" type="datetime1">
              <a:rPr lang="en-US" smtClean="0"/>
              <a:t>10/10/2018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194545-869A-4178-BEB1-BB9A198DF550}"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610691193"/>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8FB4FD-2FEB-4549-A89B-EAD50C8E5C08}" type="datetime1">
              <a:rPr lang="en-US" smtClean="0"/>
              <a:t>10/10/2018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194545-869A-4178-BEB1-BB9A198DF550}" type="slidenum">
              <a:rPr lang="en-US" smtClean="0"/>
              <a:t>‹#›</a:t>
            </a:fld>
            <a:endParaRPr lang="en-US"/>
          </a:p>
        </p:txBody>
      </p:sp>
    </p:spTree>
    <p:extLst>
      <p:ext uri="{BB962C8B-B14F-4D97-AF65-F5344CB8AC3E}">
        <p14:creationId xmlns:p14="http://schemas.microsoft.com/office/powerpoint/2010/main" val="8442519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68FB4FD-2FEB-4549-A89B-EAD50C8E5C08}" type="datetime1">
              <a:rPr lang="en-US" smtClean="0"/>
              <a:t>10/10/2018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194545-869A-4178-BEB1-BB9A198DF550}" type="slidenum">
              <a:rPr lang="en-US" smtClean="0"/>
              <a:t>‹#›</a:t>
            </a:fld>
            <a:endParaRPr lang="en-US"/>
          </a:p>
        </p:txBody>
      </p:sp>
    </p:spTree>
    <p:extLst>
      <p:ext uri="{BB962C8B-B14F-4D97-AF65-F5344CB8AC3E}">
        <p14:creationId xmlns:p14="http://schemas.microsoft.com/office/powerpoint/2010/main" val="2937149891"/>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68FB4FD-2FEB-4549-A89B-EAD50C8E5C08}" type="datetime1">
              <a:rPr lang="en-US" smtClean="0"/>
              <a:t>10/10/2018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194545-869A-4178-BEB1-BB9A198DF550}" type="slidenum">
              <a:rPr lang="en-US" smtClean="0"/>
              <a:t>‹#›</a:t>
            </a:fld>
            <a:endParaRPr lang="en-US"/>
          </a:p>
        </p:txBody>
      </p:sp>
    </p:spTree>
    <p:extLst>
      <p:ext uri="{BB962C8B-B14F-4D97-AF65-F5344CB8AC3E}">
        <p14:creationId xmlns:p14="http://schemas.microsoft.com/office/powerpoint/2010/main" val="318507554"/>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F90804-A950-45ED-ACFA-D0C01FA2641D}" type="datetime1">
              <a:rPr lang="en-US" smtClean="0"/>
              <a:t>10/10/2018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94545-869A-4178-BEB1-BB9A198DF550}" type="slidenum">
              <a:rPr lang="en-US" smtClean="0"/>
              <a:t>‹#›</a:t>
            </a:fld>
            <a:endParaRPr lang="en-US"/>
          </a:p>
        </p:txBody>
      </p:sp>
    </p:spTree>
    <p:extLst>
      <p:ext uri="{BB962C8B-B14F-4D97-AF65-F5344CB8AC3E}">
        <p14:creationId xmlns:p14="http://schemas.microsoft.com/office/powerpoint/2010/main" val="31391761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7521D6-7FB4-4778-AC15-FF1BEA59CB2A}" type="datetime1">
              <a:rPr lang="en-US" smtClean="0"/>
              <a:t>10/10/2018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94545-869A-4178-BEB1-BB9A198DF550}" type="slidenum">
              <a:rPr lang="en-US" smtClean="0"/>
              <a:t>‹#›</a:t>
            </a:fld>
            <a:endParaRPr lang="en-US"/>
          </a:p>
        </p:txBody>
      </p:sp>
    </p:spTree>
    <p:extLst>
      <p:ext uri="{BB962C8B-B14F-4D97-AF65-F5344CB8AC3E}">
        <p14:creationId xmlns:p14="http://schemas.microsoft.com/office/powerpoint/2010/main" val="2580935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7D661A-A14B-471B-9874-528F924C9653}" type="datetime1">
              <a:rPr lang="en-US" smtClean="0"/>
              <a:t>10/10/2018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94545-869A-4178-BEB1-BB9A198DF550}" type="slidenum">
              <a:rPr lang="en-US" smtClean="0"/>
              <a:t>‹#›</a:t>
            </a:fld>
            <a:endParaRPr lang="en-US"/>
          </a:p>
        </p:txBody>
      </p:sp>
    </p:spTree>
    <p:extLst>
      <p:ext uri="{BB962C8B-B14F-4D97-AF65-F5344CB8AC3E}">
        <p14:creationId xmlns:p14="http://schemas.microsoft.com/office/powerpoint/2010/main" val="1899024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3AAA9D-B4F7-4138-947A-AB0313A1F764}" type="datetime1">
              <a:rPr lang="en-US" smtClean="0"/>
              <a:t>10/10/2018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94545-869A-4178-BEB1-BB9A198DF550}" type="slidenum">
              <a:rPr lang="en-US" smtClean="0"/>
              <a:t>‹#›</a:t>
            </a:fld>
            <a:endParaRPr lang="en-US"/>
          </a:p>
        </p:txBody>
      </p:sp>
    </p:spTree>
    <p:extLst>
      <p:ext uri="{BB962C8B-B14F-4D97-AF65-F5344CB8AC3E}">
        <p14:creationId xmlns:p14="http://schemas.microsoft.com/office/powerpoint/2010/main" val="2603819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32EB425-1EBF-4443-AA4E-71698E13F090}" type="datetime1">
              <a:rPr lang="en-US" smtClean="0"/>
              <a:t>10/10/2018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194545-869A-4178-BEB1-BB9A198DF550}" type="slidenum">
              <a:rPr lang="en-US" smtClean="0"/>
              <a:t>‹#›</a:t>
            </a:fld>
            <a:endParaRPr lang="en-US"/>
          </a:p>
        </p:txBody>
      </p:sp>
    </p:spTree>
    <p:extLst>
      <p:ext uri="{BB962C8B-B14F-4D97-AF65-F5344CB8AC3E}">
        <p14:creationId xmlns:p14="http://schemas.microsoft.com/office/powerpoint/2010/main" val="1543359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74F1240-97A4-44D9-9E1D-1BC2D2B6F1BC}" type="datetime1">
              <a:rPr lang="en-US" smtClean="0"/>
              <a:t>10/10/2018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194545-869A-4178-BEB1-BB9A198DF550}" type="slidenum">
              <a:rPr lang="en-US" smtClean="0"/>
              <a:t>‹#›</a:t>
            </a:fld>
            <a:endParaRPr lang="en-US"/>
          </a:p>
        </p:txBody>
      </p:sp>
    </p:spTree>
    <p:extLst>
      <p:ext uri="{BB962C8B-B14F-4D97-AF65-F5344CB8AC3E}">
        <p14:creationId xmlns:p14="http://schemas.microsoft.com/office/powerpoint/2010/main" val="1917106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D6F92BD-DFBE-42EB-A83C-798284376641}" type="datetime1">
              <a:rPr lang="en-US" smtClean="0"/>
              <a:t>10/10/2018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194545-869A-4178-BEB1-BB9A198DF550}" type="slidenum">
              <a:rPr lang="en-US" smtClean="0"/>
              <a:t>‹#›</a:t>
            </a:fld>
            <a:endParaRPr lang="en-US"/>
          </a:p>
        </p:txBody>
      </p:sp>
    </p:spTree>
    <p:extLst>
      <p:ext uri="{BB962C8B-B14F-4D97-AF65-F5344CB8AC3E}">
        <p14:creationId xmlns:p14="http://schemas.microsoft.com/office/powerpoint/2010/main" val="421446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358DB3-321A-4869-8ACF-CBB7DF4EED1B}" type="datetime1">
              <a:rPr lang="en-US" smtClean="0"/>
              <a:t>10/10/2018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194545-869A-4178-BEB1-BB9A198DF550}" type="slidenum">
              <a:rPr lang="en-US" smtClean="0"/>
              <a:t>‹#›</a:t>
            </a:fld>
            <a:endParaRPr lang="en-US"/>
          </a:p>
        </p:txBody>
      </p:sp>
    </p:spTree>
    <p:extLst>
      <p:ext uri="{BB962C8B-B14F-4D97-AF65-F5344CB8AC3E}">
        <p14:creationId xmlns:p14="http://schemas.microsoft.com/office/powerpoint/2010/main" val="2205429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56B46D3-7218-4CFC-A7EB-B7C7332F86AE}" type="datetime1">
              <a:rPr lang="en-US" smtClean="0"/>
              <a:t>10/10/2018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194545-869A-4178-BEB1-BB9A198DF550}" type="slidenum">
              <a:rPr lang="en-US" smtClean="0"/>
              <a:t>‹#›</a:t>
            </a:fld>
            <a:endParaRPr lang="en-US"/>
          </a:p>
        </p:txBody>
      </p:sp>
    </p:spTree>
    <p:extLst>
      <p:ext uri="{BB962C8B-B14F-4D97-AF65-F5344CB8AC3E}">
        <p14:creationId xmlns:p14="http://schemas.microsoft.com/office/powerpoint/2010/main" val="1777087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CAFB76-5DBA-43E4-9B00-C8279A8032B1}" type="datetime1">
              <a:rPr lang="en-US" smtClean="0"/>
              <a:t>10/10/2018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194545-869A-4178-BEB1-BB9A198DF550}" type="slidenum">
              <a:rPr lang="en-US" smtClean="0"/>
              <a:t>‹#›</a:t>
            </a:fld>
            <a:endParaRPr lang="en-US"/>
          </a:p>
        </p:txBody>
      </p:sp>
    </p:spTree>
    <p:extLst>
      <p:ext uri="{BB962C8B-B14F-4D97-AF65-F5344CB8AC3E}">
        <p14:creationId xmlns:p14="http://schemas.microsoft.com/office/powerpoint/2010/main" val="940872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68FB4FD-2FEB-4549-A89B-EAD50C8E5C08}" type="datetime1">
              <a:rPr lang="en-US" smtClean="0"/>
              <a:t>10/10/2018</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3194545-869A-4178-BEB1-BB9A198DF550}" type="slidenum">
              <a:rPr lang="en-US" smtClean="0"/>
              <a:t>‹#›</a:t>
            </a:fld>
            <a:endParaRPr lang="en-US"/>
          </a:p>
        </p:txBody>
      </p:sp>
    </p:spTree>
    <p:extLst>
      <p:ext uri="{BB962C8B-B14F-4D97-AF65-F5344CB8AC3E}">
        <p14:creationId xmlns:p14="http://schemas.microsoft.com/office/powerpoint/2010/main" val="2605778638"/>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hf hdr="0" ftr="0" dt="0"/>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TCNS-referrals@fcc.go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105188" y="2136876"/>
            <a:ext cx="9981623" cy="1792704"/>
          </a:xfrm>
        </p:spPr>
        <p:txBody>
          <a:bodyPr anchor="b">
            <a:normAutofit/>
          </a:bodyPr>
          <a:lstStyle/>
          <a:p>
            <a:pPr algn="l"/>
            <a:r>
              <a:rPr lang="en-US" altLang="en-US" sz="4800" dirty="0"/>
              <a:t>Overview of TCNS Manual referral process</a:t>
            </a:r>
          </a:p>
        </p:txBody>
      </p:sp>
      <p:sp>
        <p:nvSpPr>
          <p:cNvPr id="2" name="Subtitle 1"/>
          <p:cNvSpPr>
            <a:spLocks noGrp="1"/>
          </p:cNvSpPr>
          <p:nvPr>
            <p:ph type="subTitle" idx="1"/>
          </p:nvPr>
        </p:nvSpPr>
        <p:spPr>
          <a:xfrm>
            <a:off x="4901440" y="4013735"/>
            <a:ext cx="6477804" cy="1929866"/>
          </a:xfrm>
        </p:spPr>
        <p:txBody>
          <a:bodyPr>
            <a:noAutofit/>
          </a:bodyPr>
          <a:lstStyle/>
          <a:p>
            <a:pPr algn="r"/>
            <a:r>
              <a:rPr lang="en-US" sz="1800" cap="none" dirty="0"/>
              <a:t>Leon Jackler, Senior Attorney</a:t>
            </a:r>
          </a:p>
          <a:p>
            <a:pPr algn="r"/>
            <a:r>
              <a:rPr lang="en-US" sz="1800" dirty="0"/>
              <a:t>Maira Delao, Administrator, TCNShelp@fcc.gov</a:t>
            </a:r>
            <a:endParaRPr lang="en-US" sz="1800" cap="none" dirty="0"/>
          </a:p>
          <a:p>
            <a:pPr algn="r"/>
            <a:r>
              <a:rPr lang="en-US" sz="1800" cap="none" dirty="0"/>
              <a:t>Competition and Infrastructure Policy Division </a:t>
            </a:r>
          </a:p>
          <a:p>
            <a:pPr algn="r"/>
            <a:r>
              <a:rPr lang="en-US" sz="1800" cap="none" dirty="0"/>
              <a:t>Wireless Telecommunications Bureau</a:t>
            </a:r>
          </a:p>
          <a:p>
            <a:pPr algn="r"/>
            <a:r>
              <a:rPr lang="en-US" sz="1800" cap="none" dirty="0"/>
              <a:t>Federal Communications Commission</a:t>
            </a:r>
          </a:p>
          <a:p>
            <a:pPr algn="r"/>
            <a:r>
              <a:rPr lang="en-US" sz="1600" cap="none" dirty="0"/>
              <a:t>Oct 11, 2018</a:t>
            </a:r>
          </a:p>
        </p:txBody>
      </p:sp>
      <p:pic>
        <p:nvPicPr>
          <p:cNvPr id="15" name="Picture 14"/>
          <p:cNvPicPr/>
          <p:nvPr/>
        </p:nvPicPr>
        <p:blipFill>
          <a:blip r:embed="rId2">
            <a:extLst>
              <a:ext uri="{28A0092B-C50C-407E-A947-70E740481C1C}">
                <a14:useLocalDpi xmlns:a14="http://schemas.microsoft.com/office/drawing/2010/main" val="0"/>
              </a:ext>
            </a:extLst>
          </a:blip>
          <a:srcRect/>
          <a:stretch>
            <a:fillRect/>
          </a:stretch>
        </p:blipFill>
        <p:spPr bwMode="auto">
          <a:xfrm>
            <a:off x="678514" y="5082072"/>
            <a:ext cx="1334770" cy="1334770"/>
          </a:xfrm>
          <a:prstGeom prst="rect">
            <a:avLst/>
          </a:prstGeom>
          <a:noFill/>
          <a:ln w="38100">
            <a:solidFill>
              <a:schemeClr val="bg1"/>
            </a:solidFill>
          </a:ln>
        </p:spPr>
      </p:pic>
    </p:spTree>
    <p:extLst>
      <p:ext uri="{BB962C8B-B14F-4D97-AF65-F5344CB8AC3E}">
        <p14:creationId xmlns:p14="http://schemas.microsoft.com/office/powerpoint/2010/main" val="2587434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B3E2FE-7CD7-4D5B-AC24-4EF7E14CEF5C}"/>
              </a:ext>
            </a:extLst>
          </p:cNvPr>
          <p:cNvSpPr>
            <a:spLocks noGrp="1"/>
          </p:cNvSpPr>
          <p:nvPr>
            <p:ph idx="1"/>
          </p:nvPr>
        </p:nvSpPr>
        <p:spPr>
          <a:xfrm>
            <a:off x="344557" y="2953266"/>
            <a:ext cx="11443789" cy="3484604"/>
          </a:xfrm>
        </p:spPr>
        <p:txBody>
          <a:bodyPr>
            <a:normAutofit fontScale="92500" lnSpcReduction="10000"/>
          </a:bodyPr>
          <a:lstStyle/>
          <a:p>
            <a:r>
              <a:rPr lang="en-US" b="1" dirty="0"/>
              <a:t>Since the current rules took effect in July, we have seen an overall increase in the volume of Tribes being referred as non-responsive.</a:t>
            </a:r>
          </a:p>
          <a:p>
            <a:r>
              <a:rPr lang="en-US" b="1" dirty="0"/>
              <a:t>Some replies, such as requests for up front fees, are treated as non-responsive.</a:t>
            </a:r>
          </a:p>
          <a:p>
            <a:r>
              <a:rPr lang="en-US" b="1" dirty="0"/>
              <a:t>When a Tribe responds with such a reply within TCNS, automatic referral through the system is not possible.</a:t>
            </a:r>
          </a:p>
          <a:p>
            <a:r>
              <a:rPr lang="en-US" b="1" dirty="0"/>
              <a:t>The volume of manual referrals of Tribes, consistent with overall referrals, has increased substantially. </a:t>
            </a:r>
          </a:p>
          <a:p>
            <a:r>
              <a:rPr lang="en-US" b="1" dirty="0"/>
              <a:t>The manual referral process relies on human processing by both consultants and Commission staff, so accuracy and organization is critical. </a:t>
            </a:r>
          </a:p>
          <a:p>
            <a:endParaRPr lang="en-US" dirty="0"/>
          </a:p>
        </p:txBody>
      </p:sp>
    </p:spTree>
    <p:extLst>
      <p:ext uri="{BB962C8B-B14F-4D97-AF65-F5344CB8AC3E}">
        <p14:creationId xmlns:p14="http://schemas.microsoft.com/office/powerpoint/2010/main" val="1649218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B3E2FE-7CD7-4D5B-AC24-4EF7E14CEF5C}"/>
              </a:ext>
            </a:extLst>
          </p:cNvPr>
          <p:cNvSpPr>
            <a:spLocks noGrp="1"/>
          </p:cNvSpPr>
          <p:nvPr>
            <p:ph idx="1"/>
          </p:nvPr>
        </p:nvSpPr>
        <p:spPr>
          <a:xfrm>
            <a:off x="344557" y="2953266"/>
            <a:ext cx="11443789" cy="3484604"/>
          </a:xfrm>
        </p:spPr>
        <p:txBody>
          <a:bodyPr>
            <a:normAutofit fontScale="92500"/>
          </a:bodyPr>
          <a:lstStyle/>
          <a:p>
            <a:r>
              <a:rPr lang="en-US" b="1" dirty="0"/>
              <a:t>In order to facilitate the timely processing of manual referrals, we are stressing the importance of submitting referrals in a consistent format.  </a:t>
            </a:r>
          </a:p>
          <a:p>
            <a:r>
              <a:rPr lang="en-US" b="1" dirty="0"/>
              <a:t>It is also critical that consultants double check submittals for accuracy prior to submitting.   </a:t>
            </a:r>
          </a:p>
          <a:p>
            <a:r>
              <a:rPr lang="en-US" b="1" dirty="0"/>
              <a:t>We previously provided an example of a preferred format in our </a:t>
            </a:r>
            <a:r>
              <a:rPr lang="en-US" b="1" i="1" dirty="0"/>
              <a:t>Manual Referral Guidance</a:t>
            </a:r>
            <a:r>
              <a:rPr lang="en-US" b="1" dirty="0"/>
              <a:t> and appreciate those consultants who employed it.  </a:t>
            </a:r>
          </a:p>
          <a:p>
            <a:r>
              <a:rPr lang="en-US" b="1" dirty="0"/>
              <a:t>We have recently identified potential improvements that required revision of the preferred format slightly, and emphasize the importance of using it.  </a:t>
            </a:r>
          </a:p>
          <a:p>
            <a:r>
              <a:rPr lang="en-US" b="1" dirty="0"/>
              <a:t>Failure to do so may lead to delays in the processing of manual referrals.  </a:t>
            </a:r>
            <a:endParaRPr lang="en-US" dirty="0"/>
          </a:p>
          <a:p>
            <a:endParaRPr lang="en-US" dirty="0"/>
          </a:p>
        </p:txBody>
      </p:sp>
    </p:spTree>
    <p:extLst>
      <p:ext uri="{BB962C8B-B14F-4D97-AF65-F5344CB8AC3E}">
        <p14:creationId xmlns:p14="http://schemas.microsoft.com/office/powerpoint/2010/main" val="193506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ACF930-C084-4745-BCDF-F9B491932279}"/>
              </a:ext>
            </a:extLst>
          </p:cNvPr>
          <p:cNvSpPr>
            <a:spLocks noGrp="1"/>
          </p:cNvSpPr>
          <p:nvPr>
            <p:ph idx="1"/>
          </p:nvPr>
        </p:nvSpPr>
        <p:spPr>
          <a:xfrm>
            <a:off x="838200" y="3781167"/>
            <a:ext cx="10515600" cy="2656701"/>
          </a:xfrm>
        </p:spPr>
        <p:txBody>
          <a:bodyPr>
            <a:normAutofit lnSpcReduction="10000"/>
          </a:bodyPr>
          <a:lstStyle/>
          <a:p>
            <a:pPr marL="0" lvl="0" indent="0">
              <a:buNone/>
            </a:pPr>
            <a:r>
              <a:rPr lang="en-US" b="1" dirty="0"/>
              <a:t>Revised Manual Referral Process:</a:t>
            </a:r>
          </a:p>
          <a:p>
            <a:pPr lvl="0"/>
            <a:r>
              <a:rPr lang="en-US" b="1" dirty="0"/>
              <a:t>Confirm that adequate time has passed since the Tribe received the information; that no specific response was provided; and that no NRENI instructions apply.</a:t>
            </a:r>
          </a:p>
          <a:p>
            <a:pPr lvl="0"/>
            <a:r>
              <a:rPr lang="en-US" b="1" dirty="0"/>
              <a:t>Send referrals to </a:t>
            </a:r>
            <a:r>
              <a:rPr lang="en-US" b="1" u="sng" dirty="0">
                <a:hlinkClick r:id="rId2"/>
              </a:rPr>
              <a:t>TCNS-referrals@fcc.gov</a:t>
            </a:r>
            <a:r>
              <a:rPr lang="en-US" b="1" dirty="0"/>
              <a:t> </a:t>
            </a:r>
          </a:p>
          <a:p>
            <a:pPr lvl="0"/>
            <a:r>
              <a:rPr lang="en-US" b="1" dirty="0"/>
              <a:t>Copy the Tribal representative.</a:t>
            </a:r>
            <a:endParaRPr lang="en-US" dirty="0"/>
          </a:p>
          <a:p>
            <a:pPr lvl="0"/>
            <a:r>
              <a:rPr lang="en-US" b="1" dirty="0"/>
              <a:t>Use “Manual Referral TCNS# XXXXXX” as the subject of the email.</a:t>
            </a:r>
            <a:endParaRPr lang="en-US" dirty="0"/>
          </a:p>
          <a:p>
            <a:pPr marL="0" indent="0">
              <a:buNone/>
            </a:pPr>
            <a:endParaRPr lang="en-US" dirty="0"/>
          </a:p>
        </p:txBody>
      </p:sp>
    </p:spTree>
    <p:extLst>
      <p:ext uri="{BB962C8B-B14F-4D97-AF65-F5344CB8AC3E}">
        <p14:creationId xmlns:p14="http://schemas.microsoft.com/office/powerpoint/2010/main" val="3457351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ACF930-C084-4745-BCDF-F9B491932279}"/>
              </a:ext>
            </a:extLst>
          </p:cNvPr>
          <p:cNvSpPr>
            <a:spLocks noGrp="1"/>
          </p:cNvSpPr>
          <p:nvPr>
            <p:ph idx="1"/>
          </p:nvPr>
        </p:nvSpPr>
        <p:spPr>
          <a:xfrm>
            <a:off x="838200" y="3719384"/>
            <a:ext cx="10515600" cy="2928551"/>
          </a:xfrm>
        </p:spPr>
        <p:txBody>
          <a:bodyPr>
            <a:normAutofit/>
          </a:bodyPr>
          <a:lstStyle/>
          <a:p>
            <a:pPr marL="0" lvl="0" indent="0">
              <a:buNone/>
            </a:pPr>
            <a:r>
              <a:rPr lang="en-US" b="1" dirty="0"/>
              <a:t>Revised Manual Referral Process:</a:t>
            </a:r>
          </a:p>
          <a:p>
            <a:pPr lvl="0"/>
            <a:r>
              <a:rPr lang="en-US" b="1" dirty="0"/>
              <a:t>The text of the email should include:   </a:t>
            </a:r>
            <a:endParaRPr lang="en-US" dirty="0"/>
          </a:p>
          <a:p>
            <a:pPr marL="457200" lvl="1" indent="0">
              <a:buNone/>
            </a:pPr>
            <a:r>
              <a:rPr lang="en-US" i="1" dirty="0"/>
              <a:t>Good morning, I am emailing you to refer the ________ Tribe/Nation for E106 Filing Number </a:t>
            </a:r>
            <a:r>
              <a:rPr lang="en-US" i="1" dirty="0" err="1"/>
              <a:t>xxxxxxxxxx</a:t>
            </a:r>
            <a:r>
              <a:rPr lang="en-US" i="1" dirty="0"/>
              <a:t> (TCNS# </a:t>
            </a:r>
            <a:r>
              <a:rPr lang="en-US" i="1" dirty="0" err="1"/>
              <a:t>xxxxx</a:t>
            </a:r>
            <a:r>
              <a:rPr lang="en-US" i="1" dirty="0"/>
              <a:t>). I was unable to refer the Tribe to the FCC via TCNS due to their reply through the TCNS system. It has been more than 30 days since the Tribe can be shown to have received or may reasonably be expected to have received the Submission Packet. Please see the following table for additional information:</a:t>
            </a:r>
            <a:endParaRPr lang="en-US" dirty="0"/>
          </a:p>
          <a:p>
            <a:endParaRPr lang="en-US" dirty="0"/>
          </a:p>
        </p:txBody>
      </p:sp>
    </p:spTree>
    <p:extLst>
      <p:ext uri="{BB962C8B-B14F-4D97-AF65-F5344CB8AC3E}">
        <p14:creationId xmlns:p14="http://schemas.microsoft.com/office/powerpoint/2010/main" val="4251660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F8699-0FA4-4DAD-8A3A-5BB79CC5C7BD}"/>
              </a:ext>
            </a:extLst>
          </p:cNvPr>
          <p:cNvSpPr>
            <a:spLocks noGrp="1"/>
          </p:cNvSpPr>
          <p:nvPr>
            <p:ph type="title"/>
          </p:nvPr>
        </p:nvSpPr>
        <p:spPr>
          <a:xfrm>
            <a:off x="919119" y="2102679"/>
            <a:ext cx="10353761" cy="1326321"/>
          </a:xfrm>
        </p:spPr>
        <p:txBody>
          <a:bodyPr/>
          <a:lstStyle/>
          <a:p>
            <a:r>
              <a:rPr lang="en-US" dirty="0"/>
              <a:t>Table Format</a:t>
            </a:r>
          </a:p>
        </p:txBody>
      </p:sp>
      <p:graphicFrame>
        <p:nvGraphicFramePr>
          <p:cNvPr id="4" name="Content Placeholder 3">
            <a:extLst>
              <a:ext uri="{FF2B5EF4-FFF2-40B4-BE49-F238E27FC236}">
                <a16:creationId xmlns:a16="http://schemas.microsoft.com/office/drawing/2014/main" id="{685C098C-834D-4585-9E2E-28CD3EEB0FFC}"/>
              </a:ext>
            </a:extLst>
          </p:cNvPr>
          <p:cNvGraphicFramePr>
            <a:graphicFrameLocks noGrp="1"/>
          </p:cNvGraphicFramePr>
          <p:nvPr>
            <p:ph idx="1"/>
            <p:extLst>
              <p:ext uri="{D42A27DB-BD31-4B8C-83A1-F6EECF244321}">
                <p14:modId xmlns:p14="http://schemas.microsoft.com/office/powerpoint/2010/main" val="1709094434"/>
              </p:ext>
            </p:extLst>
          </p:nvPr>
        </p:nvGraphicFramePr>
        <p:xfrm>
          <a:off x="526773" y="3182660"/>
          <a:ext cx="11138452" cy="1561128"/>
        </p:xfrm>
        <a:graphic>
          <a:graphicData uri="http://schemas.openxmlformats.org/drawingml/2006/table">
            <a:tbl>
              <a:tblPr firstRow="1">
                <a:tableStyleId>{5C22544A-7EE6-4342-B048-85BDC9FD1C3A}</a:tableStyleId>
              </a:tblPr>
              <a:tblGrid>
                <a:gridCol w="1977308">
                  <a:extLst>
                    <a:ext uri="{9D8B030D-6E8A-4147-A177-3AD203B41FA5}">
                      <a16:colId xmlns:a16="http://schemas.microsoft.com/office/drawing/2014/main" val="941177337"/>
                    </a:ext>
                  </a:extLst>
                </a:gridCol>
                <a:gridCol w="1216807">
                  <a:extLst>
                    <a:ext uri="{9D8B030D-6E8A-4147-A177-3AD203B41FA5}">
                      <a16:colId xmlns:a16="http://schemas.microsoft.com/office/drawing/2014/main" val="3887057678"/>
                    </a:ext>
                  </a:extLst>
                </a:gridCol>
                <a:gridCol w="1181706">
                  <a:extLst>
                    <a:ext uri="{9D8B030D-6E8A-4147-A177-3AD203B41FA5}">
                      <a16:colId xmlns:a16="http://schemas.microsoft.com/office/drawing/2014/main" val="1095121348"/>
                    </a:ext>
                  </a:extLst>
                </a:gridCol>
                <a:gridCol w="1801808">
                  <a:extLst>
                    <a:ext uri="{9D8B030D-6E8A-4147-A177-3AD203B41FA5}">
                      <a16:colId xmlns:a16="http://schemas.microsoft.com/office/drawing/2014/main" val="1619213108"/>
                    </a:ext>
                  </a:extLst>
                </a:gridCol>
                <a:gridCol w="2209549">
                  <a:extLst>
                    <a:ext uri="{9D8B030D-6E8A-4147-A177-3AD203B41FA5}">
                      <a16:colId xmlns:a16="http://schemas.microsoft.com/office/drawing/2014/main" val="2399773676"/>
                    </a:ext>
                  </a:extLst>
                </a:gridCol>
                <a:gridCol w="2751274">
                  <a:extLst>
                    <a:ext uri="{9D8B030D-6E8A-4147-A177-3AD203B41FA5}">
                      <a16:colId xmlns:a16="http://schemas.microsoft.com/office/drawing/2014/main" val="1347036535"/>
                    </a:ext>
                  </a:extLst>
                </a:gridCol>
              </a:tblGrid>
              <a:tr h="944253">
                <a:tc>
                  <a:txBody>
                    <a:bodyPr/>
                    <a:lstStyle/>
                    <a:p>
                      <a:pPr marL="0" marR="0">
                        <a:lnSpc>
                          <a:spcPct val="115000"/>
                        </a:lnSpc>
                        <a:spcBef>
                          <a:spcPts val="0"/>
                        </a:spcBef>
                        <a:spcAft>
                          <a:spcPts val="1000"/>
                        </a:spcAft>
                      </a:pPr>
                      <a:r>
                        <a:rPr lang="en-US" sz="2000" dirty="0">
                          <a:effectLst/>
                        </a:rPr>
                        <a:t>Name &amp; email of referring party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rgbClr val="94BC3A"/>
                    </a:solidFill>
                  </a:tcPr>
                </a:tc>
                <a:tc>
                  <a:txBody>
                    <a:bodyPr/>
                    <a:lstStyle/>
                    <a:p>
                      <a:pPr marL="0" marR="0">
                        <a:lnSpc>
                          <a:spcPct val="115000"/>
                        </a:lnSpc>
                        <a:spcBef>
                          <a:spcPts val="0"/>
                        </a:spcBef>
                        <a:spcAft>
                          <a:spcPts val="1000"/>
                        </a:spcAft>
                      </a:pPr>
                      <a:r>
                        <a:rPr lang="en-US" sz="2000" dirty="0">
                          <a:effectLst/>
                        </a:rPr>
                        <a:t>E106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94BC3A"/>
                    </a:solidFill>
                  </a:tcPr>
                </a:tc>
                <a:tc>
                  <a:txBody>
                    <a:bodyPr/>
                    <a:lstStyle/>
                    <a:p>
                      <a:pPr marL="0" marR="0">
                        <a:lnSpc>
                          <a:spcPct val="115000"/>
                        </a:lnSpc>
                        <a:spcBef>
                          <a:spcPts val="0"/>
                        </a:spcBef>
                        <a:spcAft>
                          <a:spcPts val="1000"/>
                        </a:spcAft>
                      </a:pPr>
                      <a:r>
                        <a:rPr lang="en-US" sz="2000" dirty="0">
                          <a:effectLst/>
                        </a:rPr>
                        <a:t>TCNS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94BC3A"/>
                    </a:solidFill>
                  </a:tcPr>
                </a:tc>
                <a:tc>
                  <a:txBody>
                    <a:bodyPr/>
                    <a:lstStyle/>
                    <a:p>
                      <a:pPr marL="0" marR="0">
                        <a:lnSpc>
                          <a:spcPct val="115000"/>
                        </a:lnSpc>
                        <a:spcBef>
                          <a:spcPts val="0"/>
                        </a:spcBef>
                        <a:spcAft>
                          <a:spcPts val="1000"/>
                        </a:spcAft>
                      </a:pPr>
                      <a:r>
                        <a:rPr lang="en-US" sz="2000" dirty="0">
                          <a:effectLst/>
                        </a:rPr>
                        <a:t>Site Name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94BC3A"/>
                    </a:solidFill>
                  </a:tcPr>
                </a:tc>
                <a:tc>
                  <a:txBody>
                    <a:bodyPr/>
                    <a:lstStyle/>
                    <a:p>
                      <a:pPr marL="0" marR="0">
                        <a:lnSpc>
                          <a:spcPct val="115000"/>
                        </a:lnSpc>
                        <a:spcBef>
                          <a:spcPts val="0"/>
                        </a:spcBef>
                        <a:spcAft>
                          <a:spcPts val="1000"/>
                        </a:spcAft>
                      </a:pPr>
                      <a:r>
                        <a:rPr lang="en-US" sz="2000" dirty="0">
                          <a:effectLst/>
                        </a:rPr>
                        <a:t>Tribe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94BC3A"/>
                    </a:solidFill>
                  </a:tcPr>
                </a:tc>
                <a:tc>
                  <a:txBody>
                    <a:bodyPr/>
                    <a:lstStyle/>
                    <a:p>
                      <a:pPr marL="0" marR="0" algn="ctr">
                        <a:lnSpc>
                          <a:spcPct val="105000"/>
                        </a:lnSpc>
                        <a:spcBef>
                          <a:spcPts val="0"/>
                        </a:spcBef>
                        <a:spcAft>
                          <a:spcPts val="0"/>
                        </a:spcAft>
                      </a:pPr>
                      <a:r>
                        <a:rPr lang="en-US" sz="2000" b="1" kern="1200" dirty="0">
                          <a:solidFill>
                            <a:schemeClr val="lt1"/>
                          </a:solidFill>
                          <a:effectLst/>
                          <a:latin typeface="+mn-lt"/>
                          <a:ea typeface="+mn-ea"/>
                          <a:cs typeface="+mn-cs"/>
                        </a:rPr>
                        <a:t>Date and Method Documentation Sent</a:t>
                      </a:r>
                    </a:p>
                  </a:txBody>
                  <a:tcPr marL="0" marR="0" marT="0" marB="0">
                    <a:solidFill>
                      <a:srgbClr val="94BC3A"/>
                    </a:solidFill>
                  </a:tcPr>
                </a:tc>
                <a:extLst>
                  <a:ext uri="{0D108BD9-81ED-4DB2-BD59-A6C34878D82A}">
                    <a16:rowId xmlns:a16="http://schemas.microsoft.com/office/drawing/2014/main" val="4061853493"/>
                  </a:ext>
                </a:extLst>
              </a:tr>
              <a:tr h="531793">
                <a:tc>
                  <a:txBody>
                    <a:bodyPr/>
                    <a:lstStyle/>
                    <a:p>
                      <a:pPr marL="0" marR="0">
                        <a:lnSpc>
                          <a:spcPct val="115000"/>
                        </a:lnSpc>
                        <a:spcBef>
                          <a:spcPts val="0"/>
                        </a:spcBef>
                        <a:spcAft>
                          <a:spcPts val="100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nSpc>
                          <a:spcPct val="115000"/>
                        </a:lnSpc>
                        <a:spcBef>
                          <a:spcPts val="0"/>
                        </a:spcBef>
                        <a:spcAft>
                          <a:spcPts val="100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1000"/>
                        </a:spcAft>
                      </a:pPr>
                      <a:endParaRPr lang="en-US" sz="20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5000"/>
                        </a:lnSpc>
                        <a:spcBef>
                          <a:spcPts val="0"/>
                        </a:spcBef>
                        <a:spcAft>
                          <a:spcPts val="0"/>
                        </a:spcAft>
                      </a:pPr>
                      <a:endParaRPr lang="en-US" sz="1100" dirty="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3103070847"/>
                  </a:ext>
                </a:extLst>
              </a:tr>
            </a:tbl>
          </a:graphicData>
        </a:graphic>
      </p:graphicFrame>
      <p:sp>
        <p:nvSpPr>
          <p:cNvPr id="6" name="Rectangle 5">
            <a:extLst>
              <a:ext uri="{FF2B5EF4-FFF2-40B4-BE49-F238E27FC236}">
                <a16:creationId xmlns:a16="http://schemas.microsoft.com/office/drawing/2014/main" id="{24D9CFD4-876E-4A91-8628-471DB8F5D3FA}"/>
              </a:ext>
            </a:extLst>
          </p:cNvPr>
          <p:cNvSpPr/>
          <p:nvPr/>
        </p:nvSpPr>
        <p:spPr>
          <a:xfrm>
            <a:off x="526772" y="5085746"/>
            <a:ext cx="11072101" cy="1476045"/>
          </a:xfrm>
          <a:prstGeom prst="rect">
            <a:avLst/>
          </a:prstGeom>
        </p:spPr>
        <p:txBody>
          <a:bodyPr wrap="square">
            <a:spAutoFit/>
          </a:bodyPr>
          <a:lstStyle/>
          <a:p>
            <a:pPr marR="0" lvl="0">
              <a:lnSpc>
                <a:spcPct val="115000"/>
              </a:lnSpc>
              <a:spcBef>
                <a:spcPts val="0"/>
              </a:spcBef>
              <a:spcAft>
                <a:spcPts val="1000"/>
              </a:spcAft>
            </a:pPr>
            <a:r>
              <a:rPr lang="en-US" b="1" dirty="0">
                <a:ea typeface="Calibri" panose="020F0502020204030204" pitchFamily="34" charset="0"/>
                <a:cs typeface="Times New Roman" panose="02020603050405020304" pitchFamily="18" charset="0"/>
              </a:rPr>
              <a:t>The table should include only one entry per row. If there are multiple Tribal Nations with the same TCNS#, list them separately.  </a:t>
            </a:r>
          </a:p>
          <a:p>
            <a:pPr marR="0" lvl="0">
              <a:lnSpc>
                <a:spcPct val="115000"/>
              </a:lnSpc>
              <a:spcBef>
                <a:spcPts val="0"/>
              </a:spcBef>
              <a:spcAft>
                <a:spcPts val="1000"/>
              </a:spcAft>
            </a:pPr>
            <a:r>
              <a:rPr lang="en-US" dirty="0"/>
              <a:t>Referrals should include the documentation of delivery (mail delivery receipt, email confirmation, portal submittal confirmation, </a:t>
            </a:r>
            <a:r>
              <a:rPr lang="en-US" dirty="0" err="1"/>
              <a:t>etc</a:t>
            </a:r>
            <a:r>
              <a:rPr lang="en-US" dirty="0"/>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95188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42B90-D035-460A-9231-56AD07958A17}"/>
              </a:ext>
            </a:extLst>
          </p:cNvPr>
          <p:cNvSpPr>
            <a:spLocks noGrp="1"/>
          </p:cNvSpPr>
          <p:nvPr>
            <p:ph type="title"/>
          </p:nvPr>
        </p:nvSpPr>
        <p:spPr>
          <a:xfrm>
            <a:off x="265670" y="2570205"/>
            <a:ext cx="11763633" cy="1046235"/>
          </a:xfrm>
        </p:spPr>
        <p:txBody>
          <a:bodyPr/>
          <a:lstStyle/>
          <a:p>
            <a:r>
              <a:rPr lang="en-US" dirty="0"/>
              <a:t>Prior to referring, </a:t>
            </a:r>
            <a:br>
              <a:rPr lang="en-US" dirty="0"/>
            </a:br>
            <a:r>
              <a:rPr lang="en-US" dirty="0"/>
              <a:t>consultants must ensure:</a:t>
            </a:r>
          </a:p>
        </p:txBody>
      </p:sp>
      <p:sp>
        <p:nvSpPr>
          <p:cNvPr id="3" name="Content Placeholder 2">
            <a:extLst>
              <a:ext uri="{FF2B5EF4-FFF2-40B4-BE49-F238E27FC236}">
                <a16:creationId xmlns:a16="http://schemas.microsoft.com/office/drawing/2014/main" id="{6A0E1179-9B98-4957-8191-C909B20C87CF}"/>
              </a:ext>
            </a:extLst>
          </p:cNvPr>
          <p:cNvSpPr>
            <a:spLocks noGrp="1"/>
          </p:cNvSpPr>
          <p:nvPr>
            <p:ph idx="1"/>
          </p:nvPr>
        </p:nvSpPr>
        <p:spPr>
          <a:xfrm>
            <a:off x="420131" y="3880022"/>
            <a:ext cx="11454712" cy="2718486"/>
          </a:xfrm>
        </p:spPr>
        <p:txBody>
          <a:bodyPr>
            <a:normAutofit fontScale="92500" lnSpcReduction="10000"/>
          </a:bodyPr>
          <a:lstStyle/>
          <a:p>
            <a:pPr lvl="0"/>
            <a:r>
              <a:rPr lang="en-US" dirty="0"/>
              <a:t>That the E106 filing commenced and the information was delivered by preferred means;</a:t>
            </a:r>
          </a:p>
          <a:p>
            <a:pPr lvl="0"/>
            <a:r>
              <a:rPr lang="en-US" dirty="0"/>
              <a:t>That the 30/35 day period is up – referrals become available on the 31</a:t>
            </a:r>
            <a:r>
              <a:rPr lang="en-US" baseline="30000" dirty="0"/>
              <a:t>st</a:t>
            </a:r>
            <a:r>
              <a:rPr lang="en-US" dirty="0"/>
              <a:t>/36</a:t>
            </a:r>
            <a:r>
              <a:rPr lang="en-US" baseline="30000" dirty="0"/>
              <a:t>th</a:t>
            </a:r>
            <a:r>
              <a:rPr lang="en-US" dirty="0"/>
              <a:t> day;</a:t>
            </a:r>
          </a:p>
          <a:p>
            <a:pPr lvl="0"/>
            <a:r>
              <a:rPr lang="en-US" dirty="0"/>
              <a:t>That the Tribe did not provide a valid response to the project in TCNS; </a:t>
            </a:r>
          </a:p>
          <a:p>
            <a:pPr lvl="0"/>
            <a:r>
              <a:rPr lang="en-US" dirty="0"/>
              <a:t>That the Tribe has not indicated “NRENI”;</a:t>
            </a:r>
          </a:p>
          <a:p>
            <a:pPr lvl="0"/>
            <a:r>
              <a:rPr lang="en-US" dirty="0"/>
              <a:t> That they are using the FULL Tribal Name as it appears on the NOO;</a:t>
            </a:r>
          </a:p>
          <a:p>
            <a:pPr lvl="0"/>
            <a:r>
              <a:rPr lang="en-US" dirty="0"/>
              <a:t>In order for referrals to be included in weekly reports, they must be made by COB Tuesday.</a:t>
            </a:r>
          </a:p>
          <a:p>
            <a:endParaRPr lang="en-US" dirty="0"/>
          </a:p>
        </p:txBody>
      </p:sp>
    </p:spTree>
    <p:extLst>
      <p:ext uri="{BB962C8B-B14F-4D97-AF65-F5344CB8AC3E}">
        <p14:creationId xmlns:p14="http://schemas.microsoft.com/office/powerpoint/2010/main" val="23982591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Damask</Template>
  <TotalTime>11013</TotalTime>
  <Words>551</Words>
  <Application>Microsoft Office PowerPoint</Application>
  <PresentationFormat>Widescreen</PresentationFormat>
  <Paragraphs>42</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Bookman Old Style</vt:lpstr>
      <vt:lpstr>Calibri</vt:lpstr>
      <vt:lpstr>Rockwell</vt:lpstr>
      <vt:lpstr>Times New Roman</vt:lpstr>
      <vt:lpstr>Damask</vt:lpstr>
      <vt:lpstr>Overview of TCNS Manual referral process</vt:lpstr>
      <vt:lpstr>PowerPoint Presentation</vt:lpstr>
      <vt:lpstr>PowerPoint Presentation</vt:lpstr>
      <vt:lpstr>PowerPoint Presentation</vt:lpstr>
      <vt:lpstr>PowerPoint Presentation</vt:lpstr>
      <vt:lpstr>Table Format</vt:lpstr>
      <vt:lpstr>Prior to referring,  consultants must ensure: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TCNS Walkthrough</dc:title>
  <dc:creator>Matthew Hartnett</dc:creator>
  <cp:lastModifiedBy>Cecilia Sulhoff</cp:lastModifiedBy>
  <cp:revision>108</cp:revision>
  <dcterms:created xsi:type="dcterms:W3CDTF">2018-03-15T18:50:46Z</dcterms:created>
  <dcterms:modified xsi:type="dcterms:W3CDTF">2018-10-10T18:05:44Z</dcterms:modified>
</cp:coreProperties>
</file>