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1" r:id="rId1"/>
  </p:sldMasterIdLst>
  <p:notesMasterIdLst>
    <p:notesMasterId r:id="rId34"/>
  </p:notesMasterIdLst>
  <p:sldIdLst>
    <p:sldId id="339" r:id="rId2"/>
    <p:sldId id="331" r:id="rId3"/>
    <p:sldId id="332" r:id="rId4"/>
    <p:sldId id="302" r:id="rId5"/>
    <p:sldId id="303" r:id="rId6"/>
    <p:sldId id="304" r:id="rId7"/>
    <p:sldId id="305" r:id="rId8"/>
    <p:sldId id="306" r:id="rId9"/>
    <p:sldId id="307" r:id="rId10"/>
    <p:sldId id="308" r:id="rId11"/>
    <p:sldId id="309" r:id="rId12"/>
    <p:sldId id="310" r:id="rId13"/>
    <p:sldId id="311" r:id="rId14"/>
    <p:sldId id="333" r:id="rId15"/>
    <p:sldId id="328" r:id="rId16"/>
    <p:sldId id="334" r:id="rId17"/>
    <p:sldId id="335" r:id="rId18"/>
    <p:sldId id="336" r:id="rId19"/>
    <p:sldId id="337" r:id="rId20"/>
    <p:sldId id="317" r:id="rId21"/>
    <p:sldId id="318" r:id="rId22"/>
    <p:sldId id="320" r:id="rId23"/>
    <p:sldId id="319" r:id="rId24"/>
    <p:sldId id="312" r:id="rId25"/>
    <p:sldId id="314" r:id="rId26"/>
    <p:sldId id="313" r:id="rId27"/>
    <p:sldId id="315" r:id="rId28"/>
    <p:sldId id="316" r:id="rId29"/>
    <p:sldId id="327" r:id="rId30"/>
    <p:sldId id="294" r:id="rId31"/>
    <p:sldId id="260" r:id="rId32"/>
    <p:sldId id="338"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5ABF9D1-66F6-40E7-9BAC-F5338CCE50D3}">
          <p14:sldIdLst>
            <p14:sldId id="339"/>
            <p14:sldId id="331"/>
            <p14:sldId id="332"/>
            <p14:sldId id="302"/>
            <p14:sldId id="303"/>
            <p14:sldId id="304"/>
            <p14:sldId id="305"/>
            <p14:sldId id="306"/>
            <p14:sldId id="307"/>
            <p14:sldId id="308"/>
            <p14:sldId id="309"/>
            <p14:sldId id="310"/>
            <p14:sldId id="311"/>
            <p14:sldId id="333"/>
            <p14:sldId id="328"/>
            <p14:sldId id="334"/>
            <p14:sldId id="335"/>
            <p14:sldId id="336"/>
            <p14:sldId id="337"/>
            <p14:sldId id="317"/>
            <p14:sldId id="318"/>
            <p14:sldId id="320"/>
            <p14:sldId id="319"/>
            <p14:sldId id="312"/>
            <p14:sldId id="314"/>
            <p14:sldId id="313"/>
            <p14:sldId id="315"/>
            <p14:sldId id="316"/>
            <p14:sldId id="327"/>
            <p14:sldId id="294"/>
            <p14:sldId id="260"/>
            <p14:sldId id="338"/>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n Adams" initials="" lastIdx="0" clrIdx="0"/>
  <p:cmAuthor id="2" name="Michael Wilhelm" initials="MW" lastIdx="1" clrIdx="1">
    <p:extLst>
      <p:ext uri="{19B8F6BF-5375-455C-9EA6-DF929625EA0E}">
        <p15:presenceInfo xmlns:p15="http://schemas.microsoft.com/office/powerpoint/2012/main" userId="S-1-5-21-231363354-1701785364-1709204886-374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3" autoAdjust="0"/>
    <p:restoredTop sz="94631" autoAdjust="0"/>
  </p:normalViewPr>
  <p:slideViewPr>
    <p:cSldViewPr snapToGrid="0">
      <p:cViewPr varScale="1">
        <p:scale>
          <a:sx n="108" d="100"/>
          <a:sy n="108" d="100"/>
        </p:scale>
        <p:origin x="42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4D0175-F8C7-40D0-B1A7-794B28DC4FA1}" type="datetimeFigureOut">
              <a:rPr lang="en-US" smtClean="0"/>
              <a:t>10/11/2018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23AC20-CE09-48D7-B671-726286BAC5B5}" type="slidenum">
              <a:rPr lang="en-US" smtClean="0"/>
              <a:t>‹#›</a:t>
            </a:fld>
            <a:endParaRPr lang="en-US" dirty="0"/>
          </a:p>
        </p:txBody>
      </p:sp>
    </p:spTree>
    <p:extLst>
      <p:ext uri="{BB962C8B-B14F-4D97-AF65-F5344CB8AC3E}">
        <p14:creationId xmlns:p14="http://schemas.microsoft.com/office/powerpoint/2010/main" val="17895856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Short cite NEPA here</a:t>
            </a:r>
          </a:p>
        </p:txBody>
      </p:sp>
      <p:sp>
        <p:nvSpPr>
          <p:cNvPr id="4" name="Slide Number Placeholder 3"/>
          <p:cNvSpPr>
            <a:spLocks noGrp="1"/>
          </p:cNvSpPr>
          <p:nvPr>
            <p:ph type="sldNum" sz="quarter" idx="10"/>
          </p:nvPr>
        </p:nvSpPr>
        <p:spPr/>
        <p:txBody>
          <a:bodyPr/>
          <a:lstStyle/>
          <a:p>
            <a:fld id="{9623AC20-CE09-48D7-B671-726286BAC5B5}" type="slidenum">
              <a:rPr lang="en-US" smtClean="0"/>
              <a:t>1</a:t>
            </a:fld>
            <a:endParaRPr lang="en-US" dirty="0"/>
          </a:p>
        </p:txBody>
      </p:sp>
    </p:spTree>
    <p:extLst>
      <p:ext uri="{BB962C8B-B14F-4D97-AF65-F5344CB8AC3E}">
        <p14:creationId xmlns:p14="http://schemas.microsoft.com/office/powerpoint/2010/main" val="30190099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23AC20-CE09-48D7-B671-726286BAC5B5}" type="slidenum">
              <a:rPr lang="en-US" smtClean="0"/>
              <a:t>27</a:t>
            </a:fld>
            <a:endParaRPr lang="en-US" dirty="0"/>
          </a:p>
        </p:txBody>
      </p:sp>
    </p:spTree>
    <p:extLst>
      <p:ext uri="{BB962C8B-B14F-4D97-AF65-F5344CB8AC3E}">
        <p14:creationId xmlns:p14="http://schemas.microsoft.com/office/powerpoint/2010/main" val="11348974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23AC20-CE09-48D7-B671-726286BAC5B5}" type="slidenum">
              <a:rPr lang="en-US" smtClean="0"/>
              <a:t>28</a:t>
            </a:fld>
            <a:endParaRPr lang="en-US" dirty="0"/>
          </a:p>
        </p:txBody>
      </p:sp>
    </p:spTree>
    <p:extLst>
      <p:ext uri="{BB962C8B-B14F-4D97-AF65-F5344CB8AC3E}">
        <p14:creationId xmlns:p14="http://schemas.microsoft.com/office/powerpoint/2010/main" val="7235499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23AC20-CE09-48D7-B671-726286BAC5B5}" type="slidenum">
              <a:rPr lang="en-US" smtClean="0"/>
              <a:t>7</a:t>
            </a:fld>
            <a:endParaRPr lang="en-US" dirty="0"/>
          </a:p>
        </p:txBody>
      </p:sp>
    </p:spTree>
    <p:extLst>
      <p:ext uri="{BB962C8B-B14F-4D97-AF65-F5344CB8AC3E}">
        <p14:creationId xmlns:p14="http://schemas.microsoft.com/office/powerpoint/2010/main" val="38990217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23AC20-CE09-48D7-B671-726286BAC5B5}" type="slidenum">
              <a:rPr lang="en-US" smtClean="0"/>
              <a:t>10</a:t>
            </a:fld>
            <a:endParaRPr lang="en-US" dirty="0"/>
          </a:p>
        </p:txBody>
      </p:sp>
    </p:spTree>
    <p:extLst>
      <p:ext uri="{BB962C8B-B14F-4D97-AF65-F5344CB8AC3E}">
        <p14:creationId xmlns:p14="http://schemas.microsoft.com/office/powerpoint/2010/main" val="31318137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23AC20-CE09-48D7-B671-726286BAC5B5}" type="slidenum">
              <a:rPr lang="en-US" smtClean="0"/>
              <a:t>11</a:t>
            </a:fld>
            <a:endParaRPr lang="en-US" dirty="0"/>
          </a:p>
        </p:txBody>
      </p:sp>
    </p:spTree>
    <p:extLst>
      <p:ext uri="{BB962C8B-B14F-4D97-AF65-F5344CB8AC3E}">
        <p14:creationId xmlns:p14="http://schemas.microsoft.com/office/powerpoint/2010/main" val="10517519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23AC20-CE09-48D7-B671-726286BAC5B5}" type="slidenum">
              <a:rPr lang="en-US" smtClean="0"/>
              <a:t>16</a:t>
            </a:fld>
            <a:endParaRPr lang="en-US" dirty="0"/>
          </a:p>
        </p:txBody>
      </p:sp>
    </p:spTree>
    <p:extLst>
      <p:ext uri="{BB962C8B-B14F-4D97-AF65-F5344CB8AC3E}">
        <p14:creationId xmlns:p14="http://schemas.microsoft.com/office/powerpoint/2010/main" val="40161466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23AC20-CE09-48D7-B671-726286BAC5B5}" type="slidenum">
              <a:rPr lang="en-US" smtClean="0"/>
              <a:t>18</a:t>
            </a:fld>
            <a:endParaRPr lang="en-US" dirty="0"/>
          </a:p>
        </p:txBody>
      </p:sp>
    </p:spTree>
    <p:extLst>
      <p:ext uri="{BB962C8B-B14F-4D97-AF65-F5344CB8AC3E}">
        <p14:creationId xmlns:p14="http://schemas.microsoft.com/office/powerpoint/2010/main" val="29616633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23AC20-CE09-48D7-B671-726286BAC5B5}" type="slidenum">
              <a:rPr lang="en-US" smtClean="0"/>
              <a:t>19</a:t>
            </a:fld>
            <a:endParaRPr lang="en-US" dirty="0"/>
          </a:p>
        </p:txBody>
      </p:sp>
    </p:spTree>
    <p:extLst>
      <p:ext uri="{BB962C8B-B14F-4D97-AF65-F5344CB8AC3E}">
        <p14:creationId xmlns:p14="http://schemas.microsoft.com/office/powerpoint/2010/main" val="30502738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23AC20-CE09-48D7-B671-726286BAC5B5}" type="slidenum">
              <a:rPr lang="en-US" smtClean="0"/>
              <a:t>22</a:t>
            </a:fld>
            <a:endParaRPr lang="en-US" dirty="0"/>
          </a:p>
        </p:txBody>
      </p:sp>
    </p:spTree>
    <p:extLst>
      <p:ext uri="{BB962C8B-B14F-4D97-AF65-F5344CB8AC3E}">
        <p14:creationId xmlns:p14="http://schemas.microsoft.com/office/powerpoint/2010/main" val="14752160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23AC20-CE09-48D7-B671-726286BAC5B5}" type="slidenum">
              <a:rPr lang="en-US" smtClean="0"/>
              <a:t>26</a:t>
            </a:fld>
            <a:endParaRPr lang="en-US" dirty="0"/>
          </a:p>
        </p:txBody>
      </p:sp>
    </p:spTree>
    <p:extLst>
      <p:ext uri="{BB962C8B-B14F-4D97-AF65-F5344CB8AC3E}">
        <p14:creationId xmlns:p14="http://schemas.microsoft.com/office/powerpoint/2010/main" val="1560965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smtClean="0"/>
              <a:t>10/11/2018</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D57F1E4F-1CFF-5643-939E-02111984F565}" type="slidenum">
              <a:rPr lang="en-US" smtClean="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71432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10/11/2018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04475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10/11/2018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46111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10/11/2018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2801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smtClean="0"/>
              <a:t>10/11/2018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02390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smtClean="0"/>
              <a:t>10/11/2018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44104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smtClean="0"/>
              <a:t>10/11/2018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33434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509A250-FF31-4206-8172-F9D3106AACB1}" type="datetimeFigureOut">
              <a:rPr lang="en-US" smtClean="0"/>
              <a:t>10/11/2018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64153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09A250-FF31-4206-8172-F9D3106AACB1}" type="datetimeFigureOut">
              <a:rPr lang="en-US" smtClean="0"/>
              <a:t>10/11/2018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008588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10/11/2018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97383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509A250-FF31-4206-8172-F9D3106AACB1}" type="datetimeFigureOut">
              <a:rPr lang="en-US" smtClean="0"/>
              <a:t>10/11/2018</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63301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AAD347D-5ACD-4C99-B74B-A9C85AD731AF}" type="datetimeFigureOut">
              <a:rPr lang="en-US" smtClean="0"/>
              <a:t>10/11/2018</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D57F1E4F-1CFF-5643-939E-02111984F565}" type="slidenum">
              <a:rPr lang="en-US" smtClean="0"/>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3356014"/>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sldNum="0" hdr="0" ftr="0" dt="0"/>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E93697-9BDB-401B-8619-D7965E8C4008}"/>
              </a:ext>
            </a:extLst>
          </p:cNvPr>
          <p:cNvSpPr>
            <a:spLocks noGrp="1"/>
          </p:cNvSpPr>
          <p:nvPr>
            <p:ph idx="1"/>
          </p:nvPr>
        </p:nvSpPr>
        <p:spPr>
          <a:xfrm>
            <a:off x="1451579" y="1842868"/>
            <a:ext cx="9603275" cy="4290646"/>
          </a:xfrm>
        </p:spPr>
        <p:txBody>
          <a:bodyPr>
            <a:normAutofit/>
          </a:bodyPr>
          <a:lstStyle/>
          <a:p>
            <a:pPr marL="0" indent="0" algn="ctr">
              <a:buNone/>
            </a:pPr>
            <a:r>
              <a:rPr lang="en-US" sz="4000" b="1" dirty="0"/>
              <a:t>Case Studies:</a:t>
            </a:r>
          </a:p>
          <a:p>
            <a:pPr marL="0" indent="0" algn="ctr">
              <a:buNone/>
            </a:pPr>
            <a:r>
              <a:rPr lang="en-US" sz="4000" b="1" dirty="0"/>
              <a:t>Public Safety and the FCC’s National Environmental Policy Act Rules (NEPA)  </a:t>
            </a:r>
          </a:p>
          <a:p>
            <a:pPr marL="0" indent="0">
              <a:buNone/>
            </a:pPr>
            <a:endParaRPr lang="en-US" b="1" dirty="0"/>
          </a:p>
          <a:p>
            <a:pPr marL="0" indent="0">
              <a:buNone/>
            </a:pPr>
            <a:r>
              <a:rPr lang="en-US" b="1" dirty="0"/>
              <a:t>John Adams,  Attorney-Advisor</a:t>
            </a:r>
          </a:p>
          <a:p>
            <a:pPr marL="0" indent="0">
              <a:buNone/>
            </a:pPr>
            <a:r>
              <a:rPr lang="en-US" b="1" dirty="0"/>
              <a:t>Public Safety and Homeland Security Bureau</a:t>
            </a:r>
          </a:p>
          <a:p>
            <a:endParaRPr lang="en-US" dirty="0"/>
          </a:p>
        </p:txBody>
      </p:sp>
    </p:spTree>
    <p:extLst>
      <p:ext uri="{BB962C8B-B14F-4D97-AF65-F5344CB8AC3E}">
        <p14:creationId xmlns:p14="http://schemas.microsoft.com/office/powerpoint/2010/main" val="15962208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38C9332-7132-48F3-8BDF-26B472D110C2}"/>
              </a:ext>
            </a:extLst>
          </p:cNvPr>
          <p:cNvSpPr>
            <a:spLocks noGrp="1"/>
          </p:cNvSpPr>
          <p:nvPr>
            <p:ph idx="1"/>
          </p:nvPr>
        </p:nvSpPr>
        <p:spPr>
          <a:xfrm>
            <a:off x="1451579" y="1828800"/>
            <a:ext cx="9603275" cy="4290646"/>
          </a:xfrm>
        </p:spPr>
        <p:txBody>
          <a:bodyPr>
            <a:normAutofit/>
          </a:bodyPr>
          <a:lstStyle/>
          <a:p>
            <a:pPr marL="0" indent="0">
              <a:buNone/>
            </a:pPr>
            <a:r>
              <a:rPr lang="en-US" sz="3200" dirty="0"/>
              <a:t>Timeline – years 16 -18</a:t>
            </a:r>
          </a:p>
          <a:p>
            <a:r>
              <a:rPr lang="en-US" sz="2600" dirty="0"/>
              <a:t>2012 – WTB and FAA issued decisions facilitating the removal of steady burning red lights. </a:t>
            </a:r>
          </a:p>
          <a:p>
            <a:r>
              <a:rPr lang="en-US" sz="2600" dirty="0"/>
              <a:t>2014 – USFWS concurred that removal of steady-burning red lights would not be likely to adversely affect the Kirtland warbler.</a:t>
            </a:r>
          </a:p>
          <a:p>
            <a:r>
              <a:rPr lang="en-US" sz="2600" dirty="0"/>
              <a:t>2014 – WTB determined that MI satisfied terms of MOA.</a:t>
            </a:r>
          </a:p>
          <a:p>
            <a:endParaRPr lang="en-US" sz="3200" dirty="0"/>
          </a:p>
          <a:p>
            <a:endParaRPr lang="en-US" sz="3200" dirty="0"/>
          </a:p>
          <a:p>
            <a:endParaRPr lang="en-US" sz="3200" dirty="0"/>
          </a:p>
        </p:txBody>
      </p:sp>
    </p:spTree>
    <p:extLst>
      <p:ext uri="{BB962C8B-B14F-4D97-AF65-F5344CB8AC3E}">
        <p14:creationId xmlns:p14="http://schemas.microsoft.com/office/powerpoint/2010/main" val="23125998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CE66A7-6309-4E9E-968B-7D1661653EC0}"/>
              </a:ext>
            </a:extLst>
          </p:cNvPr>
          <p:cNvSpPr>
            <a:spLocks noGrp="1"/>
          </p:cNvSpPr>
          <p:nvPr>
            <p:ph idx="1"/>
          </p:nvPr>
        </p:nvSpPr>
        <p:spPr>
          <a:xfrm>
            <a:off x="1451579" y="1842868"/>
            <a:ext cx="9603275" cy="4276578"/>
          </a:xfrm>
        </p:spPr>
        <p:txBody>
          <a:bodyPr>
            <a:normAutofit/>
          </a:bodyPr>
          <a:lstStyle/>
          <a:p>
            <a:pPr marL="0" indent="0">
              <a:buNone/>
            </a:pPr>
            <a:r>
              <a:rPr lang="en-US" sz="3200" dirty="0"/>
              <a:t>Timeline – year 19</a:t>
            </a:r>
          </a:p>
          <a:p>
            <a:r>
              <a:rPr lang="en-US" sz="3200" dirty="0"/>
              <a:t>2015 – The FCC rejected Petitioners AFR claims.</a:t>
            </a:r>
          </a:p>
          <a:p>
            <a:r>
              <a:rPr lang="en-US" sz="3200" dirty="0"/>
              <a:t>Among other things, the FCC disagreed with claims that the FCC’s categorical exclusions violate NEPA.</a:t>
            </a:r>
          </a:p>
          <a:p>
            <a:endParaRPr lang="en-US" sz="3200" dirty="0"/>
          </a:p>
        </p:txBody>
      </p:sp>
    </p:spTree>
    <p:extLst>
      <p:ext uri="{BB962C8B-B14F-4D97-AF65-F5344CB8AC3E}">
        <p14:creationId xmlns:p14="http://schemas.microsoft.com/office/powerpoint/2010/main" val="1020639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93B4FE-43BF-4B5C-985F-FB1FB707A0AF}"/>
              </a:ext>
            </a:extLst>
          </p:cNvPr>
          <p:cNvSpPr>
            <a:spLocks noGrp="1"/>
          </p:cNvSpPr>
          <p:nvPr>
            <p:ph idx="1"/>
          </p:nvPr>
        </p:nvSpPr>
        <p:spPr>
          <a:xfrm>
            <a:off x="1451579" y="1856935"/>
            <a:ext cx="9603275" cy="4262511"/>
          </a:xfrm>
        </p:spPr>
        <p:txBody>
          <a:bodyPr>
            <a:normAutofit/>
          </a:bodyPr>
          <a:lstStyle/>
          <a:p>
            <a:pPr marL="0" indent="0">
              <a:buNone/>
            </a:pPr>
            <a:r>
              <a:rPr lang="en-US" sz="3200" b="1" dirty="0"/>
              <a:t>Takeaways – </a:t>
            </a:r>
          </a:p>
          <a:p>
            <a:r>
              <a:rPr lang="en-US" sz="3200" dirty="0"/>
              <a:t>Nearly two decades.</a:t>
            </a:r>
          </a:p>
          <a:p>
            <a:r>
              <a:rPr lang="en-US" sz="3200" dirty="0"/>
              <a:t>Three federal agencies.</a:t>
            </a:r>
          </a:p>
          <a:p>
            <a:r>
              <a:rPr lang="en-US" sz="3200" dirty="0"/>
              <a:t>Significant federal and state resources.</a:t>
            </a:r>
          </a:p>
          <a:p>
            <a:r>
              <a:rPr lang="en-US" sz="3200" dirty="0"/>
              <a:t>But, the Kirtland warbler is making a comeback in MI.</a:t>
            </a:r>
          </a:p>
          <a:p>
            <a:endParaRPr lang="en-US" sz="3200" dirty="0"/>
          </a:p>
        </p:txBody>
      </p:sp>
    </p:spTree>
    <p:extLst>
      <p:ext uri="{BB962C8B-B14F-4D97-AF65-F5344CB8AC3E}">
        <p14:creationId xmlns:p14="http://schemas.microsoft.com/office/powerpoint/2010/main" val="40917612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Kirtland's Warbler Male">
            <a:extLst>
              <a:ext uri="{FF2B5EF4-FFF2-40B4-BE49-F238E27FC236}">
                <a16:creationId xmlns:a16="http://schemas.microsoft.com/office/drawing/2014/main" id="{47427140-F059-47ED-AED0-4D14089CE5A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55797" y="2044261"/>
            <a:ext cx="4594731" cy="34496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73534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98C43D-A645-4B09-BC42-41598D431B96}"/>
              </a:ext>
            </a:extLst>
          </p:cNvPr>
          <p:cNvSpPr>
            <a:spLocks noGrp="1"/>
          </p:cNvSpPr>
          <p:nvPr>
            <p:ph idx="1"/>
          </p:nvPr>
        </p:nvSpPr>
        <p:spPr/>
        <p:txBody>
          <a:bodyPr>
            <a:normAutofit/>
          </a:bodyPr>
          <a:lstStyle/>
          <a:p>
            <a:pPr marL="0" indent="0" algn="ctr">
              <a:buNone/>
            </a:pPr>
            <a:endParaRPr lang="en-US" sz="4000" b="1" dirty="0"/>
          </a:p>
          <a:p>
            <a:pPr marL="0" indent="0" algn="ctr">
              <a:buNone/>
            </a:pPr>
            <a:r>
              <a:rPr lang="en-US" sz="4000" b="1" dirty="0"/>
              <a:t>Case Study - 2</a:t>
            </a:r>
            <a:br>
              <a:rPr lang="en-US" sz="4000" b="1" dirty="0"/>
            </a:br>
            <a:r>
              <a:rPr lang="en-US" sz="4000" b="1" dirty="0"/>
              <a:t>Pinellas County, Florida</a:t>
            </a:r>
            <a:endParaRPr lang="en-US" sz="4000" dirty="0"/>
          </a:p>
        </p:txBody>
      </p:sp>
    </p:spTree>
    <p:extLst>
      <p:ext uri="{BB962C8B-B14F-4D97-AF65-F5344CB8AC3E}">
        <p14:creationId xmlns:p14="http://schemas.microsoft.com/office/powerpoint/2010/main" val="34256873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D6096A-A929-414D-A120-9D79A3225999}"/>
              </a:ext>
            </a:extLst>
          </p:cNvPr>
          <p:cNvSpPr>
            <a:spLocks noGrp="1"/>
          </p:cNvSpPr>
          <p:nvPr>
            <p:ph idx="1"/>
          </p:nvPr>
        </p:nvSpPr>
        <p:spPr/>
        <p:txBody>
          <a:bodyPr/>
          <a:lstStyle/>
          <a:p>
            <a:pPr marL="0" indent="0">
              <a:buNone/>
            </a:pPr>
            <a:r>
              <a:rPr lang="en-US" sz="3200" b="1" dirty="0"/>
              <a:t>Objective – </a:t>
            </a:r>
            <a:r>
              <a:rPr lang="en-US" sz="3200" dirty="0"/>
              <a:t>	</a:t>
            </a:r>
          </a:p>
          <a:p>
            <a:pPr marL="0" indent="0" algn="ctr">
              <a:buNone/>
            </a:pPr>
            <a:r>
              <a:rPr lang="en-US" sz="3200" b="1" dirty="0"/>
              <a:t>To illustrate how failure to incorporate consideration of NEPA requirements into the planning process results in rule violations.</a:t>
            </a:r>
          </a:p>
          <a:p>
            <a:endParaRPr lang="en-US" dirty="0"/>
          </a:p>
        </p:txBody>
      </p:sp>
    </p:spTree>
    <p:extLst>
      <p:ext uri="{BB962C8B-B14F-4D97-AF65-F5344CB8AC3E}">
        <p14:creationId xmlns:p14="http://schemas.microsoft.com/office/powerpoint/2010/main" val="28892083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5CDFA2-9C43-4791-BE5A-6A4C18F64FB2}"/>
              </a:ext>
            </a:extLst>
          </p:cNvPr>
          <p:cNvSpPr>
            <a:spLocks noGrp="1"/>
          </p:cNvSpPr>
          <p:nvPr>
            <p:ph idx="1"/>
          </p:nvPr>
        </p:nvSpPr>
        <p:spPr>
          <a:xfrm>
            <a:off x="1381760" y="1842868"/>
            <a:ext cx="9723119" cy="4276578"/>
          </a:xfrm>
        </p:spPr>
        <p:txBody>
          <a:bodyPr/>
          <a:lstStyle/>
          <a:p>
            <a:r>
              <a:rPr lang="en-US" sz="2400" dirty="0"/>
              <a:t>In 2015-2016, Pinellas County submitted applications to register five public safety towers certifying that the towers would not have a Significant Environmental Impact but had not completed the required environmental and historic preservation review.</a:t>
            </a:r>
          </a:p>
          <a:p>
            <a:r>
              <a:rPr lang="en-US" sz="2400" dirty="0"/>
              <a:t>While the towers were constructed to replace existing towers, that did not eliminate the need to ensure compliance with NEPA requirements.  </a:t>
            </a:r>
          </a:p>
          <a:p>
            <a:endParaRPr lang="en-US" sz="2400" dirty="0"/>
          </a:p>
          <a:p>
            <a:endParaRPr lang="en-US" dirty="0"/>
          </a:p>
        </p:txBody>
      </p:sp>
    </p:spTree>
    <p:extLst>
      <p:ext uri="{BB962C8B-B14F-4D97-AF65-F5344CB8AC3E}">
        <p14:creationId xmlns:p14="http://schemas.microsoft.com/office/powerpoint/2010/main" val="17651818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FBCFF45-AD56-45DA-AF48-44457ACF33AC}"/>
              </a:ext>
            </a:extLst>
          </p:cNvPr>
          <p:cNvSpPr>
            <a:spLocks noGrp="1"/>
          </p:cNvSpPr>
          <p:nvPr>
            <p:ph idx="1"/>
          </p:nvPr>
        </p:nvSpPr>
        <p:spPr>
          <a:xfrm>
            <a:off x="1451579" y="1828800"/>
            <a:ext cx="9603275" cy="4290646"/>
          </a:xfrm>
        </p:spPr>
        <p:txBody>
          <a:bodyPr>
            <a:normAutofit/>
          </a:bodyPr>
          <a:lstStyle/>
          <a:p>
            <a:r>
              <a:rPr lang="en-US" sz="2400" dirty="0"/>
              <a:t>One of the towers qualified for the historic replacement tower exclusion from historic preservation review under the National Programmatic Agreement (NPA).   </a:t>
            </a:r>
          </a:p>
          <a:p>
            <a:r>
              <a:rPr lang="en-US" sz="2400" dirty="0"/>
              <a:t>However, the NPA exclusion has no bearing on the applicability of other environmental review requirements.</a:t>
            </a:r>
          </a:p>
          <a:p>
            <a:r>
              <a:rPr lang="en-US" sz="2400" dirty="0"/>
              <a:t>Compliance with one aspect of the requirements does not relieve the need to comply with the remaining aspects.</a:t>
            </a:r>
          </a:p>
        </p:txBody>
      </p:sp>
    </p:spTree>
    <p:extLst>
      <p:ext uri="{BB962C8B-B14F-4D97-AF65-F5344CB8AC3E}">
        <p14:creationId xmlns:p14="http://schemas.microsoft.com/office/powerpoint/2010/main" val="34323293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E5B143-52BC-41A8-B9B6-968F4A92F443}"/>
              </a:ext>
            </a:extLst>
          </p:cNvPr>
          <p:cNvSpPr>
            <a:spLocks noGrp="1"/>
          </p:cNvSpPr>
          <p:nvPr>
            <p:ph idx="1"/>
          </p:nvPr>
        </p:nvSpPr>
        <p:spPr>
          <a:xfrm>
            <a:off x="1451579" y="1842868"/>
            <a:ext cx="9603275" cy="4262510"/>
          </a:xfrm>
        </p:spPr>
        <p:txBody>
          <a:bodyPr>
            <a:normAutofit/>
          </a:bodyPr>
          <a:lstStyle/>
          <a:p>
            <a:r>
              <a:rPr lang="en-US" sz="2800" dirty="0"/>
              <a:t>Pinellas </a:t>
            </a:r>
            <a:r>
              <a:rPr lang="en-US" sz="2600" dirty="0"/>
              <a:t>County suggested that because one tower was located on county land and housed no commercial co-locators that environmental review was not required.</a:t>
            </a:r>
          </a:p>
          <a:p>
            <a:r>
              <a:rPr lang="en-US" sz="2600" dirty="0"/>
              <a:t>Ownership of the site and absence of co-locators is irrelevant.</a:t>
            </a:r>
          </a:p>
          <a:p>
            <a:endParaRPr lang="en-US" dirty="0"/>
          </a:p>
          <a:p>
            <a:endParaRPr lang="en-US" dirty="0"/>
          </a:p>
        </p:txBody>
      </p:sp>
    </p:spTree>
    <p:extLst>
      <p:ext uri="{BB962C8B-B14F-4D97-AF65-F5344CB8AC3E}">
        <p14:creationId xmlns:p14="http://schemas.microsoft.com/office/powerpoint/2010/main" val="15426316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BFE0FF-5615-4728-95DE-B40BA05A115E}"/>
              </a:ext>
            </a:extLst>
          </p:cNvPr>
          <p:cNvSpPr>
            <a:spLocks noGrp="1"/>
          </p:cNvSpPr>
          <p:nvPr>
            <p:ph idx="1"/>
          </p:nvPr>
        </p:nvSpPr>
        <p:spPr>
          <a:xfrm>
            <a:off x="1451579" y="1842868"/>
            <a:ext cx="9603275" cy="4262510"/>
          </a:xfrm>
        </p:spPr>
        <p:txBody>
          <a:bodyPr/>
          <a:lstStyle/>
          <a:p>
            <a:r>
              <a:rPr lang="en-US" sz="2400" dirty="0"/>
              <a:t>True, Correct, complete, and made in good faith?</a:t>
            </a:r>
          </a:p>
          <a:p>
            <a:r>
              <a:rPr lang="en-US" sz="2400" dirty="0"/>
              <a:t>Pinellas County incorrectly certified in its Antennae Structure Registration (ASR) applications of FCC Form 854 that the towers in St. Petersburg did not require Environmental Assessments (EAs) and did not cause a significant impact and in submitting all five applications certified that all statements were true complete, correct and in good faith but had not completed the necessary environmental and historic preservation reviews. </a:t>
            </a:r>
          </a:p>
          <a:p>
            <a:endParaRPr lang="en-US" dirty="0"/>
          </a:p>
        </p:txBody>
      </p:sp>
    </p:spTree>
    <p:extLst>
      <p:ext uri="{BB962C8B-B14F-4D97-AF65-F5344CB8AC3E}">
        <p14:creationId xmlns:p14="http://schemas.microsoft.com/office/powerpoint/2010/main" val="2185466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BB9414F-820E-4FF1-A26E-D71CCBE790FE}"/>
              </a:ext>
            </a:extLst>
          </p:cNvPr>
          <p:cNvSpPr>
            <a:spLocks noGrp="1"/>
          </p:cNvSpPr>
          <p:nvPr>
            <p:ph idx="1"/>
          </p:nvPr>
        </p:nvSpPr>
        <p:spPr/>
        <p:txBody>
          <a:bodyPr>
            <a:normAutofit/>
          </a:bodyPr>
          <a:lstStyle/>
          <a:p>
            <a:endParaRPr lang="en-US" sz="4000" dirty="0"/>
          </a:p>
          <a:p>
            <a:pPr marL="0" indent="0" algn="ctr">
              <a:buNone/>
            </a:pPr>
            <a:r>
              <a:rPr lang="en-US" sz="4800" b="1" dirty="0"/>
              <a:t>Before We Begin</a:t>
            </a:r>
          </a:p>
        </p:txBody>
      </p:sp>
    </p:spTree>
    <p:extLst>
      <p:ext uri="{BB962C8B-B14F-4D97-AF65-F5344CB8AC3E}">
        <p14:creationId xmlns:p14="http://schemas.microsoft.com/office/powerpoint/2010/main" val="27966833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EF740A-AC47-4570-911C-BB0E8B098943}"/>
              </a:ext>
            </a:extLst>
          </p:cNvPr>
          <p:cNvSpPr>
            <a:spLocks noGrp="1"/>
          </p:cNvSpPr>
          <p:nvPr>
            <p:ph idx="1"/>
          </p:nvPr>
        </p:nvSpPr>
        <p:spPr/>
        <p:txBody>
          <a:bodyPr>
            <a:normAutofit/>
          </a:bodyPr>
          <a:lstStyle/>
          <a:p>
            <a:pPr marL="0" indent="0" algn="ctr">
              <a:buNone/>
            </a:pPr>
            <a:endParaRPr lang="en-US" sz="3200" b="1" dirty="0"/>
          </a:p>
          <a:p>
            <a:pPr marL="0" indent="0" algn="ctr">
              <a:buNone/>
            </a:pPr>
            <a:r>
              <a:rPr lang="en-US" sz="4000" b="1" dirty="0"/>
              <a:t>Case Study - 3</a:t>
            </a:r>
          </a:p>
          <a:p>
            <a:pPr marL="0" indent="0" algn="ctr">
              <a:buNone/>
            </a:pPr>
            <a:r>
              <a:rPr lang="en-US" sz="4000" b="1" dirty="0"/>
              <a:t>Madison County, Indiana</a:t>
            </a:r>
          </a:p>
        </p:txBody>
      </p:sp>
    </p:spTree>
    <p:extLst>
      <p:ext uri="{BB962C8B-B14F-4D97-AF65-F5344CB8AC3E}">
        <p14:creationId xmlns:p14="http://schemas.microsoft.com/office/powerpoint/2010/main" val="2276234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1E61FD-C48A-4470-9786-67092575C9EB}"/>
              </a:ext>
            </a:extLst>
          </p:cNvPr>
          <p:cNvSpPr>
            <a:spLocks noGrp="1"/>
          </p:cNvSpPr>
          <p:nvPr>
            <p:ph idx="1"/>
          </p:nvPr>
        </p:nvSpPr>
        <p:spPr/>
        <p:txBody>
          <a:bodyPr>
            <a:normAutofit/>
          </a:bodyPr>
          <a:lstStyle/>
          <a:p>
            <a:pPr marL="0" indent="0">
              <a:buNone/>
            </a:pPr>
            <a:r>
              <a:rPr lang="en-US" sz="3200" b="1" dirty="0"/>
              <a:t>Objective -</a:t>
            </a:r>
          </a:p>
          <a:p>
            <a:pPr marL="457200" lvl="1" indent="0" algn="ctr">
              <a:buNone/>
            </a:pPr>
            <a:r>
              <a:rPr lang="en-US" sz="3200" b="1" dirty="0"/>
              <a:t>To illustrate a letter advising a public safety licensee of violation of FCC’s environmental rules.</a:t>
            </a:r>
          </a:p>
        </p:txBody>
      </p:sp>
    </p:spTree>
    <p:extLst>
      <p:ext uri="{BB962C8B-B14F-4D97-AF65-F5344CB8AC3E}">
        <p14:creationId xmlns:p14="http://schemas.microsoft.com/office/powerpoint/2010/main" val="42699797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D6E096-7836-4A30-994A-4BE83DF1DE6C}"/>
              </a:ext>
            </a:extLst>
          </p:cNvPr>
          <p:cNvSpPr>
            <a:spLocks noGrp="1"/>
          </p:cNvSpPr>
          <p:nvPr>
            <p:ph idx="1"/>
          </p:nvPr>
        </p:nvSpPr>
        <p:spPr>
          <a:xfrm>
            <a:off x="1451579" y="1828800"/>
            <a:ext cx="9603275" cy="4290646"/>
          </a:xfrm>
        </p:spPr>
        <p:txBody>
          <a:bodyPr>
            <a:normAutofit/>
          </a:bodyPr>
          <a:lstStyle/>
          <a:p>
            <a:r>
              <a:rPr lang="en-US" sz="2200" dirty="0"/>
              <a:t>Madison County certified in its ASR application on FCC Form 854 that the project would not have a significant environmental impact.</a:t>
            </a:r>
          </a:p>
          <a:p>
            <a:r>
              <a:rPr lang="en-US" sz="2200" dirty="0"/>
              <a:t>In submitting this application, Madison County further certified that all statements therein were true, complete, correct, and made in good faith.</a:t>
            </a:r>
          </a:p>
          <a:p>
            <a:r>
              <a:rPr lang="en-US" sz="2200" dirty="0"/>
              <a:t>Because Madison had not yet completed the required historic preservation review process at that time, Madison County could not have stated in good faith that the construction would have no significant environmental impact.  Hence, its statement and certification constituted a material misstatement of fact without a reasonable basis for believing that the statement was correct and not misleading</a:t>
            </a:r>
            <a:r>
              <a:rPr lang="en-US" dirty="0"/>
              <a:t>.</a:t>
            </a:r>
            <a:endParaRPr lang="en-US" sz="2400" dirty="0"/>
          </a:p>
        </p:txBody>
      </p:sp>
    </p:spTree>
    <p:extLst>
      <p:ext uri="{BB962C8B-B14F-4D97-AF65-F5344CB8AC3E}">
        <p14:creationId xmlns:p14="http://schemas.microsoft.com/office/powerpoint/2010/main" val="41346744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A87255A-9FB3-443F-9C25-AF4ECFDCF70A}"/>
              </a:ext>
            </a:extLst>
          </p:cNvPr>
          <p:cNvSpPr>
            <a:spLocks noGrp="1"/>
          </p:cNvSpPr>
          <p:nvPr>
            <p:ph idx="1"/>
          </p:nvPr>
        </p:nvSpPr>
        <p:spPr>
          <a:xfrm>
            <a:off x="1416282" y="1934111"/>
            <a:ext cx="9603275" cy="4290646"/>
          </a:xfrm>
        </p:spPr>
        <p:txBody>
          <a:bodyPr>
            <a:normAutofit/>
          </a:bodyPr>
          <a:lstStyle/>
          <a:p>
            <a:r>
              <a:rPr lang="en-US" sz="2200" dirty="0"/>
              <a:t>PSHSB advised Madison County that it failed to comply with the Commission's NEPA regulations and other federal environmental statutes, as well as related licensing rules and the rule requiring truthful and accurate statements.</a:t>
            </a:r>
          </a:p>
          <a:p>
            <a:r>
              <a:rPr lang="en-US" sz="2200" dirty="0"/>
              <a:t>PSHSB determined that Madison County violated the Commission’s rules by constructing and operating from a public safety radio tower in Pendleton, Indiana, without first completing the required historic preservation review.</a:t>
            </a:r>
          </a:p>
          <a:p>
            <a:r>
              <a:rPr lang="en-US" sz="2200" dirty="0"/>
              <a:t>PSHSB advised that future violations may result in additional action, including the imposition of monetary penalties.</a:t>
            </a:r>
          </a:p>
        </p:txBody>
      </p:sp>
    </p:spTree>
    <p:extLst>
      <p:ext uri="{BB962C8B-B14F-4D97-AF65-F5344CB8AC3E}">
        <p14:creationId xmlns:p14="http://schemas.microsoft.com/office/powerpoint/2010/main" val="38303106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1D7CBF-5DBB-4926-859F-9127F74FCC15}"/>
              </a:ext>
            </a:extLst>
          </p:cNvPr>
          <p:cNvSpPr>
            <a:spLocks noGrp="1"/>
          </p:cNvSpPr>
          <p:nvPr>
            <p:ph idx="1"/>
          </p:nvPr>
        </p:nvSpPr>
        <p:spPr/>
        <p:txBody>
          <a:bodyPr>
            <a:normAutofit/>
          </a:bodyPr>
          <a:lstStyle/>
          <a:p>
            <a:pPr marL="0" indent="0" algn="ctr">
              <a:buNone/>
            </a:pPr>
            <a:endParaRPr lang="en-US" sz="3200" b="1" dirty="0"/>
          </a:p>
          <a:p>
            <a:pPr marL="0" indent="0" algn="ctr">
              <a:buNone/>
            </a:pPr>
            <a:r>
              <a:rPr lang="en-US" sz="4000" b="1" dirty="0"/>
              <a:t>Case Study - 4</a:t>
            </a:r>
          </a:p>
          <a:p>
            <a:pPr marL="0" indent="0" algn="ctr">
              <a:buNone/>
            </a:pPr>
            <a:r>
              <a:rPr lang="en-US" sz="4000" b="1" dirty="0"/>
              <a:t>County of Albemarle, Virginia</a:t>
            </a:r>
          </a:p>
        </p:txBody>
      </p:sp>
    </p:spTree>
    <p:extLst>
      <p:ext uri="{BB962C8B-B14F-4D97-AF65-F5344CB8AC3E}">
        <p14:creationId xmlns:p14="http://schemas.microsoft.com/office/powerpoint/2010/main" val="22418004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6485FED-7815-4243-8A22-72BE0947FDA4}"/>
              </a:ext>
            </a:extLst>
          </p:cNvPr>
          <p:cNvSpPr>
            <a:spLocks noGrp="1"/>
          </p:cNvSpPr>
          <p:nvPr>
            <p:ph idx="1"/>
          </p:nvPr>
        </p:nvSpPr>
        <p:spPr/>
        <p:txBody>
          <a:bodyPr/>
          <a:lstStyle/>
          <a:p>
            <a:pPr marL="0" indent="0">
              <a:buNone/>
            </a:pPr>
            <a:r>
              <a:rPr lang="en-US" sz="3200" b="1" dirty="0"/>
              <a:t>Objective - </a:t>
            </a:r>
          </a:p>
          <a:p>
            <a:pPr marL="0" indent="0" algn="ctr">
              <a:buNone/>
            </a:pPr>
            <a:r>
              <a:rPr lang="en-US" sz="3200" b="1" dirty="0"/>
              <a:t>To illustrate public safety compliance with </a:t>
            </a:r>
          </a:p>
          <a:p>
            <a:pPr marL="0" indent="0" algn="ctr">
              <a:buNone/>
            </a:pPr>
            <a:r>
              <a:rPr lang="en-US" sz="3200" b="1" dirty="0"/>
              <a:t>FCC’s environmental rules.</a:t>
            </a:r>
          </a:p>
        </p:txBody>
      </p:sp>
    </p:spTree>
    <p:extLst>
      <p:ext uri="{BB962C8B-B14F-4D97-AF65-F5344CB8AC3E}">
        <p14:creationId xmlns:p14="http://schemas.microsoft.com/office/powerpoint/2010/main" val="33636064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48D832F-B5E9-42FC-84E1-1D3C7A251F39}"/>
              </a:ext>
            </a:extLst>
          </p:cNvPr>
          <p:cNvSpPr>
            <a:spLocks noGrp="1"/>
          </p:cNvSpPr>
          <p:nvPr>
            <p:ph idx="1"/>
          </p:nvPr>
        </p:nvSpPr>
        <p:spPr>
          <a:xfrm>
            <a:off x="1451579" y="1856935"/>
            <a:ext cx="9603275" cy="4248443"/>
          </a:xfrm>
        </p:spPr>
        <p:txBody>
          <a:bodyPr>
            <a:noAutofit/>
          </a:bodyPr>
          <a:lstStyle/>
          <a:p>
            <a:r>
              <a:rPr lang="en-US" sz="2400" dirty="0"/>
              <a:t>County of Albemarle (Albemarle) proposed a 800 MHz public safety  facility on Peter's Mountain,  Albemarle County,  Virginia.  </a:t>
            </a:r>
          </a:p>
          <a:p>
            <a:r>
              <a:rPr lang="en-US" sz="2400" dirty="0"/>
              <a:t>Because the proposed construction fell within a category of potential significant environmental impact under the FCC’s rules,  Albemarle filed an EA with the application.</a:t>
            </a:r>
          </a:p>
          <a:p>
            <a:r>
              <a:rPr lang="en-US" sz="2400" dirty="0"/>
              <a:t>Before filing an application,  Albemarle considered the environmental impact and afforded the public an opportunity to comment.</a:t>
            </a:r>
          </a:p>
        </p:txBody>
      </p:sp>
    </p:spTree>
    <p:extLst>
      <p:ext uri="{BB962C8B-B14F-4D97-AF65-F5344CB8AC3E}">
        <p14:creationId xmlns:p14="http://schemas.microsoft.com/office/powerpoint/2010/main" val="18890073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B1F2B2D-4A50-4DD3-B83E-B4320FFBF410}"/>
              </a:ext>
            </a:extLst>
          </p:cNvPr>
          <p:cNvSpPr>
            <a:spLocks noGrp="1"/>
          </p:cNvSpPr>
          <p:nvPr>
            <p:ph idx="1"/>
          </p:nvPr>
        </p:nvSpPr>
        <p:spPr>
          <a:xfrm>
            <a:off x="1451579" y="1828800"/>
            <a:ext cx="9603275" cy="4276578"/>
          </a:xfrm>
        </p:spPr>
        <p:txBody>
          <a:bodyPr>
            <a:normAutofit/>
          </a:bodyPr>
          <a:lstStyle/>
          <a:p>
            <a:r>
              <a:rPr lang="en-US" sz="2400" dirty="0"/>
              <a:t>Two entities objected contending that the EA was insufficient to establish that the proposed tower will have no significant impact on historic properties, and therefore the grant of the application and construction of the tower would be inconsistent with the Commission’s rules implementing NEPA and NHPA.</a:t>
            </a:r>
          </a:p>
          <a:p>
            <a:r>
              <a:rPr lang="en-US" sz="2400" dirty="0"/>
              <a:t>WTB dismissed the objections and noted that even if the claims were filed correctly, the record supports a Finding of No Significant Impact to the Environment (FONSI).  WTB therefore granted Albemarle’s application.</a:t>
            </a:r>
          </a:p>
        </p:txBody>
      </p:sp>
    </p:spTree>
    <p:extLst>
      <p:ext uri="{BB962C8B-B14F-4D97-AF65-F5344CB8AC3E}">
        <p14:creationId xmlns:p14="http://schemas.microsoft.com/office/powerpoint/2010/main" val="29368572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E98F9B0-2C1A-4C22-A516-64B6003E75E7}"/>
              </a:ext>
            </a:extLst>
          </p:cNvPr>
          <p:cNvSpPr>
            <a:spLocks noGrp="1"/>
          </p:cNvSpPr>
          <p:nvPr>
            <p:ph idx="1"/>
          </p:nvPr>
        </p:nvSpPr>
        <p:spPr>
          <a:xfrm>
            <a:off x="1451579" y="1842868"/>
            <a:ext cx="9603275" cy="4276578"/>
          </a:xfrm>
        </p:spPr>
        <p:txBody>
          <a:bodyPr>
            <a:noAutofit/>
          </a:bodyPr>
          <a:lstStyle/>
          <a:p>
            <a:r>
              <a:rPr lang="en-US" sz="2200" dirty="0"/>
              <a:t>Albemarle entered into an MOA with the FCC and VA State Historic Preservation Office to mitigate the adverse effects of the proposed structure on historic properties.</a:t>
            </a:r>
          </a:p>
          <a:p>
            <a:r>
              <a:rPr lang="en-US" sz="2200" dirty="0"/>
              <a:t>Albemarle amended it’s application and filed its EA.</a:t>
            </a:r>
          </a:p>
          <a:p>
            <a:r>
              <a:rPr lang="en-US" sz="2200" dirty="0"/>
              <a:t>On the merits, WTB found that the proposed construction will have no significant environmental impact.  Albemarle filed an EA because it determined, consistent with the NHPA, that the construction may affect historic properties. </a:t>
            </a:r>
          </a:p>
          <a:p>
            <a:r>
              <a:rPr lang="en-US" sz="2200" dirty="0"/>
              <a:t>As part of its EA,  Albemarle filed an MOA that included measures to mitigate the adverse effect on historic properties under the NHPA. </a:t>
            </a:r>
          </a:p>
        </p:txBody>
      </p:sp>
    </p:spTree>
    <p:extLst>
      <p:ext uri="{BB962C8B-B14F-4D97-AF65-F5344CB8AC3E}">
        <p14:creationId xmlns:p14="http://schemas.microsoft.com/office/powerpoint/2010/main" val="31652385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0A5D42-5676-4CF2-AE55-1A5E1AFA328F}"/>
              </a:ext>
            </a:extLst>
          </p:cNvPr>
          <p:cNvSpPr>
            <a:spLocks noGrp="1"/>
          </p:cNvSpPr>
          <p:nvPr>
            <p:ph idx="1"/>
          </p:nvPr>
        </p:nvSpPr>
        <p:spPr/>
        <p:txBody>
          <a:bodyPr>
            <a:normAutofit/>
          </a:bodyPr>
          <a:lstStyle/>
          <a:p>
            <a:pPr marL="0" indent="0" algn="ctr">
              <a:buNone/>
            </a:pPr>
            <a:endParaRPr lang="en-US" altLang="en-US" sz="4000" b="1" dirty="0"/>
          </a:p>
          <a:p>
            <a:pPr marL="0" indent="0" algn="ctr">
              <a:buNone/>
            </a:pPr>
            <a:r>
              <a:rPr lang="en-US" altLang="en-US" sz="4000" b="1" dirty="0"/>
              <a:t>Reminders</a:t>
            </a:r>
            <a:endParaRPr lang="en-US" sz="4000" b="1" dirty="0"/>
          </a:p>
        </p:txBody>
      </p:sp>
    </p:spTree>
    <p:extLst>
      <p:ext uri="{BB962C8B-B14F-4D97-AF65-F5344CB8AC3E}">
        <p14:creationId xmlns:p14="http://schemas.microsoft.com/office/powerpoint/2010/main" val="2538640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E4CCE1-1EA0-4AE0-B0EE-23A4880D9DAD}"/>
              </a:ext>
            </a:extLst>
          </p:cNvPr>
          <p:cNvSpPr>
            <a:spLocks noGrp="1"/>
          </p:cNvSpPr>
          <p:nvPr>
            <p:ph idx="1"/>
          </p:nvPr>
        </p:nvSpPr>
        <p:spPr>
          <a:xfrm>
            <a:off x="1412240" y="1863189"/>
            <a:ext cx="9662160" cy="4262510"/>
          </a:xfrm>
        </p:spPr>
        <p:txBody>
          <a:bodyPr>
            <a:normAutofit fontScale="92500" lnSpcReduction="20000"/>
          </a:bodyPr>
          <a:lstStyle/>
          <a:p>
            <a:pPr marL="0" indent="0">
              <a:buNone/>
            </a:pPr>
            <a:r>
              <a:rPr lang="en-US" sz="3900" b="1" dirty="0"/>
              <a:t>Fundamental Take Away:</a:t>
            </a:r>
          </a:p>
          <a:p>
            <a:pPr lvl="1"/>
            <a:r>
              <a:rPr lang="en-US" sz="3200" dirty="0"/>
              <a:t>There is no public safety exemption for NEPA compliance.</a:t>
            </a:r>
          </a:p>
          <a:p>
            <a:pPr lvl="1"/>
            <a:r>
              <a:rPr lang="en-US" sz="3200" dirty="0"/>
              <a:t>Compliance with the Commission’s regulations will ultimately save time and money.</a:t>
            </a:r>
          </a:p>
          <a:p>
            <a:pPr lvl="1"/>
            <a:r>
              <a:rPr lang="en-US" sz="3200" dirty="0"/>
              <a:t>Compliance also contributes to the safety and quality of life in local communities and is ultimately consistent with the goals of public safety licensees.</a:t>
            </a:r>
          </a:p>
        </p:txBody>
      </p:sp>
    </p:spTree>
    <p:extLst>
      <p:ext uri="{BB962C8B-B14F-4D97-AF65-F5344CB8AC3E}">
        <p14:creationId xmlns:p14="http://schemas.microsoft.com/office/powerpoint/2010/main" val="42800438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D5A546A-1B6E-4B97-8017-D68A0C95E20B}"/>
              </a:ext>
            </a:extLst>
          </p:cNvPr>
          <p:cNvSpPr>
            <a:spLocks noGrp="1"/>
          </p:cNvSpPr>
          <p:nvPr>
            <p:ph idx="1"/>
          </p:nvPr>
        </p:nvSpPr>
        <p:spPr>
          <a:xfrm>
            <a:off x="1452880" y="1861456"/>
            <a:ext cx="9641840" cy="4261757"/>
          </a:xfrm>
        </p:spPr>
        <p:txBody>
          <a:bodyPr>
            <a:normAutofit fontScale="92500" lnSpcReduction="10000"/>
          </a:bodyPr>
          <a:lstStyle/>
          <a:p>
            <a:pPr marL="0" indent="0">
              <a:buNone/>
              <a:defRPr/>
            </a:pPr>
            <a:r>
              <a:rPr lang="en-US" sz="2400" b="1" dirty="0">
                <a:solidFill>
                  <a:srgbClr val="FF0000"/>
                </a:solidFill>
              </a:rPr>
              <a:t>No Public Safety exception.</a:t>
            </a:r>
            <a:r>
              <a:rPr lang="en-US" sz="2400" b="1" dirty="0"/>
              <a:t>  NEPA rules apply to public safety entities regardless of whether:</a:t>
            </a:r>
          </a:p>
          <a:p>
            <a:pPr>
              <a:defRPr/>
            </a:pPr>
            <a:r>
              <a:rPr lang="en-US" sz="2400" b="1" dirty="0"/>
              <a:t>the proposed tower is on state, county, or locally-owned land; </a:t>
            </a:r>
          </a:p>
          <a:p>
            <a:pPr>
              <a:defRPr/>
            </a:pPr>
            <a:r>
              <a:rPr lang="en-US" sz="2400" b="1" dirty="0"/>
              <a:t>a commercial co-locator is on site; or</a:t>
            </a:r>
          </a:p>
          <a:p>
            <a:pPr>
              <a:defRPr/>
            </a:pPr>
            <a:r>
              <a:rPr lang="en-US" sz="2400" b="1" dirty="0"/>
              <a:t>the proposed project is a replacement tower.</a:t>
            </a:r>
            <a:r>
              <a:rPr lang="en-US" sz="2400" b="1" dirty="0">
                <a:solidFill>
                  <a:srgbClr val="FF0000"/>
                </a:solidFill>
              </a:rPr>
              <a:t> </a:t>
            </a:r>
          </a:p>
          <a:p>
            <a:pPr>
              <a:defRPr/>
            </a:pPr>
            <a:r>
              <a:rPr lang="en-US" sz="2400" b="1" dirty="0">
                <a:solidFill>
                  <a:srgbClr val="FF0000"/>
                </a:solidFill>
              </a:rPr>
              <a:t>The licensee is responsible for compliance</a:t>
            </a:r>
            <a:r>
              <a:rPr lang="en-US" sz="2400" b="1" dirty="0"/>
              <a:t>, even if a consultant or vendor prepares the paperwork.</a:t>
            </a:r>
          </a:p>
          <a:p>
            <a:pPr>
              <a:defRPr/>
            </a:pPr>
            <a:r>
              <a:rPr lang="en-US" sz="2400" b="1" dirty="0">
                <a:solidFill>
                  <a:srgbClr val="FF0000"/>
                </a:solidFill>
              </a:rPr>
              <a:t>No replacement tower exception,</a:t>
            </a:r>
            <a:r>
              <a:rPr lang="en-US" sz="2400" b="1" dirty="0"/>
              <a:t> Section 106 exception for replacement towers, but no NEPA exception.</a:t>
            </a:r>
          </a:p>
        </p:txBody>
      </p:sp>
      <p:sp>
        <p:nvSpPr>
          <p:cNvPr id="53252" name="Rectangle 3">
            <a:extLst>
              <a:ext uri="{FF2B5EF4-FFF2-40B4-BE49-F238E27FC236}">
                <a16:creationId xmlns:a16="http://schemas.microsoft.com/office/drawing/2014/main" id="{9AD994BB-ACE7-4FB6-B343-4473AA9DDEC0}"/>
              </a:ext>
            </a:extLst>
          </p:cNvPr>
          <p:cNvSpPr>
            <a:spLocks noChangeArrowheads="1"/>
          </p:cNvSpPr>
          <p:nvPr/>
        </p:nvSpPr>
        <p:spPr bwMode="auto">
          <a:xfrm>
            <a:off x="3810000" y="1338264"/>
            <a:ext cx="4572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FFCC66"/>
              </a:buClr>
              <a:buSzPct val="80000"/>
              <a:buChar char="•"/>
              <a:defRPr sz="3200">
                <a:solidFill>
                  <a:schemeClr val="tx1"/>
                </a:solidFill>
                <a:latin typeface="Bookman Old Style" panose="02050604050505020204" pitchFamily="18" charset="0"/>
              </a:defRPr>
            </a:lvl1pPr>
            <a:lvl2pPr marL="742950" indent="-285750">
              <a:spcBef>
                <a:spcPct val="20000"/>
              </a:spcBef>
              <a:buClr>
                <a:srgbClr val="FFCC66"/>
              </a:buClr>
              <a:buSzPct val="80000"/>
              <a:buFont typeface="Symbol" panose="05050102010706020507" pitchFamily="18" charset="2"/>
              <a:buChar char="-"/>
              <a:defRPr sz="2800">
                <a:solidFill>
                  <a:schemeClr val="tx1"/>
                </a:solidFill>
                <a:latin typeface="Bookman Old Style" panose="02050604050505020204" pitchFamily="18" charset="0"/>
              </a:defRPr>
            </a:lvl2pPr>
            <a:lvl3pPr marL="1143000" indent="-228600">
              <a:spcBef>
                <a:spcPct val="20000"/>
              </a:spcBef>
              <a:buClr>
                <a:srgbClr val="FFCC66"/>
              </a:buClr>
              <a:buSzPct val="80000"/>
              <a:buFont typeface="Symbol" panose="05050102010706020507" pitchFamily="18" charset="2"/>
              <a:buChar char="-"/>
              <a:defRPr sz="2400">
                <a:solidFill>
                  <a:schemeClr val="tx1"/>
                </a:solidFill>
                <a:latin typeface="Bookman Old Style" panose="02050604050505020204" pitchFamily="18" charset="0"/>
              </a:defRPr>
            </a:lvl3pPr>
            <a:lvl4pPr marL="1600200" indent="-228600">
              <a:spcBef>
                <a:spcPct val="20000"/>
              </a:spcBef>
              <a:buClr>
                <a:srgbClr val="FFCC66"/>
              </a:buClr>
              <a:buSzPct val="80000"/>
              <a:buFont typeface="Symbol" panose="05050102010706020507" pitchFamily="18" charset="2"/>
              <a:buChar char="-"/>
              <a:defRPr sz="2000">
                <a:solidFill>
                  <a:schemeClr val="tx1"/>
                </a:solidFill>
                <a:latin typeface="Bookman Old Style" panose="02050604050505020204" pitchFamily="18" charset="0"/>
              </a:defRPr>
            </a:lvl4pPr>
            <a:lvl5pPr marL="2057400" indent="-228600">
              <a:spcBef>
                <a:spcPct val="20000"/>
              </a:spcBef>
              <a:buClr>
                <a:srgbClr val="FFCC66"/>
              </a:buClr>
              <a:buFont typeface="Symbol" panose="05050102010706020507" pitchFamily="18" charset="2"/>
              <a:buChar char="-"/>
              <a:defRPr sz="2000">
                <a:solidFill>
                  <a:schemeClr val="tx1"/>
                </a:solidFill>
                <a:latin typeface="Bookman Old Style" panose="02050604050505020204" pitchFamily="18" charset="0"/>
              </a:defRPr>
            </a:lvl5pPr>
            <a:lvl6pPr marL="2514600" indent="-228600" eaLnBrk="0" fontAlgn="base" hangingPunct="0">
              <a:spcBef>
                <a:spcPct val="20000"/>
              </a:spcBef>
              <a:spcAft>
                <a:spcPct val="0"/>
              </a:spcAft>
              <a:buClr>
                <a:srgbClr val="FFCC66"/>
              </a:buClr>
              <a:buFont typeface="Symbol" panose="05050102010706020507" pitchFamily="18" charset="2"/>
              <a:buChar char="-"/>
              <a:defRPr sz="2000">
                <a:solidFill>
                  <a:schemeClr val="tx1"/>
                </a:solidFill>
                <a:latin typeface="Bookman Old Style" panose="02050604050505020204" pitchFamily="18" charset="0"/>
              </a:defRPr>
            </a:lvl6pPr>
            <a:lvl7pPr marL="2971800" indent="-228600" eaLnBrk="0" fontAlgn="base" hangingPunct="0">
              <a:spcBef>
                <a:spcPct val="20000"/>
              </a:spcBef>
              <a:spcAft>
                <a:spcPct val="0"/>
              </a:spcAft>
              <a:buClr>
                <a:srgbClr val="FFCC66"/>
              </a:buClr>
              <a:buFont typeface="Symbol" panose="05050102010706020507" pitchFamily="18" charset="2"/>
              <a:buChar char="-"/>
              <a:defRPr sz="2000">
                <a:solidFill>
                  <a:schemeClr val="tx1"/>
                </a:solidFill>
                <a:latin typeface="Bookman Old Style" panose="02050604050505020204" pitchFamily="18" charset="0"/>
              </a:defRPr>
            </a:lvl7pPr>
            <a:lvl8pPr marL="3429000" indent="-228600" eaLnBrk="0" fontAlgn="base" hangingPunct="0">
              <a:spcBef>
                <a:spcPct val="20000"/>
              </a:spcBef>
              <a:spcAft>
                <a:spcPct val="0"/>
              </a:spcAft>
              <a:buClr>
                <a:srgbClr val="FFCC66"/>
              </a:buClr>
              <a:buFont typeface="Symbol" panose="05050102010706020507" pitchFamily="18" charset="2"/>
              <a:buChar char="-"/>
              <a:defRPr sz="2000">
                <a:solidFill>
                  <a:schemeClr val="tx1"/>
                </a:solidFill>
                <a:latin typeface="Bookman Old Style" panose="02050604050505020204" pitchFamily="18" charset="0"/>
              </a:defRPr>
            </a:lvl8pPr>
            <a:lvl9pPr marL="3886200" indent="-228600" eaLnBrk="0" fontAlgn="base" hangingPunct="0">
              <a:spcBef>
                <a:spcPct val="20000"/>
              </a:spcBef>
              <a:spcAft>
                <a:spcPct val="0"/>
              </a:spcAft>
              <a:buClr>
                <a:srgbClr val="FFCC66"/>
              </a:buClr>
              <a:buFont typeface="Symbol" panose="05050102010706020507" pitchFamily="18" charset="2"/>
              <a:buChar char="-"/>
              <a:defRPr sz="2000">
                <a:solidFill>
                  <a:schemeClr val="tx1"/>
                </a:solidFill>
                <a:latin typeface="Bookman Old Style" panose="02050604050505020204" pitchFamily="18" charset="0"/>
              </a:defRPr>
            </a:lvl9pPr>
          </a:lstStyle>
          <a:p>
            <a:pPr>
              <a:spcBef>
                <a:spcPct val="0"/>
              </a:spcBef>
              <a:buClrTx/>
              <a:buSzTx/>
              <a:buFontTx/>
              <a:buNone/>
            </a:pPr>
            <a:endParaRPr lang="en-US" altLang="en-US" sz="1800" dirty="0"/>
          </a:p>
        </p:txBody>
      </p:sp>
    </p:spTree>
    <p:extLst>
      <p:ext uri="{BB962C8B-B14F-4D97-AF65-F5344CB8AC3E}">
        <p14:creationId xmlns:p14="http://schemas.microsoft.com/office/powerpoint/2010/main" val="5514477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3">
            <a:extLst>
              <a:ext uri="{FF2B5EF4-FFF2-40B4-BE49-F238E27FC236}">
                <a16:creationId xmlns:a16="http://schemas.microsoft.com/office/drawing/2014/main" id="{E3610051-18DF-4A1F-BF7D-48B6D90F50F3}"/>
              </a:ext>
            </a:extLst>
          </p:cNvPr>
          <p:cNvSpPr>
            <a:spLocks noGrp="1" noChangeArrowheads="1"/>
          </p:cNvSpPr>
          <p:nvPr>
            <p:ph idx="1"/>
          </p:nvPr>
        </p:nvSpPr>
        <p:spPr>
          <a:xfrm>
            <a:off x="1432560" y="1828800"/>
            <a:ext cx="9611360" cy="4124960"/>
          </a:xfrm>
        </p:spPr>
        <p:txBody>
          <a:bodyPr>
            <a:normAutofit lnSpcReduction="10000"/>
          </a:bodyPr>
          <a:lstStyle/>
          <a:p>
            <a:r>
              <a:rPr lang="en-US" altLang="en-US" sz="1900" b="1" dirty="0"/>
              <a:t>The height/design of a tower does not determine whether a proposed tower is subject to the NEPA process – some level of review is required, even for a EA.</a:t>
            </a:r>
          </a:p>
          <a:p>
            <a:r>
              <a:rPr lang="en-US" altLang="en-US" sz="1900" b="1" dirty="0"/>
              <a:t>Antenna Structure Registration requires environmental notice, even without an EA.</a:t>
            </a:r>
          </a:p>
          <a:p>
            <a:r>
              <a:rPr lang="en-US" altLang="en-US" sz="1900" b="1" dirty="0"/>
              <a:t>The grant of a license is not permission to construct.  Even with a license,  building without following environmental rules can be a violation.</a:t>
            </a:r>
          </a:p>
          <a:p>
            <a:r>
              <a:rPr lang="en-US" altLang="en-US" sz="1900" b="1" dirty="0"/>
              <a:t>A licensee must consider environmental effects and if necessary, complete an EA </a:t>
            </a:r>
            <a:r>
              <a:rPr lang="en-US" altLang="en-US" sz="1900" b="1" dirty="0">
                <a:solidFill>
                  <a:srgbClr val="FF0000"/>
                </a:solidFill>
              </a:rPr>
              <a:t>before</a:t>
            </a:r>
            <a:r>
              <a:rPr lang="en-US" altLang="en-US" sz="1900" b="1" dirty="0"/>
              <a:t> constructing facilities not otherwise requiring pre-construction authorization.</a:t>
            </a:r>
          </a:p>
          <a:p>
            <a:r>
              <a:rPr lang="en-US" altLang="en-US" sz="1900" b="1" dirty="0"/>
              <a:t>Refer to rules (47 CFR Sec. 1.1307) for details throughout process, do not rely only on the  form instructions and checklists.</a:t>
            </a:r>
          </a:p>
        </p:txBody>
      </p:sp>
    </p:spTree>
    <p:extLst>
      <p:ext uri="{BB962C8B-B14F-4D97-AF65-F5344CB8AC3E}">
        <p14:creationId xmlns:p14="http://schemas.microsoft.com/office/powerpoint/2010/main" val="25509318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65FB6E-EB83-4C23-92E2-6B82949C2D11}"/>
              </a:ext>
            </a:extLst>
          </p:cNvPr>
          <p:cNvSpPr>
            <a:spLocks noGrp="1"/>
          </p:cNvSpPr>
          <p:nvPr>
            <p:ph idx="1"/>
          </p:nvPr>
        </p:nvSpPr>
        <p:spPr>
          <a:xfrm>
            <a:off x="1451579" y="1828800"/>
            <a:ext cx="9603275" cy="4276578"/>
          </a:xfrm>
        </p:spPr>
        <p:txBody>
          <a:bodyPr>
            <a:noAutofit/>
          </a:bodyPr>
          <a:lstStyle/>
          <a:p>
            <a:pPr marL="0" indent="0">
              <a:buNone/>
            </a:pPr>
            <a:r>
              <a:rPr lang="en-US" sz="2400" b="1" dirty="0"/>
              <a:t>Takeaways</a:t>
            </a:r>
          </a:p>
          <a:p>
            <a:r>
              <a:rPr lang="en-US" sz="2400" dirty="0"/>
              <a:t>Begin the planning process with the Commission’s NEPA requirements in mind.</a:t>
            </a:r>
          </a:p>
          <a:p>
            <a:r>
              <a:rPr lang="en-US" sz="2400" dirty="0"/>
              <a:t>Make no assumptions regarding NEPA requirements.</a:t>
            </a:r>
          </a:p>
          <a:p>
            <a:r>
              <a:rPr lang="en-US" sz="2400" dirty="0"/>
              <a:t>Consider each of the environmental considerations separately.  </a:t>
            </a:r>
          </a:p>
          <a:p>
            <a:r>
              <a:rPr lang="en-US" sz="2400" dirty="0"/>
              <a:t>If in doubt, ask questions.  Commission staff is always available to answer questions.</a:t>
            </a:r>
          </a:p>
        </p:txBody>
      </p:sp>
    </p:spTree>
    <p:extLst>
      <p:ext uri="{BB962C8B-B14F-4D97-AF65-F5344CB8AC3E}">
        <p14:creationId xmlns:p14="http://schemas.microsoft.com/office/powerpoint/2010/main" val="1233050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BB9414F-820E-4FF1-A26E-D71CCBE790FE}"/>
              </a:ext>
            </a:extLst>
          </p:cNvPr>
          <p:cNvSpPr>
            <a:spLocks noGrp="1"/>
          </p:cNvSpPr>
          <p:nvPr>
            <p:ph idx="1"/>
          </p:nvPr>
        </p:nvSpPr>
        <p:spPr>
          <a:xfrm>
            <a:off x="1451579" y="1842868"/>
            <a:ext cx="9603275" cy="4262510"/>
          </a:xfrm>
        </p:spPr>
        <p:txBody>
          <a:bodyPr>
            <a:normAutofit/>
          </a:bodyPr>
          <a:lstStyle/>
          <a:p>
            <a:pPr marL="0" indent="0" algn="ctr">
              <a:buNone/>
            </a:pPr>
            <a:r>
              <a:rPr lang="en-US" sz="4800" b="1" dirty="0"/>
              <a:t>Case Study - 1</a:t>
            </a:r>
          </a:p>
          <a:p>
            <a:pPr marL="0" indent="0" algn="ctr">
              <a:buNone/>
            </a:pPr>
            <a:r>
              <a:rPr lang="en-US" sz="4800" b="1" dirty="0"/>
              <a:t>State of Michigan</a:t>
            </a:r>
          </a:p>
          <a:p>
            <a:pPr marL="0" indent="0" algn="ctr">
              <a:buNone/>
            </a:pPr>
            <a:r>
              <a:rPr lang="en-US" sz="4800" b="1" dirty="0"/>
              <a:t>and the  </a:t>
            </a:r>
          </a:p>
          <a:p>
            <a:pPr marL="0" indent="0" algn="ctr">
              <a:buNone/>
            </a:pPr>
            <a:r>
              <a:rPr lang="en-US" sz="4800" b="1" dirty="0"/>
              <a:t>Kirtland Warbler</a:t>
            </a:r>
          </a:p>
        </p:txBody>
      </p:sp>
    </p:spTree>
    <p:extLst>
      <p:ext uri="{BB962C8B-B14F-4D97-AF65-F5344CB8AC3E}">
        <p14:creationId xmlns:p14="http://schemas.microsoft.com/office/powerpoint/2010/main" val="333253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70BC07-6DA7-42CC-A40C-AF15A153DDD2}"/>
              </a:ext>
            </a:extLst>
          </p:cNvPr>
          <p:cNvSpPr>
            <a:spLocks noGrp="1"/>
          </p:cNvSpPr>
          <p:nvPr>
            <p:ph idx="1"/>
          </p:nvPr>
        </p:nvSpPr>
        <p:spPr/>
        <p:txBody>
          <a:bodyPr>
            <a:normAutofit/>
          </a:bodyPr>
          <a:lstStyle/>
          <a:p>
            <a:pPr marL="0" indent="0">
              <a:buNone/>
            </a:pPr>
            <a:r>
              <a:rPr lang="en-US" sz="3200" b="1" dirty="0"/>
              <a:t>Objective - </a:t>
            </a:r>
          </a:p>
          <a:p>
            <a:pPr marL="0" indent="0" algn="ctr">
              <a:buNone/>
            </a:pPr>
            <a:r>
              <a:rPr lang="en-US" sz="3200" b="1" dirty="0"/>
              <a:t>To illustrate how failure to consider environmental concerns before construction can affect a statewide public safety system.</a:t>
            </a:r>
          </a:p>
        </p:txBody>
      </p:sp>
    </p:spTree>
    <p:extLst>
      <p:ext uri="{BB962C8B-B14F-4D97-AF65-F5344CB8AC3E}">
        <p14:creationId xmlns:p14="http://schemas.microsoft.com/office/powerpoint/2010/main" val="1409835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2F7DBCD-81B9-46E5-B199-4D82A112F750}"/>
              </a:ext>
            </a:extLst>
          </p:cNvPr>
          <p:cNvSpPr>
            <a:spLocks noGrp="1"/>
          </p:cNvSpPr>
          <p:nvPr>
            <p:ph idx="1"/>
          </p:nvPr>
        </p:nvSpPr>
        <p:spPr>
          <a:xfrm>
            <a:off x="1451579" y="1842868"/>
            <a:ext cx="9603275" cy="4262510"/>
          </a:xfrm>
        </p:spPr>
        <p:txBody>
          <a:bodyPr>
            <a:normAutofit/>
          </a:bodyPr>
          <a:lstStyle/>
          <a:p>
            <a:pPr marL="0" indent="0">
              <a:buNone/>
            </a:pPr>
            <a:r>
              <a:rPr lang="en-US" sz="3200" dirty="0"/>
              <a:t>Timeline – years 1-5</a:t>
            </a:r>
          </a:p>
          <a:p>
            <a:r>
              <a:rPr lang="en-US" sz="2400" dirty="0"/>
              <a:t>Between 1996 and 2001, Michigan (MI) constructed 179 sites for its statewide system. </a:t>
            </a:r>
          </a:p>
          <a:p>
            <a:r>
              <a:rPr lang="en-US" sz="2400" dirty="0"/>
              <a:t>1998 – U.S. Fish and Wildlife Service (USFWS) notified FCC and MI that four Endangered Species Act (ESA)-listed species, including the Kirtland warbler, might inhabit locations near 117 sites.</a:t>
            </a:r>
          </a:p>
          <a:p>
            <a:r>
              <a:rPr lang="en-US" sz="2400" dirty="0"/>
              <a:t>MI constructed most of the towers without completing the process of assessing the towers’ effects.  </a:t>
            </a:r>
          </a:p>
        </p:txBody>
      </p:sp>
    </p:spTree>
    <p:extLst>
      <p:ext uri="{BB962C8B-B14F-4D97-AF65-F5344CB8AC3E}">
        <p14:creationId xmlns:p14="http://schemas.microsoft.com/office/powerpoint/2010/main" val="3987725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345847-6F87-4DEE-9A7E-F53E8D62BED0}"/>
              </a:ext>
            </a:extLst>
          </p:cNvPr>
          <p:cNvSpPr>
            <a:spLocks noGrp="1"/>
          </p:cNvSpPr>
          <p:nvPr>
            <p:ph idx="1"/>
          </p:nvPr>
        </p:nvSpPr>
        <p:spPr>
          <a:xfrm>
            <a:off x="1451579" y="1828800"/>
            <a:ext cx="9603275" cy="4290646"/>
          </a:xfrm>
        </p:spPr>
        <p:txBody>
          <a:bodyPr>
            <a:normAutofit/>
          </a:bodyPr>
          <a:lstStyle/>
          <a:p>
            <a:pPr marL="0" indent="0">
              <a:buNone/>
            </a:pPr>
            <a:r>
              <a:rPr lang="en-US" sz="3200" dirty="0"/>
              <a:t>Timeline – years 6 through 7</a:t>
            </a:r>
          </a:p>
          <a:p>
            <a:r>
              <a:rPr lang="en-US" sz="2200" dirty="0"/>
              <a:t>2002 - Four environmental entities petitioned for claims under NEPA, ESA and the National Historic Preservation Act (NHPA).</a:t>
            </a:r>
          </a:p>
          <a:p>
            <a:r>
              <a:rPr lang="en-US" sz="2200" dirty="0"/>
              <a:t>2003 – MI entered into an MOU with USFWS, including an Avian Collision Study using MI towers.</a:t>
            </a:r>
          </a:p>
          <a:p>
            <a:r>
              <a:rPr lang="en-US" sz="2200" dirty="0"/>
              <a:t>2003 – MI entered into an MOA with WTB &amp; EB to work cooperatively to complete consultation with USFWS under the ESA.   </a:t>
            </a:r>
          </a:p>
          <a:p>
            <a:r>
              <a:rPr lang="en-US" sz="2200" dirty="0"/>
              <a:t>2003 – WTB dismissed Petitioners NEPA and ESA claims.  Petitioners filed AFR.</a:t>
            </a:r>
          </a:p>
        </p:txBody>
      </p:sp>
    </p:spTree>
    <p:extLst>
      <p:ext uri="{BB962C8B-B14F-4D97-AF65-F5344CB8AC3E}">
        <p14:creationId xmlns:p14="http://schemas.microsoft.com/office/powerpoint/2010/main" val="37956655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EDC6AA0-C270-4E49-B99E-EB04B3C69400}"/>
              </a:ext>
            </a:extLst>
          </p:cNvPr>
          <p:cNvSpPr>
            <a:spLocks noGrp="1"/>
          </p:cNvSpPr>
          <p:nvPr>
            <p:ph idx="1"/>
          </p:nvPr>
        </p:nvSpPr>
        <p:spPr>
          <a:xfrm>
            <a:off x="1451579" y="1828800"/>
            <a:ext cx="9603275" cy="4276578"/>
          </a:xfrm>
        </p:spPr>
        <p:txBody>
          <a:bodyPr>
            <a:normAutofit fontScale="92500" lnSpcReduction="10000"/>
          </a:bodyPr>
          <a:lstStyle/>
          <a:p>
            <a:pPr marL="0" indent="0">
              <a:buNone/>
            </a:pPr>
            <a:r>
              <a:rPr lang="en-US" sz="2800" dirty="0"/>
              <a:t>Timeline – years 7 through 9</a:t>
            </a:r>
          </a:p>
          <a:p>
            <a:r>
              <a:rPr lang="en-US" sz="2800" dirty="0"/>
              <a:t> 2003 – 2005 – Avian Collision Study found that all things being equal,</a:t>
            </a:r>
          </a:p>
          <a:p>
            <a:pPr lvl="1"/>
            <a:r>
              <a:rPr lang="en-US" sz="2600" dirty="0"/>
              <a:t>Taller towers result in higher levels of avian mortality than shorter towers.</a:t>
            </a:r>
          </a:p>
          <a:p>
            <a:pPr lvl="1"/>
            <a:r>
              <a:rPr lang="en-US" sz="2600" dirty="0"/>
              <a:t>Towers with guy wires result in higher levels of avian mortality than towers without guy wires.</a:t>
            </a:r>
          </a:p>
          <a:p>
            <a:pPr lvl="1"/>
            <a:r>
              <a:rPr lang="en-US" sz="2600" dirty="0"/>
              <a:t>Steady burning lights on towers result in higher levels of avian mortality than flashing lights.</a:t>
            </a:r>
          </a:p>
          <a:p>
            <a:endParaRPr lang="en-US" dirty="0"/>
          </a:p>
        </p:txBody>
      </p:sp>
    </p:spTree>
    <p:extLst>
      <p:ext uri="{BB962C8B-B14F-4D97-AF65-F5344CB8AC3E}">
        <p14:creationId xmlns:p14="http://schemas.microsoft.com/office/powerpoint/2010/main" val="5707436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8AB523-08E4-4222-A9E3-9E89D6F77218}"/>
              </a:ext>
            </a:extLst>
          </p:cNvPr>
          <p:cNvSpPr>
            <a:spLocks noGrp="1"/>
          </p:cNvSpPr>
          <p:nvPr>
            <p:ph idx="1"/>
          </p:nvPr>
        </p:nvSpPr>
        <p:spPr>
          <a:xfrm>
            <a:off x="1451579" y="1856934"/>
            <a:ext cx="9603275" cy="4248443"/>
          </a:xfrm>
        </p:spPr>
        <p:txBody>
          <a:bodyPr>
            <a:normAutofit/>
          </a:bodyPr>
          <a:lstStyle/>
          <a:p>
            <a:pPr marL="0" indent="0">
              <a:buNone/>
            </a:pPr>
            <a:r>
              <a:rPr lang="en-US" sz="3200" dirty="0"/>
              <a:t>Timeline – years 9 through 11</a:t>
            </a:r>
          </a:p>
          <a:p>
            <a:r>
              <a:rPr lang="en-US" sz="2800" dirty="0"/>
              <a:t>2005 – 2007 - WTB and USFWS engage on biological assessment and risk to Kirtland warbler.</a:t>
            </a:r>
          </a:p>
          <a:p>
            <a:r>
              <a:rPr lang="en-US" sz="2800" dirty="0"/>
              <a:t>2007 – USFWS requested that the FCC or MI seek approval from FAA to extinguish the steady burning lights.</a:t>
            </a:r>
          </a:p>
          <a:p>
            <a:r>
              <a:rPr lang="en-US" sz="2800" dirty="0"/>
              <a:t>FAA denied MI’s waiver request of FAA standard lighting scheme.</a:t>
            </a:r>
          </a:p>
        </p:txBody>
      </p:sp>
    </p:spTree>
    <p:extLst>
      <p:ext uri="{BB962C8B-B14F-4D97-AF65-F5344CB8AC3E}">
        <p14:creationId xmlns:p14="http://schemas.microsoft.com/office/powerpoint/2010/main" val="1851896103"/>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855</TotalTime>
  <Words>1210</Words>
  <Application>Microsoft Office PowerPoint</Application>
  <PresentationFormat>Widescreen</PresentationFormat>
  <Paragraphs>117</Paragraphs>
  <Slides>32</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Bookman Old Style</vt:lpstr>
      <vt:lpstr>Calibri</vt:lpstr>
      <vt:lpstr>Gill Sans MT</vt:lpstr>
      <vt:lpstr>Gallery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FCC’s NEPA Regs and Public Safety</dc:title>
  <dc:creator>John Adams</dc:creator>
  <cp:lastModifiedBy>Daniel McCleary</cp:lastModifiedBy>
  <cp:revision>82</cp:revision>
  <dcterms:created xsi:type="dcterms:W3CDTF">2018-09-13T13:52:38Z</dcterms:created>
  <dcterms:modified xsi:type="dcterms:W3CDTF">2018-10-11T12:34:38Z</dcterms:modified>
</cp:coreProperties>
</file>