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3" r:id="rId5"/>
  </p:sldMasterIdLst>
  <p:notesMasterIdLst>
    <p:notesMasterId r:id="rId12"/>
  </p:notesMasterIdLst>
  <p:handoutMasterIdLst>
    <p:handoutMasterId r:id="rId13"/>
  </p:handoutMasterIdLst>
  <p:sldIdLst>
    <p:sldId id="378" r:id="rId6"/>
    <p:sldId id="381" r:id="rId7"/>
    <p:sldId id="391" r:id="rId8"/>
    <p:sldId id="382" r:id="rId9"/>
    <p:sldId id="392" r:id="rId10"/>
    <p:sldId id="3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 and Dividers" id="{1E7DD9E6-8846-8448-AF36-6CA7C36D3FBC}">
          <p14:sldIdLst>
            <p14:sldId id="378"/>
            <p14:sldId id="381"/>
            <p14:sldId id="391"/>
            <p14:sldId id="382"/>
            <p14:sldId id="392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orient="horz" pos="4096" userDrawn="1">
          <p15:clr>
            <a:srgbClr val="A4A3A4"/>
          </p15:clr>
        </p15:guide>
        <p15:guide id="3" orient="horz" pos="1680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  <p15:guide id="5" orient="horz" pos="488" userDrawn="1">
          <p15:clr>
            <a:srgbClr val="A4A3A4"/>
          </p15:clr>
        </p15:guide>
        <p15:guide id="6" pos="287" userDrawn="1">
          <p15:clr>
            <a:srgbClr val="A4A3A4"/>
          </p15:clr>
        </p15:guide>
        <p15:guide id="7" pos="1079" userDrawn="1">
          <p15:clr>
            <a:srgbClr val="A4A3A4"/>
          </p15:clr>
        </p15:guide>
        <p15:guide id="8" pos="2616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pos="2760" userDrawn="1">
          <p15:clr>
            <a:srgbClr val="A4A3A4"/>
          </p15:clr>
        </p15:guide>
        <p15:guide id="11" orient="horz" pos="1128" userDrawn="1">
          <p15:clr>
            <a:srgbClr val="A4A3A4"/>
          </p15:clr>
        </p15:guide>
        <p15:guide id="12" orient="horz" pos="4059" userDrawn="1">
          <p15:clr>
            <a:srgbClr val="A4A3A4"/>
          </p15:clr>
        </p15:guide>
        <p15:guide id="13" orient="horz" pos="893" userDrawn="1">
          <p15:clr>
            <a:srgbClr val="A4A3A4"/>
          </p15:clr>
        </p15:guide>
        <p15:guide id="14" orient="horz" pos="403" userDrawn="1">
          <p15:clr>
            <a:srgbClr val="A4A3A4"/>
          </p15:clr>
        </p15:guide>
        <p15:guide id="15" orient="horz" pos="1704" userDrawn="1">
          <p15:clr>
            <a:srgbClr val="A4A3A4"/>
          </p15:clr>
        </p15:guide>
        <p15:guide id="16" orient="horz" pos="1896" userDrawn="1">
          <p15:clr>
            <a:srgbClr val="A4A3A4"/>
          </p15:clr>
        </p15:guide>
        <p15:guide id="17" orient="horz" pos="4112" userDrawn="1">
          <p15:clr>
            <a:srgbClr val="A4A3A4"/>
          </p15:clr>
        </p15:guide>
        <p15:guide id="18" pos="1151" userDrawn="1">
          <p15:clr>
            <a:srgbClr val="A4A3A4"/>
          </p15:clr>
        </p15:guide>
        <p15:guide id="19" orient="horz" pos="1632" userDrawn="1">
          <p15:clr>
            <a:srgbClr val="A4A3A4"/>
          </p15:clr>
        </p15:guide>
        <p15:guide id="20" orient="horz" pos="2553" userDrawn="1">
          <p15:clr>
            <a:srgbClr val="A4A3A4"/>
          </p15:clr>
        </p15:guide>
        <p15:guide id="21" orient="horz" pos="3408" userDrawn="1">
          <p15:clr>
            <a:srgbClr val="A4A3A4"/>
          </p15:clr>
        </p15:guide>
        <p15:guide id="22" orient="horz" pos="1176" userDrawn="1">
          <p15:clr>
            <a:srgbClr val="A4A3A4"/>
          </p15:clr>
        </p15:guide>
        <p15:guide id="23" pos="70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Lee" initials="VL" lastIdx="33" clrIdx="0">
    <p:extLst>
      <p:ext uri="{19B8F6BF-5375-455C-9EA6-DF929625EA0E}">
        <p15:presenceInfo xmlns:p15="http://schemas.microsoft.com/office/powerpoint/2012/main" userId="f2be6bc7cfcf725f" providerId="Windows Live"/>
      </p:ext>
    </p:extLst>
  </p:cmAuthor>
  <p:cmAuthor id="2" name="Eli Veenendaal" initials="EV" lastIdx="2" clrIdx="1">
    <p:extLst>
      <p:ext uri="{19B8F6BF-5375-455C-9EA6-DF929625EA0E}">
        <p15:presenceInfo xmlns:p15="http://schemas.microsoft.com/office/powerpoint/2012/main" userId="Eli Veenendaal" providerId="None"/>
      </p:ext>
    </p:extLst>
  </p:cmAuthor>
  <p:cmAuthor id="3" name="Kristein M. Finney" initials="KMF" lastIdx="1" clrIdx="2">
    <p:extLst>
      <p:ext uri="{19B8F6BF-5375-455C-9EA6-DF929625EA0E}">
        <p15:presenceInfo xmlns:p15="http://schemas.microsoft.com/office/powerpoint/2012/main" userId="S-1-5-21-2074596687-726089723-1337714540-1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0568AE"/>
    <a:srgbClr val="93B8D4"/>
    <a:srgbClr val="4C8AB8"/>
    <a:srgbClr val="0A6EBF"/>
    <a:srgbClr val="EE4A00"/>
    <a:srgbClr val="FFDF1D"/>
    <a:srgbClr val="FF7A3F"/>
    <a:srgbClr val="FF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3" autoAdjust="0"/>
    <p:restoredTop sz="94297" autoAdjust="0"/>
  </p:normalViewPr>
  <p:slideViewPr>
    <p:cSldViewPr snapToGrid="0">
      <p:cViewPr varScale="1">
        <p:scale>
          <a:sx n="104" d="100"/>
          <a:sy n="104" d="100"/>
        </p:scale>
        <p:origin x="132" y="174"/>
      </p:cViewPr>
      <p:guideLst>
        <p:guide orient="horz" pos="232"/>
        <p:guide orient="horz" pos="4096"/>
        <p:guide orient="horz" pos="1680"/>
        <p:guide orient="horz" pos="1872"/>
        <p:guide orient="horz" pos="488"/>
        <p:guide pos="287"/>
        <p:guide pos="1079"/>
        <p:guide pos="2616"/>
        <p:guide orient="horz" pos="2160"/>
        <p:guide orient="horz" pos="2760"/>
        <p:guide orient="horz" pos="1128"/>
        <p:guide orient="horz" pos="4059"/>
        <p:guide orient="horz" pos="893"/>
        <p:guide orient="horz" pos="403"/>
        <p:guide orient="horz" pos="1704"/>
        <p:guide orient="horz" pos="1896"/>
        <p:guide orient="horz" pos="4112"/>
        <p:guide pos="1151"/>
        <p:guide orient="horz" pos="1632"/>
        <p:guide orient="horz" pos="2553"/>
        <p:guide orient="horz" pos="3408"/>
        <p:guide orient="horz" pos="1176"/>
        <p:guide pos="70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68" y="-3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5829C-7C6A-DF41-92FC-FE30E34D6DB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37F-B7DA-9E4D-A068-4D61982E8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A9F4-9AF1-BE4F-A500-2756F8488435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D9196-B747-C840-B910-EBFFFCF75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62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C8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165259"/>
            <a:ext cx="12192000" cy="692741"/>
          </a:xfrm>
          <a:prstGeom prst="rect">
            <a:avLst/>
          </a:prstGeom>
          <a:solidFill>
            <a:srgbClr val="4C8A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41" y="1686560"/>
            <a:ext cx="10279561" cy="705248"/>
          </a:xfrm>
        </p:spPr>
        <p:txBody>
          <a:bodyPr anchor="t">
            <a:normAutofit/>
          </a:bodyPr>
          <a:lstStyle>
            <a:lvl1pPr algn="l">
              <a:defRPr sz="540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440" y="2422293"/>
            <a:ext cx="10279561" cy="538722"/>
          </a:xfrm>
        </p:spPr>
        <p:txBody>
          <a:bodyPr/>
          <a:lstStyle>
            <a:lvl1pPr marL="0" indent="0" algn="l">
              <a:buNone/>
              <a:defRPr sz="2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337" indent="0" algn="ctr">
              <a:buNone/>
              <a:defRPr sz="2001"/>
            </a:lvl2pPr>
            <a:lvl3pPr marL="914674" indent="0" algn="ctr">
              <a:buNone/>
              <a:defRPr sz="1801"/>
            </a:lvl3pPr>
            <a:lvl4pPr marL="1372011" indent="0" algn="ctr">
              <a:buNone/>
              <a:defRPr sz="1600"/>
            </a:lvl4pPr>
            <a:lvl5pPr marL="1829349" indent="0" algn="ctr">
              <a:buNone/>
              <a:defRPr sz="1600"/>
            </a:lvl5pPr>
            <a:lvl6pPr marL="2286686" indent="0" algn="ctr">
              <a:buNone/>
              <a:defRPr sz="1600"/>
            </a:lvl6pPr>
            <a:lvl7pPr marL="2744023" indent="0" algn="ctr">
              <a:buNone/>
              <a:defRPr sz="1600"/>
            </a:lvl7pPr>
            <a:lvl8pPr marL="3201360" indent="0" algn="ctr">
              <a:buNone/>
              <a:defRPr sz="1600"/>
            </a:lvl8pPr>
            <a:lvl9pPr marL="36586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17280" y="230745"/>
            <a:ext cx="2702560" cy="891618"/>
          </a:xfrm>
          <a:prstGeom prst="rect">
            <a:avLst/>
          </a:prstGeom>
          <a:solidFill>
            <a:srgbClr val="4C8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88438" y="2995772"/>
            <a:ext cx="10279561" cy="387508"/>
          </a:xfrm>
        </p:spPr>
        <p:txBody>
          <a:bodyPr>
            <a:normAutofit/>
          </a:bodyPr>
          <a:lstStyle>
            <a:lvl1pPr marL="0" indent="0">
              <a:buNone/>
              <a:defRPr sz="20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88439" y="3797613"/>
            <a:ext cx="450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845AB2-C6DF-284A-BB03-A6337CF441A6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88439" y="3418041"/>
            <a:ext cx="10279560" cy="346075"/>
          </a:xfrm>
        </p:spPr>
        <p:txBody>
          <a:bodyPr>
            <a:normAutofit/>
          </a:bodyPr>
          <a:lstStyle>
            <a:lvl1pPr marL="0" indent="0">
              <a:buNone/>
              <a:defRPr sz="20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26607"/>
            <a:ext cx="12192000" cy="2115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6" y="318524"/>
            <a:ext cx="3497864" cy="10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37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Pr>
        <a:solidFill>
          <a:srgbClr val="4C8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" y="6165259"/>
            <a:ext cx="12192000" cy="692741"/>
          </a:xfrm>
          <a:prstGeom prst="rect">
            <a:avLst/>
          </a:prstGeom>
          <a:solidFill>
            <a:srgbClr val="4C8A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6473372"/>
            <a:ext cx="12192000" cy="384628"/>
          </a:xfrm>
          <a:prstGeom prst="rect">
            <a:avLst/>
          </a:prstGeom>
          <a:solidFill>
            <a:srgbClr val="4C8A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439" y="1686560"/>
            <a:ext cx="10279561" cy="705248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438" y="2422293"/>
            <a:ext cx="10279561" cy="5387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717280" y="230745"/>
            <a:ext cx="2702560" cy="891618"/>
          </a:xfrm>
          <a:prstGeom prst="rect">
            <a:avLst/>
          </a:prstGeom>
          <a:solidFill>
            <a:srgbClr val="4C8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88437" y="2995772"/>
            <a:ext cx="10279561" cy="387508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88439" y="3418039"/>
            <a:ext cx="10279560" cy="34607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923" y="6523442"/>
            <a:ext cx="10907918" cy="274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US" sz="9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9" y="364818"/>
            <a:ext cx="2537730" cy="74923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88439" y="3797613"/>
            <a:ext cx="4508500" cy="365125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180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Month/Day/Year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26607"/>
            <a:ext cx="12192000" cy="2115652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" y="4257998"/>
            <a:ext cx="12190447" cy="2211799"/>
            <a:chOff x="1" y="4257998"/>
            <a:chExt cx="12190447" cy="221179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061669" y="4257998"/>
              <a:ext cx="67112" cy="2211799"/>
            </a:xfrm>
            <a:prstGeom prst="rect">
              <a:avLst/>
            </a:prstGeom>
            <a:solidFill>
              <a:srgbClr val="4C8A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1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030835" y="4257998"/>
              <a:ext cx="67112" cy="2211799"/>
            </a:xfrm>
            <a:prstGeom prst="rect">
              <a:avLst/>
            </a:prstGeom>
            <a:solidFill>
              <a:srgbClr val="4C8A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1" dirty="0"/>
                <a:t> 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092503" y="4257998"/>
              <a:ext cx="67112" cy="2211799"/>
            </a:xfrm>
            <a:prstGeom prst="rect">
              <a:avLst/>
            </a:prstGeom>
            <a:solidFill>
              <a:srgbClr val="4C8A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801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" y="4257998"/>
              <a:ext cx="67112" cy="2211799"/>
            </a:xfrm>
            <a:prstGeom prst="rect">
              <a:avLst/>
            </a:prstGeom>
            <a:solidFill>
              <a:srgbClr val="4C8A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1" dirty="0"/>
                <a:t> 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2123336" y="4257998"/>
              <a:ext cx="67112" cy="2211799"/>
            </a:xfrm>
            <a:prstGeom prst="rect">
              <a:avLst/>
            </a:prstGeom>
            <a:solidFill>
              <a:srgbClr val="4C8A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80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42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CB907E-C602-C34B-93F7-CA9E40714286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91067" y="1139629"/>
            <a:ext cx="11211984" cy="4800600"/>
          </a:xfrm>
        </p:spPr>
        <p:txBody>
          <a:bodyPr/>
          <a:lstStyle>
            <a:lvl1pPr>
              <a:lnSpc>
                <a:spcPct val="90000"/>
              </a:lnSpc>
              <a:spcAft>
                <a:spcPts val="600"/>
              </a:spcAft>
              <a:defRPr sz="2000" baseline="0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tx2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00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0"/>
            <a:ext cx="1225445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1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63" y="2549011"/>
            <a:ext cx="4412135" cy="13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CB907E-C602-C34B-93F7-CA9E40714286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491067" y="1139370"/>
            <a:ext cx="11211984" cy="481216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4pPr>
              <a:defRPr sz="2000"/>
            </a:lvl4pPr>
            <a:lvl5pPr>
              <a:defRPr sz="2000"/>
            </a:lvl5pPr>
            <a:lvl6pPr>
              <a:defRPr sz="2000"/>
            </a:lvl6pPr>
          </a:lstStyle>
          <a:p>
            <a:pPr lvl="0"/>
            <a:r>
              <a:rPr lang="en-US" dirty="0"/>
              <a:t>Click to edit title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7224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9026" y="6398261"/>
            <a:ext cx="294143" cy="22479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000"/>
              </a:lnSpc>
              <a:defRPr sz="800" b="0">
                <a:solidFill>
                  <a:srgbClr val="4C8AB8"/>
                </a:solidFill>
              </a:defRPr>
            </a:lvl1pPr>
          </a:lstStyle>
          <a:p>
            <a:fld id="{12CB907E-C602-C34B-93F7-CA9E4071428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067" y="226831"/>
            <a:ext cx="11211984" cy="1827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Presentation title here—edit on Slide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067" y="1139001"/>
            <a:ext cx="11211984" cy="4803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775"/>
            <a:ext cx="12192000" cy="9571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971"/>
            <a:endParaRPr lang="en-US" sz="180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067" y="310308"/>
            <a:ext cx="11211984" cy="3422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20" y="6215853"/>
            <a:ext cx="1454480" cy="42952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775"/>
            <a:ext cx="12192000" cy="9571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6834"/>
            <a:endParaRPr lang="en-US" sz="18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72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4" r:id="rId3"/>
    <p:sldLayoutId id="2147484055" r:id="rId4"/>
    <p:sldLayoutId id="2147484056" r:id="rId5"/>
  </p:sldLayoutIdLst>
  <p:hf hdr="0" ftr="0" dt="0"/>
  <p:txStyles>
    <p:titleStyle>
      <a:lvl1pPr algn="l" defTabSz="457337" rtl="0" eaLnBrk="1" latinLnBrk="0" hangingPunct="1">
        <a:lnSpc>
          <a:spcPct val="110000"/>
        </a:lnSpc>
        <a:spcBef>
          <a:spcPct val="0"/>
        </a:spcBef>
        <a:spcAft>
          <a:spcPts val="1000"/>
        </a:spcAft>
        <a:buNone/>
        <a:defRPr lang="en-US" sz="24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33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None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3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Tx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28669" indent="-228669" algn="l" defTabSz="4573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57337" indent="-231845" algn="l" defTabSz="4573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86006" indent="-228669" algn="l" defTabSz="4573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917850" indent="-228669" algn="l" defTabSz="4573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Lucida Grande"/>
        <a:buChar char="»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143343" indent="-225493" algn="l" defTabSz="45733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5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73">
          <p15:clr>
            <a:srgbClr val="F26B43"/>
          </p15:clr>
        </p15:guide>
        <p15:guide id="4" orient="horz" pos="743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36">
          <p15:clr>
            <a:srgbClr val="F26B43"/>
          </p15:clr>
        </p15:guide>
        <p15:guide id="7" pos="231">
          <p15:clr>
            <a:srgbClr val="F26B43"/>
          </p15:clr>
        </p15:guide>
        <p15:guide id="8" pos="55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tions.gov/" TargetMode="External"/><Relationship Id="rId2" Type="http://schemas.openxmlformats.org/officeDocument/2006/relationships/hyperlink" Target="http://www.firstnet.gov/" TargetMode="Externa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8438" y="2178700"/>
            <a:ext cx="10279561" cy="705248"/>
          </a:xfrm>
        </p:spPr>
        <p:txBody>
          <a:bodyPr/>
          <a:lstStyle/>
          <a:p>
            <a:r>
              <a:rPr lang="en-US" dirty="0"/>
              <a:t>First Responder Network Authority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8438" y="3039898"/>
            <a:ext cx="10279561" cy="538722"/>
          </a:xfrm>
        </p:spPr>
        <p:txBody>
          <a:bodyPr/>
          <a:lstStyle/>
          <a:p>
            <a:r>
              <a:rPr lang="en-US" dirty="0"/>
              <a:t>Environmental Compliance Briefing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8438" y="3503013"/>
            <a:ext cx="10279561" cy="387508"/>
          </a:xfrm>
        </p:spPr>
        <p:txBody>
          <a:bodyPr/>
          <a:lstStyle/>
          <a:p>
            <a:r>
              <a:rPr lang="en-US" dirty="0"/>
              <a:t>Claudia Wayne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8438" y="3890521"/>
            <a:ext cx="10279560" cy="346075"/>
          </a:xfrm>
        </p:spPr>
        <p:txBody>
          <a:bodyPr/>
          <a:lstStyle/>
          <a:p>
            <a:r>
              <a:rPr lang="en-US" dirty="0"/>
              <a:t>Environmental Justice Coordinator</a:t>
            </a:r>
          </a:p>
        </p:txBody>
      </p:sp>
    </p:spTree>
    <p:extLst>
      <p:ext uri="{BB962C8B-B14F-4D97-AF65-F5344CB8AC3E}">
        <p14:creationId xmlns:p14="http://schemas.microsoft.com/office/powerpoint/2010/main" val="217053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2</a:t>
            </a:fld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First Responder Network Authority?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23691" y="3102817"/>
            <a:ext cx="11211985" cy="31797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First Responder Network Authority (“FirstNet Authority”) was created by the Middle Class Tax Relief and Job Creation Act of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FirstNet Authority is an independent authority within the Department of Commerce’s National Telecommunications and Information </a:t>
            </a:r>
            <a:r>
              <a:rPr lang="en-US" dirty="0">
                <a:solidFill>
                  <a:schemeClr val="tx1"/>
                </a:solidFill>
              </a:rPr>
              <a:t>Administration (“NTIA”)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FirstNet Authority has entered into a public-private </a:t>
            </a:r>
            <a:r>
              <a:rPr lang="en-US" dirty="0">
                <a:solidFill>
                  <a:schemeClr val="tx1"/>
                </a:solidFill>
              </a:rPr>
              <a:t>arrangement with, </a:t>
            </a:r>
            <a:r>
              <a:rPr lang="en-US" dirty="0"/>
              <a:t>AT&amp;T to deploy and operate a nationwide high-speed broadband network for public safety over 25 years</a:t>
            </a:r>
          </a:p>
        </p:txBody>
      </p:sp>
    </p:spTree>
    <p:extLst>
      <p:ext uri="{BB962C8B-B14F-4D97-AF65-F5344CB8AC3E}">
        <p14:creationId xmlns:p14="http://schemas.microsoft.com/office/powerpoint/2010/main" val="320820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3</a:t>
            </a:fld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First Responder Network Authority?</a:t>
            </a:r>
          </a:p>
        </p:txBody>
      </p:sp>
      <p:pic>
        <p:nvPicPr>
          <p:cNvPr id="5" name="Picture 1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2045" r="1363" b="41910"/>
          <a:stretch>
            <a:fillRect/>
          </a:stretch>
        </p:blipFill>
        <p:spPr bwMode="auto">
          <a:xfrm>
            <a:off x="249382" y="2843979"/>
            <a:ext cx="7813890" cy="33813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04916" y="3087800"/>
            <a:ext cx="393469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Benefits to Public Safety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Priority and preemption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Physically separate and dedicated core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Greater security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Enhanced coverage and capacity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More than 2,500 agencies signed up so far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400" dirty="0"/>
          </a:p>
          <a:p>
            <a:pPr>
              <a:defRPr/>
            </a:pPr>
            <a:r>
              <a:rPr lang="en-US" sz="1600" b="1" dirty="0"/>
              <a:t>Focus in 2018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Expanding FirstNet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Driving innovation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Securing emergency communications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Public safety advocacy/consultation with public safety</a:t>
            </a:r>
          </a:p>
        </p:txBody>
      </p:sp>
    </p:spTree>
    <p:extLst>
      <p:ext uri="{BB962C8B-B14F-4D97-AF65-F5344CB8AC3E}">
        <p14:creationId xmlns:p14="http://schemas.microsoft.com/office/powerpoint/2010/main" val="403570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4</a:t>
            </a:fld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Responder Network Authority – NEPA &amp; NHPA Compliance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91067" y="2833624"/>
            <a:ext cx="5494097" cy="36641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NEPA Implementing Instructions, finalized April 2014</a:t>
            </a:r>
          </a:p>
          <a:p>
            <a:endParaRPr lang="en-US" strike="sngStrike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Regional Programmatic Environmental Impact Statements, finalized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Revised NEPA Implementing Instructions, finalized </a:t>
            </a:r>
            <a:r>
              <a:rPr lang="en-US" dirty="0">
                <a:solidFill>
                  <a:schemeClr val="tx1"/>
                </a:solidFill>
              </a:rPr>
              <a:t>February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All available at </a:t>
            </a:r>
            <a:r>
              <a:rPr lang="en-US" b="1" i="1" dirty="0">
                <a:hlinkClick r:id="rId2"/>
              </a:rPr>
              <a:t>www.firstnet.gov</a:t>
            </a:r>
            <a:r>
              <a:rPr lang="en-US" b="1" i="1" dirty="0"/>
              <a:t> or </a:t>
            </a:r>
            <a:r>
              <a:rPr lang="en-US" b="1" i="1" dirty="0">
                <a:hlinkClick r:id="rId3"/>
              </a:rPr>
              <a:t>www.regulations.gov</a:t>
            </a:r>
            <a:r>
              <a:rPr lang="en-US" b="1" i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9" y="3122986"/>
            <a:ext cx="5527963" cy="30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6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CB907E-C602-C34B-93F7-CA9E40714286}" type="slidenum">
              <a:rPr lang="en-US" smtClean="0"/>
              <a:pPr/>
              <a:t>5</a:t>
            </a:fld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Responder Network Authority – NEPA &amp; NHPA Compliance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91067" y="2806463"/>
            <a:ext cx="11211984" cy="271405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First Responder Network Authority is both an independent federal entity and a licensee of the FCC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Revised NEPA Implementing Instructions reflect this unique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First Responder Network Authority reviews information provided by AT&amp;T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FirstNet Authority’s NHPA compliance process aligns with and utilizes the existing FCC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Tower Construction Notification System (TCNS) is being used to initiate tribal consultation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1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29666"/>
      </p:ext>
    </p:extLst>
  </p:cSld>
  <p:clrMapOvr>
    <a:masterClrMapping/>
  </p:clrMapOvr>
</p:sld>
</file>

<file path=ppt/theme/theme1.xml><?xml version="1.0" encoding="utf-8"?>
<a:theme xmlns:a="http://schemas.openxmlformats.org/drawingml/2006/main" name="FirstNet">
  <a:themeElements>
    <a:clrScheme name="Color Test 1">
      <a:dk1>
        <a:srgbClr val="000000"/>
      </a:dk1>
      <a:lt1>
        <a:sysClr val="window" lastClr="FFFFFF"/>
      </a:lt1>
      <a:dk2>
        <a:srgbClr val="000000"/>
      </a:dk2>
      <a:lt2>
        <a:srgbClr val="E7E5E6"/>
      </a:lt2>
      <a:accent1>
        <a:srgbClr val="4C8AB8"/>
      </a:accent1>
      <a:accent2>
        <a:srgbClr val="ED7D31"/>
      </a:accent2>
      <a:accent3>
        <a:srgbClr val="A5A5A5"/>
      </a:accent3>
      <a:accent4>
        <a:srgbClr val="FCB41E"/>
      </a:accent4>
      <a:accent5>
        <a:srgbClr val="4473C5"/>
      </a:accent5>
      <a:accent6>
        <a:srgbClr val="70AD47"/>
      </a:accent6>
      <a:hlink>
        <a:srgbClr val="0568AE"/>
      </a:hlink>
      <a:folHlink>
        <a:srgbClr val="93B8D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2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rstNet" id="{B94A9761-00F6-4619-963B-B291915DCAA2}" vid="{44C79738-46B4-4046-B6CA-35FC3CDA33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53F349C6EFD4D97A1BAFAD47E9E33" ma:contentTypeVersion="13" ma:contentTypeDescription="Create a new document." ma:contentTypeScope="" ma:versionID="41d238eb7261f36ecc45117b182810b3">
  <xsd:schema xmlns:xsd="http://www.w3.org/2001/XMLSchema" xmlns:xs="http://www.w3.org/2001/XMLSchema" xmlns:p="http://schemas.microsoft.com/office/2006/metadata/properties" xmlns:ns2="5faa264c-45bc-4e1f-b60d-84ebafd87255" xmlns:ns3="c384372c-f94c-4ce5-b0c6-fc053b7c6246" targetNamespace="http://schemas.microsoft.com/office/2006/metadata/properties" ma:root="true" ma:fieldsID="a14c7fb409e67ef2e678c9ca269acfe5" ns2:_="" ns3:_="">
    <xsd:import namespace="5faa264c-45bc-4e1f-b60d-84ebafd87255"/>
    <xsd:import namespace="c384372c-f94c-4ce5-b0c6-fc053b7c6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Governor_x0020_Let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a264c-45bc-4e1f-b60d-84ebafd872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Governor_x0020_Letter" ma:index="16" nillable="true" ma:displayName="Governor Letter" ma:default="0" ma:internalName="Governor_x0020_Letter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4372c-f94c-4ce5-b0c6-fc053b7c6246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_dlc_DocId xmlns="c384372c-f94c-4ce5-b0c6-fc053b7c6246">YA7HEZUSW5P6-1090965677-188</_dlc_DocId>
    <_dlc_DocIdUrl xmlns="c384372c-f94c-4ce5-b0c6-fc053b7c6246">
      <Url>https://firstnetgov.sharepoint.com/sites/cco/_layouts/15/DocIdRedir.aspx?ID=YA7HEZUSW5P6-1090965677-188</Url>
      <Description>YA7HEZUSW5P6-1090965677-188</Description>
    </_dlc_DocIdUrl>
    <Governor_x0020_Letter xmlns="5faa264c-45bc-4e1f-b60d-84ebafd87255">false</Governor_x0020_Let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45EB4EB-5EB3-4868-A119-ECFB7023F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aa264c-45bc-4e1f-b60d-84ebafd87255"/>
    <ds:schemaRef ds:uri="c384372c-f94c-4ce5-b0c6-fc053b7c6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08C3F-A2C9-40E0-9296-9C2383D69F7E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c384372c-f94c-4ce5-b0c6-fc053b7c6246"/>
    <ds:schemaRef ds:uri="http://purl.org/dc/elements/1.1/"/>
    <ds:schemaRef ds:uri="5faa264c-45bc-4e1f-b60d-84ebafd8725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FACD2D-495E-4E03-BE59-BFB7264D7B8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6B0A5D-A6A2-424A-A18C-76021F3C97D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8724</TotalTime>
  <Words>269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FirstNet</vt:lpstr>
      <vt:lpstr>First Responder Network Authority</vt:lpstr>
      <vt:lpstr>What Is the First Responder Network Authority?</vt:lpstr>
      <vt:lpstr>What Is the First Responder Network Authority?</vt:lpstr>
      <vt:lpstr>First Responder Network Authority – NEPA &amp; NHPA Compliance</vt:lpstr>
      <vt:lpstr>First Responder Network Authority – NEPA &amp; NHPA Compliance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 – text only title can be two lines</dc:title>
  <dc:creator>PRESSON, RANDAL</dc:creator>
  <cp:lastModifiedBy>Cecilia Sulhoff</cp:lastModifiedBy>
  <cp:revision>490</cp:revision>
  <dcterms:created xsi:type="dcterms:W3CDTF">2017-04-24T15:56:16Z</dcterms:created>
  <dcterms:modified xsi:type="dcterms:W3CDTF">2018-10-10T15:18:07Z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0x01010066253F349C6EFD4D97A1BAFAD47E9E33</vt:lpwstr>
  </property>
  <property fmtid="{D5CDD505-2E9C-101B-9397-08002B2CF9AE}" pid="3" name="_dlc_DocIdItemGuid">
    <vt:lpwstr>c77d94f8-040d-41f0-adeb-4b70b3ce3425</vt:lpwstr>
  </property>
  <property fmtid="{D5CDD505-2E9C-101B-9397-08002B2CF9AE}" pid="4" name="FileLeafRef">
    <vt:lpwstr>2017-06-17 State Plans Update.pptx</vt:lpwstr>
  </property>
  <property fmtid="{D5CDD505-2E9C-101B-9397-08002B2CF9AE}" pid="5" name="source_item_id">
    <vt:lpwstr>59</vt:lpwstr>
  </property>
</Properties>
</file>