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79" r:id="rId4"/>
    <p:sldId id="280" r:id="rId5"/>
    <p:sldId id="257" r:id="rId6"/>
    <p:sldId id="258" r:id="rId7"/>
    <p:sldId id="259" r:id="rId8"/>
    <p:sldId id="260" r:id="rId9"/>
    <p:sldId id="275" r:id="rId10"/>
    <p:sldId id="261" r:id="rId11"/>
    <p:sldId id="262" r:id="rId12"/>
    <p:sldId id="263" r:id="rId13"/>
    <p:sldId id="264" r:id="rId14"/>
    <p:sldId id="265" r:id="rId15"/>
    <p:sldId id="266" r:id="rId16"/>
    <p:sldId id="267" r:id="rId17"/>
    <p:sldId id="268" r:id="rId18"/>
    <p:sldId id="269" r:id="rId19"/>
    <p:sldId id="270" r:id="rId20"/>
    <p:sldId id="272" r:id="rId21"/>
    <p:sldId id="271" r:id="rId22"/>
    <p:sldId id="277" r:id="rId23"/>
    <p:sldId id="273" r:id="rId24"/>
    <p:sldId id="276" r:id="rId25"/>
    <p:sldId id="27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Flynn" initials="JF" lastIdx="10" clrIdx="0">
    <p:extLst>
      <p:ext uri="{19B8F6BF-5375-455C-9EA6-DF929625EA0E}">
        <p15:presenceInfo xmlns:p15="http://schemas.microsoft.com/office/powerpoint/2012/main" userId="S-1-5-21-231363354-1701785364-1709204886-24508" providerId="AD"/>
      </p:ext>
    </p:extLst>
  </p:cmAuthor>
  <p:cmAuthor id="2" name="Jiaming Shang" initials="JS" lastIdx="4" clrIdx="1">
    <p:extLst>
      <p:ext uri="{19B8F6BF-5375-455C-9EA6-DF929625EA0E}">
        <p15:presenceInfo xmlns:p15="http://schemas.microsoft.com/office/powerpoint/2012/main" userId="S-1-5-21-231363354-1701785364-1709204886-79114" providerId="AD"/>
      </p:ext>
    </p:extLst>
  </p:cmAuthor>
  <p:cmAuthor id="3" name="Garnet Hanly" initials="GH" lastIdx="7" clrIdx="2">
    <p:extLst>
      <p:ext uri="{19B8F6BF-5375-455C-9EA6-DF929625EA0E}">
        <p15:presenceInfo xmlns:p15="http://schemas.microsoft.com/office/powerpoint/2012/main" userId="Garnet Hanl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90E8A-1B02-42BE-A475-72AE568BF8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0BD69F-94BE-484F-926D-E53BDF41FF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BAA857-0D22-4AAA-B6B4-DE953AEAE37E}"/>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5" name="Footer Placeholder 4">
            <a:extLst>
              <a:ext uri="{FF2B5EF4-FFF2-40B4-BE49-F238E27FC236}">
                <a16:creationId xmlns:a16="http://schemas.microsoft.com/office/drawing/2014/main" id="{F51F05D6-2385-47FB-B5AF-F82929DCBC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D0D319-1ACB-4333-BDBE-35B8A0D13F6D}"/>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263923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CA72-FEDA-4454-8FA9-E099E4C63D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B3A093-325D-483F-AF1D-71616C2F3B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76B689-EAD4-4728-BC0E-D8E74368BC30}"/>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5" name="Footer Placeholder 4">
            <a:extLst>
              <a:ext uri="{FF2B5EF4-FFF2-40B4-BE49-F238E27FC236}">
                <a16:creationId xmlns:a16="http://schemas.microsoft.com/office/drawing/2014/main" id="{E53AA732-FC4E-40E8-BB41-10D5F55E5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690DE8-0CEB-4F93-96DD-041AE9E378F5}"/>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92618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62C12D-F4E3-4A14-801A-4DC82D17C4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87FCCC-9A39-48AF-A006-72846A07CD6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1A5048-9985-493F-90AC-3B714F15A159}"/>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5" name="Footer Placeholder 4">
            <a:extLst>
              <a:ext uri="{FF2B5EF4-FFF2-40B4-BE49-F238E27FC236}">
                <a16:creationId xmlns:a16="http://schemas.microsoft.com/office/drawing/2014/main" id="{3BE43DA7-2EF0-4A78-A85A-684E89BC83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5157E-3CE9-453A-ADAF-0ED9C23FB82E}"/>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1284337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03709-B92C-48AE-A7E8-22381AE50E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C7B624-169E-4C23-92BC-67CFB19112B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1B873A-BF88-48AC-BD32-959319A5EFEB}"/>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5" name="Footer Placeholder 4">
            <a:extLst>
              <a:ext uri="{FF2B5EF4-FFF2-40B4-BE49-F238E27FC236}">
                <a16:creationId xmlns:a16="http://schemas.microsoft.com/office/drawing/2014/main" id="{4F994A6C-C071-43C8-A651-2C52F9620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C3AC07-5610-4F05-BCD1-E2CD19914D68}"/>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289289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D670D-01E1-43FB-B355-AF13156CCB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F06E34-1CD9-4E2F-B47B-F7AE7C25A0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1BB60-A05A-42D9-80A8-270D9F7C86DB}"/>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5" name="Footer Placeholder 4">
            <a:extLst>
              <a:ext uri="{FF2B5EF4-FFF2-40B4-BE49-F238E27FC236}">
                <a16:creationId xmlns:a16="http://schemas.microsoft.com/office/drawing/2014/main" id="{98D7522D-CC0A-4CE6-8706-7BEAE079F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63C022-5662-4B54-AA28-0DC9D8DC0307}"/>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311862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592F3-B36B-48C8-8C4B-61C971F401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DC20E-7EB7-40A0-B026-CDC57EAD76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0F08F4-9D58-4C55-B622-D24E650B824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4A2DD8-2801-426E-8895-DCAC09D8E1FE}"/>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6" name="Footer Placeholder 5">
            <a:extLst>
              <a:ext uri="{FF2B5EF4-FFF2-40B4-BE49-F238E27FC236}">
                <a16:creationId xmlns:a16="http://schemas.microsoft.com/office/drawing/2014/main" id="{A8D821A2-B7D5-4917-ACC5-C9AC43FFBC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9ECAED-3C4A-4204-9D38-EFE8277306BA}"/>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680308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BE99-12EA-4E9C-B191-DDE849431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E301DB-DB17-4419-A642-C9F172F127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8A0BC66-BE13-45E9-982F-765DD7F0A0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45AB31-365F-4E4F-8243-438ECB95E7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8E73B1-C431-4437-A6F7-84648EF697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2371C4-076C-4F8E-9F9A-3B8BB5E69858}"/>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8" name="Footer Placeholder 7">
            <a:extLst>
              <a:ext uri="{FF2B5EF4-FFF2-40B4-BE49-F238E27FC236}">
                <a16:creationId xmlns:a16="http://schemas.microsoft.com/office/drawing/2014/main" id="{2E9DF8DC-CA67-426A-80DE-4D08F07A0F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6EDD32-CC8F-4014-9B1E-D22182A67214}"/>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2729859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B58DD-23C3-4850-8C8F-4A56165540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0449FE-8051-4355-8F88-8D2CEDD00630}"/>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4" name="Footer Placeholder 3">
            <a:extLst>
              <a:ext uri="{FF2B5EF4-FFF2-40B4-BE49-F238E27FC236}">
                <a16:creationId xmlns:a16="http://schemas.microsoft.com/office/drawing/2014/main" id="{6C9FAFE9-64DF-4805-BB64-578B3310D7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F5A8C4-E08D-46D9-9E80-497CCDC14829}"/>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38391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F11E0B-A7CD-4B63-8B52-392E7B4E1569}"/>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3" name="Footer Placeholder 2">
            <a:extLst>
              <a:ext uri="{FF2B5EF4-FFF2-40B4-BE49-F238E27FC236}">
                <a16:creationId xmlns:a16="http://schemas.microsoft.com/office/drawing/2014/main" id="{18450520-4F32-4C51-96A3-9D453E107C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953053-2A3B-4ADD-808B-B41AC2B6AEAD}"/>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3594758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A545A-7085-41BA-BCCF-F9D928F29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4774DA-98AD-465E-B6F0-3C2424D325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D270F2-7C81-4206-8642-4927286E0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EB9FF9-BC4B-43D0-BE8D-E259E1A13CB7}"/>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6" name="Footer Placeholder 5">
            <a:extLst>
              <a:ext uri="{FF2B5EF4-FFF2-40B4-BE49-F238E27FC236}">
                <a16:creationId xmlns:a16="http://schemas.microsoft.com/office/drawing/2014/main" id="{7C865419-27B3-49FB-9018-0A1745F4D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5EADE2-C85A-4EE4-A44E-17767BF93D63}"/>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2469463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6666-4B92-4A4B-8BD4-44EFB9FD2D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A56C58-E80F-4DA8-9FD2-21B768BA26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AD9C40-135B-486C-9A48-3D57A368C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122889-C385-490D-867E-6248CE967CF9}"/>
              </a:ext>
            </a:extLst>
          </p:cNvPr>
          <p:cNvSpPr>
            <a:spLocks noGrp="1"/>
          </p:cNvSpPr>
          <p:nvPr>
            <p:ph type="dt" sz="half" idx="10"/>
          </p:nvPr>
        </p:nvSpPr>
        <p:spPr/>
        <p:txBody>
          <a:bodyPr/>
          <a:lstStyle/>
          <a:p>
            <a:fld id="{057031BC-F925-414A-9A39-AA0E850B6372}" type="datetimeFigureOut">
              <a:rPr lang="en-US" smtClean="0"/>
              <a:t>10/11/2018</a:t>
            </a:fld>
            <a:endParaRPr lang="en-US"/>
          </a:p>
        </p:txBody>
      </p:sp>
      <p:sp>
        <p:nvSpPr>
          <p:cNvPr id="6" name="Footer Placeholder 5">
            <a:extLst>
              <a:ext uri="{FF2B5EF4-FFF2-40B4-BE49-F238E27FC236}">
                <a16:creationId xmlns:a16="http://schemas.microsoft.com/office/drawing/2014/main" id="{9852E40B-EE3D-406E-A7A6-C17BD16DA1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1539E5-FD55-4052-B055-06A571FA9DF1}"/>
              </a:ext>
            </a:extLst>
          </p:cNvPr>
          <p:cNvSpPr>
            <a:spLocks noGrp="1"/>
          </p:cNvSpPr>
          <p:nvPr>
            <p:ph type="sldNum" sz="quarter" idx="12"/>
          </p:nvPr>
        </p:nvSpPr>
        <p:spPr/>
        <p:txBody>
          <a:bodyPr/>
          <a:lstStyle/>
          <a:p>
            <a:fld id="{53831C21-259F-4ED7-BFE3-12242953991E}" type="slidenum">
              <a:rPr lang="en-US" smtClean="0"/>
              <a:t>‹#›</a:t>
            </a:fld>
            <a:endParaRPr lang="en-US"/>
          </a:p>
        </p:txBody>
      </p:sp>
    </p:spTree>
    <p:extLst>
      <p:ext uri="{BB962C8B-B14F-4D97-AF65-F5344CB8AC3E}">
        <p14:creationId xmlns:p14="http://schemas.microsoft.com/office/powerpoint/2010/main" val="1264927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9B21A6-5BA2-4CFD-A37F-2B903BE78A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EFA121-F1B4-473D-A2CB-6ED0793168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3A4375-DD14-4E0C-91F3-1516C4766A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031BC-F925-414A-9A39-AA0E850B6372}" type="datetimeFigureOut">
              <a:rPr lang="en-US" smtClean="0"/>
              <a:t>10/11/2018</a:t>
            </a:fld>
            <a:endParaRPr lang="en-US"/>
          </a:p>
        </p:txBody>
      </p:sp>
      <p:sp>
        <p:nvSpPr>
          <p:cNvPr id="5" name="Footer Placeholder 4">
            <a:extLst>
              <a:ext uri="{FF2B5EF4-FFF2-40B4-BE49-F238E27FC236}">
                <a16:creationId xmlns:a16="http://schemas.microsoft.com/office/drawing/2014/main" id="{69AD1E71-1343-4E0D-ACEF-20AB6A48CB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07B639-F079-4EE7-9B63-D052446833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831C21-259F-4ED7-BFE3-12242953991E}" type="slidenum">
              <a:rPr lang="en-US" smtClean="0"/>
              <a:t>‹#›</a:t>
            </a:fld>
            <a:endParaRPr lang="en-US"/>
          </a:p>
        </p:txBody>
      </p:sp>
    </p:spTree>
    <p:extLst>
      <p:ext uri="{BB962C8B-B14F-4D97-AF65-F5344CB8AC3E}">
        <p14:creationId xmlns:p14="http://schemas.microsoft.com/office/powerpoint/2010/main" val="1159142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ireless2.fcc.gov/ASRManager/service/nationalNoticeReport.fac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fcc.gov/asr/environmentalreques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ecfr.gov/cgi-bin/text-idx?SID=c02cfe6a7bc994d91d5b480a6e1e9135&amp;mc=true&amp;node=se47.1.17_14&amp;rgn=div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fcc.gov/general/rules-regulations-title-47"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ireless2.fcc.gov/ASRManager/login.face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help/environmental-notification-process-registration-antenna-structures-overview" TargetMode="External"/><Relationship Id="rId2" Type="http://schemas.openxmlformats.org/officeDocument/2006/relationships/hyperlink" Target="http://wireless.fcc.gov/uls/index.htm?job=ho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F10D4-6E54-4080-9D3A-897B508E63AE}"/>
              </a:ext>
            </a:extLst>
          </p:cNvPr>
          <p:cNvSpPr>
            <a:spLocks noGrp="1"/>
          </p:cNvSpPr>
          <p:nvPr>
            <p:ph type="ctrTitle"/>
          </p:nvPr>
        </p:nvSpPr>
        <p:spPr>
          <a:xfrm>
            <a:off x="1524000" y="2227262"/>
            <a:ext cx="9144000" cy="2387600"/>
          </a:xfrm>
        </p:spPr>
        <p:txBody>
          <a:bodyPr>
            <a:normAutofit fontScale="90000"/>
          </a:bodyPr>
          <a:lstStyle/>
          <a:p>
            <a:r>
              <a:rPr lang="en-US" b="1" dirty="0"/>
              <a:t>Antenna Structure Registration and the Environmental Notification Process</a:t>
            </a:r>
          </a:p>
        </p:txBody>
      </p:sp>
      <p:sp>
        <p:nvSpPr>
          <p:cNvPr id="3" name="Subtitle 2">
            <a:extLst>
              <a:ext uri="{FF2B5EF4-FFF2-40B4-BE49-F238E27FC236}">
                <a16:creationId xmlns:a16="http://schemas.microsoft.com/office/drawing/2014/main" id="{B6412E0D-FFFF-43D6-BC6C-B0408A6C7C3F}"/>
              </a:ext>
            </a:extLst>
          </p:cNvPr>
          <p:cNvSpPr>
            <a:spLocks noGrp="1"/>
          </p:cNvSpPr>
          <p:nvPr>
            <p:ph type="subTitle" idx="1"/>
          </p:nvPr>
        </p:nvSpPr>
        <p:spPr>
          <a:xfrm>
            <a:off x="1524000" y="4630738"/>
            <a:ext cx="9144000" cy="1655762"/>
          </a:xfrm>
        </p:spPr>
        <p:txBody>
          <a:bodyPr/>
          <a:lstStyle/>
          <a:p>
            <a:r>
              <a:rPr lang="en-US" dirty="0"/>
              <a:t>Jennifer Flynn</a:t>
            </a:r>
          </a:p>
          <a:p>
            <a:r>
              <a:rPr lang="en-US" dirty="0"/>
              <a:t>FCC/WTB/CIPD</a:t>
            </a:r>
          </a:p>
          <a:p>
            <a:r>
              <a:rPr lang="en-US" dirty="0"/>
              <a:t>October 12, 2018</a:t>
            </a:r>
          </a:p>
        </p:txBody>
      </p:sp>
    </p:spTree>
    <p:extLst>
      <p:ext uri="{BB962C8B-B14F-4D97-AF65-F5344CB8AC3E}">
        <p14:creationId xmlns:p14="http://schemas.microsoft.com/office/powerpoint/2010/main" val="1541356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CAC13-F210-4F53-9A3C-0E7D0B526F9B}"/>
              </a:ext>
            </a:extLst>
          </p:cNvPr>
          <p:cNvSpPr>
            <a:spLocks noGrp="1"/>
          </p:cNvSpPr>
          <p:nvPr>
            <p:ph type="title"/>
          </p:nvPr>
        </p:nvSpPr>
        <p:spPr>
          <a:xfrm>
            <a:off x="838200" y="1490662"/>
            <a:ext cx="10515600" cy="1325563"/>
          </a:xfrm>
        </p:spPr>
        <p:txBody>
          <a:bodyPr/>
          <a:lstStyle/>
          <a:p>
            <a:r>
              <a:rPr lang="en-US" b="1" dirty="0"/>
              <a:t>Temporary Tower Exception </a:t>
            </a:r>
            <a:br>
              <a:rPr lang="en-US" b="1" dirty="0"/>
            </a:br>
            <a:r>
              <a:rPr lang="en-US" b="1" dirty="0"/>
              <a:t>(47 CFR Sec. 17.4(c)(1)(vii))</a:t>
            </a:r>
          </a:p>
        </p:txBody>
      </p:sp>
      <p:sp>
        <p:nvSpPr>
          <p:cNvPr id="3" name="Content Placeholder 2">
            <a:extLst>
              <a:ext uri="{FF2B5EF4-FFF2-40B4-BE49-F238E27FC236}">
                <a16:creationId xmlns:a16="http://schemas.microsoft.com/office/drawing/2014/main" id="{67D2AEE0-3519-4D33-AE01-B9DEA7ABCEFF}"/>
              </a:ext>
            </a:extLst>
          </p:cNvPr>
          <p:cNvSpPr>
            <a:spLocks noGrp="1"/>
          </p:cNvSpPr>
          <p:nvPr>
            <p:ph idx="1"/>
          </p:nvPr>
        </p:nvSpPr>
        <p:spPr>
          <a:xfrm>
            <a:off x="838200" y="2816225"/>
            <a:ext cx="10515600" cy="4351338"/>
          </a:xfrm>
        </p:spPr>
        <p:txBody>
          <a:bodyPr>
            <a:normAutofit fontScale="92500" lnSpcReduction="10000"/>
          </a:bodyPr>
          <a:lstStyle/>
          <a:p>
            <a:r>
              <a:rPr lang="en-US" dirty="0"/>
              <a:t>To meet this exception, the proposed tower must:</a:t>
            </a:r>
          </a:p>
          <a:p>
            <a:pPr lvl="1"/>
            <a:r>
              <a:rPr lang="en-US" dirty="0"/>
              <a:t>Be in place for no more than 60 days,</a:t>
            </a:r>
          </a:p>
          <a:p>
            <a:pPr lvl="1"/>
            <a:r>
              <a:rPr lang="en-US" dirty="0"/>
              <a:t>Require notice of construction to the FAA,</a:t>
            </a:r>
          </a:p>
          <a:p>
            <a:pPr lvl="1"/>
            <a:r>
              <a:rPr lang="en-US" dirty="0"/>
              <a:t>Not require marking or lighting under FAA regulations,</a:t>
            </a:r>
          </a:p>
          <a:p>
            <a:pPr lvl="1"/>
            <a:r>
              <a:rPr lang="en-US" dirty="0"/>
              <a:t>Be less than 200 feet in height above ground level, and</a:t>
            </a:r>
          </a:p>
          <a:p>
            <a:pPr lvl="1"/>
            <a:r>
              <a:rPr lang="en-US" dirty="0"/>
              <a:t>Involve no excavation or excavation only where the depth of previous disturbance exceeds the proposed construction depth (excluding footings and other anchoring mechanisms) by at least two feet. </a:t>
            </a:r>
          </a:p>
          <a:p>
            <a:r>
              <a:rPr lang="en-US" dirty="0"/>
              <a:t>Additionally, an applicant must wait 30 days after removal of a temporary antenna structure deployed pursuant to this exception before relying on this exception again to deploy another antenna structure covering substantially the same service area.</a:t>
            </a:r>
          </a:p>
          <a:p>
            <a:endParaRPr lang="en-US" dirty="0"/>
          </a:p>
        </p:txBody>
      </p:sp>
    </p:spTree>
    <p:extLst>
      <p:ext uri="{BB962C8B-B14F-4D97-AF65-F5344CB8AC3E}">
        <p14:creationId xmlns:p14="http://schemas.microsoft.com/office/powerpoint/2010/main" val="1396158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78EE-A782-42DF-B42A-DB4C634C563B}"/>
              </a:ext>
            </a:extLst>
          </p:cNvPr>
          <p:cNvSpPr>
            <a:spLocks noGrp="1"/>
          </p:cNvSpPr>
          <p:nvPr>
            <p:ph type="title"/>
          </p:nvPr>
        </p:nvSpPr>
        <p:spPr>
          <a:xfrm>
            <a:off x="138112" y="1679575"/>
            <a:ext cx="11915775" cy="1325563"/>
          </a:xfrm>
        </p:spPr>
        <p:txBody>
          <a:bodyPr/>
          <a:lstStyle/>
          <a:p>
            <a:r>
              <a:rPr lang="en-US" b="1" dirty="0"/>
              <a:t>ASR Application Requiring Environmental Notification</a:t>
            </a:r>
          </a:p>
        </p:txBody>
      </p:sp>
      <p:sp>
        <p:nvSpPr>
          <p:cNvPr id="3" name="Content Placeholder 2">
            <a:extLst>
              <a:ext uri="{FF2B5EF4-FFF2-40B4-BE49-F238E27FC236}">
                <a16:creationId xmlns:a16="http://schemas.microsoft.com/office/drawing/2014/main" id="{8B873D42-D015-45BD-8E9F-7BFEC72C066B}"/>
              </a:ext>
            </a:extLst>
          </p:cNvPr>
          <p:cNvSpPr>
            <a:spLocks noGrp="1"/>
          </p:cNvSpPr>
          <p:nvPr>
            <p:ph idx="1"/>
          </p:nvPr>
        </p:nvSpPr>
        <p:spPr>
          <a:xfrm>
            <a:off x="838200" y="2416175"/>
            <a:ext cx="10515600" cy="4351338"/>
          </a:xfrm>
        </p:spPr>
        <p:txBody>
          <a:bodyPr/>
          <a:lstStyle/>
          <a:p>
            <a:endParaRPr lang="en-US" dirty="0"/>
          </a:p>
          <a:p>
            <a:r>
              <a:rPr lang="en-US" dirty="0"/>
              <a:t>Information required upfront:</a:t>
            </a:r>
          </a:p>
          <a:p>
            <a:endParaRPr lang="en-US" dirty="0"/>
          </a:p>
          <a:p>
            <a:pPr lvl="2"/>
            <a:r>
              <a:rPr lang="en-US" dirty="0"/>
              <a:t>Ownership information such as name, address, and phone number;</a:t>
            </a:r>
            <a:endParaRPr lang="en-US" sz="2400" dirty="0"/>
          </a:p>
          <a:p>
            <a:pPr lvl="2"/>
            <a:r>
              <a:rPr lang="en-US" dirty="0"/>
              <a:t>Contact information such as name, address, and phone number;</a:t>
            </a:r>
            <a:endParaRPr lang="en-US" sz="2400" dirty="0"/>
          </a:p>
          <a:p>
            <a:pPr lvl="2"/>
            <a:r>
              <a:rPr lang="en-US" dirty="0"/>
              <a:t>Antenna structure information such as the location, height, and type of structure;</a:t>
            </a:r>
            <a:endParaRPr lang="en-US" sz="2400" dirty="0"/>
          </a:p>
          <a:p>
            <a:pPr lvl="2"/>
            <a:r>
              <a:rPr lang="en-US" dirty="0"/>
              <a:t>Proposed marking and/or lighting;</a:t>
            </a:r>
            <a:endParaRPr lang="en-US" sz="2400" dirty="0"/>
          </a:p>
          <a:p>
            <a:pPr lvl="2"/>
            <a:r>
              <a:rPr lang="en-US" dirty="0"/>
              <a:t>Whether another federal agency is taking responsibility for the environmental review;</a:t>
            </a:r>
            <a:endParaRPr lang="en-US" sz="2400" dirty="0"/>
          </a:p>
          <a:p>
            <a:pPr lvl="2"/>
            <a:r>
              <a:rPr lang="en-US" dirty="0"/>
              <a:t>The national notice date; and</a:t>
            </a:r>
            <a:endParaRPr lang="en-US" sz="2400" dirty="0"/>
          </a:p>
          <a:p>
            <a:pPr lvl="2"/>
            <a:r>
              <a:rPr lang="en-US" dirty="0"/>
              <a:t>Whether an Environmental Assessment (EA) is included.</a:t>
            </a:r>
            <a:endParaRPr lang="en-US" sz="2400" dirty="0"/>
          </a:p>
          <a:p>
            <a:pPr lvl="1"/>
            <a:endParaRPr lang="en-US" dirty="0"/>
          </a:p>
        </p:txBody>
      </p:sp>
    </p:spTree>
    <p:extLst>
      <p:ext uri="{BB962C8B-B14F-4D97-AF65-F5344CB8AC3E}">
        <p14:creationId xmlns:p14="http://schemas.microsoft.com/office/powerpoint/2010/main" val="4049447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DA18-8FEA-4A19-8723-F56360A8C6B0}"/>
              </a:ext>
            </a:extLst>
          </p:cNvPr>
          <p:cNvSpPr>
            <a:spLocks noGrp="1"/>
          </p:cNvSpPr>
          <p:nvPr>
            <p:ph type="title"/>
          </p:nvPr>
        </p:nvSpPr>
        <p:spPr>
          <a:xfrm>
            <a:off x="838200" y="1260475"/>
            <a:ext cx="10515600" cy="1325563"/>
          </a:xfrm>
        </p:spPr>
        <p:txBody>
          <a:bodyPr/>
          <a:lstStyle/>
          <a:p>
            <a:r>
              <a:rPr lang="en-US" b="1" dirty="0"/>
              <a:t>FAA No Hazard Determination / Study #</a:t>
            </a:r>
          </a:p>
        </p:txBody>
      </p:sp>
      <p:sp>
        <p:nvSpPr>
          <p:cNvPr id="3" name="Content Placeholder 2">
            <a:extLst>
              <a:ext uri="{FF2B5EF4-FFF2-40B4-BE49-F238E27FC236}">
                <a16:creationId xmlns:a16="http://schemas.microsoft.com/office/drawing/2014/main" id="{B6725C43-22AA-47D9-8082-B62FD4D0BCB6}"/>
              </a:ext>
            </a:extLst>
          </p:cNvPr>
          <p:cNvSpPr>
            <a:spLocks noGrp="1"/>
          </p:cNvSpPr>
          <p:nvPr>
            <p:ph idx="1"/>
          </p:nvPr>
        </p:nvSpPr>
        <p:spPr>
          <a:xfrm>
            <a:off x="838200" y="2506662"/>
            <a:ext cx="10515600" cy="4351338"/>
          </a:xfrm>
        </p:spPr>
        <p:txBody>
          <a:bodyPr>
            <a:normAutofit/>
          </a:bodyPr>
          <a:lstStyle/>
          <a:p>
            <a:r>
              <a:rPr lang="en-US" dirty="0"/>
              <a:t>Not required to file an ASR application</a:t>
            </a:r>
          </a:p>
          <a:p>
            <a:r>
              <a:rPr lang="en-US" dirty="0"/>
              <a:t>Not required to commence the environmental notification process</a:t>
            </a:r>
          </a:p>
          <a:p>
            <a:r>
              <a:rPr lang="en-US" i="1" dirty="0"/>
              <a:t>However</a:t>
            </a:r>
            <a:r>
              <a:rPr lang="en-US" dirty="0"/>
              <a:t>, the lighting and marking description contained in both the local and national public notices must be accurate.</a:t>
            </a:r>
          </a:p>
          <a:p>
            <a:pPr lvl="1"/>
            <a:r>
              <a:rPr lang="en-US" dirty="0"/>
              <a:t>If the FAA requires different lighting and/or marking than that described in public notice, public notice must be redone.</a:t>
            </a:r>
          </a:p>
          <a:p>
            <a:pPr lvl="1"/>
            <a:r>
              <a:rPr lang="en-US" dirty="0"/>
              <a:t>Because national notice cannot precede local public notice, if only the local public notice contained incorrect information, both would have to be redone.</a:t>
            </a:r>
          </a:p>
          <a:p>
            <a:r>
              <a:rPr lang="en-US" dirty="0"/>
              <a:t>An ASR application will not be granted without a valid FAA Study #.</a:t>
            </a:r>
          </a:p>
          <a:p>
            <a:endParaRPr lang="en-US" dirty="0"/>
          </a:p>
        </p:txBody>
      </p:sp>
    </p:spTree>
    <p:extLst>
      <p:ext uri="{BB962C8B-B14F-4D97-AF65-F5344CB8AC3E}">
        <p14:creationId xmlns:p14="http://schemas.microsoft.com/office/powerpoint/2010/main" val="577910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3968-253D-4533-BD6D-FA674F1064A3}"/>
              </a:ext>
            </a:extLst>
          </p:cNvPr>
          <p:cNvSpPr>
            <a:spLocks noGrp="1"/>
          </p:cNvSpPr>
          <p:nvPr>
            <p:ph type="title"/>
          </p:nvPr>
        </p:nvSpPr>
        <p:spPr>
          <a:xfrm>
            <a:off x="838200" y="1222375"/>
            <a:ext cx="10515600" cy="1325563"/>
          </a:xfrm>
        </p:spPr>
        <p:txBody>
          <a:bodyPr/>
          <a:lstStyle/>
          <a:p>
            <a:r>
              <a:rPr lang="en-US" b="1" dirty="0"/>
              <a:t>National Public Notice - Timing</a:t>
            </a:r>
          </a:p>
        </p:txBody>
      </p:sp>
      <p:sp>
        <p:nvSpPr>
          <p:cNvPr id="3" name="Content Placeholder 2">
            <a:extLst>
              <a:ext uri="{FF2B5EF4-FFF2-40B4-BE49-F238E27FC236}">
                <a16:creationId xmlns:a16="http://schemas.microsoft.com/office/drawing/2014/main" id="{BF637CF6-6E45-4D83-8367-51F0DDEBEFA1}"/>
              </a:ext>
            </a:extLst>
          </p:cNvPr>
          <p:cNvSpPr>
            <a:spLocks noGrp="1"/>
          </p:cNvSpPr>
          <p:nvPr>
            <p:ph idx="1"/>
          </p:nvPr>
        </p:nvSpPr>
        <p:spPr>
          <a:xfrm>
            <a:off x="838200" y="2425700"/>
            <a:ext cx="10515600" cy="4351338"/>
          </a:xfrm>
        </p:spPr>
        <p:txBody>
          <a:bodyPr>
            <a:normAutofit lnSpcReduction="10000"/>
          </a:bodyPr>
          <a:lstStyle/>
          <a:p>
            <a:r>
              <a:rPr lang="en-US" dirty="0"/>
              <a:t>A national notice date is required for filing an ASR application that requires environmental notification.</a:t>
            </a:r>
          </a:p>
          <a:p>
            <a:r>
              <a:rPr lang="en-US" dirty="0"/>
              <a:t>An applicant may change the national notice date to any date </a:t>
            </a:r>
            <a:r>
              <a:rPr lang="en-US" i="1" dirty="0"/>
              <a:t>in the future</a:t>
            </a:r>
            <a:r>
              <a:rPr lang="en-US" dirty="0"/>
              <a:t>, as soon as the next business day.</a:t>
            </a:r>
          </a:p>
          <a:p>
            <a:r>
              <a:rPr lang="en-US" dirty="0"/>
              <a:t>National public notice may not precede local public notice. (47 CFR Sec. 17.4(c)(4))</a:t>
            </a:r>
          </a:p>
          <a:p>
            <a:r>
              <a:rPr lang="en-US" dirty="0"/>
              <a:t>The pleading cycle for any Requests for Further Environmental Review received is based upon the national notice date.  If, after a Request is received, the applicant wishes to change the national notice date to another future date, it should immediately notify all parties on the email chain.</a:t>
            </a:r>
          </a:p>
        </p:txBody>
      </p:sp>
    </p:spTree>
    <p:extLst>
      <p:ext uri="{BB962C8B-B14F-4D97-AF65-F5344CB8AC3E}">
        <p14:creationId xmlns:p14="http://schemas.microsoft.com/office/powerpoint/2010/main" val="3451058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21D66-0778-4862-979F-01D53AF12000}"/>
              </a:ext>
            </a:extLst>
          </p:cNvPr>
          <p:cNvSpPr>
            <a:spLocks noGrp="1"/>
          </p:cNvSpPr>
          <p:nvPr>
            <p:ph type="title"/>
          </p:nvPr>
        </p:nvSpPr>
        <p:spPr>
          <a:xfrm>
            <a:off x="838200" y="1666874"/>
            <a:ext cx="10515600" cy="1325563"/>
          </a:xfrm>
        </p:spPr>
        <p:txBody>
          <a:bodyPr/>
          <a:lstStyle/>
          <a:p>
            <a:r>
              <a:rPr lang="en-US" b="1" dirty="0"/>
              <a:t>National Public Notice – Content and Where to Find It</a:t>
            </a:r>
          </a:p>
        </p:txBody>
      </p:sp>
      <p:sp>
        <p:nvSpPr>
          <p:cNvPr id="3" name="Content Placeholder 2">
            <a:extLst>
              <a:ext uri="{FF2B5EF4-FFF2-40B4-BE49-F238E27FC236}">
                <a16:creationId xmlns:a16="http://schemas.microsoft.com/office/drawing/2014/main" id="{CB096B81-2491-4B24-9C10-25C5FD268BE8}"/>
              </a:ext>
            </a:extLst>
          </p:cNvPr>
          <p:cNvSpPr>
            <a:spLocks noGrp="1"/>
          </p:cNvSpPr>
          <p:nvPr>
            <p:ph idx="1"/>
          </p:nvPr>
        </p:nvSpPr>
        <p:spPr>
          <a:xfrm>
            <a:off x="838200" y="2992437"/>
            <a:ext cx="10515600" cy="3309938"/>
          </a:xfrm>
        </p:spPr>
        <p:txBody>
          <a:bodyPr/>
          <a:lstStyle/>
          <a:p>
            <a:r>
              <a:rPr lang="en-US" dirty="0"/>
              <a:t>National public notice provides interested persons access to the information in the ASR application (47 CFR Sec. 17.4(c)(4))</a:t>
            </a:r>
          </a:p>
          <a:p>
            <a:endParaRPr lang="en-US" dirty="0"/>
          </a:p>
          <a:p>
            <a:r>
              <a:rPr lang="en-US" dirty="0"/>
              <a:t>List of Applications on Environmental Notice is available at: </a:t>
            </a:r>
            <a:r>
              <a:rPr lang="en-US" dirty="0">
                <a:hlinkClick r:id="rId2"/>
              </a:rPr>
              <a:t>https://wireless2.fcc.gov/ASRManager/service/nationalNoticeReport.faces</a:t>
            </a:r>
            <a:r>
              <a:rPr lang="en-US" dirty="0"/>
              <a:t> (link also available toward the bottom of the ASR home page)</a:t>
            </a:r>
          </a:p>
          <a:p>
            <a:endParaRPr lang="en-US" dirty="0"/>
          </a:p>
        </p:txBody>
      </p:sp>
    </p:spTree>
    <p:extLst>
      <p:ext uri="{BB962C8B-B14F-4D97-AF65-F5344CB8AC3E}">
        <p14:creationId xmlns:p14="http://schemas.microsoft.com/office/powerpoint/2010/main" val="79101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B3CC0-B3B0-4555-87D7-0E722F1DC0DE}"/>
              </a:ext>
            </a:extLst>
          </p:cNvPr>
          <p:cNvSpPr>
            <a:spLocks noGrp="1"/>
          </p:cNvSpPr>
          <p:nvPr>
            <p:ph type="title"/>
          </p:nvPr>
        </p:nvSpPr>
        <p:spPr>
          <a:xfrm>
            <a:off x="838200" y="1574800"/>
            <a:ext cx="10515600" cy="1325563"/>
          </a:xfrm>
        </p:spPr>
        <p:txBody>
          <a:bodyPr/>
          <a:lstStyle/>
          <a:p>
            <a:r>
              <a:rPr lang="en-US" b="1" dirty="0"/>
              <a:t>Local Public Notice - Timing</a:t>
            </a:r>
          </a:p>
        </p:txBody>
      </p:sp>
      <p:sp>
        <p:nvSpPr>
          <p:cNvPr id="3" name="Content Placeholder 2">
            <a:extLst>
              <a:ext uri="{FF2B5EF4-FFF2-40B4-BE49-F238E27FC236}">
                <a16:creationId xmlns:a16="http://schemas.microsoft.com/office/drawing/2014/main" id="{BDF028EE-D2DC-4D4A-9FAD-F46BB6B909E9}"/>
              </a:ext>
            </a:extLst>
          </p:cNvPr>
          <p:cNvSpPr>
            <a:spLocks noGrp="1"/>
          </p:cNvSpPr>
          <p:nvPr>
            <p:ph idx="1"/>
          </p:nvPr>
        </p:nvSpPr>
        <p:spPr>
          <a:xfrm>
            <a:off x="752475" y="3151189"/>
            <a:ext cx="10515600" cy="3535362"/>
          </a:xfrm>
        </p:spPr>
        <p:txBody>
          <a:bodyPr/>
          <a:lstStyle/>
          <a:p>
            <a:r>
              <a:rPr lang="en-US" dirty="0"/>
              <a:t>The local public notice date is not required upfront in the application process, but is required before the application can be granted.</a:t>
            </a:r>
          </a:p>
          <a:p>
            <a:pPr marL="0" indent="0">
              <a:buNone/>
            </a:pPr>
            <a:endParaRPr lang="en-US" dirty="0"/>
          </a:p>
          <a:p>
            <a:r>
              <a:rPr lang="en-US" dirty="0"/>
              <a:t>Local notice must be published before or on the same day as national public notice (47 CFR Sec. 17.4(c)(3)).</a:t>
            </a:r>
          </a:p>
          <a:p>
            <a:pPr lvl="1"/>
            <a:r>
              <a:rPr lang="en-US" dirty="0"/>
              <a:t>In the event local public notice must be-redone for any reason, national notice will also have to be redone.</a:t>
            </a:r>
          </a:p>
        </p:txBody>
      </p:sp>
    </p:spTree>
    <p:extLst>
      <p:ext uri="{BB962C8B-B14F-4D97-AF65-F5344CB8AC3E}">
        <p14:creationId xmlns:p14="http://schemas.microsoft.com/office/powerpoint/2010/main" val="1756310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4574-21F2-4487-8BD4-7E33ECC4F3BD}"/>
              </a:ext>
            </a:extLst>
          </p:cNvPr>
          <p:cNvSpPr>
            <a:spLocks noGrp="1"/>
          </p:cNvSpPr>
          <p:nvPr>
            <p:ph type="title"/>
          </p:nvPr>
        </p:nvSpPr>
        <p:spPr>
          <a:xfrm>
            <a:off x="838200" y="1309687"/>
            <a:ext cx="10515600" cy="1325563"/>
          </a:xfrm>
        </p:spPr>
        <p:txBody>
          <a:bodyPr/>
          <a:lstStyle/>
          <a:p>
            <a:r>
              <a:rPr lang="en-US" b="1" dirty="0"/>
              <a:t>Local Public Notice – Content</a:t>
            </a:r>
            <a:br>
              <a:rPr lang="en-US" b="1" dirty="0"/>
            </a:br>
            <a:r>
              <a:rPr lang="en-US" b="1" dirty="0"/>
              <a:t>(47 CFR 17.4(c)(3))</a:t>
            </a:r>
          </a:p>
        </p:txBody>
      </p:sp>
      <p:sp>
        <p:nvSpPr>
          <p:cNvPr id="3" name="Content Placeholder 2">
            <a:extLst>
              <a:ext uri="{FF2B5EF4-FFF2-40B4-BE49-F238E27FC236}">
                <a16:creationId xmlns:a16="http://schemas.microsoft.com/office/drawing/2014/main" id="{824DD955-3F7C-4284-9D95-1260FB59984B}"/>
              </a:ext>
            </a:extLst>
          </p:cNvPr>
          <p:cNvSpPr>
            <a:spLocks noGrp="1"/>
          </p:cNvSpPr>
          <p:nvPr>
            <p:ph idx="1"/>
          </p:nvPr>
        </p:nvSpPr>
        <p:spPr>
          <a:xfrm>
            <a:off x="838200" y="2635250"/>
            <a:ext cx="10515600" cy="4108450"/>
          </a:xfrm>
        </p:spPr>
        <p:txBody>
          <a:bodyPr>
            <a:normAutofit fontScale="92500" lnSpcReduction="10000"/>
          </a:bodyPr>
          <a:lstStyle/>
          <a:p>
            <a:r>
              <a:rPr lang="en-US" dirty="0"/>
              <a:t>ASR Application (FCC Form 854) Number</a:t>
            </a:r>
          </a:p>
          <a:p>
            <a:r>
              <a:rPr lang="en-US" dirty="0"/>
              <a:t>Physical description of the tower:  geographic location, structure type and height, anticipated lighting;</a:t>
            </a:r>
          </a:p>
          <a:p>
            <a:r>
              <a:rPr lang="en-US" dirty="0"/>
              <a:t>Statement that interested persons may raise environmental concerns by filing a Request for Further Environmental Review with the Commission;</a:t>
            </a:r>
          </a:p>
          <a:p>
            <a:r>
              <a:rPr lang="en-US" dirty="0"/>
              <a:t>A statement that the Federal Communications Commission strongly encourages interested parties to file Requests for Environmental Review online, and that instructions for making such filings can be found at </a:t>
            </a:r>
            <a:r>
              <a:rPr lang="en-US" u="sng" dirty="0">
                <a:hlinkClick r:id="rId2"/>
              </a:rPr>
              <a:t>www.fcc.gov/asr/environmentalrequest</a:t>
            </a:r>
            <a:r>
              <a:rPr lang="en-US" dirty="0"/>
              <a:t>; </a:t>
            </a:r>
            <a:r>
              <a:rPr lang="en-US" b="1" dirty="0"/>
              <a:t>and</a:t>
            </a:r>
          </a:p>
          <a:p>
            <a:r>
              <a:rPr lang="en-US" dirty="0"/>
              <a:t>The mailing address for interested parties that would prefer to file a Request for Environmental Review by paper copy</a:t>
            </a:r>
          </a:p>
        </p:txBody>
      </p:sp>
    </p:spTree>
    <p:extLst>
      <p:ext uri="{BB962C8B-B14F-4D97-AF65-F5344CB8AC3E}">
        <p14:creationId xmlns:p14="http://schemas.microsoft.com/office/powerpoint/2010/main" val="3650464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5D3B8-D532-4351-A06C-F234E5E51DAA}"/>
              </a:ext>
            </a:extLst>
          </p:cNvPr>
          <p:cNvSpPr>
            <a:spLocks noGrp="1"/>
          </p:cNvSpPr>
          <p:nvPr>
            <p:ph type="title"/>
          </p:nvPr>
        </p:nvSpPr>
        <p:spPr>
          <a:xfrm>
            <a:off x="838200" y="1393825"/>
            <a:ext cx="10515600" cy="1325563"/>
          </a:xfrm>
        </p:spPr>
        <p:txBody>
          <a:bodyPr/>
          <a:lstStyle/>
          <a:p>
            <a:r>
              <a:rPr lang="en-US" b="1" dirty="0"/>
              <a:t>Combining Local Public Notices</a:t>
            </a:r>
          </a:p>
        </p:txBody>
      </p:sp>
      <p:sp>
        <p:nvSpPr>
          <p:cNvPr id="3" name="Content Placeholder 2">
            <a:extLst>
              <a:ext uri="{FF2B5EF4-FFF2-40B4-BE49-F238E27FC236}">
                <a16:creationId xmlns:a16="http://schemas.microsoft.com/office/drawing/2014/main" id="{6F57282E-ECED-4EDD-A111-B280C2BBBDB4}"/>
              </a:ext>
            </a:extLst>
          </p:cNvPr>
          <p:cNvSpPr>
            <a:spLocks noGrp="1"/>
          </p:cNvSpPr>
          <p:nvPr>
            <p:ph idx="1"/>
          </p:nvPr>
        </p:nvSpPr>
        <p:spPr>
          <a:xfrm>
            <a:off x="838200" y="2506662"/>
            <a:ext cx="10515600" cy="4351338"/>
          </a:xfrm>
        </p:spPr>
        <p:txBody>
          <a:bodyPr>
            <a:normAutofit fontScale="92500" lnSpcReduction="10000"/>
          </a:bodyPr>
          <a:lstStyle/>
          <a:p>
            <a:r>
              <a:rPr lang="en-US" dirty="0"/>
              <a:t>Local public notice is required as part of both the Commission’s environmental notification process and its Section 106 (National Historic Preservation Act) review</a:t>
            </a:r>
          </a:p>
          <a:p>
            <a:r>
              <a:rPr lang="en-US" dirty="0"/>
              <a:t>Applicants may publish one local public notice for both, as long as the notice contains all the required elements of both review processes.</a:t>
            </a:r>
          </a:p>
          <a:p>
            <a:r>
              <a:rPr lang="en-US" dirty="0"/>
              <a:t>Sec. (V)(C) of the NPA for Historic Preservation Review (47 CFR Pt. 1, App. C) requires the following elements in local public notice:</a:t>
            </a:r>
          </a:p>
          <a:p>
            <a:pPr lvl="1"/>
            <a:r>
              <a:rPr lang="en-US" dirty="0"/>
              <a:t>1. location of the proposed facility </a:t>
            </a:r>
            <a:r>
              <a:rPr lang="en-US" i="1" dirty="0"/>
              <a:t>including street address</a:t>
            </a:r>
            <a:r>
              <a:rPr lang="en-US" dirty="0"/>
              <a:t>; </a:t>
            </a:r>
          </a:p>
          <a:p>
            <a:pPr lvl="1"/>
            <a:r>
              <a:rPr lang="en-US" dirty="0"/>
              <a:t>2. a description of the proposed facility, including type and height; </a:t>
            </a:r>
          </a:p>
          <a:p>
            <a:pPr lvl="1"/>
            <a:r>
              <a:rPr lang="en-US" dirty="0"/>
              <a:t>3. instructions on how to submit comments </a:t>
            </a:r>
            <a:r>
              <a:rPr lang="en-US" i="1" dirty="0"/>
              <a:t>regarding potential effects on Historic Properties</a:t>
            </a:r>
            <a:r>
              <a:rPr lang="en-US" dirty="0"/>
              <a:t>; and</a:t>
            </a:r>
          </a:p>
          <a:p>
            <a:pPr lvl="1"/>
            <a:r>
              <a:rPr lang="en-US" dirty="0"/>
              <a:t>4. the name, address, and phone number of a </a:t>
            </a:r>
            <a:r>
              <a:rPr lang="en-US" i="1" dirty="0"/>
              <a:t>contact pe</a:t>
            </a:r>
            <a:r>
              <a:rPr lang="en-US" dirty="0"/>
              <a:t>r</a:t>
            </a:r>
            <a:r>
              <a:rPr lang="en-US" i="1" dirty="0"/>
              <a:t>son</a:t>
            </a:r>
            <a:r>
              <a:rPr lang="en-US" dirty="0"/>
              <a:t>.</a:t>
            </a:r>
          </a:p>
          <a:p>
            <a:pPr lvl="1"/>
            <a:endParaRPr lang="en-US" dirty="0"/>
          </a:p>
        </p:txBody>
      </p:sp>
    </p:spTree>
    <p:extLst>
      <p:ext uri="{BB962C8B-B14F-4D97-AF65-F5344CB8AC3E}">
        <p14:creationId xmlns:p14="http://schemas.microsoft.com/office/powerpoint/2010/main" val="523264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91773-94AB-496F-8E18-DD1BCF6EBF2F}"/>
              </a:ext>
            </a:extLst>
          </p:cNvPr>
          <p:cNvSpPr>
            <a:spLocks noGrp="1"/>
          </p:cNvSpPr>
          <p:nvPr>
            <p:ph type="title"/>
          </p:nvPr>
        </p:nvSpPr>
        <p:spPr>
          <a:xfrm>
            <a:off x="838200" y="1803400"/>
            <a:ext cx="10515600" cy="1325563"/>
          </a:xfrm>
        </p:spPr>
        <p:txBody>
          <a:bodyPr/>
          <a:lstStyle/>
          <a:p>
            <a:r>
              <a:rPr lang="en-US" b="1" dirty="0"/>
              <a:t>Beware of alleged (and usually fee-based) local public notice websites!</a:t>
            </a:r>
          </a:p>
        </p:txBody>
      </p:sp>
      <p:sp>
        <p:nvSpPr>
          <p:cNvPr id="3" name="Content Placeholder 2">
            <a:extLst>
              <a:ext uri="{FF2B5EF4-FFF2-40B4-BE49-F238E27FC236}">
                <a16:creationId xmlns:a16="http://schemas.microsoft.com/office/drawing/2014/main" id="{0008C4EA-7F20-47AA-B84D-EBEA960B4EA6}"/>
              </a:ext>
            </a:extLst>
          </p:cNvPr>
          <p:cNvSpPr>
            <a:spLocks noGrp="1"/>
          </p:cNvSpPr>
          <p:nvPr>
            <p:ph idx="1"/>
          </p:nvPr>
        </p:nvSpPr>
        <p:spPr>
          <a:xfrm>
            <a:off x="838200" y="3317875"/>
            <a:ext cx="10515600" cy="3175000"/>
          </a:xfrm>
        </p:spPr>
        <p:txBody>
          <a:bodyPr/>
          <a:lstStyle/>
          <a:p>
            <a:r>
              <a:rPr lang="en-US" dirty="0"/>
              <a:t>As we have noted on our website:</a:t>
            </a:r>
          </a:p>
          <a:p>
            <a:pPr lvl="1"/>
            <a:r>
              <a:rPr lang="en-US" dirty="0"/>
              <a:t>Providing notice on a website that is not both specifically local and well-known to members of the public as being the equivalent of “a newspaper of general circulation or other appropriate means, such as through the public notification provisions of the relevant local zoning process” does NOT satisfy the local public notice requirement contained in the Commission’s environmental notification rule.  </a:t>
            </a:r>
            <a:r>
              <a:rPr lang="en-US" i="1" dirty="0"/>
              <a:t>See</a:t>
            </a:r>
            <a:r>
              <a:rPr lang="en-US" dirty="0"/>
              <a:t> </a:t>
            </a:r>
            <a:r>
              <a:rPr lang="en-US" u="sng" dirty="0">
                <a:hlinkClick r:id="rId2"/>
              </a:rPr>
              <a:t>47 CFR § 17.4(c)(3)</a:t>
            </a:r>
            <a:r>
              <a:rPr lang="en-US" dirty="0"/>
              <a:t>.</a:t>
            </a:r>
          </a:p>
          <a:p>
            <a:endParaRPr lang="en-US" dirty="0"/>
          </a:p>
        </p:txBody>
      </p:sp>
    </p:spTree>
    <p:extLst>
      <p:ext uri="{BB962C8B-B14F-4D97-AF65-F5344CB8AC3E}">
        <p14:creationId xmlns:p14="http://schemas.microsoft.com/office/powerpoint/2010/main" val="393258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CD07F-FB0A-4CA7-92B7-370057998C58}"/>
              </a:ext>
            </a:extLst>
          </p:cNvPr>
          <p:cNvSpPr>
            <a:spLocks noGrp="1"/>
          </p:cNvSpPr>
          <p:nvPr>
            <p:ph type="title"/>
          </p:nvPr>
        </p:nvSpPr>
        <p:spPr>
          <a:xfrm>
            <a:off x="838200" y="1338262"/>
            <a:ext cx="10515600" cy="1325563"/>
          </a:xfrm>
        </p:spPr>
        <p:txBody>
          <a:bodyPr>
            <a:normAutofit/>
          </a:bodyPr>
          <a:lstStyle/>
          <a:p>
            <a:r>
              <a:rPr lang="en-US" b="1" dirty="0"/>
              <a:t>Requests for Further Environmental Review – Pleading Cycle (47 CFR Sec. 17.4(c)(5), (c)(5)(i))</a:t>
            </a:r>
          </a:p>
        </p:txBody>
      </p:sp>
      <p:sp>
        <p:nvSpPr>
          <p:cNvPr id="3" name="Content Placeholder 2">
            <a:extLst>
              <a:ext uri="{FF2B5EF4-FFF2-40B4-BE49-F238E27FC236}">
                <a16:creationId xmlns:a16="http://schemas.microsoft.com/office/drawing/2014/main" id="{AA668B05-4799-4DFD-8223-91CF535E4508}"/>
              </a:ext>
            </a:extLst>
          </p:cNvPr>
          <p:cNvSpPr>
            <a:spLocks noGrp="1"/>
          </p:cNvSpPr>
          <p:nvPr>
            <p:ph idx="1"/>
          </p:nvPr>
        </p:nvSpPr>
        <p:spPr>
          <a:xfrm>
            <a:off x="838200" y="2663825"/>
            <a:ext cx="10515600" cy="4351338"/>
          </a:xfrm>
        </p:spPr>
        <p:txBody>
          <a:bodyPr>
            <a:normAutofit lnSpcReduction="10000"/>
          </a:bodyPr>
          <a:lstStyle/>
          <a:p>
            <a:r>
              <a:rPr lang="en-US" dirty="0"/>
              <a:t>The pleading cycle is based on the national notice date.</a:t>
            </a:r>
          </a:p>
          <a:p>
            <a:pPr lvl="1"/>
            <a:r>
              <a:rPr lang="en-US" dirty="0"/>
              <a:t>Once a Request for Further Environmental Review is received, applicants should inform the Bureau and any and all requesters immediately if it wishes to change the national notice date on its application.   </a:t>
            </a:r>
          </a:p>
          <a:p>
            <a:r>
              <a:rPr lang="en-US" dirty="0"/>
              <a:t>Requests for Further Environmental Review are due 30 days after the national notice date (if day 30 is a weekend or holiday, deadline is bumped to the next business day)</a:t>
            </a:r>
          </a:p>
          <a:p>
            <a:r>
              <a:rPr lang="en-US" dirty="0"/>
              <a:t>Oppositions to Requests due 10 days later (if day 10 is a weekend or holiday, deadline is bumped to the next business day)</a:t>
            </a:r>
          </a:p>
          <a:p>
            <a:r>
              <a:rPr lang="en-US" dirty="0"/>
              <a:t>Replies to Oppositions are due 5 </a:t>
            </a:r>
            <a:r>
              <a:rPr lang="en-US" i="1" dirty="0"/>
              <a:t>business days</a:t>
            </a:r>
            <a:r>
              <a:rPr lang="en-US" dirty="0"/>
              <a:t> later – weekends and holidays are not counted</a:t>
            </a:r>
          </a:p>
          <a:p>
            <a:endParaRPr lang="en-US" dirty="0"/>
          </a:p>
          <a:p>
            <a:endParaRPr lang="en-US" dirty="0"/>
          </a:p>
        </p:txBody>
      </p:sp>
    </p:spTree>
    <p:extLst>
      <p:ext uri="{BB962C8B-B14F-4D97-AF65-F5344CB8AC3E}">
        <p14:creationId xmlns:p14="http://schemas.microsoft.com/office/powerpoint/2010/main" val="3584050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BFF4B-2C39-48BC-959C-6487D5B97BD9}"/>
              </a:ext>
            </a:extLst>
          </p:cNvPr>
          <p:cNvSpPr>
            <a:spLocks noGrp="1"/>
          </p:cNvSpPr>
          <p:nvPr>
            <p:ph type="title"/>
          </p:nvPr>
        </p:nvSpPr>
        <p:spPr>
          <a:xfrm>
            <a:off x="838200" y="1552575"/>
            <a:ext cx="10515600" cy="728663"/>
          </a:xfrm>
        </p:spPr>
        <p:txBody>
          <a:bodyPr/>
          <a:lstStyle/>
          <a:p>
            <a:r>
              <a:rPr lang="en-US" b="1" dirty="0"/>
              <a:t>What is Antenna Structure Registration?</a:t>
            </a:r>
          </a:p>
        </p:txBody>
      </p:sp>
      <p:sp>
        <p:nvSpPr>
          <p:cNvPr id="3" name="Content Placeholder 2">
            <a:extLst>
              <a:ext uri="{FF2B5EF4-FFF2-40B4-BE49-F238E27FC236}">
                <a16:creationId xmlns:a16="http://schemas.microsoft.com/office/drawing/2014/main" id="{D36DBD05-851F-4955-B9D2-851937ED8890}"/>
              </a:ext>
            </a:extLst>
          </p:cNvPr>
          <p:cNvSpPr>
            <a:spLocks noGrp="1"/>
          </p:cNvSpPr>
          <p:nvPr>
            <p:ph idx="1"/>
          </p:nvPr>
        </p:nvSpPr>
        <p:spPr>
          <a:xfrm>
            <a:off x="838200" y="2359025"/>
            <a:ext cx="10515600" cy="4351338"/>
          </a:xfrm>
        </p:spPr>
        <p:txBody>
          <a:bodyPr>
            <a:normAutofit fontScale="92500" lnSpcReduction="20000"/>
          </a:bodyPr>
          <a:lstStyle/>
          <a:p>
            <a:r>
              <a:rPr lang="en-US" dirty="0"/>
              <a:t>In order to promote air safety and the efficient use of navigable air space, the FAA requires notice of any proposed construction or alteration that may affect navigable air space.</a:t>
            </a:r>
          </a:p>
          <a:p>
            <a:r>
              <a:rPr lang="en-US" dirty="0"/>
              <a:t>The Antenna Structure Registration (ASR) program requires owners of antenna structures to register with the FCC any antenna structure that requires notice to the FAA </a:t>
            </a:r>
            <a:r>
              <a:rPr lang="en-US" i="1" dirty="0"/>
              <a:t>due to physical obstruction</a:t>
            </a:r>
            <a:r>
              <a:rPr lang="en-US" dirty="0"/>
              <a:t>. </a:t>
            </a:r>
          </a:p>
          <a:p>
            <a:r>
              <a:rPr lang="en-US" dirty="0"/>
              <a:t>The ASR system is an online system that stores the location, height, marking and lighting, and other information on all antenna structures that are registered with the FCC.</a:t>
            </a:r>
          </a:p>
          <a:p>
            <a:r>
              <a:rPr lang="en-US" dirty="0"/>
              <a:t>In general, this includes structures that are taller than 200 feet above ground level or that may interfere with the flight path of a nearby airport.</a:t>
            </a:r>
          </a:p>
          <a:p>
            <a:r>
              <a:rPr lang="en-US" dirty="0"/>
              <a:t>The FCC’s antenna structure registration, marking and lighting rules are located in </a:t>
            </a:r>
            <a:r>
              <a:rPr lang="en-US" dirty="0">
                <a:hlinkClick r:id="rId2"/>
              </a:rPr>
              <a:t>Part 17 of the FCC's rules</a:t>
            </a:r>
            <a:r>
              <a:rPr lang="en-US" dirty="0"/>
              <a:t>.</a:t>
            </a:r>
          </a:p>
        </p:txBody>
      </p:sp>
    </p:spTree>
    <p:extLst>
      <p:ext uri="{BB962C8B-B14F-4D97-AF65-F5344CB8AC3E}">
        <p14:creationId xmlns:p14="http://schemas.microsoft.com/office/powerpoint/2010/main" val="1067250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85DB-7EEB-49AF-B127-9A129097CE84}"/>
              </a:ext>
            </a:extLst>
          </p:cNvPr>
          <p:cNvSpPr>
            <a:spLocks noGrp="1"/>
          </p:cNvSpPr>
          <p:nvPr>
            <p:ph type="title"/>
          </p:nvPr>
        </p:nvSpPr>
        <p:spPr>
          <a:xfrm>
            <a:off x="838200" y="1355725"/>
            <a:ext cx="10515600" cy="1325563"/>
          </a:xfrm>
        </p:spPr>
        <p:txBody>
          <a:bodyPr/>
          <a:lstStyle/>
          <a:p>
            <a:r>
              <a:rPr lang="en-US" b="1" dirty="0"/>
              <a:t>Requests for Further Environmental Review – Content (47 CFR Sec. 17.4(c)(5)(ii))</a:t>
            </a:r>
          </a:p>
        </p:txBody>
      </p:sp>
      <p:sp>
        <p:nvSpPr>
          <p:cNvPr id="3" name="Content Placeholder 2">
            <a:extLst>
              <a:ext uri="{FF2B5EF4-FFF2-40B4-BE49-F238E27FC236}">
                <a16:creationId xmlns:a16="http://schemas.microsoft.com/office/drawing/2014/main" id="{51070279-757C-4F82-8DDD-351C81EA0927}"/>
              </a:ext>
            </a:extLst>
          </p:cNvPr>
          <p:cNvSpPr>
            <a:spLocks noGrp="1"/>
          </p:cNvSpPr>
          <p:nvPr>
            <p:ph idx="1"/>
          </p:nvPr>
        </p:nvSpPr>
        <p:spPr>
          <a:xfrm>
            <a:off x="838200" y="2606675"/>
            <a:ext cx="10515600" cy="4351338"/>
          </a:xfrm>
        </p:spPr>
        <p:txBody>
          <a:bodyPr>
            <a:normAutofit lnSpcReduction="10000"/>
          </a:bodyPr>
          <a:lstStyle/>
          <a:p>
            <a:r>
              <a:rPr lang="en-US" dirty="0"/>
              <a:t>Must state why either </a:t>
            </a:r>
          </a:p>
          <a:p>
            <a:pPr lvl="1"/>
            <a:r>
              <a:rPr lang="en-US" dirty="0"/>
              <a:t>the interested person or entity believes that the proposed antenna structure or physical modification of an existing antenna structure may have a significant impact on the quality of the human environment for which an Environmental Assessment must be considered by the Commission as required by §1.1307 of this chapter; or </a:t>
            </a:r>
          </a:p>
          <a:p>
            <a:pPr lvl="1"/>
            <a:r>
              <a:rPr lang="en-US" dirty="0"/>
              <a:t>an EA submitted by the prospective ASR applicant does not adequately evaluate the potentially significant environmental effects of the proposal.</a:t>
            </a:r>
          </a:p>
          <a:p>
            <a:r>
              <a:rPr lang="en-US" dirty="0"/>
              <a:t>Must be submitted as a written petition (either electronically or by hard copy) </a:t>
            </a:r>
          </a:p>
          <a:p>
            <a:r>
              <a:rPr lang="en-US" dirty="0"/>
              <a:t>Must set forth in detail reasons supporting the requester’s contentions</a:t>
            </a:r>
          </a:p>
          <a:p>
            <a:endParaRPr lang="en-US" dirty="0"/>
          </a:p>
        </p:txBody>
      </p:sp>
    </p:spTree>
    <p:extLst>
      <p:ext uri="{BB962C8B-B14F-4D97-AF65-F5344CB8AC3E}">
        <p14:creationId xmlns:p14="http://schemas.microsoft.com/office/powerpoint/2010/main" val="1434029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0A780-190D-45B5-BCEB-8292F9D27405}"/>
              </a:ext>
            </a:extLst>
          </p:cNvPr>
          <p:cNvSpPr>
            <a:spLocks noGrp="1"/>
          </p:cNvSpPr>
          <p:nvPr>
            <p:ph type="title"/>
          </p:nvPr>
        </p:nvSpPr>
        <p:spPr>
          <a:xfrm>
            <a:off x="838200" y="1479550"/>
            <a:ext cx="10515600" cy="1325563"/>
          </a:xfrm>
        </p:spPr>
        <p:txBody>
          <a:bodyPr/>
          <a:lstStyle/>
          <a:p>
            <a:r>
              <a:rPr lang="en-US" b="1" dirty="0"/>
              <a:t>The Last Step – Part 2 Certification</a:t>
            </a:r>
          </a:p>
        </p:txBody>
      </p:sp>
      <p:sp>
        <p:nvSpPr>
          <p:cNvPr id="3" name="Content Placeholder 2">
            <a:extLst>
              <a:ext uri="{FF2B5EF4-FFF2-40B4-BE49-F238E27FC236}">
                <a16:creationId xmlns:a16="http://schemas.microsoft.com/office/drawing/2014/main" id="{DF8DE2DD-C523-4834-8398-49B2BACAA478}"/>
              </a:ext>
            </a:extLst>
          </p:cNvPr>
          <p:cNvSpPr>
            <a:spLocks noGrp="1"/>
          </p:cNvSpPr>
          <p:nvPr>
            <p:ph idx="1"/>
          </p:nvPr>
        </p:nvSpPr>
        <p:spPr>
          <a:xfrm>
            <a:off x="838200" y="2506662"/>
            <a:ext cx="10515600" cy="4351338"/>
          </a:xfrm>
        </p:spPr>
        <p:txBody>
          <a:bodyPr>
            <a:normAutofit fontScale="92500"/>
          </a:bodyPr>
          <a:lstStyle/>
          <a:p>
            <a:r>
              <a:rPr lang="en-US" dirty="0">
                <a:effectLst/>
              </a:rPr>
              <a:t>May not be submitted until:</a:t>
            </a:r>
          </a:p>
          <a:p>
            <a:pPr lvl="1"/>
            <a:r>
              <a:rPr lang="en-US" dirty="0"/>
              <a:t>All environmental review is completed, including Section 106 and TCNS processes; and </a:t>
            </a:r>
          </a:p>
          <a:p>
            <a:pPr lvl="1"/>
            <a:r>
              <a:rPr lang="en-US" dirty="0"/>
              <a:t>All Requests for Further Environmental Review have been resolved by the Bureau</a:t>
            </a:r>
          </a:p>
          <a:p>
            <a:r>
              <a:rPr lang="en-US" dirty="0"/>
              <a:t>How can I tell if my application is ready for Part 2 Certification?</a:t>
            </a:r>
          </a:p>
          <a:p>
            <a:pPr lvl="1"/>
            <a:r>
              <a:rPr lang="en-US" dirty="0"/>
              <a:t>To check if the application is ready for the Part Two Certification, Log in to </a:t>
            </a:r>
            <a:r>
              <a:rPr lang="en-US" dirty="0">
                <a:hlinkClick r:id="rId2"/>
              </a:rPr>
              <a:t>ASR Online Filing</a:t>
            </a:r>
            <a:r>
              <a:rPr lang="en-US" dirty="0"/>
              <a:t> (https://wireless2.fcc.gov/ASRManager/login.faces) with your FCC Registration Number (FRN) and password. From the Antenna Structure Registration Dashboard, click the My Applications tab. On the Application Manager page click on the </a:t>
            </a:r>
            <a:r>
              <a:rPr lang="en-US" dirty="0" err="1"/>
              <a:t>Env</a:t>
            </a:r>
            <a:r>
              <a:rPr lang="en-US" dirty="0"/>
              <a:t>. Certification tab. The application file number will appear here if it is ready for certification.</a:t>
            </a:r>
          </a:p>
          <a:p>
            <a:pPr lvl="1"/>
            <a:r>
              <a:rPr lang="en-US" dirty="0"/>
              <a:t>Do not attempt to complete Part 2 Certification prematurely.</a:t>
            </a:r>
          </a:p>
        </p:txBody>
      </p:sp>
    </p:spTree>
    <p:extLst>
      <p:ext uri="{BB962C8B-B14F-4D97-AF65-F5344CB8AC3E}">
        <p14:creationId xmlns:p14="http://schemas.microsoft.com/office/powerpoint/2010/main" val="1201819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8767A-9F68-4A3D-B27C-7F8D662BD54A}"/>
              </a:ext>
            </a:extLst>
          </p:cNvPr>
          <p:cNvSpPr>
            <a:spLocks noGrp="1"/>
          </p:cNvSpPr>
          <p:nvPr>
            <p:ph type="title"/>
          </p:nvPr>
        </p:nvSpPr>
        <p:spPr>
          <a:xfrm>
            <a:off x="619124" y="1697037"/>
            <a:ext cx="11115675" cy="1325563"/>
          </a:xfrm>
        </p:spPr>
        <p:txBody>
          <a:bodyPr/>
          <a:lstStyle/>
          <a:p>
            <a:r>
              <a:rPr lang="en-US" b="1" dirty="0"/>
              <a:t>Could I have to do an environmental notification again for the same facility?</a:t>
            </a:r>
          </a:p>
        </p:txBody>
      </p:sp>
      <p:sp>
        <p:nvSpPr>
          <p:cNvPr id="3" name="Content Placeholder 2">
            <a:extLst>
              <a:ext uri="{FF2B5EF4-FFF2-40B4-BE49-F238E27FC236}">
                <a16:creationId xmlns:a16="http://schemas.microsoft.com/office/drawing/2014/main" id="{FB91EACC-0EB6-4048-9355-4CD81F15B8F9}"/>
              </a:ext>
            </a:extLst>
          </p:cNvPr>
          <p:cNvSpPr>
            <a:spLocks noGrp="1"/>
          </p:cNvSpPr>
          <p:nvPr>
            <p:ph idx="1"/>
          </p:nvPr>
        </p:nvSpPr>
        <p:spPr>
          <a:xfrm>
            <a:off x="838200" y="3022600"/>
            <a:ext cx="10515600" cy="3470275"/>
          </a:xfrm>
        </p:spPr>
        <p:txBody>
          <a:bodyPr/>
          <a:lstStyle/>
          <a:p>
            <a:r>
              <a:rPr lang="en-US" dirty="0"/>
              <a:t>In some cases, the answer is yes:</a:t>
            </a:r>
          </a:p>
          <a:p>
            <a:endParaRPr lang="en-US" dirty="0"/>
          </a:p>
          <a:p>
            <a:pPr lvl="1"/>
            <a:r>
              <a:rPr lang="en-US" dirty="0"/>
              <a:t>Defects in prior public notice, such as missing or inaccurate content or publishing national public notice before local public notice</a:t>
            </a:r>
          </a:p>
          <a:p>
            <a:pPr lvl="1"/>
            <a:endParaRPr lang="en-US" dirty="0"/>
          </a:p>
          <a:p>
            <a:pPr lvl="1"/>
            <a:r>
              <a:rPr lang="en-US" dirty="0"/>
              <a:t>Some amendments to pending ASR applications</a:t>
            </a:r>
          </a:p>
          <a:p>
            <a:pPr lvl="1"/>
            <a:endParaRPr lang="en-US" dirty="0"/>
          </a:p>
          <a:p>
            <a:pPr lvl="1"/>
            <a:r>
              <a:rPr lang="en-US" dirty="0"/>
              <a:t>Some modifications to registered towers</a:t>
            </a:r>
          </a:p>
          <a:p>
            <a:endParaRPr lang="en-US" dirty="0"/>
          </a:p>
          <a:p>
            <a:endParaRPr lang="en-US" dirty="0"/>
          </a:p>
        </p:txBody>
      </p:sp>
    </p:spTree>
    <p:extLst>
      <p:ext uri="{BB962C8B-B14F-4D97-AF65-F5344CB8AC3E}">
        <p14:creationId xmlns:p14="http://schemas.microsoft.com/office/powerpoint/2010/main" val="1456395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297FA-F4C8-4326-9E82-0F3B0B4B83ED}"/>
              </a:ext>
            </a:extLst>
          </p:cNvPr>
          <p:cNvSpPr>
            <a:spLocks noGrp="1"/>
          </p:cNvSpPr>
          <p:nvPr>
            <p:ph type="title"/>
          </p:nvPr>
        </p:nvSpPr>
        <p:spPr>
          <a:xfrm>
            <a:off x="838200" y="1181099"/>
            <a:ext cx="10515600" cy="1325563"/>
          </a:xfrm>
        </p:spPr>
        <p:txBody>
          <a:bodyPr/>
          <a:lstStyle/>
          <a:p>
            <a:r>
              <a:rPr lang="en-US" b="1" dirty="0"/>
              <a:t>Amendments to </a:t>
            </a:r>
            <a:r>
              <a:rPr lang="en-US" b="1" i="1" dirty="0"/>
              <a:t>Pending</a:t>
            </a:r>
            <a:r>
              <a:rPr lang="en-US" b="1" dirty="0"/>
              <a:t> ASR Applications </a:t>
            </a:r>
            <a:br>
              <a:rPr lang="en-US" b="1" dirty="0"/>
            </a:br>
            <a:r>
              <a:rPr lang="en-US" b="1" dirty="0"/>
              <a:t>(47 CFR 17.4(c)(6))</a:t>
            </a:r>
          </a:p>
        </p:txBody>
      </p:sp>
      <p:sp>
        <p:nvSpPr>
          <p:cNvPr id="3" name="Content Placeholder 2">
            <a:extLst>
              <a:ext uri="{FF2B5EF4-FFF2-40B4-BE49-F238E27FC236}">
                <a16:creationId xmlns:a16="http://schemas.microsoft.com/office/drawing/2014/main" id="{320DB8DC-D3CE-497D-8F31-FA06F2831797}"/>
              </a:ext>
            </a:extLst>
          </p:cNvPr>
          <p:cNvSpPr>
            <a:spLocks noGrp="1"/>
          </p:cNvSpPr>
          <p:nvPr>
            <p:ph idx="1"/>
          </p:nvPr>
        </p:nvSpPr>
        <p:spPr>
          <a:xfrm>
            <a:off x="838200" y="2506662"/>
            <a:ext cx="10515600" cy="4351338"/>
          </a:xfrm>
        </p:spPr>
        <p:txBody>
          <a:bodyPr>
            <a:normAutofit lnSpcReduction="10000"/>
          </a:bodyPr>
          <a:lstStyle/>
          <a:p>
            <a:r>
              <a:rPr lang="en-US" dirty="0"/>
              <a:t>New environmental notification must be done for all other changes to the physical structure, lighting, or geographic location data, including:</a:t>
            </a:r>
          </a:p>
          <a:p>
            <a:pPr lvl="1"/>
            <a:r>
              <a:rPr lang="en-US" dirty="0"/>
              <a:t>Addition of an environmental assessment</a:t>
            </a:r>
          </a:p>
          <a:p>
            <a:pPr lvl="1"/>
            <a:r>
              <a:rPr lang="en-US" i="1" dirty="0"/>
              <a:t>Any</a:t>
            </a:r>
            <a:r>
              <a:rPr lang="en-US" dirty="0"/>
              <a:t> change in structure type or coordinates</a:t>
            </a:r>
          </a:p>
          <a:p>
            <a:pPr lvl="1"/>
            <a:r>
              <a:rPr lang="en-US" i="1" dirty="0"/>
              <a:t>Any</a:t>
            </a:r>
            <a:r>
              <a:rPr lang="en-US" dirty="0"/>
              <a:t> increase in tower height</a:t>
            </a:r>
          </a:p>
          <a:p>
            <a:pPr lvl="1"/>
            <a:r>
              <a:rPr lang="en-US" i="1" dirty="0"/>
              <a:t>Any</a:t>
            </a:r>
            <a:r>
              <a:rPr lang="en-US" dirty="0"/>
              <a:t> change to a less-preferred lighting style, including the addition of lights when there previously was none.</a:t>
            </a:r>
          </a:p>
          <a:p>
            <a:r>
              <a:rPr lang="en-US" dirty="0"/>
              <a:t>No new environmental notification required for:</a:t>
            </a:r>
          </a:p>
          <a:p>
            <a:pPr lvl="1"/>
            <a:r>
              <a:rPr lang="en-US" dirty="0"/>
              <a:t>Reduction in height for a proposed new or modified antenna structure</a:t>
            </a:r>
          </a:p>
          <a:p>
            <a:pPr lvl="1"/>
            <a:r>
              <a:rPr lang="en-US" dirty="0"/>
              <a:t>Proposed lighting is removed or changed to an equally preferred or more preferred lighting style</a:t>
            </a:r>
          </a:p>
          <a:p>
            <a:pPr lvl="1"/>
            <a:r>
              <a:rPr lang="en-US" dirty="0"/>
              <a:t>Purely administrative changes</a:t>
            </a:r>
          </a:p>
          <a:p>
            <a:pPr lvl="1"/>
            <a:endParaRPr lang="en-US" dirty="0"/>
          </a:p>
          <a:p>
            <a:endParaRPr lang="en-US" dirty="0"/>
          </a:p>
          <a:p>
            <a:endParaRPr lang="en-US" dirty="0"/>
          </a:p>
        </p:txBody>
      </p:sp>
    </p:spTree>
    <p:extLst>
      <p:ext uri="{BB962C8B-B14F-4D97-AF65-F5344CB8AC3E}">
        <p14:creationId xmlns:p14="http://schemas.microsoft.com/office/powerpoint/2010/main" val="2944207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1FB96-E186-4996-9F1D-9FF85CC5057D}"/>
              </a:ext>
            </a:extLst>
          </p:cNvPr>
          <p:cNvSpPr>
            <a:spLocks noGrp="1"/>
          </p:cNvSpPr>
          <p:nvPr>
            <p:ph type="title"/>
          </p:nvPr>
        </p:nvSpPr>
        <p:spPr>
          <a:xfrm>
            <a:off x="838200" y="1412875"/>
            <a:ext cx="10515600" cy="1325563"/>
          </a:xfrm>
        </p:spPr>
        <p:txBody>
          <a:bodyPr/>
          <a:lstStyle/>
          <a:p>
            <a:r>
              <a:rPr lang="en-US" b="1" dirty="0"/>
              <a:t>Modifications to Existing Registrations</a:t>
            </a:r>
          </a:p>
        </p:txBody>
      </p:sp>
      <p:sp>
        <p:nvSpPr>
          <p:cNvPr id="3" name="Content Placeholder 2">
            <a:extLst>
              <a:ext uri="{FF2B5EF4-FFF2-40B4-BE49-F238E27FC236}">
                <a16:creationId xmlns:a16="http://schemas.microsoft.com/office/drawing/2014/main" id="{E425C899-22BC-46BA-8076-4DAD74603911}"/>
              </a:ext>
            </a:extLst>
          </p:cNvPr>
          <p:cNvSpPr>
            <a:spLocks noGrp="1"/>
          </p:cNvSpPr>
          <p:nvPr>
            <p:ph idx="1"/>
          </p:nvPr>
        </p:nvSpPr>
        <p:spPr>
          <a:xfrm>
            <a:off x="838200" y="2506662"/>
            <a:ext cx="10515600" cy="4351338"/>
          </a:xfrm>
        </p:spPr>
        <p:txBody>
          <a:bodyPr>
            <a:normAutofit lnSpcReduction="10000"/>
          </a:bodyPr>
          <a:lstStyle/>
          <a:p>
            <a:r>
              <a:rPr lang="en-US" dirty="0"/>
              <a:t>Major modifications to registered towers require environmental notification:</a:t>
            </a:r>
          </a:p>
          <a:p>
            <a:pPr lvl="1"/>
            <a:r>
              <a:rPr lang="en-US" dirty="0"/>
              <a:t>Substantial increase in height</a:t>
            </a:r>
          </a:p>
          <a:p>
            <a:pPr lvl="1"/>
            <a:r>
              <a:rPr lang="en-US"/>
              <a:t>Submitting </a:t>
            </a:r>
            <a:r>
              <a:rPr lang="en-US" dirty="0"/>
              <a:t>an environmental assessment</a:t>
            </a:r>
          </a:p>
          <a:p>
            <a:pPr lvl="1"/>
            <a:r>
              <a:rPr lang="en-US" dirty="0"/>
              <a:t>Changing the registered lighting to a less-preferred lighting style</a:t>
            </a:r>
          </a:p>
          <a:p>
            <a:r>
              <a:rPr lang="en-US" dirty="0"/>
              <a:t>Minor modifications do not require environmental notification:</a:t>
            </a:r>
          </a:p>
          <a:p>
            <a:pPr lvl="1"/>
            <a:r>
              <a:rPr lang="en-US" dirty="0"/>
              <a:t>Administrative Changes</a:t>
            </a:r>
          </a:p>
          <a:p>
            <a:pPr lvl="1"/>
            <a:r>
              <a:rPr lang="en-US" dirty="0"/>
              <a:t>Updating the FAA Study Number</a:t>
            </a:r>
          </a:p>
          <a:p>
            <a:pPr lvl="1"/>
            <a:r>
              <a:rPr lang="en-US" dirty="0"/>
              <a:t>Correcting Coordinates (The tower is not physically moving)</a:t>
            </a:r>
          </a:p>
          <a:p>
            <a:pPr lvl="1"/>
            <a:r>
              <a:rPr lang="en-US" dirty="0"/>
              <a:t>Lowering the Overall AGL Height</a:t>
            </a:r>
          </a:p>
          <a:p>
            <a:pPr lvl="1"/>
            <a:r>
              <a:rPr lang="en-US" dirty="0"/>
              <a:t>Changing registered lighting to a more preferred lighting style</a:t>
            </a:r>
          </a:p>
          <a:p>
            <a:endParaRPr lang="en-US" dirty="0"/>
          </a:p>
        </p:txBody>
      </p:sp>
    </p:spTree>
    <p:extLst>
      <p:ext uri="{BB962C8B-B14F-4D97-AF65-F5344CB8AC3E}">
        <p14:creationId xmlns:p14="http://schemas.microsoft.com/office/powerpoint/2010/main" val="2551570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66A81-5B57-4CF9-A931-BCF450B578F1}"/>
              </a:ext>
            </a:extLst>
          </p:cNvPr>
          <p:cNvSpPr>
            <a:spLocks noGrp="1"/>
          </p:cNvSpPr>
          <p:nvPr>
            <p:ph type="title"/>
          </p:nvPr>
        </p:nvSpPr>
        <p:spPr>
          <a:xfrm>
            <a:off x="838200" y="1338262"/>
            <a:ext cx="10515600" cy="1325563"/>
          </a:xfrm>
        </p:spPr>
        <p:txBody>
          <a:bodyPr/>
          <a:lstStyle/>
          <a:p>
            <a:r>
              <a:rPr lang="en-US" b="1" dirty="0"/>
              <a:t>Service-specific Applications and the Environmental Notification Process</a:t>
            </a:r>
          </a:p>
        </p:txBody>
      </p:sp>
      <p:sp>
        <p:nvSpPr>
          <p:cNvPr id="3" name="Content Placeholder 2">
            <a:extLst>
              <a:ext uri="{FF2B5EF4-FFF2-40B4-BE49-F238E27FC236}">
                <a16:creationId xmlns:a16="http://schemas.microsoft.com/office/drawing/2014/main" id="{71DDE9C3-795C-4D38-8BB4-7A34A7BB3040}"/>
              </a:ext>
            </a:extLst>
          </p:cNvPr>
          <p:cNvSpPr>
            <a:spLocks noGrp="1"/>
          </p:cNvSpPr>
          <p:nvPr>
            <p:ph idx="1"/>
          </p:nvPr>
        </p:nvSpPr>
        <p:spPr>
          <a:xfrm>
            <a:off x="838200" y="2663825"/>
            <a:ext cx="10515600" cy="4060825"/>
          </a:xfrm>
        </p:spPr>
        <p:txBody>
          <a:bodyPr>
            <a:normAutofit fontScale="92500" lnSpcReduction="20000"/>
          </a:bodyPr>
          <a:lstStyle/>
          <a:p>
            <a:r>
              <a:rPr lang="en-US" dirty="0"/>
              <a:t>To accommodate the environmental notification process, you now have two options when filing a service-specific license application on the FCC Form 601 (Form 601) in the </a:t>
            </a:r>
            <a:r>
              <a:rPr lang="en-US" dirty="0">
                <a:hlinkClick r:id="rId2"/>
              </a:rPr>
              <a:t>Universal Licensing System (ULS)</a:t>
            </a:r>
            <a:r>
              <a:rPr lang="en-US" dirty="0"/>
              <a:t> for an antenna structure that also requires registration in the ASR system:</a:t>
            </a:r>
          </a:p>
          <a:p>
            <a:r>
              <a:rPr lang="en-US" dirty="0"/>
              <a:t>You can provide the ASR Registration Number on the Form 601, if the Form 854 application has already been granted; or</a:t>
            </a:r>
          </a:p>
          <a:p>
            <a:r>
              <a:rPr lang="en-US" dirty="0"/>
              <a:t>If the Form 854 application has not yet been granted, you can provide the ASR File Number on the Form 601 if the following conditions are met:</a:t>
            </a:r>
          </a:p>
          <a:p>
            <a:pPr lvl="1"/>
            <a:r>
              <a:rPr lang="en-US" dirty="0"/>
              <a:t>You obtained an FAA No Hazard Determination and included the FAA Study Number on the Form 854;</a:t>
            </a:r>
          </a:p>
          <a:p>
            <a:pPr lvl="1"/>
            <a:r>
              <a:rPr lang="en-US" dirty="0"/>
              <a:t>You provided local notice of the proposed antenna structure; and</a:t>
            </a:r>
          </a:p>
          <a:p>
            <a:pPr lvl="1"/>
            <a:r>
              <a:rPr lang="en-US" dirty="0"/>
              <a:t>The proposed tower has been posted on the FCC's website pursuant to the </a:t>
            </a:r>
            <a:r>
              <a:rPr lang="en-US" dirty="0">
                <a:hlinkClick r:id="rId3"/>
              </a:rPr>
              <a:t>environmental notification process</a:t>
            </a:r>
            <a:r>
              <a:rPr lang="en-US" dirty="0"/>
              <a:t>.</a:t>
            </a:r>
          </a:p>
          <a:p>
            <a:endParaRPr lang="en-US" dirty="0"/>
          </a:p>
        </p:txBody>
      </p:sp>
    </p:spTree>
    <p:extLst>
      <p:ext uri="{BB962C8B-B14F-4D97-AF65-F5344CB8AC3E}">
        <p14:creationId xmlns:p14="http://schemas.microsoft.com/office/powerpoint/2010/main" val="200711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7F353-126B-4DD7-A408-8E36EFF6AA15}"/>
              </a:ext>
            </a:extLst>
          </p:cNvPr>
          <p:cNvSpPr>
            <a:spLocks noGrp="1"/>
          </p:cNvSpPr>
          <p:nvPr>
            <p:ph type="title"/>
          </p:nvPr>
        </p:nvSpPr>
        <p:spPr>
          <a:xfrm>
            <a:off x="838200" y="1298575"/>
            <a:ext cx="10515600" cy="1325563"/>
          </a:xfrm>
        </p:spPr>
        <p:txBody>
          <a:bodyPr/>
          <a:lstStyle/>
          <a:p>
            <a:r>
              <a:rPr lang="en-US" b="1" dirty="0"/>
              <a:t>What is Environmental Notification?</a:t>
            </a:r>
          </a:p>
        </p:txBody>
      </p:sp>
      <p:sp>
        <p:nvSpPr>
          <p:cNvPr id="3" name="Content Placeholder 2">
            <a:extLst>
              <a:ext uri="{FF2B5EF4-FFF2-40B4-BE49-F238E27FC236}">
                <a16:creationId xmlns:a16="http://schemas.microsoft.com/office/drawing/2014/main" id="{38DA7CCF-5C33-4B71-A583-09FD45E1D2A7}"/>
              </a:ext>
            </a:extLst>
          </p:cNvPr>
          <p:cNvSpPr>
            <a:spLocks noGrp="1"/>
          </p:cNvSpPr>
          <p:nvPr>
            <p:ph idx="1"/>
          </p:nvPr>
        </p:nvSpPr>
        <p:spPr>
          <a:xfrm>
            <a:off x="838200" y="2397125"/>
            <a:ext cx="10515600" cy="4351338"/>
          </a:xfrm>
        </p:spPr>
        <p:txBody>
          <a:bodyPr/>
          <a:lstStyle/>
          <a:p>
            <a:r>
              <a:rPr lang="en-US" dirty="0"/>
              <a:t>In a 2011 Order, the Commission adopted procedural measures to ensure, consistent with the Commission’s obligations under federal environmental statutes, that environmental effects of proposed communications towers are fully considered prior to construction.</a:t>
            </a:r>
          </a:p>
          <a:p>
            <a:r>
              <a:rPr lang="en-US" dirty="0"/>
              <a:t>The environmental notification process is codified at 47 CFR Sec. 17.4(c).</a:t>
            </a:r>
          </a:p>
          <a:p>
            <a:r>
              <a:rPr lang="en-US" dirty="0"/>
              <a:t>The environmental notification process applies to new tower applications in the ASR system and to certain applications for modification of registered towers that may have a significant environmental effect. </a:t>
            </a:r>
          </a:p>
        </p:txBody>
      </p:sp>
    </p:spTree>
    <p:extLst>
      <p:ext uri="{BB962C8B-B14F-4D97-AF65-F5344CB8AC3E}">
        <p14:creationId xmlns:p14="http://schemas.microsoft.com/office/powerpoint/2010/main" val="856230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92B28-D6D4-42AD-809D-D1E36EF4CED5}"/>
              </a:ext>
            </a:extLst>
          </p:cNvPr>
          <p:cNvSpPr>
            <a:spLocks noGrp="1"/>
          </p:cNvSpPr>
          <p:nvPr>
            <p:ph type="title"/>
          </p:nvPr>
        </p:nvSpPr>
        <p:spPr>
          <a:xfrm>
            <a:off x="669851" y="1365250"/>
            <a:ext cx="10934700" cy="1325563"/>
          </a:xfrm>
        </p:spPr>
        <p:txBody>
          <a:bodyPr/>
          <a:lstStyle/>
          <a:p>
            <a:r>
              <a:rPr lang="en-US" b="1" dirty="0"/>
              <a:t>Overview:  ASR and Environmental Notification</a:t>
            </a:r>
          </a:p>
        </p:txBody>
      </p:sp>
      <p:sp>
        <p:nvSpPr>
          <p:cNvPr id="3" name="Content Placeholder 2">
            <a:extLst>
              <a:ext uri="{FF2B5EF4-FFF2-40B4-BE49-F238E27FC236}">
                <a16:creationId xmlns:a16="http://schemas.microsoft.com/office/drawing/2014/main" id="{27AD65B1-987E-4B1F-AEC9-61D77C8A3299}"/>
              </a:ext>
            </a:extLst>
          </p:cNvPr>
          <p:cNvSpPr>
            <a:spLocks noGrp="1"/>
          </p:cNvSpPr>
          <p:nvPr>
            <p:ph idx="1"/>
          </p:nvPr>
        </p:nvSpPr>
        <p:spPr>
          <a:xfrm>
            <a:off x="669851" y="2597150"/>
            <a:ext cx="11015329" cy="4351338"/>
          </a:xfrm>
        </p:spPr>
        <p:txBody>
          <a:bodyPr>
            <a:normAutofit fontScale="85000" lnSpcReduction="20000"/>
          </a:bodyPr>
          <a:lstStyle/>
          <a:p>
            <a:r>
              <a:rPr lang="en-US" dirty="0"/>
              <a:t>Part 1:</a:t>
            </a:r>
          </a:p>
          <a:p>
            <a:pPr lvl="1"/>
            <a:r>
              <a:rPr lang="en-US" dirty="0"/>
              <a:t>Submit a partially completed ASR application (FCC Form 854) and obtain ASR application number</a:t>
            </a:r>
          </a:p>
          <a:p>
            <a:pPr lvl="1"/>
            <a:r>
              <a:rPr lang="en-US" dirty="0"/>
              <a:t>Use ASR application number to provide local public notice </a:t>
            </a:r>
          </a:p>
          <a:p>
            <a:pPr lvl="1"/>
            <a:r>
              <a:rPr lang="en-US" dirty="0"/>
              <a:t>Set national public notice date in ASR to begin on or after the local public notice date</a:t>
            </a:r>
          </a:p>
          <a:p>
            <a:pPr lvl="1"/>
            <a:r>
              <a:rPr lang="en-US" dirty="0"/>
              <a:t>The national notice date commences the 30-day comment period to give the public opportunity to file a request for further environmental review.</a:t>
            </a:r>
          </a:p>
          <a:p>
            <a:r>
              <a:rPr lang="en-US" dirty="0"/>
              <a:t>Pleadings</a:t>
            </a:r>
          </a:p>
          <a:p>
            <a:pPr lvl="1"/>
            <a:r>
              <a:rPr lang="en-US" dirty="0"/>
              <a:t>If a Request for Further Environmental Review is received, complete pleading cycle</a:t>
            </a:r>
          </a:p>
          <a:p>
            <a:pPr lvl="1"/>
            <a:r>
              <a:rPr lang="en-US" dirty="0"/>
              <a:t>The Bureau determines whether an environmental assessment (EA) is required</a:t>
            </a:r>
          </a:p>
          <a:p>
            <a:pPr lvl="1"/>
            <a:r>
              <a:rPr lang="en-US" dirty="0"/>
              <a:t>The submission of an EA restarts the 30-day comment period</a:t>
            </a:r>
          </a:p>
          <a:p>
            <a:r>
              <a:rPr lang="en-US" dirty="0"/>
              <a:t>Part 2 </a:t>
            </a:r>
          </a:p>
          <a:p>
            <a:pPr lvl="1"/>
            <a:r>
              <a:rPr lang="en-US" dirty="0"/>
              <a:t>May be completed only after any and all requests and Bureau concerns are resolved</a:t>
            </a:r>
          </a:p>
          <a:p>
            <a:pPr lvl="1"/>
            <a:r>
              <a:rPr lang="en-US" dirty="0"/>
              <a:t>Amend ASR application to include FAA Study number and issue date</a:t>
            </a:r>
          </a:p>
          <a:p>
            <a:pPr lvl="1"/>
            <a:r>
              <a:rPr lang="en-US" dirty="0"/>
              <a:t>Certify that the tower will have no significant environmental impact</a:t>
            </a:r>
          </a:p>
          <a:p>
            <a:pPr lvl="1"/>
            <a:endParaRPr lang="en-US" dirty="0"/>
          </a:p>
        </p:txBody>
      </p:sp>
    </p:spTree>
    <p:extLst>
      <p:ext uri="{BB962C8B-B14F-4D97-AF65-F5344CB8AC3E}">
        <p14:creationId xmlns:p14="http://schemas.microsoft.com/office/powerpoint/2010/main" val="1548027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A95EE-A9D5-41C9-943F-86E95E4593FB}"/>
              </a:ext>
            </a:extLst>
          </p:cNvPr>
          <p:cNvSpPr>
            <a:spLocks noGrp="1"/>
          </p:cNvSpPr>
          <p:nvPr>
            <p:ph type="title"/>
          </p:nvPr>
        </p:nvSpPr>
        <p:spPr>
          <a:xfrm>
            <a:off x="219075" y="1498600"/>
            <a:ext cx="11887200" cy="1325563"/>
          </a:xfrm>
        </p:spPr>
        <p:txBody>
          <a:bodyPr/>
          <a:lstStyle/>
          <a:p>
            <a:r>
              <a:rPr lang="en-US" b="1" dirty="0"/>
              <a:t>Exceptions to the environmental notification process:</a:t>
            </a:r>
          </a:p>
        </p:txBody>
      </p:sp>
      <p:sp>
        <p:nvSpPr>
          <p:cNvPr id="3" name="Content Placeholder 2">
            <a:extLst>
              <a:ext uri="{FF2B5EF4-FFF2-40B4-BE49-F238E27FC236}">
                <a16:creationId xmlns:a16="http://schemas.microsoft.com/office/drawing/2014/main" id="{B9A62FD5-B318-4A87-BFA0-59CAEA0CCF9A}"/>
              </a:ext>
            </a:extLst>
          </p:cNvPr>
          <p:cNvSpPr>
            <a:spLocks noGrp="1"/>
          </p:cNvSpPr>
          <p:nvPr>
            <p:ph idx="1"/>
          </p:nvPr>
        </p:nvSpPr>
        <p:spPr>
          <a:xfrm>
            <a:off x="838200" y="2587625"/>
            <a:ext cx="10515600" cy="4351338"/>
          </a:xfrm>
        </p:spPr>
        <p:txBody>
          <a:bodyPr>
            <a:normAutofit fontScale="92500" lnSpcReduction="20000"/>
          </a:bodyPr>
          <a:lstStyle/>
          <a:p>
            <a:r>
              <a:rPr lang="en-US" dirty="0"/>
              <a:t>47 CFR Sec. 17.4(c): “Each prospective [ASR] applicant must complete the environmental notification process described in this paragraph.”</a:t>
            </a:r>
          </a:p>
          <a:p>
            <a:r>
              <a:rPr lang="en-US" dirty="0"/>
              <a:t>47 CFR Sec. 17.4(c)(1):</a:t>
            </a:r>
          </a:p>
          <a:p>
            <a:pPr lvl="1"/>
            <a:r>
              <a:rPr lang="en-US" dirty="0"/>
              <a:t>(i) notification only (change in ownership or contact info, dismantlement)</a:t>
            </a:r>
          </a:p>
          <a:p>
            <a:pPr lvl="1"/>
            <a:r>
              <a:rPr lang="en-US" dirty="0"/>
              <a:t>(ii) reduction in tower size or increase in height that is not “substantial”</a:t>
            </a:r>
          </a:p>
          <a:p>
            <a:pPr lvl="1"/>
            <a:r>
              <a:rPr lang="en-US" dirty="0"/>
              <a:t>(iii) removal of lighting or change to more preferred style</a:t>
            </a:r>
          </a:p>
          <a:p>
            <a:pPr lvl="1"/>
            <a:r>
              <a:rPr lang="en-US" dirty="0"/>
              <a:t>(iv) replacement tower</a:t>
            </a:r>
          </a:p>
          <a:p>
            <a:pPr lvl="1"/>
            <a:r>
              <a:rPr lang="en-US" dirty="0"/>
              <a:t>(v) Federal agency exception</a:t>
            </a:r>
          </a:p>
          <a:p>
            <a:pPr lvl="1"/>
            <a:r>
              <a:rPr lang="en-US" dirty="0"/>
              <a:t>(vi) temporary tower</a:t>
            </a:r>
          </a:p>
          <a:p>
            <a:r>
              <a:rPr lang="en-US" dirty="0"/>
              <a:t>Grant of an emergency waiver</a:t>
            </a:r>
          </a:p>
          <a:p>
            <a:pPr lvl="1"/>
            <a:r>
              <a:rPr lang="en-US" dirty="0"/>
              <a:t>Generally, an “emergency” sufficient for an emergency waiver is neither avoidable or foreseeable, such as a natural disaster</a:t>
            </a:r>
          </a:p>
          <a:p>
            <a:pPr lvl="1"/>
            <a:r>
              <a:rPr lang="en-US" dirty="0"/>
              <a:t>Post-authorization or post-construction public notice may still be required.</a:t>
            </a:r>
          </a:p>
        </p:txBody>
      </p:sp>
    </p:spTree>
    <p:extLst>
      <p:ext uri="{BB962C8B-B14F-4D97-AF65-F5344CB8AC3E}">
        <p14:creationId xmlns:p14="http://schemas.microsoft.com/office/powerpoint/2010/main" val="2342804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FE73A-4999-4539-9D7B-FA3822752ACE}"/>
              </a:ext>
            </a:extLst>
          </p:cNvPr>
          <p:cNvSpPr>
            <a:spLocks noGrp="1"/>
          </p:cNvSpPr>
          <p:nvPr>
            <p:ph type="title"/>
          </p:nvPr>
        </p:nvSpPr>
        <p:spPr>
          <a:xfrm>
            <a:off x="733425" y="1689100"/>
            <a:ext cx="10515600" cy="1325563"/>
          </a:xfrm>
        </p:spPr>
        <p:txBody>
          <a:bodyPr/>
          <a:lstStyle/>
          <a:p>
            <a:r>
              <a:rPr lang="en-US" b="1" dirty="0"/>
              <a:t>Substantial Increase in Tower Height</a:t>
            </a:r>
          </a:p>
        </p:txBody>
      </p:sp>
      <p:sp>
        <p:nvSpPr>
          <p:cNvPr id="3" name="Content Placeholder 2">
            <a:extLst>
              <a:ext uri="{FF2B5EF4-FFF2-40B4-BE49-F238E27FC236}">
                <a16:creationId xmlns:a16="http://schemas.microsoft.com/office/drawing/2014/main" id="{513270AF-941B-402B-B028-378F4734A63D}"/>
              </a:ext>
            </a:extLst>
          </p:cNvPr>
          <p:cNvSpPr>
            <a:spLocks noGrp="1"/>
          </p:cNvSpPr>
          <p:nvPr>
            <p:ph idx="1"/>
          </p:nvPr>
        </p:nvSpPr>
        <p:spPr>
          <a:xfrm>
            <a:off x="838200" y="3692525"/>
            <a:ext cx="10515600" cy="2584450"/>
          </a:xfrm>
        </p:spPr>
        <p:txBody>
          <a:bodyPr/>
          <a:lstStyle/>
          <a:p>
            <a:r>
              <a:rPr lang="en-US" dirty="0"/>
              <a:t>Defined in Sec. I(E)(1)-(3) of the Collocation NPA (47 CFR Pt. 1, App. B)</a:t>
            </a:r>
          </a:p>
          <a:p>
            <a:r>
              <a:rPr lang="en-US" dirty="0"/>
              <a:t>Generally, no more than the greater of 10% of the underlying tower height or 20 feet</a:t>
            </a:r>
          </a:p>
          <a:p>
            <a:endParaRPr lang="en-US" dirty="0"/>
          </a:p>
          <a:p>
            <a:endParaRPr lang="en-US" dirty="0"/>
          </a:p>
        </p:txBody>
      </p:sp>
    </p:spTree>
    <p:extLst>
      <p:ext uri="{BB962C8B-B14F-4D97-AF65-F5344CB8AC3E}">
        <p14:creationId xmlns:p14="http://schemas.microsoft.com/office/powerpoint/2010/main" val="2333089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48DFA-0962-44C0-8A33-DF248424E6AA}"/>
              </a:ext>
            </a:extLst>
          </p:cNvPr>
          <p:cNvSpPr>
            <a:spLocks noGrp="1"/>
          </p:cNvSpPr>
          <p:nvPr>
            <p:ph type="title"/>
          </p:nvPr>
        </p:nvSpPr>
        <p:spPr>
          <a:xfrm>
            <a:off x="838200" y="1736725"/>
            <a:ext cx="10515600" cy="1325563"/>
          </a:xfrm>
        </p:spPr>
        <p:txBody>
          <a:bodyPr/>
          <a:lstStyle/>
          <a:p>
            <a:r>
              <a:rPr lang="en-US" b="1" dirty="0"/>
              <a:t>More- and Less-Preferred Lighting Styles</a:t>
            </a:r>
            <a:br>
              <a:rPr lang="en-US" b="1" dirty="0"/>
            </a:br>
            <a:r>
              <a:rPr lang="en-US" b="1" dirty="0"/>
              <a:t>(47 CFR Sec. 17.4(c)(3))</a:t>
            </a:r>
          </a:p>
        </p:txBody>
      </p:sp>
      <p:sp>
        <p:nvSpPr>
          <p:cNvPr id="3" name="Content Placeholder 2">
            <a:extLst>
              <a:ext uri="{FF2B5EF4-FFF2-40B4-BE49-F238E27FC236}">
                <a16:creationId xmlns:a16="http://schemas.microsoft.com/office/drawing/2014/main" id="{E21EB190-D054-461B-A33B-3924E9C71587}"/>
              </a:ext>
            </a:extLst>
          </p:cNvPr>
          <p:cNvSpPr>
            <a:spLocks noGrp="1"/>
          </p:cNvSpPr>
          <p:nvPr>
            <p:ph idx="1"/>
          </p:nvPr>
        </p:nvSpPr>
        <p:spPr>
          <a:xfrm>
            <a:off x="838200" y="2835275"/>
            <a:ext cx="10515600" cy="4351338"/>
          </a:xfrm>
        </p:spPr>
        <p:txBody>
          <a:bodyPr/>
          <a:lstStyle/>
          <a:p>
            <a:pPr marL="0" indent="0">
              <a:buNone/>
            </a:pPr>
            <a:endParaRPr lang="en-US" dirty="0"/>
          </a:p>
          <a:p>
            <a:r>
              <a:rPr lang="en-US" dirty="0"/>
              <a:t>From most to least preferred:</a:t>
            </a:r>
          </a:p>
          <a:p>
            <a:endParaRPr lang="en-US" sz="1400" dirty="0"/>
          </a:p>
          <a:p>
            <a:pPr lvl="1"/>
            <a:r>
              <a:rPr lang="en-US" dirty="0"/>
              <a:t>no lights</a:t>
            </a:r>
          </a:p>
          <a:p>
            <a:pPr lvl="1"/>
            <a:endParaRPr lang="en-US" dirty="0"/>
          </a:p>
          <a:p>
            <a:pPr lvl="1"/>
            <a:r>
              <a:rPr lang="en-US" dirty="0"/>
              <a:t>FAA Lighting Styles that do not involve use of red steady lights </a:t>
            </a:r>
          </a:p>
          <a:p>
            <a:pPr lvl="1"/>
            <a:endParaRPr lang="en-US" dirty="0"/>
          </a:p>
          <a:p>
            <a:pPr lvl="1"/>
            <a:r>
              <a:rPr lang="en-US" dirty="0"/>
              <a:t>FAA Lighting Styles that involve use of red steady lights</a:t>
            </a:r>
          </a:p>
        </p:txBody>
      </p:sp>
    </p:spTree>
    <p:extLst>
      <p:ext uri="{BB962C8B-B14F-4D97-AF65-F5344CB8AC3E}">
        <p14:creationId xmlns:p14="http://schemas.microsoft.com/office/powerpoint/2010/main" val="52089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01BEE-041F-493E-96E0-EB45AC525FF7}"/>
              </a:ext>
            </a:extLst>
          </p:cNvPr>
          <p:cNvSpPr>
            <a:spLocks noGrp="1"/>
          </p:cNvSpPr>
          <p:nvPr>
            <p:ph type="title"/>
          </p:nvPr>
        </p:nvSpPr>
        <p:spPr>
          <a:xfrm>
            <a:off x="838200" y="1481295"/>
            <a:ext cx="10515600" cy="1325563"/>
          </a:xfrm>
        </p:spPr>
        <p:txBody>
          <a:bodyPr/>
          <a:lstStyle/>
          <a:p>
            <a:r>
              <a:rPr lang="en-US" b="1" dirty="0"/>
              <a:t>Replacement Tower (47 CFR Sec. 17.4(c)(iv))</a:t>
            </a:r>
          </a:p>
        </p:txBody>
      </p:sp>
      <p:sp>
        <p:nvSpPr>
          <p:cNvPr id="3" name="Content Placeholder 2">
            <a:extLst>
              <a:ext uri="{FF2B5EF4-FFF2-40B4-BE49-F238E27FC236}">
                <a16:creationId xmlns:a16="http://schemas.microsoft.com/office/drawing/2014/main" id="{37718443-627B-4B3C-ABD1-4BF1BD3933E3}"/>
              </a:ext>
            </a:extLst>
          </p:cNvPr>
          <p:cNvSpPr>
            <a:spLocks noGrp="1"/>
          </p:cNvSpPr>
          <p:nvPr>
            <p:ph idx="1"/>
          </p:nvPr>
        </p:nvSpPr>
        <p:spPr>
          <a:xfrm>
            <a:off x="838200" y="2144077"/>
            <a:ext cx="10515600" cy="4713923"/>
          </a:xfrm>
        </p:spPr>
        <p:txBody>
          <a:bodyPr>
            <a:normAutofit fontScale="77500" lnSpcReduction="20000"/>
          </a:bodyPr>
          <a:lstStyle/>
          <a:p>
            <a:endParaRPr lang="en-US" dirty="0"/>
          </a:p>
          <a:p>
            <a:r>
              <a:rPr lang="en-US" dirty="0"/>
              <a:t>To meet this exception, the subject tower must:</a:t>
            </a:r>
          </a:p>
          <a:p>
            <a:pPr lvl="1"/>
            <a:r>
              <a:rPr lang="en-US" dirty="0"/>
              <a:t>Be in the same geographic location as the tower it is replacing;</a:t>
            </a:r>
          </a:p>
          <a:p>
            <a:pPr lvl="1"/>
            <a:r>
              <a:rPr lang="en-US" dirty="0"/>
              <a:t>Not require an EA under 47 CFR Sec. 1.1307(a)-(d);</a:t>
            </a:r>
          </a:p>
          <a:p>
            <a:pPr lvl="1"/>
            <a:r>
              <a:rPr lang="en-US" dirty="0"/>
              <a:t>Not use a less-preferred lighting style than the original tower; </a:t>
            </a:r>
          </a:p>
          <a:p>
            <a:pPr lvl="1"/>
            <a:r>
              <a:rPr lang="en-US" dirty="0"/>
              <a:t>Not involve a substantial increase in height from the original tower; and</a:t>
            </a:r>
          </a:p>
          <a:p>
            <a:pPr lvl="1"/>
            <a:r>
              <a:rPr lang="en-US" dirty="0"/>
              <a:t>Not involve construction or excavation more than 30 feet beyond existing antenna structure property</a:t>
            </a:r>
          </a:p>
          <a:p>
            <a:pPr lvl="1"/>
            <a:endParaRPr lang="en-US" dirty="0"/>
          </a:p>
          <a:p>
            <a:pPr marL="0" indent="0">
              <a:buNone/>
            </a:pPr>
            <a:r>
              <a:rPr lang="en-US" dirty="0"/>
              <a:t>NOTE:  While less common, a substantial increase in size that would disqualify a proposed tower from meeting the replacement tower exception if: </a:t>
            </a:r>
          </a:p>
          <a:p>
            <a:r>
              <a:rPr lang="en-US" dirty="0"/>
              <a:t>the replacement tower involved the installation of more than the standard number of new equipment cabinets for the technology involved, not to exceed four, or more than one new equipment shelter; or</a:t>
            </a:r>
          </a:p>
          <a:p>
            <a:r>
              <a:rPr lang="en-US" dirty="0"/>
              <a:t>The proposed antenna structure would be more than twenty feet wider or more than double the width of the existing antenna structure at any height, whichever is greater.</a:t>
            </a:r>
          </a:p>
          <a:p>
            <a:pPr lvl="1"/>
            <a:endParaRPr lang="en-US" dirty="0"/>
          </a:p>
        </p:txBody>
      </p:sp>
    </p:spTree>
    <p:extLst>
      <p:ext uri="{BB962C8B-B14F-4D97-AF65-F5344CB8AC3E}">
        <p14:creationId xmlns:p14="http://schemas.microsoft.com/office/powerpoint/2010/main" val="3351023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45963-E6E9-459F-80A4-49893FC0B2CB}"/>
              </a:ext>
            </a:extLst>
          </p:cNvPr>
          <p:cNvSpPr>
            <a:spLocks noGrp="1"/>
          </p:cNvSpPr>
          <p:nvPr>
            <p:ph type="title"/>
          </p:nvPr>
        </p:nvSpPr>
        <p:spPr>
          <a:xfrm>
            <a:off x="838200" y="1709737"/>
            <a:ext cx="10515600" cy="1325563"/>
          </a:xfrm>
        </p:spPr>
        <p:txBody>
          <a:bodyPr/>
          <a:lstStyle/>
          <a:p>
            <a:r>
              <a:rPr lang="en-US" b="1" dirty="0"/>
              <a:t>Other Federal Agency Exception </a:t>
            </a:r>
            <a:br>
              <a:rPr lang="en-US" b="1" dirty="0"/>
            </a:br>
            <a:r>
              <a:rPr lang="en-US" b="1" dirty="0"/>
              <a:t>(47 CFR Sec. 17.4(c)(1)(vi))</a:t>
            </a:r>
          </a:p>
        </p:txBody>
      </p:sp>
      <p:sp>
        <p:nvSpPr>
          <p:cNvPr id="3" name="Content Placeholder 2">
            <a:extLst>
              <a:ext uri="{FF2B5EF4-FFF2-40B4-BE49-F238E27FC236}">
                <a16:creationId xmlns:a16="http://schemas.microsoft.com/office/drawing/2014/main" id="{E6E1E34A-5C96-436A-8C2E-935F8EAEC229}"/>
              </a:ext>
            </a:extLst>
          </p:cNvPr>
          <p:cNvSpPr>
            <a:spLocks noGrp="1"/>
          </p:cNvSpPr>
          <p:nvPr>
            <p:ph idx="1"/>
          </p:nvPr>
        </p:nvSpPr>
        <p:spPr>
          <a:xfrm>
            <a:off x="838200" y="3178175"/>
            <a:ext cx="10515600" cy="3756025"/>
          </a:xfrm>
        </p:spPr>
        <p:txBody>
          <a:bodyPr>
            <a:normAutofit/>
          </a:bodyPr>
          <a:lstStyle/>
          <a:p>
            <a:r>
              <a:rPr lang="en-US" dirty="0"/>
              <a:t>Construction, modification, or replacement of an antenna structure</a:t>
            </a:r>
          </a:p>
          <a:p>
            <a:endParaRPr lang="en-US" sz="1400" dirty="0"/>
          </a:p>
          <a:p>
            <a:pPr lvl="1"/>
            <a:r>
              <a:rPr lang="en-US" dirty="0"/>
              <a:t>On Federal land, where another Federal agency has assumed responsibility for determining whether the facilities in question will have a significant effect on the quality of the human environment and, if it will, for invoking the environmental impact statement process, or </a:t>
            </a:r>
          </a:p>
          <a:p>
            <a:pPr lvl="1"/>
            <a:endParaRPr lang="en-US" dirty="0"/>
          </a:p>
          <a:p>
            <a:pPr lvl="1"/>
            <a:r>
              <a:rPr lang="en-US" dirty="0"/>
              <a:t>Where another Federal agency has assumed the same responsibility pursuant to a written agreement with the Commission (</a:t>
            </a:r>
            <a:r>
              <a:rPr lang="en-US" i="1" dirty="0"/>
              <a:t>see</a:t>
            </a:r>
            <a:r>
              <a:rPr lang="en-US" dirty="0"/>
              <a:t> 47 CFR Sec. 1.1311(e))</a:t>
            </a:r>
          </a:p>
        </p:txBody>
      </p:sp>
    </p:spTree>
    <p:extLst>
      <p:ext uri="{BB962C8B-B14F-4D97-AF65-F5344CB8AC3E}">
        <p14:creationId xmlns:p14="http://schemas.microsoft.com/office/powerpoint/2010/main" val="4128416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TotalTime>
  <Words>2367</Words>
  <Application>Microsoft Office PowerPoint</Application>
  <PresentationFormat>Widescreen</PresentationFormat>
  <Paragraphs>183</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Antenna Structure Registration and the Environmental Notification Process</vt:lpstr>
      <vt:lpstr>What is Antenna Structure Registration?</vt:lpstr>
      <vt:lpstr>What is Environmental Notification?</vt:lpstr>
      <vt:lpstr>Overview:  ASR and Environmental Notification</vt:lpstr>
      <vt:lpstr>Exceptions to the environmental notification process:</vt:lpstr>
      <vt:lpstr>Substantial Increase in Tower Height</vt:lpstr>
      <vt:lpstr>More- and Less-Preferred Lighting Styles (47 CFR Sec. 17.4(c)(3))</vt:lpstr>
      <vt:lpstr>Replacement Tower (47 CFR Sec. 17.4(c)(iv))</vt:lpstr>
      <vt:lpstr>Other Federal Agency Exception  (47 CFR Sec. 17.4(c)(1)(vi))</vt:lpstr>
      <vt:lpstr>Temporary Tower Exception  (47 CFR Sec. 17.4(c)(1)(vii))</vt:lpstr>
      <vt:lpstr>ASR Application Requiring Environmental Notification</vt:lpstr>
      <vt:lpstr>FAA No Hazard Determination / Study #</vt:lpstr>
      <vt:lpstr>National Public Notice - Timing</vt:lpstr>
      <vt:lpstr>National Public Notice – Content and Where to Find It</vt:lpstr>
      <vt:lpstr>Local Public Notice - Timing</vt:lpstr>
      <vt:lpstr>Local Public Notice – Content (47 CFR 17.4(c)(3))</vt:lpstr>
      <vt:lpstr>Combining Local Public Notices</vt:lpstr>
      <vt:lpstr>Beware of alleged (and usually fee-based) local public notice websites!</vt:lpstr>
      <vt:lpstr>Requests for Further Environmental Review – Pleading Cycle (47 CFR Sec. 17.4(c)(5), (c)(5)(i))</vt:lpstr>
      <vt:lpstr>Requests for Further Environmental Review – Content (47 CFR Sec. 17.4(c)(5)(ii))</vt:lpstr>
      <vt:lpstr>The Last Step – Part 2 Certification</vt:lpstr>
      <vt:lpstr>Could I have to do an environmental notification again for the same facility?</vt:lpstr>
      <vt:lpstr>Amendments to Pending ASR Applications  (47 CFR 17.4(c)(6))</vt:lpstr>
      <vt:lpstr>Modifications to Existing Registrations</vt:lpstr>
      <vt:lpstr>Service-specific Applications and the Environmental Notification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ASR and Environmental Notification</dc:title>
  <dc:creator>Jennifer Flynn</dc:creator>
  <cp:lastModifiedBy>Jennifer Flynn</cp:lastModifiedBy>
  <cp:revision>44</cp:revision>
  <dcterms:created xsi:type="dcterms:W3CDTF">2018-09-14T17:12:22Z</dcterms:created>
  <dcterms:modified xsi:type="dcterms:W3CDTF">2018-10-11T12:40:03Z</dcterms:modified>
</cp:coreProperties>
</file>