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0"/>
  </p:notesMasterIdLst>
  <p:sldIdLst>
    <p:sldId id="264" r:id="rId2"/>
    <p:sldId id="258" r:id="rId3"/>
    <p:sldId id="283" r:id="rId4"/>
    <p:sldId id="273" r:id="rId5"/>
    <p:sldId id="274" r:id="rId6"/>
    <p:sldId id="278" r:id="rId7"/>
    <p:sldId id="267" r:id="rId8"/>
    <p:sldId id="286" r:id="rId9"/>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08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23" autoAdjust="0"/>
    <p:restoredTop sz="94583" autoAdjust="0"/>
  </p:normalViewPr>
  <p:slideViewPr>
    <p:cSldViewPr snapToGrid="0" snapToObjects="1">
      <p:cViewPr varScale="1">
        <p:scale>
          <a:sx n="108" d="100"/>
          <a:sy n="108" d="100"/>
        </p:scale>
        <p:origin x="1584" y="96"/>
      </p:cViewPr>
      <p:guideLst>
        <p:guide orient="horz" pos="1082"/>
        <p:guide pos="2880"/>
      </p:guideLst>
    </p:cSldViewPr>
  </p:slideViewPr>
  <p:outlineViewPr>
    <p:cViewPr>
      <p:scale>
        <a:sx n="33" d="100"/>
        <a:sy n="33" d="100"/>
      </p:scale>
      <p:origin x="0" y="196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07" name="Rectangle 3"/>
          <p:cNvSpPr>
            <a:spLocks noGrp="1" noChangeArrowheads="1"/>
          </p:cNvSpPr>
          <p:nvPr>
            <p:ph type="dt" idx="1"/>
          </p:nvPr>
        </p:nvSpPr>
        <p:spPr bwMode="auto">
          <a:xfrm>
            <a:off x="4143375"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23A01D63-E203-4FF4-9B2E-E2F1869AEEB6}" type="datetimeFigureOut">
              <a:rPr lang="en-US"/>
              <a:pPr>
                <a:defRPr/>
              </a:pPr>
              <a:t>9/19/2019</a:t>
            </a:fld>
            <a:endParaRPr lang="en-US" dirty="0"/>
          </a:p>
        </p:txBody>
      </p:sp>
      <p:sp>
        <p:nvSpPr>
          <p:cNvPr id="1126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1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60171797-BFF1-4A9B-B558-E10D01A67A1A}" type="slidenum">
              <a:rPr lang="en-US"/>
              <a:pPr>
                <a:defRPr/>
              </a:pPr>
              <a:t>‹#›</a:t>
            </a:fld>
            <a:endParaRPr lang="en-US" dirty="0"/>
          </a:p>
        </p:txBody>
      </p:sp>
    </p:spTree>
    <p:extLst>
      <p:ext uri="{BB962C8B-B14F-4D97-AF65-F5344CB8AC3E}">
        <p14:creationId xmlns:p14="http://schemas.microsoft.com/office/powerpoint/2010/main" val="1946583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0775F46-6EDC-4E15-9CF5-B1296021CEE0}" type="slidenum">
              <a:rPr lang="en-US" smtClean="0"/>
              <a:pPr eaLnBrk="1" hangingPunct="1"/>
              <a:t>1</a:t>
            </a:fld>
            <a:endParaRPr lang="en-US" dirty="0"/>
          </a:p>
        </p:txBody>
      </p:sp>
    </p:spTree>
    <p:extLst>
      <p:ext uri="{BB962C8B-B14F-4D97-AF65-F5344CB8AC3E}">
        <p14:creationId xmlns:p14="http://schemas.microsoft.com/office/powerpoint/2010/main" val="2856787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2</a:t>
            </a:fld>
            <a:endParaRPr lang="en-US" dirty="0"/>
          </a:p>
        </p:txBody>
      </p:sp>
    </p:spTree>
    <p:extLst>
      <p:ext uri="{BB962C8B-B14F-4D97-AF65-F5344CB8AC3E}">
        <p14:creationId xmlns:p14="http://schemas.microsoft.com/office/powerpoint/2010/main" val="110525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3</a:t>
            </a:fld>
            <a:endParaRPr lang="en-US" dirty="0"/>
          </a:p>
        </p:txBody>
      </p:sp>
    </p:spTree>
    <p:extLst>
      <p:ext uri="{BB962C8B-B14F-4D97-AF65-F5344CB8AC3E}">
        <p14:creationId xmlns:p14="http://schemas.microsoft.com/office/powerpoint/2010/main" val="2040240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3527087-30D7-4142-BE6D-919A412224ED}" type="slidenum">
              <a:rPr lang="en-US" smtClean="0"/>
              <a:pPr eaLnBrk="1" hangingPunct="1"/>
              <a:t>4</a:t>
            </a:fld>
            <a:endParaRPr lang="en-US" dirty="0"/>
          </a:p>
        </p:txBody>
      </p:sp>
    </p:spTree>
    <p:extLst>
      <p:ext uri="{BB962C8B-B14F-4D97-AF65-F5344CB8AC3E}">
        <p14:creationId xmlns:p14="http://schemas.microsoft.com/office/powerpoint/2010/main" val="3895737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91C045F-F956-462B-92B7-A0204F80DE27}" type="slidenum">
              <a:rPr lang="en-US" smtClean="0"/>
              <a:pPr eaLnBrk="1" hangingPunct="1"/>
              <a:t>5</a:t>
            </a:fld>
            <a:endParaRPr lang="en-US" dirty="0"/>
          </a:p>
        </p:txBody>
      </p:sp>
    </p:spTree>
    <p:extLst>
      <p:ext uri="{BB962C8B-B14F-4D97-AF65-F5344CB8AC3E}">
        <p14:creationId xmlns:p14="http://schemas.microsoft.com/office/powerpoint/2010/main" val="4079495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5B811CE0-6195-475D-975F-86945F1FDB4A}" type="slidenum">
              <a:rPr lang="en-US" smtClean="0"/>
              <a:pPr eaLnBrk="1" hangingPunct="1"/>
              <a:t>6</a:t>
            </a:fld>
            <a:endParaRPr lang="en-US" dirty="0"/>
          </a:p>
        </p:txBody>
      </p:sp>
    </p:spTree>
    <p:extLst>
      <p:ext uri="{BB962C8B-B14F-4D97-AF65-F5344CB8AC3E}">
        <p14:creationId xmlns:p14="http://schemas.microsoft.com/office/powerpoint/2010/main" val="1739761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DEB6168-C929-41BE-9E06-E4573AD736B3}" type="slidenum">
              <a:rPr lang="en-US" smtClean="0"/>
              <a:pPr eaLnBrk="1" hangingPunct="1"/>
              <a:t>7</a:t>
            </a:fld>
            <a:endParaRPr lang="en-US" dirty="0"/>
          </a:p>
        </p:txBody>
      </p:sp>
    </p:spTree>
    <p:extLst>
      <p:ext uri="{BB962C8B-B14F-4D97-AF65-F5344CB8AC3E}">
        <p14:creationId xmlns:p14="http://schemas.microsoft.com/office/powerpoint/2010/main" val="2005137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0775F46-6EDC-4E15-9CF5-B1296021CEE0}" type="slidenum">
              <a:rPr lang="en-US" smtClean="0"/>
              <a:pPr eaLnBrk="1" hangingPunct="1"/>
              <a:t>8</a:t>
            </a:fld>
            <a:endParaRPr lang="en-US" dirty="0"/>
          </a:p>
        </p:txBody>
      </p:sp>
    </p:spTree>
    <p:extLst>
      <p:ext uri="{BB962C8B-B14F-4D97-AF65-F5344CB8AC3E}">
        <p14:creationId xmlns:p14="http://schemas.microsoft.com/office/powerpoint/2010/main" val="1570267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AB745AA-9B8C-4E04-81A3-0A463E7B26EC}" type="datetime1">
              <a:rPr lang="en-US"/>
              <a:pPr>
                <a:defRPr/>
              </a:pPr>
              <a:t>9/19/2019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A74E696-F705-4D96-928B-E5C4D4D677CC}" type="slidenum">
              <a:rPr lang="en-US"/>
              <a:pPr>
                <a:defRPr/>
              </a:pPr>
              <a:t>‹#›</a:t>
            </a:fld>
            <a:endParaRPr lang="en-US" dirty="0"/>
          </a:p>
        </p:txBody>
      </p:sp>
    </p:spTree>
    <p:extLst>
      <p:ext uri="{BB962C8B-B14F-4D97-AF65-F5344CB8AC3E}">
        <p14:creationId xmlns:p14="http://schemas.microsoft.com/office/powerpoint/2010/main" val="539015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5F76209-5C84-4F9A-9492-EFD88AD0AEDA}" type="datetime1">
              <a:rPr lang="en-US"/>
              <a:pPr>
                <a:defRPr/>
              </a:pPr>
              <a:t>9/19/2019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07DA15-72A8-45AA-B7F7-577551102F16}" type="slidenum">
              <a:rPr lang="en-US"/>
              <a:pPr>
                <a:defRPr/>
              </a:pPr>
              <a:t>‹#›</a:t>
            </a:fld>
            <a:endParaRPr lang="en-US" dirty="0"/>
          </a:p>
        </p:txBody>
      </p:sp>
    </p:spTree>
    <p:extLst>
      <p:ext uri="{BB962C8B-B14F-4D97-AF65-F5344CB8AC3E}">
        <p14:creationId xmlns:p14="http://schemas.microsoft.com/office/powerpoint/2010/main" val="4601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62EDD3-1977-49CF-85D7-32DE8FCEC26C}" type="datetime1">
              <a:rPr lang="en-US"/>
              <a:pPr>
                <a:defRPr/>
              </a:pPr>
              <a:t>9/19/2019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DAD90CD-A595-4A03-B3B0-6D2458F85B97}" type="slidenum">
              <a:rPr lang="en-US"/>
              <a:pPr>
                <a:defRPr/>
              </a:pPr>
              <a:t>‹#›</a:t>
            </a:fld>
            <a:endParaRPr lang="en-US" dirty="0"/>
          </a:p>
        </p:txBody>
      </p:sp>
    </p:spTree>
    <p:extLst>
      <p:ext uri="{BB962C8B-B14F-4D97-AF65-F5344CB8AC3E}">
        <p14:creationId xmlns:p14="http://schemas.microsoft.com/office/powerpoint/2010/main" val="2789750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478E61E-AF42-4921-9C6A-474ED1D94C0E}" type="datetime1">
              <a:rPr lang="en-US"/>
              <a:pPr>
                <a:defRPr/>
              </a:pPr>
              <a:t>9/19/2019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C53501-A59C-492B-A4C7-04A4F75D57BB}" type="slidenum">
              <a:rPr lang="en-US"/>
              <a:pPr>
                <a:defRPr/>
              </a:pPr>
              <a:t>‹#›</a:t>
            </a:fld>
            <a:endParaRPr lang="en-US" dirty="0"/>
          </a:p>
        </p:txBody>
      </p:sp>
    </p:spTree>
    <p:extLst>
      <p:ext uri="{BB962C8B-B14F-4D97-AF65-F5344CB8AC3E}">
        <p14:creationId xmlns:p14="http://schemas.microsoft.com/office/powerpoint/2010/main" val="187508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0167C00-BD36-49C4-8D15-675F4CEAC481}" type="datetime1">
              <a:rPr lang="en-US"/>
              <a:pPr>
                <a:defRPr/>
              </a:pPr>
              <a:t>9/19/2019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BBD6F1-B411-4A30-8CE9-38ED6E030FF9}" type="slidenum">
              <a:rPr lang="en-US"/>
              <a:pPr>
                <a:defRPr/>
              </a:pPr>
              <a:t>‹#›</a:t>
            </a:fld>
            <a:endParaRPr lang="en-US" dirty="0"/>
          </a:p>
        </p:txBody>
      </p:sp>
    </p:spTree>
    <p:extLst>
      <p:ext uri="{BB962C8B-B14F-4D97-AF65-F5344CB8AC3E}">
        <p14:creationId xmlns:p14="http://schemas.microsoft.com/office/powerpoint/2010/main" val="331916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59A6BAA-08CC-48B5-8AC5-FD6D6BAB7B07}" type="datetime1">
              <a:rPr lang="en-US"/>
              <a:pPr>
                <a:defRPr/>
              </a:pPr>
              <a:t>9/19/2019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85852A5-7399-4EE1-9575-EC2EB422152F}" type="slidenum">
              <a:rPr lang="en-US"/>
              <a:pPr>
                <a:defRPr/>
              </a:pPr>
              <a:t>‹#›</a:t>
            </a:fld>
            <a:endParaRPr lang="en-US" dirty="0"/>
          </a:p>
        </p:txBody>
      </p:sp>
    </p:spTree>
    <p:extLst>
      <p:ext uri="{BB962C8B-B14F-4D97-AF65-F5344CB8AC3E}">
        <p14:creationId xmlns:p14="http://schemas.microsoft.com/office/powerpoint/2010/main" val="242446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A65D4F1-E24F-4B20-B5AF-4D5D1BA45F9A}" type="datetime1">
              <a:rPr lang="en-US"/>
              <a:pPr>
                <a:defRPr/>
              </a:pPr>
              <a:t>9/19/2019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31045BA-22A3-4720-A26C-3FB6B56F3B25}" type="slidenum">
              <a:rPr lang="en-US"/>
              <a:pPr>
                <a:defRPr/>
              </a:pPr>
              <a:t>‹#›</a:t>
            </a:fld>
            <a:endParaRPr lang="en-US" dirty="0"/>
          </a:p>
        </p:txBody>
      </p:sp>
    </p:spTree>
    <p:extLst>
      <p:ext uri="{BB962C8B-B14F-4D97-AF65-F5344CB8AC3E}">
        <p14:creationId xmlns:p14="http://schemas.microsoft.com/office/powerpoint/2010/main" val="366281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D2F903-4F7D-4A2F-864A-8E9C169B4384}" type="datetime1">
              <a:rPr lang="en-US"/>
              <a:pPr>
                <a:defRPr/>
              </a:pPr>
              <a:t>9/19/2019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AC101C7-0027-49B3-AB16-7BF3B6FA8E0B}" type="slidenum">
              <a:rPr lang="en-US"/>
              <a:pPr>
                <a:defRPr/>
              </a:pPr>
              <a:t>‹#›</a:t>
            </a:fld>
            <a:endParaRPr lang="en-US" dirty="0"/>
          </a:p>
        </p:txBody>
      </p:sp>
    </p:spTree>
    <p:extLst>
      <p:ext uri="{BB962C8B-B14F-4D97-AF65-F5344CB8AC3E}">
        <p14:creationId xmlns:p14="http://schemas.microsoft.com/office/powerpoint/2010/main" val="288482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446C03-A480-408D-A103-97344BB9EAB4}" type="datetime1">
              <a:rPr lang="en-US"/>
              <a:pPr>
                <a:defRPr/>
              </a:pPr>
              <a:t>9/19/2019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4AB33F2-7EE2-4519-8D13-CB9CFFD5F81E}" type="slidenum">
              <a:rPr lang="en-US"/>
              <a:pPr>
                <a:defRPr/>
              </a:pPr>
              <a:t>‹#›</a:t>
            </a:fld>
            <a:endParaRPr lang="en-US" dirty="0"/>
          </a:p>
        </p:txBody>
      </p:sp>
    </p:spTree>
    <p:extLst>
      <p:ext uri="{BB962C8B-B14F-4D97-AF65-F5344CB8AC3E}">
        <p14:creationId xmlns:p14="http://schemas.microsoft.com/office/powerpoint/2010/main" val="1807114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7028BFD-9B95-4DAB-9072-776CE8770272}" type="datetime1">
              <a:rPr lang="en-US"/>
              <a:pPr>
                <a:defRPr/>
              </a:pPr>
              <a:t>9/19/2019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AC876D-8247-4334-AF22-1F06F8695AED}" type="slidenum">
              <a:rPr lang="en-US"/>
              <a:pPr>
                <a:defRPr/>
              </a:pPr>
              <a:t>‹#›</a:t>
            </a:fld>
            <a:endParaRPr lang="en-US" dirty="0"/>
          </a:p>
        </p:txBody>
      </p:sp>
    </p:spTree>
    <p:extLst>
      <p:ext uri="{BB962C8B-B14F-4D97-AF65-F5344CB8AC3E}">
        <p14:creationId xmlns:p14="http://schemas.microsoft.com/office/powerpoint/2010/main" val="224755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A1B3168-2D20-4208-A06C-B942ABD0214A}" type="datetime1">
              <a:rPr lang="en-US"/>
              <a:pPr>
                <a:defRPr/>
              </a:pPr>
              <a:t>9/19/2019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65DFE86-5D11-4A53-960B-CC46CA97ADB6}" type="slidenum">
              <a:rPr lang="en-US"/>
              <a:pPr>
                <a:defRPr/>
              </a:pPr>
              <a:t>‹#›</a:t>
            </a:fld>
            <a:endParaRPr lang="en-US" dirty="0"/>
          </a:p>
        </p:txBody>
      </p:sp>
    </p:spTree>
    <p:extLst>
      <p:ext uri="{BB962C8B-B14F-4D97-AF65-F5344CB8AC3E}">
        <p14:creationId xmlns:p14="http://schemas.microsoft.com/office/powerpoint/2010/main" val="184358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charset="-128"/>
              </a:defRPr>
            </a:lvl1pPr>
          </a:lstStyle>
          <a:p>
            <a:pPr>
              <a:defRPr/>
            </a:pPr>
            <a:fld id="{E48D049E-70A5-43CC-9ADB-E28D1CD9224F}" type="datetime1">
              <a:rPr lang="en-US"/>
              <a:pPr>
                <a:defRPr/>
              </a:pPr>
              <a:t>9/19/2019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mn-ea"/>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charset="-128"/>
              </a:defRPr>
            </a:lvl1pPr>
          </a:lstStyle>
          <a:p>
            <a:pPr>
              <a:defRPr/>
            </a:pPr>
            <a:fld id="{A513A13E-D7EB-457B-A864-35757E8BCB7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295275" y="3228108"/>
            <a:ext cx="8364465" cy="1115003"/>
          </a:xfrm>
        </p:spPr>
        <p:txBody>
          <a:bodyPr/>
          <a:lstStyle/>
          <a:p>
            <a:pPr eaLnBrk="1" hangingPunct="1"/>
            <a:r>
              <a:rPr lang="en-US" sz="4000" b="1" dirty="0">
                <a:ea typeface="ＭＳ Ｐゴシック" pitchFamily="34" charset="-128"/>
              </a:rPr>
              <a:t>Working Group 6: </a:t>
            </a:r>
            <a:br>
              <a:rPr lang="en-US" sz="4000" b="1" dirty="0">
                <a:ea typeface="ＭＳ Ｐゴシック" pitchFamily="34" charset="-128"/>
              </a:rPr>
            </a:br>
            <a:r>
              <a:rPr lang="en-US" sz="4000" b="1" dirty="0">
                <a:ea typeface="ＭＳ Ｐゴシック" pitchFamily="34" charset="-128"/>
              </a:rPr>
              <a:t>SIP Security Vulnerabilities</a:t>
            </a:r>
            <a:br>
              <a:rPr lang="en-US" dirty="0"/>
            </a:br>
            <a:r>
              <a:rPr lang="en-US" sz="4000" b="1" dirty="0">
                <a:ea typeface="ＭＳ Ｐゴシック" pitchFamily="34" charset="-128"/>
              </a:rPr>
              <a:t>Initial Work Plan</a:t>
            </a:r>
            <a:br>
              <a:rPr lang="en-US" sz="4000" b="1" dirty="0">
                <a:ea typeface="ＭＳ Ｐゴシック" pitchFamily="34" charset="-128"/>
              </a:rPr>
            </a:br>
            <a:endParaRPr lang="en-US" sz="4000" b="1" dirty="0">
              <a:ea typeface="ＭＳ Ｐゴシック" pitchFamily="34" charset="-128"/>
            </a:endParaRPr>
          </a:p>
        </p:txBody>
      </p:sp>
      <p:sp>
        <p:nvSpPr>
          <p:cNvPr id="2051" name="TextBox 5"/>
          <p:cNvSpPr txBox="1">
            <a:spLocks noChangeArrowheads="1"/>
          </p:cNvSpPr>
          <p:nvPr/>
        </p:nvSpPr>
        <p:spPr bwMode="auto">
          <a:xfrm>
            <a:off x="609600" y="4606925"/>
            <a:ext cx="7924800"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dirty="0"/>
              <a:t>September 17, 2019</a:t>
            </a:r>
          </a:p>
          <a:p>
            <a:pPr eaLnBrk="1" hangingPunct="1"/>
            <a:endParaRPr lang="en-US" dirty="0">
              <a:latin typeface="Calibri" pitchFamily="34" charset="0"/>
            </a:endParaRPr>
          </a:p>
          <a:p>
            <a:pPr eaLnBrk="1" hangingPunct="1"/>
            <a:endParaRPr lang="en-US" dirty="0">
              <a:latin typeface="Calibri" pitchFamily="34" charset="0"/>
            </a:endParaRPr>
          </a:p>
          <a:p>
            <a:pPr eaLnBrk="1" hangingPunct="1"/>
            <a:r>
              <a:rPr lang="en-US" dirty="0"/>
              <a:t>Chair: Danny McPherson, Verisign</a:t>
            </a:r>
          </a:p>
          <a:p>
            <a:pPr eaLnBrk="1" hangingPunct="1"/>
            <a:endParaRPr lang="en-US" dirty="0">
              <a:latin typeface="Calibri" pitchFamily="34" charset="0"/>
            </a:endParaRP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 y="204788"/>
            <a:ext cx="31369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2</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b="1" dirty="0">
                <a:ea typeface="ＭＳ Ｐゴシック" pitchFamily="34" charset="-128"/>
              </a:rPr>
              <a:t>Working </a:t>
            </a:r>
            <a:r>
              <a:rPr lang="en-US" b="1" dirty="0"/>
              <a:t>Group 6</a:t>
            </a:r>
            <a:r>
              <a:rPr lang="en-US" b="1" dirty="0">
                <a:ea typeface="ＭＳ Ｐゴシック" pitchFamily="34" charset="-128"/>
              </a:rPr>
              <a:t>: Background</a:t>
            </a:r>
          </a:p>
        </p:txBody>
      </p:sp>
      <p:sp>
        <p:nvSpPr>
          <p:cNvPr id="3076" name="Content Placeholder 2"/>
          <p:cNvSpPr>
            <a:spLocks noGrp="1"/>
          </p:cNvSpPr>
          <p:nvPr>
            <p:ph idx="1"/>
          </p:nvPr>
        </p:nvSpPr>
        <p:spPr>
          <a:xfrm>
            <a:off x="592111" y="1342971"/>
            <a:ext cx="8229600" cy="4292655"/>
          </a:xfrm>
        </p:spPr>
        <p:txBody>
          <a:bodyPr/>
          <a:lstStyle/>
          <a:p>
            <a:pPr marL="0" indent="0" eaLnBrk="1" hangingPunct="1">
              <a:spcBef>
                <a:spcPts val="600"/>
              </a:spcBef>
              <a:buNone/>
            </a:pPr>
            <a:endParaRPr lang="en-US" sz="2000" b="1" dirty="0">
              <a:ea typeface="ＭＳ Ｐゴシック" pitchFamily="34" charset="-128"/>
            </a:endParaRPr>
          </a:p>
          <a:p>
            <a:pPr marL="0" indent="0" eaLnBrk="1" hangingPunct="1">
              <a:spcBef>
                <a:spcPts val="600"/>
              </a:spcBef>
              <a:buNone/>
            </a:pPr>
            <a:r>
              <a:rPr lang="en-US" sz="2000" b="1" dirty="0">
                <a:ea typeface="ＭＳ Ｐゴシック" pitchFamily="34" charset="-128"/>
              </a:rPr>
              <a:t> </a:t>
            </a:r>
            <a:r>
              <a:rPr lang="en-US" sz="2000" u="sng" dirty="0"/>
              <a:t>Session Initiation Protocol (SIP)</a:t>
            </a:r>
            <a:r>
              <a:rPr lang="en-US" sz="2000" dirty="0"/>
              <a:t> is an application-layer control (signaling) protocol for creating, modifying, and terminating sessions with one or more participants.  These sessions include Internet telephone calls, multimedia distribution, and multimedia conferences.  Because SIP is used to initiate voice sessions, it is also important for 911 service.  The FCC directs CSRIC VII to review the security vulnerabilities affecting SIP that affect the provision of communications service.  CSRIC VII should outline how industry is addressing these vulnerabilities, identify any gaps in industry action, update any existing best practices relevant to SIP, and develop additional ones that, if implemented, would address such vulnerabilities and mitigate their associated risks, including the promotion of end-to-end-security</a:t>
            </a:r>
            <a:endParaRPr lang="en-US" sz="2000" b="1" dirty="0">
              <a:ea typeface="ＭＳ Ｐゴシック" pitchFamily="34" charset="-128"/>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379" y="5635626"/>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3</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b="1" dirty="0">
                <a:ea typeface="ＭＳ Ｐゴシック" pitchFamily="34" charset="-128"/>
              </a:rPr>
              <a:t>Working </a:t>
            </a:r>
            <a:r>
              <a:rPr lang="en-US" b="1" dirty="0"/>
              <a:t>Group 6: </a:t>
            </a:r>
            <a:r>
              <a:rPr lang="en-US" b="1" dirty="0">
                <a:ea typeface="ＭＳ Ｐゴシック" pitchFamily="34" charset="-128"/>
              </a:rPr>
              <a:t> Objectives</a:t>
            </a:r>
          </a:p>
        </p:txBody>
      </p:sp>
      <p:sp>
        <p:nvSpPr>
          <p:cNvPr id="3076" name="Content Placeholder 2"/>
          <p:cNvSpPr>
            <a:spLocks noGrp="1"/>
          </p:cNvSpPr>
          <p:nvPr>
            <p:ph idx="1"/>
          </p:nvPr>
        </p:nvSpPr>
        <p:spPr>
          <a:xfrm>
            <a:off x="562131" y="1781175"/>
            <a:ext cx="8229600" cy="3715983"/>
          </a:xfrm>
        </p:spPr>
        <p:txBody>
          <a:bodyPr/>
          <a:lstStyle/>
          <a:p>
            <a:pPr marL="0" indent="0" eaLnBrk="1" hangingPunct="1">
              <a:spcBef>
                <a:spcPts val="600"/>
              </a:spcBef>
              <a:buNone/>
            </a:pPr>
            <a:r>
              <a:rPr lang="en-US" sz="2000" dirty="0"/>
              <a:t>The SIP security vulnerabilities working group will:</a:t>
            </a:r>
          </a:p>
          <a:p>
            <a:pPr eaLnBrk="1" hangingPunct="1">
              <a:spcBef>
                <a:spcPts val="600"/>
              </a:spcBef>
            </a:pPr>
            <a:r>
              <a:rPr lang="en-US" sz="2000" dirty="0"/>
              <a:t>review the security vulnerabilities affecting SIP that affect the provision of communications service</a:t>
            </a:r>
          </a:p>
          <a:p>
            <a:pPr eaLnBrk="1" hangingPunct="1">
              <a:spcBef>
                <a:spcPts val="600"/>
              </a:spcBef>
            </a:pPr>
            <a:r>
              <a:rPr lang="en-US" sz="2000" dirty="0"/>
              <a:t>examine how industry is addressing these vulnerabilities</a:t>
            </a:r>
          </a:p>
          <a:p>
            <a:pPr eaLnBrk="1" hangingPunct="1">
              <a:spcBef>
                <a:spcPts val="600"/>
              </a:spcBef>
            </a:pPr>
            <a:r>
              <a:rPr lang="en-US" sz="2000" dirty="0"/>
              <a:t>identify any gaps in industry action</a:t>
            </a:r>
          </a:p>
          <a:p>
            <a:pPr eaLnBrk="1" hangingPunct="1">
              <a:spcBef>
                <a:spcPts val="600"/>
              </a:spcBef>
            </a:pPr>
            <a:r>
              <a:rPr lang="en-US" sz="2000" dirty="0"/>
              <a:t>update any existing best practices relevant to SIP</a:t>
            </a:r>
          </a:p>
          <a:p>
            <a:pPr eaLnBrk="1" hangingPunct="1">
              <a:spcBef>
                <a:spcPts val="600"/>
              </a:spcBef>
            </a:pPr>
            <a:r>
              <a:rPr lang="en-US" sz="2000" dirty="0"/>
              <a:t>develop additional best practices that, if implemented, would address such vulnerabilities and mitigate their associated risks, including the promotion of end-to-end-security</a:t>
            </a:r>
            <a:endParaRPr lang="en-US" sz="1600" b="1" dirty="0">
              <a:ea typeface="ＭＳ Ｐゴシック" pitchFamily="34" charset="-128"/>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8878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6CAE1DE9-F4EF-468D-9116-DB6A9365EEBE}" type="slidenum">
              <a:rPr lang="en-US" sz="1200">
                <a:solidFill>
                  <a:srgbClr val="898989"/>
                </a:solidFill>
                <a:latin typeface="Calibri" pitchFamily="34" charset="0"/>
              </a:rPr>
              <a:pPr algn="r" eaLnBrk="1" hangingPunct="1"/>
              <a:t>4</a:t>
            </a:fld>
            <a:endParaRPr lang="en-US" sz="1200" dirty="0">
              <a:solidFill>
                <a:srgbClr val="898989"/>
              </a:solidFill>
              <a:latin typeface="Calibri" pitchFamily="34" charset="0"/>
            </a:endParaRPr>
          </a:p>
        </p:txBody>
      </p:sp>
      <p:sp>
        <p:nvSpPr>
          <p:cNvPr id="4099" name="Title 1"/>
          <p:cNvSpPr>
            <a:spLocks noGrp="1"/>
          </p:cNvSpPr>
          <p:nvPr>
            <p:ph type="title" idx="4294967295"/>
          </p:nvPr>
        </p:nvSpPr>
        <p:spPr>
          <a:xfrm>
            <a:off x="457200" y="319609"/>
            <a:ext cx="8229600" cy="1143000"/>
          </a:xfrm>
        </p:spPr>
        <p:txBody>
          <a:bodyPr/>
          <a:lstStyle/>
          <a:p>
            <a:pPr eaLnBrk="1" hangingPunct="1"/>
            <a:r>
              <a:rPr lang="en-US" b="1" dirty="0">
                <a:ea typeface="ＭＳ Ｐゴシック" pitchFamily="34" charset="-128"/>
              </a:rPr>
              <a:t>Working Group 6 Members</a:t>
            </a:r>
          </a:p>
        </p:txBody>
      </p:sp>
      <p:pic>
        <p:nvPicPr>
          <p:cNvPr id="410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a:extLst>
              <a:ext uri="{FF2B5EF4-FFF2-40B4-BE49-F238E27FC236}">
                <a16:creationId xmlns:a16="http://schemas.microsoft.com/office/drawing/2014/main" id="{580EB44F-56FB-E64C-A36D-DDACF943B2BD}"/>
              </a:ext>
            </a:extLst>
          </p:cNvPr>
          <p:cNvSpPr/>
          <p:nvPr/>
        </p:nvSpPr>
        <p:spPr>
          <a:xfrm>
            <a:off x="656216" y="1582297"/>
            <a:ext cx="8030583" cy="4031873"/>
          </a:xfrm>
          <a:prstGeom prst="rect">
            <a:avLst/>
          </a:prstGeom>
        </p:spPr>
        <p:txBody>
          <a:bodyPr wrap="square">
            <a:spAutoFit/>
          </a:bodyPr>
          <a:lstStyle/>
          <a:p>
            <a:r>
              <a:rPr lang="en-US" sz="1600" dirty="0"/>
              <a:t>Chair: Danny McPherson* 	Verisign</a:t>
            </a:r>
          </a:p>
          <a:p>
            <a:r>
              <a:rPr lang="en-US" sz="1600" dirty="0"/>
              <a:t>Jamal </a:t>
            </a:r>
            <a:r>
              <a:rPr lang="en-US" sz="1600" dirty="0" err="1"/>
              <a:t>Boudhaouia</a:t>
            </a:r>
            <a:r>
              <a:rPr lang="en-US" sz="1600" dirty="0"/>
              <a:t>	 		CenturyLink </a:t>
            </a:r>
          </a:p>
          <a:p>
            <a:r>
              <a:rPr lang="en-US" sz="1600" dirty="0"/>
              <a:t>Pierce Gorman 			Sprint</a:t>
            </a:r>
          </a:p>
          <a:p>
            <a:r>
              <a:rPr lang="en-US" sz="1600" dirty="0"/>
              <a:t>Mark Hess* 				Comcast</a:t>
            </a:r>
          </a:p>
          <a:p>
            <a:r>
              <a:rPr lang="en-US" sz="1600" dirty="0"/>
              <a:t>Zeeshan Jahangir			T-Mobile</a:t>
            </a:r>
          </a:p>
          <a:p>
            <a:r>
              <a:rPr lang="en-US" sz="1600" dirty="0"/>
              <a:t>Susan M. Miller*			ATIS</a:t>
            </a:r>
          </a:p>
          <a:p>
            <a:r>
              <a:rPr lang="en-US" sz="1600" dirty="0"/>
              <a:t>Thomas B. </a:t>
            </a:r>
            <a:r>
              <a:rPr lang="en-US" sz="1600" dirty="0" err="1"/>
              <a:t>Nachbar</a:t>
            </a:r>
            <a:r>
              <a:rPr lang="en-US" sz="1600" dirty="0"/>
              <a:t>			SGE</a:t>
            </a:r>
          </a:p>
          <a:p>
            <a:r>
              <a:rPr lang="en-US" sz="1600" dirty="0"/>
              <a:t>Jitendra Patel				AT&amp;T</a:t>
            </a:r>
          </a:p>
          <a:p>
            <a:r>
              <a:rPr lang="en-US" sz="1600" dirty="0"/>
              <a:t>Richard E. </a:t>
            </a:r>
            <a:r>
              <a:rPr lang="en-US" sz="1600" dirty="0" err="1"/>
              <a:t>Perlotto</a:t>
            </a:r>
            <a:r>
              <a:rPr lang="en-US" sz="1600" dirty="0"/>
              <a:t> II* 		The </a:t>
            </a:r>
            <a:r>
              <a:rPr lang="en-US" sz="1600" dirty="0" err="1"/>
              <a:t>Shadowserver</a:t>
            </a:r>
            <a:r>
              <a:rPr lang="en-US" sz="1600" dirty="0"/>
              <a:t> Foundation</a:t>
            </a:r>
          </a:p>
          <a:p>
            <a:r>
              <a:rPr lang="en-US" sz="1600" dirty="0"/>
              <a:t>Jon Peterson				Neustar</a:t>
            </a:r>
          </a:p>
          <a:p>
            <a:r>
              <a:rPr lang="en-US" sz="1600" dirty="0"/>
              <a:t>Brian Rosen				NENA</a:t>
            </a:r>
          </a:p>
          <a:p>
            <a:r>
              <a:rPr lang="en-US" sz="1600" dirty="0"/>
              <a:t>Dorothy Spears-Dean* 		NASNA</a:t>
            </a:r>
          </a:p>
          <a:p>
            <a:r>
              <a:rPr lang="en-US" sz="1600" dirty="0"/>
              <a:t>John Totura				Comtech</a:t>
            </a:r>
          </a:p>
          <a:p>
            <a:r>
              <a:rPr lang="en-US" sz="1600" dirty="0"/>
              <a:t>Brian Trosper* 				Verizon</a:t>
            </a:r>
          </a:p>
          <a:p>
            <a:r>
              <a:rPr lang="en-US" sz="1600" dirty="0"/>
              <a:t>Steve Watkins*		</a:t>
            </a:r>
            <a:r>
              <a:rPr lang="en-US" sz="1600"/>
              <a:t>		Cox </a:t>
            </a:r>
            <a:r>
              <a:rPr lang="en-US" sz="1600" dirty="0"/>
              <a:t>Communications</a:t>
            </a:r>
          </a:p>
          <a:p>
            <a:r>
              <a:rPr lang="en-US" sz="1600" dirty="0"/>
              <a:t>Vladimir </a:t>
            </a:r>
            <a:r>
              <a:rPr lang="en-US" sz="1600" dirty="0" err="1"/>
              <a:t>Wolstencroft</a:t>
            </a:r>
            <a:r>
              <a:rPr lang="en-US" sz="1600" dirty="0"/>
              <a:t>		Twilio</a:t>
            </a:r>
            <a:endParaRPr lang="en-US" dirty="0"/>
          </a:p>
        </p:txBody>
      </p:sp>
      <p:sp>
        <p:nvSpPr>
          <p:cNvPr id="5" name="Rectangle 4">
            <a:extLst>
              <a:ext uri="{FF2B5EF4-FFF2-40B4-BE49-F238E27FC236}">
                <a16:creationId xmlns:a16="http://schemas.microsoft.com/office/drawing/2014/main" id="{ED5985CB-F503-3B4A-91ED-1977B4537EDE}"/>
              </a:ext>
            </a:extLst>
          </p:cNvPr>
          <p:cNvSpPr/>
          <p:nvPr/>
        </p:nvSpPr>
        <p:spPr>
          <a:xfrm>
            <a:off x="5753546" y="5987300"/>
            <a:ext cx="3390454" cy="584775"/>
          </a:xfrm>
          <a:prstGeom prst="rect">
            <a:avLst/>
          </a:prstGeom>
        </p:spPr>
        <p:txBody>
          <a:bodyPr wrap="square">
            <a:spAutoFit/>
          </a:bodyPr>
          <a:lstStyle/>
          <a:p>
            <a:pPr lvl="1"/>
            <a:r>
              <a:rPr lang="en-US" sz="1600" b="1" dirty="0"/>
              <a:t>FCC Liaison: </a:t>
            </a:r>
            <a:r>
              <a:rPr lang="en-US" sz="1600" dirty="0"/>
              <a:t>Ahmed </a:t>
            </a:r>
            <a:r>
              <a:rPr lang="en-US" sz="1600" dirty="0" err="1"/>
              <a:t>Lahjouji</a:t>
            </a:r>
            <a:endParaRPr lang="en-US" sz="1600" dirty="0"/>
          </a:p>
          <a:p>
            <a:pPr lvl="1"/>
            <a:r>
              <a:rPr lang="en-US" sz="1600" dirty="0"/>
              <a:t>*Also CSRIC Member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729FCF1-003C-4E1E-BDB8-D51394F52A88}" type="slidenum">
              <a:rPr lang="en-US" smtClean="0">
                <a:solidFill>
                  <a:srgbClr val="898989"/>
                </a:solidFill>
                <a:latin typeface="Calibri" pitchFamily="34" charset="0"/>
              </a:rPr>
              <a:pPr eaLnBrk="1" hangingPunct="1"/>
              <a:t>5</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457200" y="1689100"/>
            <a:ext cx="8229600" cy="4525963"/>
          </a:xfrm>
        </p:spPr>
        <p:txBody>
          <a:bodyPr/>
          <a:lstStyle/>
          <a:p>
            <a:pPr marL="231775" indent="-231775" eaLnBrk="1" hangingPunct="1">
              <a:lnSpc>
                <a:spcPct val="90000"/>
              </a:lnSpc>
              <a:spcBef>
                <a:spcPts val="0"/>
              </a:spcBef>
              <a:spcAft>
                <a:spcPts val="600"/>
              </a:spcAft>
            </a:pPr>
            <a:r>
              <a:rPr lang="en-US" sz="2800" b="1" dirty="0">
                <a:ea typeface="ＭＳ Ｐゴシック" pitchFamily="34" charset="-128"/>
              </a:rPr>
              <a:t>Working Group Membership: Finalized</a:t>
            </a:r>
          </a:p>
          <a:p>
            <a:pPr marL="231775" indent="-231775" eaLnBrk="1" hangingPunct="1">
              <a:lnSpc>
                <a:spcPct val="90000"/>
              </a:lnSpc>
              <a:spcBef>
                <a:spcPts val="0"/>
              </a:spcBef>
              <a:spcAft>
                <a:spcPts val="600"/>
              </a:spcAft>
            </a:pPr>
            <a:endParaRPr lang="en-US" sz="2800" dirty="0">
              <a:ea typeface="ＭＳ Ｐゴシック" pitchFamily="34" charset="-128"/>
            </a:endParaRPr>
          </a:p>
          <a:p>
            <a:pPr marL="231775" indent="-231775" eaLnBrk="1" hangingPunct="1">
              <a:lnSpc>
                <a:spcPct val="90000"/>
              </a:lnSpc>
              <a:spcBef>
                <a:spcPts val="0"/>
              </a:spcBef>
              <a:spcAft>
                <a:spcPts val="600"/>
              </a:spcAft>
            </a:pPr>
            <a:r>
              <a:rPr lang="en-US" sz="2800" b="1" dirty="0">
                <a:ea typeface="ＭＳ Ｐゴシック" pitchFamily="34" charset="-128"/>
              </a:rPr>
              <a:t>Task Group Co-Chairs: TBD</a:t>
            </a:r>
          </a:p>
          <a:p>
            <a:pPr marL="231775" indent="-231775" eaLnBrk="1" hangingPunct="1">
              <a:lnSpc>
                <a:spcPct val="90000"/>
              </a:lnSpc>
              <a:spcBef>
                <a:spcPts val="0"/>
              </a:spcBef>
              <a:spcAft>
                <a:spcPts val="600"/>
              </a:spcAft>
            </a:pPr>
            <a:endParaRPr lang="en-US" sz="2800" b="1" dirty="0">
              <a:ea typeface="ＭＳ Ｐゴシック" pitchFamily="34" charset="-128"/>
            </a:endParaRPr>
          </a:p>
          <a:p>
            <a:pPr marL="231775" indent="-231775" eaLnBrk="1" hangingPunct="1">
              <a:lnSpc>
                <a:spcPct val="90000"/>
              </a:lnSpc>
              <a:spcBef>
                <a:spcPts val="0"/>
              </a:spcBef>
              <a:spcAft>
                <a:spcPts val="600"/>
              </a:spcAft>
            </a:pPr>
            <a:r>
              <a:rPr lang="en-US" sz="2800" b="1" dirty="0">
                <a:ea typeface="ＭＳ Ｐゴシック" pitchFamily="34" charset="-128"/>
              </a:rPr>
              <a:t>Task Group Membership: TBD</a:t>
            </a:r>
          </a:p>
          <a:p>
            <a:pPr marL="231775" indent="-231775" eaLnBrk="1" hangingPunct="1">
              <a:lnSpc>
                <a:spcPct val="90000"/>
              </a:lnSpc>
              <a:spcBef>
                <a:spcPts val="0"/>
              </a:spcBef>
              <a:spcAft>
                <a:spcPts val="600"/>
              </a:spcAft>
            </a:pPr>
            <a:endParaRPr lang="en-US" sz="2800" b="1" dirty="0">
              <a:ea typeface="ＭＳ Ｐゴシック" pitchFamily="34" charset="-128"/>
            </a:endParaRPr>
          </a:p>
          <a:p>
            <a:pPr marL="231775" indent="-231775" eaLnBrk="1" hangingPunct="1">
              <a:lnSpc>
                <a:spcPct val="90000"/>
              </a:lnSpc>
              <a:spcBef>
                <a:spcPts val="0"/>
              </a:spcBef>
              <a:spcAft>
                <a:spcPts val="600"/>
              </a:spcAft>
            </a:pPr>
            <a:r>
              <a:rPr lang="en-US" sz="2800" b="1" dirty="0">
                <a:ea typeface="ＭＳ Ｐゴシック" pitchFamily="34" charset="-128"/>
              </a:rPr>
              <a:t>WG Meeting Kickoff: October [n], 2019</a:t>
            </a:r>
            <a:r>
              <a:rPr lang="en-US" sz="3000" dirty="0">
                <a:ea typeface="ＭＳ Ｐゴシック" pitchFamily="34" charset="-128"/>
              </a:rPr>
              <a:t>	</a:t>
            </a:r>
          </a:p>
        </p:txBody>
      </p:sp>
      <p:sp>
        <p:nvSpPr>
          <p:cNvPr id="7172" name="Title 1"/>
          <p:cNvSpPr>
            <a:spLocks/>
          </p:cNvSpPr>
          <p:nvPr/>
        </p:nvSpPr>
        <p:spPr bwMode="auto">
          <a:xfrm>
            <a:off x="609600" y="4270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b="1" dirty="0">
                <a:latin typeface="Calibri" pitchFamily="34" charset="0"/>
              </a:rPr>
              <a:t>Working Group 6 Status</a:t>
            </a:r>
            <a:endParaRPr lang="en-US" sz="2000" b="1" dirty="0">
              <a:latin typeface="Calibri" pitchFamily="34" charset="0"/>
            </a:endParaRPr>
          </a:p>
        </p:txBody>
      </p:sp>
      <p:pic>
        <p:nvPicPr>
          <p:cNvPr id="71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3CDEE8E-92AF-4081-9E14-333881A36E8A}" type="slidenum">
              <a:rPr lang="en-US" smtClean="0">
                <a:solidFill>
                  <a:srgbClr val="898989"/>
                </a:solidFill>
                <a:latin typeface="Calibri" pitchFamily="34" charset="0"/>
              </a:rPr>
              <a:pPr eaLnBrk="1" hangingPunct="1"/>
              <a:t>6</a:t>
            </a:fld>
            <a:endParaRPr lang="en-US" dirty="0">
              <a:solidFill>
                <a:srgbClr val="898989"/>
              </a:solidFill>
              <a:latin typeface="Calibri" pitchFamily="34" charset="0"/>
            </a:endParaRPr>
          </a:p>
        </p:txBody>
      </p:sp>
      <p:sp>
        <p:nvSpPr>
          <p:cNvPr id="9220" name="Title 1"/>
          <p:cNvSpPr>
            <a:spLocks/>
          </p:cNvSpPr>
          <p:nvPr/>
        </p:nvSpPr>
        <p:spPr bwMode="auto">
          <a:xfrm>
            <a:off x="609600" y="4270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b="1" dirty="0">
                <a:latin typeface="Calibri" pitchFamily="34" charset="0"/>
              </a:rPr>
              <a:t>Deliverables/Schedule</a:t>
            </a:r>
            <a:endParaRPr lang="en-US" sz="2000" b="1" dirty="0">
              <a:latin typeface="Calibri" pitchFamily="34" charset="0"/>
            </a:endParaRPr>
          </a:p>
        </p:txBody>
      </p:sp>
      <p:pic>
        <p:nvPicPr>
          <p:cNvPr id="922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459" name="Content Placeholder 2"/>
          <p:cNvSpPr>
            <a:spLocks noGrp="1"/>
          </p:cNvSpPr>
          <p:nvPr>
            <p:ph idx="4294967295"/>
          </p:nvPr>
        </p:nvSpPr>
        <p:spPr>
          <a:xfrm>
            <a:off x="457200" y="1678342"/>
            <a:ext cx="8229600" cy="4525963"/>
          </a:xfrm>
        </p:spPr>
        <p:txBody>
          <a:bodyPr/>
          <a:lstStyle/>
          <a:p>
            <a:pPr marL="0" indent="0" eaLnBrk="1" hangingPunct="1">
              <a:lnSpc>
                <a:spcPct val="90000"/>
              </a:lnSpc>
              <a:buFont typeface="Arial" charset="0"/>
              <a:buNone/>
            </a:pPr>
            <a:endParaRPr lang="en-US" sz="2200" dirty="0">
              <a:ea typeface="ＭＳ Ｐゴシック" pitchFamily="34" charset="-128"/>
            </a:endParaRPr>
          </a:p>
          <a:p>
            <a:pPr marL="0" indent="0" eaLnBrk="1" hangingPunct="1">
              <a:lnSpc>
                <a:spcPct val="90000"/>
              </a:lnSpc>
              <a:buFont typeface="Arial" charset="0"/>
              <a:buNone/>
            </a:pPr>
            <a:r>
              <a:rPr lang="en-US" sz="2800" b="1" u="sng" dirty="0">
                <a:ea typeface="ＭＳ Ｐゴシック" pitchFamily="34" charset="-128"/>
              </a:rPr>
              <a:t>FINAL REPORT</a:t>
            </a:r>
          </a:p>
          <a:p>
            <a:pPr marL="0" indent="0" eaLnBrk="1" hangingPunct="1">
              <a:lnSpc>
                <a:spcPct val="90000"/>
              </a:lnSpc>
              <a:buFont typeface="Arial" charset="0"/>
              <a:buNone/>
            </a:pPr>
            <a:endParaRPr lang="en-US" sz="2800" b="1" dirty="0"/>
          </a:p>
          <a:p>
            <a:pPr marL="0" indent="0" eaLnBrk="1" hangingPunct="1">
              <a:lnSpc>
                <a:spcPct val="90000"/>
              </a:lnSpc>
              <a:buFont typeface="Arial" charset="0"/>
              <a:buNone/>
            </a:pPr>
            <a:r>
              <a:rPr lang="en-US" sz="2400" b="1" dirty="0"/>
              <a:t>Report on SIP Security Challenges and their Mitigation </a:t>
            </a:r>
          </a:p>
          <a:p>
            <a:pPr marL="0" indent="0" eaLnBrk="1" hangingPunct="1">
              <a:lnSpc>
                <a:spcPct val="90000"/>
              </a:lnSpc>
              <a:buFont typeface="Arial" charset="0"/>
              <a:buNone/>
            </a:pPr>
            <a:r>
              <a:rPr lang="en-US" sz="2400" dirty="0"/>
              <a:t>March 2021</a:t>
            </a:r>
          </a:p>
          <a:p>
            <a:pPr marL="0" indent="0" eaLnBrk="1" hangingPunct="1">
              <a:lnSpc>
                <a:spcPct val="90000"/>
              </a:lnSpc>
              <a:buFont typeface="Arial" charset="0"/>
              <a:buNone/>
            </a:pPr>
            <a:endParaRPr lang="en-US" sz="3000" dirty="0">
              <a:ea typeface="ＭＳ Ｐゴシック"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A3676A8-325C-44AB-AA81-818FB89FA3D3}" type="slidenum">
              <a:rPr lang="en-US" smtClean="0">
                <a:solidFill>
                  <a:srgbClr val="898989"/>
                </a:solidFill>
                <a:latin typeface="Calibri" pitchFamily="34" charset="0"/>
              </a:rPr>
              <a:pPr eaLnBrk="1" hangingPunct="1"/>
              <a:t>7</a:t>
            </a:fld>
            <a:endParaRPr lang="en-US" dirty="0">
              <a:solidFill>
                <a:srgbClr val="898989"/>
              </a:solidFill>
              <a:latin typeface="Calibri" pitchFamily="34" charset="0"/>
            </a:endParaRPr>
          </a:p>
        </p:txBody>
      </p:sp>
      <p:sp>
        <p:nvSpPr>
          <p:cNvPr id="10243" name="Title 1"/>
          <p:cNvSpPr>
            <a:spLocks noGrp="1"/>
          </p:cNvSpPr>
          <p:nvPr>
            <p:ph type="title" idx="4294967295"/>
          </p:nvPr>
        </p:nvSpPr>
        <p:spPr/>
        <p:txBody>
          <a:bodyPr/>
          <a:lstStyle/>
          <a:p>
            <a:pPr eaLnBrk="1" hangingPunct="1"/>
            <a:r>
              <a:rPr lang="en-US" b="1" dirty="0">
                <a:ea typeface="ＭＳ Ｐゴシック" pitchFamily="34" charset="-128"/>
              </a:rPr>
              <a:t>Next Steps</a:t>
            </a:r>
          </a:p>
        </p:txBody>
      </p:sp>
      <p:sp>
        <p:nvSpPr>
          <p:cNvPr id="10244" name="Content Placeholder 2"/>
          <p:cNvSpPr>
            <a:spLocks noGrp="1"/>
          </p:cNvSpPr>
          <p:nvPr>
            <p:ph idx="4294967295"/>
          </p:nvPr>
        </p:nvSpPr>
        <p:spPr>
          <a:xfrm>
            <a:off x="457200" y="1597025"/>
            <a:ext cx="8229600" cy="4525963"/>
          </a:xfrm>
        </p:spPr>
        <p:txBody>
          <a:bodyPr/>
          <a:lstStyle/>
          <a:p>
            <a:pPr marL="231775" indent="-231775" eaLnBrk="1" hangingPunct="1">
              <a:lnSpc>
                <a:spcPct val="90000"/>
              </a:lnSpc>
              <a:spcBef>
                <a:spcPts val="600"/>
              </a:spcBef>
            </a:pPr>
            <a:r>
              <a:rPr lang="en-US" sz="2800" dirty="0">
                <a:ea typeface="ＭＳ Ｐゴシック" pitchFamily="34" charset="-128"/>
              </a:rPr>
              <a:t>Establish Kickoff meeting and cadence</a:t>
            </a:r>
          </a:p>
          <a:p>
            <a:pPr marL="231775" indent="-231775" eaLnBrk="1" hangingPunct="1">
              <a:lnSpc>
                <a:spcPct val="90000"/>
              </a:lnSpc>
              <a:spcBef>
                <a:spcPts val="600"/>
              </a:spcBef>
            </a:pPr>
            <a:r>
              <a:rPr lang="en-US" sz="2800" dirty="0">
                <a:ea typeface="ＭＳ Ｐゴシック" pitchFamily="34" charset="-128"/>
              </a:rPr>
              <a:t>Convey WG ground rules</a:t>
            </a:r>
          </a:p>
          <a:p>
            <a:pPr marL="231775" indent="-231775" eaLnBrk="1" hangingPunct="1">
              <a:lnSpc>
                <a:spcPct val="90000"/>
              </a:lnSpc>
              <a:spcBef>
                <a:spcPts val="600"/>
              </a:spcBef>
            </a:pPr>
            <a:r>
              <a:rPr lang="en-US" sz="2800" dirty="0">
                <a:ea typeface="ＭＳ Ｐゴシック" pitchFamily="34" charset="-128"/>
              </a:rPr>
              <a:t>Identify task teams and leaders</a:t>
            </a:r>
          </a:p>
          <a:p>
            <a:pPr marL="231775" indent="-231775" eaLnBrk="1" hangingPunct="1">
              <a:lnSpc>
                <a:spcPct val="90000"/>
              </a:lnSpc>
              <a:spcBef>
                <a:spcPts val="600"/>
              </a:spcBef>
            </a:pPr>
            <a:r>
              <a:rPr lang="en-US" sz="2800" dirty="0">
                <a:ea typeface="ＭＳ Ｐゴシック" pitchFamily="34" charset="-128"/>
              </a:rPr>
              <a:t>Establish communications lists and repositories</a:t>
            </a:r>
          </a:p>
          <a:p>
            <a:pPr marL="231775" indent="-231775" eaLnBrk="1" hangingPunct="1">
              <a:lnSpc>
                <a:spcPct val="90000"/>
              </a:lnSpc>
              <a:spcBef>
                <a:spcPts val="600"/>
              </a:spcBef>
            </a:pPr>
            <a:r>
              <a:rPr lang="en-US" sz="2800" dirty="0">
                <a:ea typeface="ＭＳ Ｐゴシック" pitchFamily="34" charset="-128"/>
              </a:rPr>
              <a:t>Develop work plan (backwards from March 2021)</a:t>
            </a:r>
          </a:p>
          <a:p>
            <a:pPr marL="231775" indent="-231775" eaLnBrk="1" hangingPunct="1">
              <a:lnSpc>
                <a:spcPct val="90000"/>
              </a:lnSpc>
              <a:spcBef>
                <a:spcPts val="600"/>
              </a:spcBef>
            </a:pPr>
            <a:r>
              <a:rPr lang="en-US" sz="2800" dirty="0">
                <a:ea typeface="ＭＳ Ｐゴシック" pitchFamily="34" charset="-128"/>
              </a:rPr>
              <a:t>Execute plan</a:t>
            </a:r>
          </a:p>
          <a:p>
            <a:pPr marL="231775" indent="-231775" eaLnBrk="1" hangingPunct="1">
              <a:lnSpc>
                <a:spcPct val="90000"/>
              </a:lnSpc>
              <a:spcBef>
                <a:spcPts val="600"/>
              </a:spcBef>
            </a:pPr>
            <a:r>
              <a:rPr lang="en-US" sz="2800" dirty="0">
                <a:ea typeface="ＭＳ Ｐゴシック" pitchFamily="34" charset="-128"/>
              </a:rPr>
              <a:t>March 2021: Publish Final Report</a:t>
            </a:r>
          </a:p>
          <a:p>
            <a:pPr marL="231775" indent="-231775" eaLnBrk="1" hangingPunct="1">
              <a:lnSpc>
                <a:spcPct val="90000"/>
              </a:lnSpc>
              <a:spcBef>
                <a:spcPts val="600"/>
              </a:spcBef>
            </a:pPr>
            <a:endParaRPr lang="en-US" sz="3000" dirty="0">
              <a:ea typeface="ＭＳ Ｐゴシック" pitchFamily="34" charset="-128"/>
            </a:endParaRPr>
          </a:p>
          <a:p>
            <a:pPr marL="231775" indent="-231775" eaLnBrk="1" hangingPunct="1">
              <a:lnSpc>
                <a:spcPct val="90000"/>
              </a:lnSpc>
              <a:buFont typeface="Arial" charset="0"/>
              <a:buNone/>
            </a:pPr>
            <a:endParaRPr lang="en-US" sz="3000" dirty="0">
              <a:ea typeface="ＭＳ Ｐゴシック" pitchFamily="34" charset="-128"/>
            </a:endParaRPr>
          </a:p>
          <a:p>
            <a:pPr marL="0" indent="0" eaLnBrk="1" hangingPunct="1">
              <a:lnSpc>
                <a:spcPct val="90000"/>
              </a:lnSpc>
              <a:buFont typeface="Arial" charset="0"/>
              <a:buNone/>
            </a:pPr>
            <a:r>
              <a:rPr lang="en-US" sz="3000" dirty="0">
                <a:ea typeface="ＭＳ Ｐゴシック" pitchFamily="34" charset="-128"/>
              </a:rPr>
              <a:t>				</a:t>
            </a:r>
          </a:p>
          <a:p>
            <a:pPr marL="0" indent="0" eaLnBrk="1" hangingPunct="1">
              <a:lnSpc>
                <a:spcPct val="90000"/>
              </a:lnSpc>
              <a:buFont typeface="Arial" charset="0"/>
              <a:buNone/>
            </a:pPr>
            <a:r>
              <a:rPr lang="en-US" sz="3000" dirty="0">
                <a:ea typeface="ＭＳ Ｐゴシック" pitchFamily="34" charset="-128"/>
              </a:rPr>
              <a:t>				</a:t>
            </a:r>
          </a:p>
        </p:txBody>
      </p:sp>
      <p:pic>
        <p:nvPicPr>
          <p:cNvPr id="1024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50044" y="3228108"/>
            <a:ext cx="8364465" cy="1115003"/>
          </a:xfrm>
        </p:spPr>
        <p:txBody>
          <a:bodyPr/>
          <a:lstStyle/>
          <a:p>
            <a:pPr eaLnBrk="1" hangingPunct="1"/>
            <a:r>
              <a:rPr lang="en-US" sz="4000" b="1" dirty="0">
                <a:ea typeface="ＭＳ Ｐゴシック" pitchFamily="34" charset="-128"/>
              </a:rPr>
              <a:t>Working Group 6: </a:t>
            </a:r>
            <a:br>
              <a:rPr lang="en-US" sz="4000" b="1" dirty="0">
                <a:ea typeface="ＭＳ Ｐゴシック" pitchFamily="34" charset="-128"/>
              </a:rPr>
            </a:br>
            <a:r>
              <a:rPr lang="en-US" sz="4000" b="1" dirty="0">
                <a:ea typeface="ＭＳ Ｐゴシック" pitchFamily="34" charset="-128"/>
              </a:rPr>
              <a:t>SIP Security Vulnerabilities</a:t>
            </a:r>
            <a:br>
              <a:rPr lang="en-US" dirty="0"/>
            </a:br>
            <a:br>
              <a:rPr lang="en-US" sz="4000" b="1" dirty="0">
                <a:ea typeface="ＭＳ Ｐゴシック" pitchFamily="34" charset="-128"/>
              </a:rPr>
            </a:br>
            <a:r>
              <a:rPr lang="en-US" sz="4000" b="1" dirty="0">
                <a:ea typeface="ＭＳ Ｐゴシック" pitchFamily="34" charset="-128"/>
              </a:rPr>
              <a:t>Questions?</a:t>
            </a: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 y="204788"/>
            <a:ext cx="31369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82846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338</Words>
  <Application>Microsoft Office PowerPoint</Application>
  <PresentationFormat>On-screen Show (4:3)</PresentationFormat>
  <Paragraphs>75</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Working Group 6:  SIP Security Vulnerabilities Initial Work Plan </vt:lpstr>
      <vt:lpstr>Working Group 6: Background</vt:lpstr>
      <vt:lpstr>Working Group 6:  Objectives</vt:lpstr>
      <vt:lpstr>Working Group 6 Members</vt:lpstr>
      <vt:lpstr>PowerPoint Presentation</vt:lpstr>
      <vt:lpstr>PowerPoint Presentation</vt:lpstr>
      <vt:lpstr>Next Steps</vt:lpstr>
      <vt:lpstr>Working Group 6:  SIP Security Vulnerabilities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2012-09-10T16:23:09Z</dcterms:created>
  <dcterms:modified xsi:type="dcterms:W3CDTF">2019-09-19T15:16:46Z</dcterms:modified>
</cp:coreProperties>
</file>