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473" r:id="rId2"/>
    <p:sldId id="474" r:id="rId3"/>
    <p:sldId id="475" r:id="rId4"/>
    <p:sldId id="476" r:id="rId5"/>
    <p:sldId id="477" r:id="rId6"/>
    <p:sldId id="47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0" d="100"/>
          <a:sy n="90" d="100"/>
        </p:scale>
        <p:origin x="12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87411B-394A-4A60-B083-576AC19766AA}" type="datetimeFigureOut">
              <a:rPr lang="en-US" smtClean="0"/>
              <a:t>3/17/2020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5E1906-840E-41AC-A45C-E5411AD05274}" type="slidenum">
              <a:rPr lang="en-US" smtClean="0"/>
              <a:t>‹#›</a:t>
            </a:fld>
            <a:endParaRPr lang="en-US"/>
          </a:p>
        </p:txBody>
      </p:sp>
    </p:spTree>
    <p:extLst>
      <p:ext uri="{BB962C8B-B14F-4D97-AF65-F5344CB8AC3E}">
        <p14:creationId xmlns:p14="http://schemas.microsoft.com/office/powerpoint/2010/main" val="2087463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22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20775F46-6EDC-4E15-9CF5-B1296021CEE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85678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853612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9E3C0B31-DCB6-4633-A0F4-64EAAFAA1E10}"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135536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079495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391C045F-F956-462B-92B7-A0204F80DE27}"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425022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ea typeface="ＭＳ Ｐゴシック" pitchFamily="34" charset="-128"/>
            </a:endParaRPr>
          </a:p>
        </p:txBody>
      </p:sp>
      <p:sp>
        <p:nvSpPr>
          <p:cNvPr id="19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73075" eaLnBrk="0" hangingPunct="0">
              <a:defRPr>
                <a:solidFill>
                  <a:schemeClr val="tx1"/>
                </a:solidFill>
                <a:latin typeface="Arial" charset="0"/>
                <a:ea typeface="ＭＳ Ｐゴシック" pitchFamily="34" charset="-128"/>
              </a:defRPr>
            </a:lvl1pPr>
            <a:lvl2pPr marL="742950" indent="-285750" defTabSz="473075" eaLnBrk="0" hangingPunct="0">
              <a:defRPr>
                <a:solidFill>
                  <a:schemeClr val="tx1"/>
                </a:solidFill>
                <a:latin typeface="Arial" charset="0"/>
                <a:ea typeface="ＭＳ Ｐゴシック" pitchFamily="34" charset="-128"/>
              </a:defRPr>
            </a:lvl2pPr>
            <a:lvl3pPr marL="1143000" indent="-228600" defTabSz="473075" eaLnBrk="0" hangingPunct="0">
              <a:defRPr>
                <a:solidFill>
                  <a:schemeClr val="tx1"/>
                </a:solidFill>
                <a:latin typeface="Arial" charset="0"/>
                <a:ea typeface="ＭＳ Ｐゴシック" pitchFamily="34" charset="-128"/>
              </a:defRPr>
            </a:lvl3pPr>
            <a:lvl4pPr marL="1600200" indent="-228600" defTabSz="473075" eaLnBrk="0" hangingPunct="0">
              <a:defRPr>
                <a:solidFill>
                  <a:schemeClr val="tx1"/>
                </a:solidFill>
                <a:latin typeface="Arial" charset="0"/>
                <a:ea typeface="ＭＳ Ｐゴシック" pitchFamily="34" charset="-128"/>
              </a:defRPr>
            </a:lvl4pPr>
            <a:lvl5pPr marL="2057400" indent="-228600" defTabSz="473075" eaLnBrk="0" hangingPunct="0">
              <a:defRPr>
                <a:solidFill>
                  <a:schemeClr val="tx1"/>
                </a:solidFill>
                <a:latin typeface="Arial" charset="0"/>
                <a:ea typeface="ＭＳ Ｐゴシック" pitchFamily="34" charset="-128"/>
              </a:defRPr>
            </a:lvl5pPr>
            <a:lvl6pPr marL="2514600" indent="-228600" defTabSz="473075"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73075"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73075"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73075"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73075" rtl="0" eaLnBrk="1" fontAlgn="base" latinLnBrk="0" hangingPunct="1">
              <a:lnSpc>
                <a:spcPct val="100000"/>
              </a:lnSpc>
              <a:spcBef>
                <a:spcPct val="0"/>
              </a:spcBef>
              <a:spcAft>
                <a:spcPct val="0"/>
              </a:spcAft>
              <a:buClrTx/>
              <a:buSzTx/>
              <a:buFontTx/>
              <a:buNone/>
              <a:tabLst/>
              <a:defRPr/>
            </a:pPr>
            <a:fld id="{5B811CE0-6195-475D-975F-86945F1FDB4A}"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pitchFamily="34" charset="-128"/>
                <a:cs typeface="+mn-cs"/>
              </a:rPr>
              <a:pPr marL="0" marR="0" lvl="0" indent="0" algn="r" defTabSz="473075"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739761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AB745AA-9B8C-4E04-81A3-0A463E7B26E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A74E696-F705-4D96-928B-E5C4D4D677CC}" type="slidenum">
              <a:rPr lang="en-US"/>
              <a:pPr>
                <a:defRPr/>
              </a:pPr>
              <a:t>‹#›</a:t>
            </a:fld>
            <a:endParaRPr lang="en-US" dirty="0"/>
          </a:p>
        </p:txBody>
      </p:sp>
    </p:spTree>
    <p:extLst>
      <p:ext uri="{BB962C8B-B14F-4D97-AF65-F5344CB8AC3E}">
        <p14:creationId xmlns:p14="http://schemas.microsoft.com/office/powerpoint/2010/main" val="192645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5F76209-5C84-4F9A-9492-EFD88AD0AEDA}"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007DA15-72A8-45AA-B7F7-577551102F16}" type="slidenum">
              <a:rPr lang="en-US"/>
              <a:pPr>
                <a:defRPr/>
              </a:pPr>
              <a:t>‹#›</a:t>
            </a:fld>
            <a:endParaRPr lang="en-US" dirty="0"/>
          </a:p>
        </p:txBody>
      </p:sp>
    </p:spTree>
    <p:extLst>
      <p:ext uri="{BB962C8B-B14F-4D97-AF65-F5344CB8AC3E}">
        <p14:creationId xmlns:p14="http://schemas.microsoft.com/office/powerpoint/2010/main" val="89503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462EDD3-1977-49CF-85D7-32DE8FCEC26C}"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DAD90CD-A595-4A03-B3B0-6D2458F85B97}" type="slidenum">
              <a:rPr lang="en-US"/>
              <a:pPr>
                <a:defRPr/>
              </a:pPr>
              <a:t>‹#›</a:t>
            </a:fld>
            <a:endParaRPr lang="en-US" dirty="0"/>
          </a:p>
        </p:txBody>
      </p:sp>
    </p:spTree>
    <p:extLst>
      <p:ext uri="{BB962C8B-B14F-4D97-AF65-F5344CB8AC3E}">
        <p14:creationId xmlns:p14="http://schemas.microsoft.com/office/powerpoint/2010/main" val="530908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78E61E-AF42-4921-9C6A-474ED1D94C0E}"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EC53501-A59C-492B-A4C7-04A4F75D57BB}" type="slidenum">
              <a:rPr lang="en-US"/>
              <a:pPr>
                <a:defRPr/>
              </a:pPr>
              <a:t>‹#›</a:t>
            </a:fld>
            <a:endParaRPr lang="en-US" dirty="0"/>
          </a:p>
        </p:txBody>
      </p:sp>
    </p:spTree>
    <p:extLst>
      <p:ext uri="{BB962C8B-B14F-4D97-AF65-F5344CB8AC3E}">
        <p14:creationId xmlns:p14="http://schemas.microsoft.com/office/powerpoint/2010/main" val="2216941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0167C00-BD36-49C4-8D15-675F4CEAC481}" type="datetime1">
              <a:rPr lang="en-US"/>
              <a:pPr>
                <a:defRPr/>
              </a:pPr>
              <a:t>3/17/2020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BBD6F1-B411-4A30-8CE9-38ED6E030FF9}" type="slidenum">
              <a:rPr lang="en-US"/>
              <a:pPr>
                <a:defRPr/>
              </a:pPr>
              <a:t>‹#›</a:t>
            </a:fld>
            <a:endParaRPr lang="en-US" dirty="0"/>
          </a:p>
        </p:txBody>
      </p:sp>
    </p:spTree>
    <p:extLst>
      <p:ext uri="{BB962C8B-B14F-4D97-AF65-F5344CB8AC3E}">
        <p14:creationId xmlns:p14="http://schemas.microsoft.com/office/powerpoint/2010/main" val="1187853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A59A6BAA-08CC-48B5-8AC5-FD6D6BAB7B07}"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85852A5-7399-4EE1-9575-EC2EB422152F}" type="slidenum">
              <a:rPr lang="en-US"/>
              <a:pPr>
                <a:defRPr/>
              </a:pPr>
              <a:t>‹#›</a:t>
            </a:fld>
            <a:endParaRPr lang="en-US" dirty="0"/>
          </a:p>
        </p:txBody>
      </p:sp>
    </p:spTree>
    <p:extLst>
      <p:ext uri="{BB962C8B-B14F-4D97-AF65-F5344CB8AC3E}">
        <p14:creationId xmlns:p14="http://schemas.microsoft.com/office/powerpoint/2010/main" val="1261744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A65D4F1-E24F-4B20-B5AF-4D5D1BA45F9A}" type="datetime1">
              <a:rPr lang="en-US"/>
              <a:pPr>
                <a:defRPr/>
              </a:pPr>
              <a:t>3/17/2020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31045BA-22A3-4720-A26C-3FB6B56F3B25}" type="slidenum">
              <a:rPr lang="en-US"/>
              <a:pPr>
                <a:defRPr/>
              </a:pPr>
              <a:t>‹#›</a:t>
            </a:fld>
            <a:endParaRPr lang="en-US" dirty="0"/>
          </a:p>
        </p:txBody>
      </p:sp>
    </p:spTree>
    <p:extLst>
      <p:ext uri="{BB962C8B-B14F-4D97-AF65-F5344CB8AC3E}">
        <p14:creationId xmlns:p14="http://schemas.microsoft.com/office/powerpoint/2010/main" val="390683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D2F903-4F7D-4A2F-864A-8E9C169B4384}" type="datetime1">
              <a:rPr lang="en-US"/>
              <a:pPr>
                <a:defRPr/>
              </a:pPr>
              <a:t>3/17/2020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AC101C7-0027-49B3-AB16-7BF3B6FA8E0B}" type="slidenum">
              <a:rPr lang="en-US"/>
              <a:pPr>
                <a:defRPr/>
              </a:pPr>
              <a:t>‹#›</a:t>
            </a:fld>
            <a:endParaRPr lang="en-US" dirty="0"/>
          </a:p>
        </p:txBody>
      </p:sp>
    </p:spTree>
    <p:extLst>
      <p:ext uri="{BB962C8B-B14F-4D97-AF65-F5344CB8AC3E}">
        <p14:creationId xmlns:p14="http://schemas.microsoft.com/office/powerpoint/2010/main" val="679342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446C03-A480-408D-A103-97344BB9EAB4}" type="datetime1">
              <a:rPr lang="en-US"/>
              <a:pPr>
                <a:defRPr/>
              </a:pPr>
              <a:t>3/17/2020</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4AB33F2-7EE2-4519-8D13-CB9CFFD5F81E}" type="slidenum">
              <a:rPr lang="en-US"/>
              <a:pPr>
                <a:defRPr/>
              </a:pPr>
              <a:t>‹#›</a:t>
            </a:fld>
            <a:endParaRPr lang="en-US" dirty="0"/>
          </a:p>
        </p:txBody>
      </p:sp>
    </p:spTree>
    <p:extLst>
      <p:ext uri="{BB962C8B-B14F-4D97-AF65-F5344CB8AC3E}">
        <p14:creationId xmlns:p14="http://schemas.microsoft.com/office/powerpoint/2010/main" val="162202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7028BFD-9B95-4DAB-9072-776CE8770272}"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5AC876D-8247-4334-AF22-1F06F8695AED}" type="slidenum">
              <a:rPr lang="en-US"/>
              <a:pPr>
                <a:defRPr/>
              </a:pPr>
              <a:t>‹#›</a:t>
            </a:fld>
            <a:endParaRPr lang="en-US" dirty="0"/>
          </a:p>
        </p:txBody>
      </p:sp>
    </p:spTree>
    <p:extLst>
      <p:ext uri="{BB962C8B-B14F-4D97-AF65-F5344CB8AC3E}">
        <p14:creationId xmlns:p14="http://schemas.microsoft.com/office/powerpoint/2010/main" val="2847702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B3168-2D20-4208-A06C-B942ABD0214A}" type="datetime1">
              <a:rPr lang="en-US"/>
              <a:pPr>
                <a:defRPr/>
              </a:pPr>
              <a:t>3/17/2020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5DFE86-5D11-4A53-960B-CC46CA97ADB6}" type="slidenum">
              <a:rPr lang="en-US"/>
              <a:pPr>
                <a:defRPr/>
              </a:pPr>
              <a:t>‹#›</a:t>
            </a:fld>
            <a:endParaRPr lang="en-US" dirty="0"/>
          </a:p>
        </p:txBody>
      </p:sp>
    </p:spTree>
    <p:extLst>
      <p:ext uri="{BB962C8B-B14F-4D97-AF65-F5344CB8AC3E}">
        <p14:creationId xmlns:p14="http://schemas.microsoft.com/office/powerpoint/2010/main" val="1756971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ea typeface="ＭＳ Ｐゴシック" charset="-128"/>
              </a:defRPr>
            </a:lvl1pPr>
          </a:lstStyle>
          <a:p>
            <a:pPr>
              <a:defRPr/>
            </a:pPr>
            <a:fld id="{E48D049E-70A5-43CC-9ADB-E28D1CD9224F}" type="datetime1">
              <a:rPr lang="en-US"/>
              <a:pPr>
                <a:defRPr/>
              </a:pPr>
              <a:t>3/17/2020</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ea typeface="+mn-ea"/>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ea typeface="ＭＳ Ｐゴシック" charset="-128"/>
              </a:defRPr>
            </a:lvl1pPr>
          </a:lstStyle>
          <a:p>
            <a:pPr>
              <a:defRPr/>
            </a:pPr>
            <a:fld id="{A513A13E-D7EB-457B-A864-35757E8BCB76}" type="slidenum">
              <a:rPr lang="en-US"/>
              <a:pPr>
                <a:defRPr/>
              </a:pPr>
              <a:t>‹#›</a:t>
            </a:fld>
            <a:endParaRPr lang="en-US" dirty="0"/>
          </a:p>
        </p:txBody>
      </p:sp>
    </p:spTree>
    <p:extLst>
      <p:ext uri="{BB962C8B-B14F-4D97-AF65-F5344CB8AC3E}">
        <p14:creationId xmlns:p14="http://schemas.microsoft.com/office/powerpoint/2010/main" val="1412482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mj-cs"/>
        </a:defRPr>
      </a:lvl1pPr>
      <a:lvl2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2pPr>
      <a:lvl3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3pPr>
      <a:lvl4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4pPr>
      <a:lvl5pPr algn="ctr" defTabSz="457200"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13318" y="1839951"/>
            <a:ext cx="11039706" cy="4521300"/>
          </a:xfrm>
        </p:spPr>
        <p:txBody>
          <a:bodyPr/>
          <a:lstStyle/>
          <a:p>
            <a:pPr eaLnBrk="1" hangingPunct="1"/>
            <a:r>
              <a:rPr lang="en-US" sz="4000" b="1" dirty="0">
                <a:ea typeface="ＭＳ Ｐゴシック" pitchFamily="34" charset="-128"/>
              </a:rPr>
              <a:t>Working Group 1:</a:t>
            </a:r>
            <a:br>
              <a:rPr lang="en-US" sz="4000" b="1" dirty="0">
                <a:ea typeface="ＭＳ Ｐゴシック" pitchFamily="34" charset="-128"/>
              </a:rPr>
            </a:br>
            <a:r>
              <a:rPr lang="en-US" sz="4000" b="1" dirty="0"/>
              <a:t>Alert Originator Standard Operating Procedures</a:t>
            </a:r>
            <a:r>
              <a:rPr lang="en-US" sz="4000" dirty="0"/>
              <a:t> </a:t>
            </a:r>
            <a:br>
              <a:rPr lang="en-US" sz="2800" dirty="0"/>
            </a:br>
            <a:br>
              <a:rPr lang="en-US" sz="2800" dirty="0"/>
            </a:br>
            <a:r>
              <a:rPr lang="en-US" sz="2800" b="1" i="1" dirty="0"/>
              <a:t>Working Group Status Update</a:t>
            </a:r>
            <a:br>
              <a:rPr lang="en-US" sz="4000" b="1" dirty="0">
                <a:ea typeface="ＭＳ Ｐゴシック" pitchFamily="34" charset="-128"/>
              </a:rPr>
            </a:br>
            <a:endParaRPr lang="en-US" sz="4000" b="1" dirty="0">
              <a:ea typeface="ＭＳ Ｐゴシック" pitchFamily="34" charset="-128"/>
            </a:endParaRPr>
          </a:p>
        </p:txBody>
      </p:sp>
      <p:sp>
        <p:nvSpPr>
          <p:cNvPr id="2051" name="TextBox 5"/>
          <p:cNvSpPr txBox="1">
            <a:spLocks noChangeArrowheads="1"/>
          </p:cNvSpPr>
          <p:nvPr/>
        </p:nvSpPr>
        <p:spPr bwMode="auto">
          <a:xfrm>
            <a:off x="2133600" y="4606925"/>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ＭＳ Ｐゴシック" pitchFamily="34" charset="-128"/>
                <a:cs typeface="+mn-cs"/>
              </a:rPr>
              <a:t>March 17, 2020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ＭＳ Ｐゴシック" pitchFamily="34" charset="-128"/>
              <a:cs typeface="+mn-cs"/>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ＭＳ Ｐゴシック" pitchFamily="34" charset="-128"/>
                <a:cs typeface="+mn-cs"/>
              </a:rPr>
              <a:t>WG1 Chair, Craig Fugate, America’s Public Television Stations [APTS]</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endParaRPr>
          </a:p>
        </p:txBody>
      </p:sp>
      <p:pic>
        <p:nvPicPr>
          <p:cNvPr id="2052"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19275" y="204788"/>
            <a:ext cx="3136900"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1981200" y="274638"/>
            <a:ext cx="8508380" cy="1143000"/>
          </a:xfrm>
        </p:spPr>
        <p:txBody>
          <a:bodyPr/>
          <a:lstStyle/>
          <a:p>
            <a:pPr eaLnBrk="1" hangingPunct="1"/>
            <a:r>
              <a:rPr lang="en-US" sz="4000" b="1" dirty="0">
                <a:ea typeface="ＭＳ Ｐゴシック" pitchFamily="34" charset="-128"/>
              </a:rPr>
              <a:t>Working </a:t>
            </a:r>
            <a:r>
              <a:rPr lang="en-US" sz="4000" b="1" dirty="0"/>
              <a:t>Group 1</a:t>
            </a:r>
            <a:endParaRPr lang="en-US" sz="4000" b="1" dirty="0">
              <a:ea typeface="ＭＳ Ｐゴシック" pitchFamily="34" charset="-128"/>
            </a:endParaRPr>
          </a:p>
        </p:txBody>
      </p:sp>
      <p:sp>
        <p:nvSpPr>
          <p:cNvPr id="3076" name="Content Placeholder 2"/>
          <p:cNvSpPr>
            <a:spLocks noGrp="1"/>
          </p:cNvSpPr>
          <p:nvPr>
            <p:ph idx="1"/>
          </p:nvPr>
        </p:nvSpPr>
        <p:spPr>
          <a:xfrm>
            <a:off x="2101121" y="1052514"/>
            <a:ext cx="8229600" cy="4899025"/>
          </a:xfrm>
        </p:spPr>
        <p:txBody>
          <a:bodyPr/>
          <a:lstStyle/>
          <a:p>
            <a:pPr marL="0" indent="0" eaLnBrk="1" hangingPunct="1">
              <a:spcBef>
                <a:spcPts val="600"/>
              </a:spcBef>
              <a:buNone/>
            </a:pPr>
            <a:endParaRPr lang="en-US" sz="2400" dirty="0"/>
          </a:p>
          <a:p>
            <a:pPr marL="0" indent="0">
              <a:buNone/>
            </a:pPr>
            <a:r>
              <a:rPr lang="en-US" sz="3000" dirty="0"/>
              <a:t>(1) establishing and maintaining communications between industry stakeholders and alert originators</a:t>
            </a:r>
          </a:p>
          <a:p>
            <a:pPr marL="0" indent="0">
              <a:buNone/>
            </a:pPr>
            <a:r>
              <a:rPr lang="en-US" sz="3000" dirty="0"/>
              <a:t>(2) developing and maintaining relationships between communications providers and alert originators that can readily leveraged during emergencies</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39048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D5A3E25-0842-43EE-901B-BA590748A92E}"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3075" name="Title 1"/>
          <p:cNvSpPr>
            <a:spLocks noGrp="1"/>
          </p:cNvSpPr>
          <p:nvPr>
            <p:ph type="title"/>
          </p:nvPr>
        </p:nvSpPr>
        <p:spPr>
          <a:xfrm>
            <a:off x="1981200" y="274638"/>
            <a:ext cx="8508380" cy="1143000"/>
          </a:xfrm>
        </p:spPr>
        <p:txBody>
          <a:bodyPr/>
          <a:lstStyle/>
          <a:p>
            <a:pPr eaLnBrk="1" hangingPunct="1"/>
            <a:r>
              <a:rPr lang="en-US" sz="4000" b="1" dirty="0">
                <a:ea typeface="ＭＳ Ｐゴシック" pitchFamily="34" charset="-128"/>
              </a:rPr>
              <a:t>Working </a:t>
            </a:r>
            <a:r>
              <a:rPr lang="en-US" sz="4000" b="1" dirty="0"/>
              <a:t>Group 1</a:t>
            </a:r>
            <a:endParaRPr lang="en-US" sz="4000" b="1" dirty="0">
              <a:ea typeface="ＭＳ Ｐゴシック" pitchFamily="34" charset="-128"/>
            </a:endParaRPr>
          </a:p>
        </p:txBody>
      </p:sp>
      <p:sp>
        <p:nvSpPr>
          <p:cNvPr id="3076" name="Content Placeholder 2"/>
          <p:cNvSpPr>
            <a:spLocks noGrp="1"/>
          </p:cNvSpPr>
          <p:nvPr>
            <p:ph idx="1"/>
          </p:nvPr>
        </p:nvSpPr>
        <p:spPr>
          <a:xfrm>
            <a:off x="2101121" y="1052514"/>
            <a:ext cx="8229600" cy="4899025"/>
          </a:xfrm>
        </p:spPr>
        <p:txBody>
          <a:bodyPr/>
          <a:lstStyle/>
          <a:p>
            <a:pPr marL="0" indent="0" eaLnBrk="1" hangingPunct="1">
              <a:spcBef>
                <a:spcPts val="600"/>
              </a:spcBef>
              <a:buNone/>
            </a:pPr>
            <a:endParaRPr lang="en-US" sz="2400" dirty="0"/>
          </a:p>
          <a:p>
            <a:pPr marL="0" indent="0">
              <a:buNone/>
            </a:pPr>
            <a:r>
              <a:rPr lang="en-US" sz="3000" dirty="0"/>
              <a:t>(3) measures to establish redundant and effective lines of communication with key stakeholders during emergencies, including Government Emergency Telecommunications Service (GETS) and the Wireless Priority Service (WPS)</a:t>
            </a:r>
          </a:p>
          <a:p>
            <a:pPr marL="0" indent="0">
              <a:buNone/>
            </a:pPr>
            <a:r>
              <a:rPr lang="en-US" sz="3000" dirty="0"/>
              <a:t>(4) the important elements that should be included in alert messages that that retract or correct false alerts.  </a:t>
            </a:r>
          </a:p>
        </p:txBody>
      </p:sp>
      <p:pic>
        <p:nvPicPr>
          <p:cNvPr id="307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500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729FCF1-003C-4E1E-BDB8-D51394F52A88}"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248937" y="1689101"/>
            <a:ext cx="8961863" cy="4525963"/>
          </a:xfrm>
        </p:spPr>
        <p:txBody>
          <a:bodyPr/>
          <a:lstStyle/>
          <a:p>
            <a:pPr eaLnBrk="1" hangingPunct="1">
              <a:lnSpc>
                <a:spcPct val="90000"/>
              </a:lnSpc>
            </a:pPr>
            <a:r>
              <a:rPr lang="en-US" sz="2800" b="1" dirty="0">
                <a:ea typeface="ＭＳ Ｐゴシック" pitchFamily="34" charset="-128"/>
              </a:rPr>
              <a:t>Subgroup 1 &amp; Subgroup 2</a:t>
            </a:r>
          </a:p>
          <a:p>
            <a:pPr lvl="1" eaLnBrk="1" hangingPunct="1">
              <a:lnSpc>
                <a:spcPct val="90000"/>
              </a:lnSpc>
            </a:pPr>
            <a:r>
              <a:rPr lang="en-US" sz="2400" b="1" dirty="0">
                <a:ea typeface="ＭＳ Ｐゴシック" pitchFamily="34" charset="-128"/>
              </a:rPr>
              <a:t>We are keeping the tasks separate but have combined the sub working groups.</a:t>
            </a:r>
          </a:p>
          <a:p>
            <a:pPr lvl="1" eaLnBrk="1" hangingPunct="1">
              <a:lnSpc>
                <a:spcPct val="90000"/>
              </a:lnSpc>
            </a:pPr>
            <a:r>
              <a:rPr lang="en-US" sz="2400" b="1" dirty="0">
                <a:ea typeface="ＭＳ Ｐゴシック" pitchFamily="34" charset="-128"/>
              </a:rPr>
              <a:t>The focus is both is improving communications between Alert Originators and Industry Stakeholders.</a:t>
            </a:r>
          </a:p>
          <a:p>
            <a:pPr lvl="2" eaLnBrk="1" hangingPunct="1">
              <a:lnSpc>
                <a:spcPct val="90000"/>
              </a:lnSpc>
            </a:pPr>
            <a:r>
              <a:rPr lang="en-US" sz="2000" b="1" dirty="0">
                <a:ea typeface="ＭＳ Ｐゴシック" pitchFamily="34" charset="-128"/>
              </a:rPr>
              <a:t>Day to Day Operations, regular schedule engagements</a:t>
            </a:r>
          </a:p>
          <a:p>
            <a:pPr lvl="2" eaLnBrk="1" hangingPunct="1">
              <a:lnSpc>
                <a:spcPct val="90000"/>
              </a:lnSpc>
            </a:pPr>
            <a:r>
              <a:rPr lang="en-US" sz="2000" b="1" dirty="0">
                <a:ea typeface="ＭＳ Ｐゴシック" pitchFamily="34" charset="-128"/>
              </a:rPr>
              <a:t>Activation of the System, who to call in the event of a false alert, or other unintended consequences </a:t>
            </a:r>
          </a:p>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2133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1: Status</a:t>
            </a: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6729FCF1-003C-4E1E-BDB8-D51394F52A88}"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981200" y="1689101"/>
            <a:ext cx="8229600" cy="4525963"/>
          </a:xfrm>
        </p:spPr>
        <p:txBody>
          <a:bodyPr/>
          <a:lstStyle/>
          <a:p>
            <a:pPr eaLnBrk="1" hangingPunct="1">
              <a:lnSpc>
                <a:spcPct val="90000"/>
              </a:lnSpc>
            </a:pPr>
            <a:r>
              <a:rPr lang="en-US" sz="2800" b="1" dirty="0">
                <a:ea typeface="ＭＳ Ｐゴシック" pitchFamily="34" charset="-128"/>
              </a:rPr>
              <a:t>Subgroup 3</a:t>
            </a:r>
          </a:p>
          <a:p>
            <a:pPr lvl="1" eaLnBrk="1" hangingPunct="1">
              <a:lnSpc>
                <a:spcPct val="90000"/>
              </a:lnSpc>
            </a:pPr>
            <a:r>
              <a:rPr lang="en-US" sz="2400" b="1" dirty="0">
                <a:ea typeface="ＭＳ Ｐゴシック" pitchFamily="34" charset="-128"/>
              </a:rPr>
              <a:t>Establishing multiple methods to access information before, during, and after an emergency, it is critical to establish multiple lines of communication with key industry stakeholders and partners to enable consistent messaging and align collaboration. </a:t>
            </a:r>
          </a:p>
          <a:p>
            <a:pPr eaLnBrk="1" hangingPunct="1">
              <a:lnSpc>
                <a:spcPct val="90000"/>
              </a:lnSpc>
            </a:pPr>
            <a:r>
              <a:rPr lang="en-US" sz="2800" b="1" dirty="0">
                <a:ea typeface="ＭＳ Ｐゴシック" pitchFamily="34" charset="-128"/>
              </a:rPr>
              <a:t>Subgroup 4</a:t>
            </a:r>
          </a:p>
          <a:p>
            <a:pPr lvl="1" eaLnBrk="1" hangingPunct="1">
              <a:lnSpc>
                <a:spcPct val="90000"/>
              </a:lnSpc>
            </a:pPr>
            <a:r>
              <a:rPr lang="en-US" sz="2400" b="1" dirty="0">
                <a:ea typeface="ＭＳ Ｐゴシック" pitchFamily="34" charset="-128"/>
              </a:rPr>
              <a:t> Prevention of false alerts </a:t>
            </a:r>
          </a:p>
          <a:p>
            <a:pPr lvl="1" eaLnBrk="1" hangingPunct="1">
              <a:lnSpc>
                <a:spcPct val="90000"/>
              </a:lnSpc>
            </a:pPr>
            <a:r>
              <a:rPr lang="en-US" sz="2400" b="1" dirty="0">
                <a:ea typeface="ＭＳ Ｐゴシック" pitchFamily="34" charset="-128"/>
              </a:rPr>
              <a:t>Recovery from False Alert:  WEA and EAS will be addressed separately due to differences in protocols</a:t>
            </a:r>
          </a:p>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r>
              <a:rPr lang="en-US" sz="3000" dirty="0">
                <a:ea typeface="ＭＳ Ｐゴシック" pitchFamily="34" charset="-128"/>
              </a:rPr>
              <a:t>				</a:t>
            </a:r>
          </a:p>
          <a:p>
            <a:pPr marL="0" indent="0" eaLnBrk="1" hangingPunct="1">
              <a:lnSpc>
                <a:spcPct val="90000"/>
              </a:lnSpc>
              <a:buNone/>
            </a:pPr>
            <a:r>
              <a:rPr lang="en-US" sz="3000" dirty="0">
                <a:ea typeface="ＭＳ Ｐゴシック" pitchFamily="34" charset="-128"/>
              </a:rPr>
              <a:t>				</a:t>
            </a:r>
          </a:p>
        </p:txBody>
      </p:sp>
      <p:sp>
        <p:nvSpPr>
          <p:cNvPr id="7172" name="Title 1"/>
          <p:cNvSpPr>
            <a:spLocks/>
          </p:cNvSpPr>
          <p:nvPr/>
        </p:nvSpPr>
        <p:spPr bwMode="auto">
          <a:xfrm>
            <a:off x="2133600" y="4270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1: Status</a:t>
            </a:r>
          </a:p>
        </p:txBody>
      </p:sp>
      <p:pic>
        <p:nvPicPr>
          <p:cNvPr id="7173"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51927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3CDEE8E-92AF-4081-9E14-333881A36E8A}" type="slidenum">
              <a:rPr kumimoji="0" lang="en-US" sz="1200" b="0" i="0" u="none" strike="noStrike" kern="1200" cap="none" spc="0" normalizeH="0" baseline="0" noProof="0">
                <a:ln>
                  <a:noFill/>
                </a:ln>
                <a:solidFill>
                  <a:srgbClr val="898989"/>
                </a:solidFill>
                <a:effectLst/>
                <a:uLnTx/>
                <a:uFillTx/>
                <a:latin typeface="Calibri" pitchFamily="34" charset="0"/>
                <a:ea typeface="ＭＳ Ｐゴシック" pitchFamily="34"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898989"/>
              </a:solidFill>
              <a:effectLst/>
              <a:uLnTx/>
              <a:uFillTx/>
              <a:latin typeface="Calibri" pitchFamily="34" charset="0"/>
              <a:ea typeface="ＭＳ Ｐゴシック" pitchFamily="34" charset="-128"/>
              <a:cs typeface="+mn-cs"/>
            </a:endParaRPr>
          </a:p>
        </p:txBody>
      </p:sp>
      <p:sp>
        <p:nvSpPr>
          <p:cNvPr id="19459" name="Content Placeholder 2"/>
          <p:cNvSpPr>
            <a:spLocks noGrp="1"/>
          </p:cNvSpPr>
          <p:nvPr>
            <p:ph idx="4294967295"/>
          </p:nvPr>
        </p:nvSpPr>
        <p:spPr>
          <a:xfrm>
            <a:off x="1981200" y="1689101"/>
            <a:ext cx="8229600" cy="4525963"/>
          </a:xfrm>
        </p:spPr>
        <p:txBody>
          <a:bodyPr/>
          <a:lstStyle/>
          <a:p>
            <a:pPr marL="0" indent="0" eaLnBrk="1" hangingPunct="1">
              <a:lnSpc>
                <a:spcPct val="90000"/>
              </a:lnSpc>
              <a:buNone/>
            </a:pPr>
            <a:endParaRPr lang="en-US" sz="2200" dirty="0">
              <a:ea typeface="ＭＳ Ｐゴシック" pitchFamily="34" charset="-128"/>
            </a:endParaRPr>
          </a:p>
          <a:p>
            <a:pPr marL="0" indent="0" eaLnBrk="1" hangingPunct="1">
              <a:lnSpc>
                <a:spcPct val="90000"/>
              </a:lnSpc>
              <a:buNone/>
            </a:pPr>
            <a:r>
              <a:rPr lang="en-US" sz="2800" b="1" u="sng" dirty="0">
                <a:ea typeface="ＭＳ Ｐゴシック" pitchFamily="34" charset="-128"/>
              </a:rPr>
              <a:t>Report 1</a:t>
            </a:r>
          </a:p>
          <a:p>
            <a:pPr lvl="0"/>
            <a:r>
              <a:rPr lang="en-US" dirty="0"/>
              <a:t>Report on Standard Operating Procedures for Emergency Alerting Communications – September 2020</a:t>
            </a:r>
            <a:endParaRPr lang="en-US" sz="2800" dirty="0"/>
          </a:p>
          <a:p>
            <a:pPr marL="0" indent="0" eaLnBrk="1" hangingPunct="1">
              <a:lnSpc>
                <a:spcPct val="90000"/>
              </a:lnSpc>
              <a:buNone/>
            </a:pPr>
            <a:endParaRPr lang="en-US" sz="2800" dirty="0"/>
          </a:p>
        </p:txBody>
      </p:sp>
      <p:sp>
        <p:nvSpPr>
          <p:cNvPr id="9220" name="Title 1"/>
          <p:cNvSpPr>
            <a:spLocks/>
          </p:cNvSpPr>
          <p:nvPr/>
        </p:nvSpPr>
        <p:spPr bwMode="auto">
          <a:xfrm>
            <a:off x="1014761" y="427038"/>
            <a:ext cx="9601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itchFamily="34" charset="0"/>
                <a:ea typeface="ＭＳ Ｐゴシック" pitchFamily="34" charset="-128"/>
                <a:cs typeface="+mn-cs"/>
              </a:rPr>
              <a:t>Working Group 1: Deliverables/Schedule</a:t>
            </a:r>
          </a:p>
        </p:txBody>
      </p:sp>
      <p:pic>
        <p:nvPicPr>
          <p:cNvPr id="922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3389" y="5586414"/>
            <a:ext cx="1787525" cy="1093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Words>
  <Application>Microsoft Office PowerPoint</Application>
  <PresentationFormat>Widescreen</PresentationFormat>
  <Paragraphs>49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1_Office Theme</vt:lpstr>
      <vt:lpstr>Working Group 1: Alert Originator Standard Operating Procedures   Working Group Status Update </vt:lpstr>
      <vt:lpstr>Working Group 1</vt:lpstr>
      <vt:lpstr>Working Group 1</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1: Alert Originator Standard Operating Procedures   Working Group Status Update </dc:title>
  <dc:creator>Suzon Cameron</dc:creator>
  <cp:lastModifiedBy>Suzon Cameron</cp:lastModifiedBy>
  <cp:revision>1</cp:revision>
  <dcterms:created xsi:type="dcterms:W3CDTF">2020-03-17T19:28:01Z</dcterms:created>
  <dcterms:modified xsi:type="dcterms:W3CDTF">2020-03-17T19:28:13Z</dcterms:modified>
</cp:coreProperties>
</file>