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sldIdLst>
    <p:sldId id="256" r:id="rId2"/>
    <p:sldId id="280" r:id="rId3"/>
    <p:sldId id="257" r:id="rId4"/>
    <p:sldId id="258" r:id="rId5"/>
    <p:sldId id="275" r:id="rId6"/>
    <p:sldId id="260" r:id="rId7"/>
    <p:sldId id="269" r:id="rId8"/>
    <p:sldId id="270" r:id="rId9"/>
    <p:sldId id="261" r:id="rId10"/>
    <p:sldId id="271" r:id="rId11"/>
    <p:sldId id="264" r:id="rId12"/>
    <p:sldId id="276" r:id="rId13"/>
    <p:sldId id="272" r:id="rId14"/>
    <p:sldId id="273" r:id="rId15"/>
    <p:sldId id="266"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York" initials="HY" lastIdx="15" clrIdx="0">
    <p:extLst>
      <p:ext uri="{19B8F6BF-5375-455C-9EA6-DF929625EA0E}">
        <p15:presenceInfo xmlns:p15="http://schemas.microsoft.com/office/powerpoint/2012/main" userId="S-1-5-21-1853340152-2049958363-1890321446-1471" providerId="AD"/>
      </p:ext>
    </p:extLst>
  </p:cmAuthor>
  <p:cmAuthor id="2" name="Blake Reid" initials="BR" lastIdx="8" clrIdx="1">
    <p:extLst>
      <p:ext uri="{19B8F6BF-5375-455C-9EA6-DF929625EA0E}">
        <p15:presenceInfo xmlns:p15="http://schemas.microsoft.com/office/powerpoint/2012/main" userId="S::reidb@colorado.edu::580488d5-6d8b-4f6f-9f10-0c223e37be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4354" autoAdjust="0"/>
  </p:normalViewPr>
  <p:slideViewPr>
    <p:cSldViewPr snapToGrid="0">
      <p:cViewPr varScale="1">
        <p:scale>
          <a:sx n="92" d="100"/>
          <a:sy n="92" d="100"/>
        </p:scale>
        <p:origin x="12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0C55F-6D46-4A68-8F1C-CA744CE22C9F}"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58B66-B0B1-4E66-B3F7-10E05EF8E3B0}" type="slidenum">
              <a:rPr lang="en-US" smtClean="0"/>
              <a:t>‹#›</a:t>
            </a:fld>
            <a:endParaRPr lang="en-US"/>
          </a:p>
        </p:txBody>
      </p:sp>
    </p:spTree>
    <p:extLst>
      <p:ext uri="{BB962C8B-B14F-4D97-AF65-F5344CB8AC3E}">
        <p14:creationId xmlns:p14="http://schemas.microsoft.com/office/powerpoint/2010/main" val="360715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858B66-B0B1-4E66-B3F7-10E05EF8E3B0}" type="slidenum">
              <a:rPr lang="en-US" smtClean="0"/>
              <a:t>1</a:t>
            </a:fld>
            <a:endParaRPr lang="en-US"/>
          </a:p>
        </p:txBody>
      </p:sp>
    </p:spTree>
    <p:extLst>
      <p:ext uri="{BB962C8B-B14F-4D97-AF65-F5344CB8AC3E}">
        <p14:creationId xmlns:p14="http://schemas.microsoft.com/office/powerpoint/2010/main" val="350721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I’m going to do a pretend weather segment where I show you some things that can help make unscripted programming more accessible. The captioning is going to turn off now, because it’s unscripted. I’m also going to turn off the audio at different parts to give you a feel for how someone who relies on the captioning views the segment.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(CC off) Here’s my weather map: This version has counties highlighted.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(Audio off) The storm is moving eastward.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(Audio back on) Did you catch that the storm is moving eastward? It would be hard with just that map and not being able to hear the audio, right? So take a look at this map, which has arrows pointing for the storm direction. And, instead of abbreviations like “TS,” spell out “thunderstorm.” That can also be helpful.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look down here - this crawl can give more information.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(Audio off) Thunderstorms moving westward. Expected to reach downtown at 5 p.m.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I’m turning the ENT captioning back on because I’m going to just do a normal, sunny forecast. Expect sunny skies for the weekend. Highs in 70s, lows in the 50s.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my graphic showed the temperatures, the ENT captioning did not. Sometimes that’s unavoidable, as weather is changing during a newscast. But to the extent you can track the language of a weather report to the script, it will be much more accessible. We know much of the weather is done by ad </a:t>
            </a:r>
            <a:r>
              <a:rPr lang="en-US" sz="1200" kern="1200" dirty="0" err="1">
                <a:solidFill>
                  <a:schemeClr val="tx1"/>
                </a:solidFill>
                <a:effectLst/>
                <a:latin typeface="+mn-lt"/>
                <a:ea typeface="+mn-ea"/>
                <a:cs typeface="+mn-cs"/>
              </a:rPr>
              <a:t>libbing</a:t>
            </a:r>
            <a:r>
              <a:rPr lang="en-US" sz="1200" kern="1200" dirty="0">
                <a:solidFill>
                  <a:schemeClr val="tx1"/>
                </a:solidFill>
                <a:effectLst/>
                <a:latin typeface="+mn-lt"/>
                <a:ea typeface="+mn-ea"/>
                <a:cs typeface="+mn-cs"/>
              </a:rPr>
              <a:t>, and the FCC accepts that. But when you can, it is a great service to your viewers to script as closely as possible.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there are special rules about emergency weather. You can find out more about those rules at www.fcc.gov/general/access-emergency-information-television.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Speaking of finding out more, sometimes it’s helpful to include a URL to the full textual weather report online in the ENT captioning, especially when weather is changing during a show. Like this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14</a:t>
            </a:fld>
            <a:endParaRPr lang="en-US"/>
          </a:p>
        </p:txBody>
      </p:sp>
    </p:spTree>
    <p:extLst>
      <p:ext uri="{BB962C8B-B14F-4D97-AF65-F5344CB8AC3E}">
        <p14:creationId xmlns:p14="http://schemas.microsoft.com/office/powerpoint/2010/main" val="135022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858B66-B0B1-4E66-B3F7-10E05EF8E3B0}" type="slidenum">
              <a:rPr lang="en-US" smtClean="0"/>
              <a:t>15</a:t>
            </a:fld>
            <a:endParaRPr lang="en-US"/>
          </a:p>
        </p:txBody>
      </p:sp>
    </p:spTree>
    <p:extLst>
      <p:ext uri="{BB962C8B-B14F-4D97-AF65-F5344CB8AC3E}">
        <p14:creationId xmlns:p14="http://schemas.microsoft.com/office/powerpoint/2010/main" val="247651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16</a:t>
            </a:fld>
            <a:endParaRPr lang="en-US"/>
          </a:p>
        </p:txBody>
      </p:sp>
    </p:spTree>
    <p:extLst>
      <p:ext uri="{BB962C8B-B14F-4D97-AF65-F5344CB8AC3E}">
        <p14:creationId xmlns:p14="http://schemas.microsoft.com/office/powerpoint/2010/main" val="43240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Video 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my name is </a:t>
            </a:r>
            <a:r>
              <a:rPr lang="en-US" sz="1200" kern="1200" dirty="0" err="1">
                <a:solidFill>
                  <a:schemeClr val="tx1"/>
                </a:solidFill>
                <a:effectLst/>
                <a:latin typeface="+mn-lt"/>
                <a:ea typeface="+mn-ea"/>
                <a:cs typeface="+mn-cs"/>
              </a:rPr>
              <a:t>Isidore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Niyongabo</a:t>
            </a:r>
            <a:r>
              <a:rPr lang="en-US" sz="1200" kern="1200" dirty="0">
                <a:solidFill>
                  <a:schemeClr val="tx1"/>
                </a:solidFill>
                <a:effectLst/>
                <a:latin typeface="+mn-lt"/>
                <a:ea typeface="+mn-ea"/>
                <a:cs typeface="+mn-cs"/>
              </a:rPr>
              <a:t>. Thank you for your interest in this toolkit. As a Deaf consumer, I depend on high-quality captions to access television, including live news. We hope the tips presented in this toolkit support your hard work in making your content accessible for all viewers. Thank you.</a:t>
            </a:r>
          </a:p>
          <a:p>
            <a:endParaRPr lang="en-US" b="1" u="sng" dirty="0"/>
          </a:p>
        </p:txBody>
      </p:sp>
      <p:sp>
        <p:nvSpPr>
          <p:cNvPr id="4" name="Slide Number Placeholder 3"/>
          <p:cNvSpPr>
            <a:spLocks noGrp="1"/>
          </p:cNvSpPr>
          <p:nvPr>
            <p:ph type="sldNum" sz="quarter" idx="10"/>
          </p:nvPr>
        </p:nvSpPr>
        <p:spPr/>
        <p:txBody>
          <a:bodyPr/>
          <a:lstStyle/>
          <a:p>
            <a:fld id="{9C858B66-B0B1-4E66-B3F7-10E05EF8E3B0}" type="slidenum">
              <a:rPr lang="en-US" smtClean="0"/>
              <a:t>2</a:t>
            </a:fld>
            <a:endParaRPr lang="en-US"/>
          </a:p>
        </p:txBody>
      </p:sp>
    </p:spTree>
    <p:extLst>
      <p:ext uri="{BB962C8B-B14F-4D97-AF65-F5344CB8AC3E}">
        <p14:creationId xmlns:p14="http://schemas.microsoft.com/office/powerpoint/2010/main" val="366113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a:t>
            </a:r>
            <a:r>
              <a:rPr lang="en-US" sz="1200" b="1" u="sng" kern="1200" baseline="0" dirty="0">
                <a:solidFill>
                  <a:schemeClr val="tx1"/>
                </a:solidFill>
                <a:effectLst/>
                <a:latin typeface="+mn-lt"/>
                <a:ea typeface="+mn-ea"/>
                <a:cs typeface="+mn-cs"/>
              </a:rPr>
              <a:t>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earlier slides, you learned why captioning is important and had a quick legal overview about the FCC “Best Practices” for Electronic Newsroom Technique captioning, which is also called ENT Captioning.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 captioning uses the scripts typed in for the teleprompter or otherwise into the newsroom computer system to create captions for your viewers. In the slides that follow, we plan to share with you some practical tips to improve the viewer experience for 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also notice that some of the slides include specially produced brief videos of examples of ENT captioning that will illustrate some of the practical tips discussed here. Make sure to click on those videos and see if you can spot the aspects of captioning that are being highlighted.</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6</a:t>
            </a:fld>
            <a:endParaRPr lang="en-US"/>
          </a:p>
        </p:txBody>
      </p:sp>
    </p:spTree>
    <p:extLst>
      <p:ext uri="{BB962C8B-B14F-4D97-AF65-F5344CB8AC3E}">
        <p14:creationId xmlns:p14="http://schemas.microsoft.com/office/powerpoint/2010/main" val="48105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like a typo in an email can confuse a reader, spelling issues can make it harder for viewers who rely on captions to fully experience your programming.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you can see that the captioning below said “you’re” — Y-O-U-APOSTROPHE-R-E — in the captioning instead of “your” — Y-O-U-R. Which brings up another point. Did you see the word “apostrophe” spelled out in the captions? While phonetically spelling out names or phrases may be required for anchors and reporters to read the prompter, we suggest thinking about whether they’re really necessary there as they can be confusing to a viewer of ENT captioning. Looks like I did it again they’re and there!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make the viewer experience </a:t>
            </a:r>
            <a:r>
              <a:rPr lang="en-US" sz="1200" kern="1200" dirty="0" err="1">
                <a:solidFill>
                  <a:schemeClr val="tx1"/>
                </a:solidFill>
                <a:effectLst/>
                <a:latin typeface="+mn-lt"/>
                <a:ea typeface="+mn-ea"/>
                <a:cs typeface="+mn-cs"/>
              </a:rPr>
              <a:t>muy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bueno</a:t>
            </a:r>
            <a:r>
              <a:rPr lang="en-US" sz="1200" kern="1200" dirty="0">
                <a:solidFill>
                  <a:schemeClr val="tx1"/>
                </a:solidFill>
                <a:effectLst/>
                <a:latin typeface="+mn-lt"/>
                <a:ea typeface="+mn-ea"/>
                <a:cs typeface="+mn-cs"/>
              </a:rPr>
              <a:t>, that is “very good,” we also suggest typing out non-English phrases. And be consistent with spelling. For example, if you drop the “e” between “g” and “m” in judgment, stick with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you notice some of my typos in the captioning? We know news scripts are written quickly and on deadline but that can be distracting!</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7</a:t>
            </a:fld>
            <a:endParaRPr lang="en-US"/>
          </a:p>
        </p:txBody>
      </p:sp>
    </p:spTree>
    <p:extLst>
      <p:ext uri="{BB962C8B-B14F-4D97-AF65-F5344CB8AC3E}">
        <p14:creationId xmlns:p14="http://schemas.microsoft.com/office/powerpoint/2010/main" val="192815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if not most, newsrooms use all caps in writing scripts and displaying them on the prompter for on-air talent to read. When those scripts are turned into ENT captioning, however, ALL CAPS can be hard to read. Whatever you do, don’t mix it up like this video. Be consistent. So stick with ALL CAPS or go with both upper and lower case letters - but pick one way and run with it.</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8</a:t>
            </a:fld>
            <a:endParaRPr lang="en-US"/>
          </a:p>
        </p:txBody>
      </p:sp>
    </p:spTree>
    <p:extLst>
      <p:ext uri="{BB962C8B-B14F-4D97-AF65-F5344CB8AC3E}">
        <p14:creationId xmlns:p14="http://schemas.microsoft.com/office/powerpoint/2010/main" val="218442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 captioning, in theory, offers the opportunity for better punctuation because the remarks are scripted. Did you see the commas for “,in theory,” and then the quotation marks and question mark?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try that same statement again without punctuation: ENT captioning in theory offers the opportunity for better punctuation because the remarks are scripted did you see the commas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Taking out the commas, period, and question mark all make it more difficult to read. Not having the period or another piece of punctuation at the end of a sentence can make the ENT captioning roll on in one long sentence. I’ve also started new sentences on a new line in the ENT captioning and avoided semicolons. Who uses semicolons in everyday speech anyway?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if you’re quoting someone, use quotation marks. It makes it easier to understand something someone else said. So, something like he said “Please use quotation marks because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that’s another point. If someone trails off, use three periods to indicate that. Otherwise it looks like words are missing. Oops, forgot a comma there!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9</a:t>
            </a:fld>
            <a:endParaRPr lang="en-US"/>
          </a:p>
        </p:txBody>
      </p:sp>
    </p:spTree>
    <p:extLst>
      <p:ext uri="{BB962C8B-B14F-4D97-AF65-F5344CB8AC3E}">
        <p14:creationId xmlns:p14="http://schemas.microsoft.com/office/powerpoint/2010/main" val="138036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pre-recorded packages, off screen sounds often relate directly to the news coverage. For example, if I’m at a kennel, the sound of dogs barking may be important to a story. You can indicate that in the ENT captioning with “dogs barking.”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for music that plays in pre-recorded segments, we suggest adding “music playing” to the ENT captioning. If you can make out specific lyrics, it would be helpful to include those lyrics in the ENT captioning for pre-recorded segments.</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10</a:t>
            </a:fld>
            <a:endParaRPr lang="en-US"/>
          </a:p>
        </p:txBody>
      </p:sp>
    </p:spTree>
    <p:extLst>
      <p:ext uri="{BB962C8B-B14F-4D97-AF65-F5344CB8AC3E}">
        <p14:creationId xmlns:p14="http://schemas.microsoft.com/office/powerpoint/2010/main" val="138091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captions go too fast across the screen, they can be unreadable. And if you go too slowly, the viewer will fall behind the video. While there is no perfect speed, the person at the station who is controlling the teleprompter should consider how their scrolling is affecting the viewer relying on captions.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example, we’re going to replay the same segment where a news person scrolls to see the last sentence.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captions go too fast across the screen, they can be unreadable. Same with too slow. While there is no perfect speed, those who are controlling the prompter should consider how their scrolling is affecting the viewer relying on captions.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now, we’ll do it again really slowly.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captions go too fast across the screen, they can be unreadable. Same with too slow. While there is no perfect speed, those who are controlling the prompter should consider how their scrolling is affecting the viewer relying on captions.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11</a:t>
            </a:fld>
            <a:endParaRPr lang="en-US"/>
          </a:p>
        </p:txBody>
      </p:sp>
    </p:spTree>
    <p:extLst>
      <p:ext uri="{BB962C8B-B14F-4D97-AF65-F5344CB8AC3E}">
        <p14:creationId xmlns:p14="http://schemas.microsoft.com/office/powerpoint/2010/main" val="368243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Video Transcript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two speakers in a scripted piece, it’s helpful to denote them with two greater-than arrows, or dashes, like this –</a:t>
            </a:r>
          </a:p>
          <a:p>
            <a:endParaRPr lang="en-US" dirty="0"/>
          </a:p>
        </p:txBody>
      </p:sp>
      <p:sp>
        <p:nvSpPr>
          <p:cNvPr id="4" name="Slide Number Placeholder 3"/>
          <p:cNvSpPr>
            <a:spLocks noGrp="1"/>
          </p:cNvSpPr>
          <p:nvPr>
            <p:ph type="sldNum" sz="quarter" idx="10"/>
          </p:nvPr>
        </p:nvSpPr>
        <p:spPr/>
        <p:txBody>
          <a:bodyPr/>
          <a:lstStyle/>
          <a:p>
            <a:fld id="{9C858B66-B0B1-4E66-B3F7-10E05EF8E3B0}" type="slidenum">
              <a:rPr lang="en-US" smtClean="0"/>
              <a:t>12</a:t>
            </a:fld>
            <a:endParaRPr lang="en-US"/>
          </a:p>
        </p:txBody>
      </p:sp>
    </p:spTree>
    <p:extLst>
      <p:ext uri="{BB962C8B-B14F-4D97-AF65-F5344CB8AC3E}">
        <p14:creationId xmlns:p14="http://schemas.microsoft.com/office/powerpoint/2010/main" val="246793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3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343569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20934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361326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78C5EA-A561-4504-8EDF-5F72673338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7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372978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29129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33720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112019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4A8936-FB74-46F7-ACA3-297074370625}" type="datetimeFigureOut">
              <a:rPr lang="en-US" smtClean="0"/>
              <a:t>10/15/2020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178C5EA-A561-4504-8EDF-5F726733381D}" type="slidenum">
              <a:rPr lang="en-US" smtClean="0"/>
              <a:t>‹#›</a:t>
            </a:fld>
            <a:endParaRPr lang="en-US" dirty="0"/>
          </a:p>
        </p:txBody>
      </p:sp>
    </p:spTree>
    <p:extLst>
      <p:ext uri="{BB962C8B-B14F-4D97-AF65-F5344CB8AC3E}">
        <p14:creationId xmlns:p14="http://schemas.microsoft.com/office/powerpoint/2010/main" val="273850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4A8936-FB74-46F7-ACA3-297074370625}" type="datetimeFigureOut">
              <a:rPr lang="en-US" smtClean="0"/>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78C5EA-A561-4504-8EDF-5F726733381D}" type="slidenum">
              <a:rPr lang="en-US" smtClean="0"/>
              <a:t>‹#›</a:t>
            </a:fld>
            <a:endParaRPr lang="en-US" dirty="0"/>
          </a:p>
        </p:txBody>
      </p:sp>
    </p:spTree>
    <p:extLst>
      <p:ext uri="{BB962C8B-B14F-4D97-AF65-F5344CB8AC3E}">
        <p14:creationId xmlns:p14="http://schemas.microsoft.com/office/powerpoint/2010/main" val="21741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4A8936-FB74-46F7-ACA3-297074370625}" type="datetimeFigureOut">
              <a:rPr lang="en-US" smtClean="0"/>
              <a:t>10/15/2020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178C5EA-A561-4504-8EDF-5F726733381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1446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PaTm_o5uKcQ"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OmYbuQwy6QY"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EzrdahEt_u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cc.gov/general/access-emergency-information-televis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youtu.be/0PSBUdC6qT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diforacces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ab.org/" TargetMode="External"/><Relationship Id="rId5" Type="http://schemas.openxmlformats.org/officeDocument/2006/relationships/hyperlink" Target="https://www.nad.org/members/state-association-affiliates/" TargetMode="External"/><Relationship Id="rId4" Type="http://schemas.openxmlformats.org/officeDocument/2006/relationships/hyperlink" Target="https://www.hearingloss.org/chapters-state-orgs/find-a-chapte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cs.fcc.gov/public/attachments/DA-15-208A1.pdf" TargetMode="External"/><Relationship Id="rId7" Type="http://schemas.openxmlformats.org/officeDocument/2006/relationships/hyperlink" Target="https://www.fcc.gov/general/access-emergency-information-televis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cc.gov/accessibility" TargetMode="External"/><Relationship Id="rId5" Type="http://schemas.openxmlformats.org/officeDocument/2006/relationships/hyperlink" Target="https://www.fcc.gov/general/closed-captioning-video-programming-television" TargetMode="External"/><Relationship Id="rId4" Type="http://schemas.openxmlformats.org/officeDocument/2006/relationships/hyperlink" Target="https://www.fcc.gov/news-events/events/2019/05/forum-captioning-local-news-program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y5mXEG6cVE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71xO50XQhjI"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eqW07uLQE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fcc.gov/document/dac-recommendation-caption-case-formatt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youtu.be/HV6cZ5q1Hd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H-ZT-pqop_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7126"/>
            <a:ext cx="9144000" cy="1066021"/>
          </a:xfrm>
        </p:spPr>
        <p:txBody>
          <a:bodyPr>
            <a:normAutofit/>
          </a:bodyPr>
          <a:lstStyle/>
          <a:p>
            <a:r>
              <a:rPr lang="en-US" sz="6500" b="1" dirty="0"/>
              <a:t>ENT Coordinator Toolkit	</a:t>
            </a:r>
          </a:p>
        </p:txBody>
      </p:sp>
      <p:sp>
        <p:nvSpPr>
          <p:cNvPr id="3" name="Subtitle 2"/>
          <p:cNvSpPr>
            <a:spLocks noGrp="1"/>
          </p:cNvSpPr>
          <p:nvPr>
            <p:ph type="subTitle" idx="1"/>
          </p:nvPr>
        </p:nvSpPr>
        <p:spPr>
          <a:xfrm>
            <a:off x="1524000" y="2673147"/>
            <a:ext cx="9144000" cy="1655762"/>
          </a:xfrm>
        </p:spPr>
        <p:txBody>
          <a:bodyPr/>
          <a:lstStyle/>
          <a:p>
            <a:r>
              <a:rPr lang="en-US" dirty="0"/>
              <a:t>Providing high quality captions</a:t>
            </a:r>
          </a:p>
          <a:p>
            <a:r>
              <a:rPr lang="en-US" dirty="0"/>
              <a:t>using the Electronic Newsroom Technique</a:t>
            </a:r>
          </a:p>
        </p:txBody>
      </p:sp>
      <p:sp>
        <p:nvSpPr>
          <p:cNvPr id="4" name="TextBox 3"/>
          <p:cNvSpPr txBox="1"/>
          <p:nvPr/>
        </p:nvSpPr>
        <p:spPr>
          <a:xfrm>
            <a:off x="1377043" y="4582886"/>
            <a:ext cx="8191500" cy="923330"/>
          </a:xfrm>
          <a:prstGeom prst="rect">
            <a:avLst/>
          </a:prstGeom>
          <a:noFill/>
        </p:spPr>
        <p:txBody>
          <a:bodyPr wrap="square" rtlCol="0">
            <a:spAutoFit/>
          </a:bodyPr>
          <a:lstStyle/>
          <a:p>
            <a:r>
              <a:rPr lang="en-US" dirty="0"/>
              <a:t>Created by the FCC’s Disability Advisory Committee</a:t>
            </a:r>
          </a:p>
          <a:p>
            <a:endParaRPr lang="en-US" dirty="0"/>
          </a:p>
          <a:p>
            <a:r>
              <a:rPr lang="en-US" dirty="0"/>
              <a:t>Adopted October 14, 2020</a:t>
            </a:r>
          </a:p>
        </p:txBody>
      </p:sp>
    </p:spTree>
    <p:extLst>
      <p:ext uri="{BB962C8B-B14F-4D97-AF65-F5344CB8AC3E}">
        <p14:creationId xmlns:p14="http://schemas.microsoft.com/office/powerpoint/2010/main" val="71324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8F9A-5C3B-48B9-8B8C-4153EB3299F2}"/>
              </a:ext>
            </a:extLst>
          </p:cNvPr>
          <p:cNvSpPr>
            <a:spLocks noGrp="1"/>
          </p:cNvSpPr>
          <p:nvPr>
            <p:ph type="title"/>
          </p:nvPr>
        </p:nvSpPr>
        <p:spPr/>
        <p:txBody>
          <a:bodyPr/>
          <a:lstStyle/>
          <a:p>
            <a:r>
              <a:rPr lang="en-US" dirty="0"/>
              <a:t>Accuracy: Sound Effects and Music Notes</a:t>
            </a:r>
          </a:p>
        </p:txBody>
      </p:sp>
      <p:sp>
        <p:nvSpPr>
          <p:cNvPr id="3" name="Content Placeholder 2">
            <a:extLst>
              <a:ext uri="{FF2B5EF4-FFF2-40B4-BE49-F238E27FC236}">
                <a16:creationId xmlns:a16="http://schemas.microsoft.com/office/drawing/2014/main" id="{6774F01A-F912-469D-9670-51CCDE05EDEA}"/>
              </a:ext>
            </a:extLst>
          </p:cNvPr>
          <p:cNvSpPr>
            <a:spLocks noGrp="1"/>
          </p:cNvSpPr>
          <p:nvPr>
            <p:ph sz="half" idx="1"/>
          </p:nvPr>
        </p:nvSpPr>
        <p:spPr/>
        <p:txBody>
          <a:bodyPr>
            <a:normAutofit fontScale="85000" lnSpcReduction="20000"/>
          </a:bodyPr>
          <a:lstStyle/>
          <a:p>
            <a:r>
              <a:rPr lang="en-US" dirty="0"/>
              <a:t>Sound effects help convey meaning</a:t>
            </a:r>
          </a:p>
          <a:p>
            <a:pPr lvl="1"/>
            <a:r>
              <a:rPr lang="en-US" dirty="0"/>
              <a:t>Format off-screen action sounds as “noun-verb,” such as “dog barking,” “gun cocking,” or “crowd booing”</a:t>
            </a:r>
          </a:p>
          <a:p>
            <a:pPr lvl="1"/>
            <a:r>
              <a:rPr lang="en-US" dirty="0"/>
              <a:t>If the source of the sound is visible onscreen, describe just the sound: “singing,” “cheers and applause”</a:t>
            </a:r>
          </a:p>
          <a:p>
            <a:r>
              <a:rPr lang="en-US" dirty="0"/>
              <a:t>Music notes and lyrics</a:t>
            </a:r>
          </a:p>
          <a:p>
            <a:pPr lvl="1"/>
            <a:r>
              <a:rPr lang="en-US" dirty="0"/>
              <a:t>If music with lyrics is part of a pre-taped package, include the lyrics in the script. If only a brief clip of music is included or music is included in a unscripted piece, identify by a music note (if your software can add the note)</a:t>
            </a:r>
            <a:endParaRPr lang="en-US" sz="1600" dirty="0"/>
          </a:p>
          <a:p>
            <a:pPr lvl="1"/>
            <a:r>
              <a:rPr lang="en-US" dirty="0">
                <a:solidFill>
                  <a:schemeClr val="tx1"/>
                </a:solidFill>
              </a:rPr>
              <a:t>Try to be descriptive when identifying music. For example, “rock music,” “classical music,” or “country music” can be helpful descriptions. It also can be helpful to include the artist and title of a song if available</a:t>
            </a:r>
          </a:p>
          <a:p>
            <a:pPr marL="201168" lvl="1" indent="0">
              <a:buNone/>
            </a:pPr>
            <a:endParaRPr lang="en-US" dirty="0"/>
          </a:p>
          <a:p>
            <a:pPr marL="201168" lvl="1" indent="0">
              <a:buNone/>
            </a:pPr>
            <a:r>
              <a:rPr lang="en-US" dirty="0"/>
              <a:t>Click the image to play the video, or visit this link: </a:t>
            </a:r>
            <a:r>
              <a:rPr lang="en-US" dirty="0">
                <a:hlinkClick r:id="rId3"/>
              </a:rPr>
              <a:t>https://youtu.be/PaTm_o5uKcQ</a:t>
            </a:r>
            <a:endParaRPr lang="en-US" dirty="0"/>
          </a:p>
          <a:p>
            <a:pPr marL="201168" lvl="1" indent="0">
              <a:buNone/>
            </a:pPr>
            <a:r>
              <a:rPr lang="en-US" dirty="0"/>
              <a:t>Length: 27 seconds</a:t>
            </a:r>
          </a:p>
          <a:p>
            <a:endParaRPr lang="en-US" dirty="0"/>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8705" y="2195378"/>
            <a:ext cx="4896975" cy="2743200"/>
          </a:xfrm>
          <a:prstGeom prst="rect">
            <a:avLst/>
          </a:prstGeom>
          <a:ln w="28575">
            <a:solidFill>
              <a:schemeClr val="accent1"/>
            </a:solidFill>
          </a:ln>
        </p:spPr>
      </p:pic>
      <p:sp>
        <p:nvSpPr>
          <p:cNvPr id="5" name="TextBox 4"/>
          <p:cNvSpPr txBox="1"/>
          <p:nvPr/>
        </p:nvSpPr>
        <p:spPr>
          <a:xfrm>
            <a:off x="6141280" y="5129716"/>
            <a:ext cx="5014400" cy="923330"/>
          </a:xfrm>
          <a:prstGeom prst="rect">
            <a:avLst/>
          </a:prstGeom>
          <a:noFill/>
        </p:spPr>
        <p:txBody>
          <a:bodyPr wrap="square" rtlCol="0">
            <a:spAutoFit/>
          </a:bodyPr>
          <a:lstStyle/>
          <a:p>
            <a:r>
              <a:rPr lang="en-US" dirty="0"/>
              <a:t>These captions in this video are generated by ENT and cut off, missing portions of the audio, as sometimes happens in ENT captioning.</a:t>
            </a:r>
          </a:p>
        </p:txBody>
      </p:sp>
    </p:spTree>
    <p:extLst>
      <p:ext uri="{BB962C8B-B14F-4D97-AF65-F5344CB8AC3E}">
        <p14:creationId xmlns:p14="http://schemas.microsoft.com/office/powerpoint/2010/main" val="3738396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 Speed</a:t>
            </a:r>
          </a:p>
        </p:txBody>
      </p:sp>
      <p:sp>
        <p:nvSpPr>
          <p:cNvPr id="3" name="Content Placeholder 2"/>
          <p:cNvSpPr>
            <a:spLocks noGrp="1"/>
          </p:cNvSpPr>
          <p:nvPr>
            <p:ph sz="half" idx="1"/>
          </p:nvPr>
        </p:nvSpPr>
        <p:spPr/>
        <p:txBody>
          <a:bodyPr>
            <a:normAutofit lnSpcReduction="10000"/>
          </a:bodyPr>
          <a:lstStyle/>
          <a:p>
            <a:r>
              <a:rPr lang="en-US" dirty="0"/>
              <a:t>Speed is important for readability.</a:t>
            </a:r>
          </a:p>
          <a:p>
            <a:pPr marL="578358" lvl="1" indent="-285750"/>
            <a:r>
              <a:rPr lang="en-US" dirty="0"/>
              <a:t>Give viewers enough time to read the captions. </a:t>
            </a:r>
          </a:p>
          <a:p>
            <a:pPr marL="578358" lvl="1" indent="-285750"/>
            <a:r>
              <a:rPr lang="en-US" dirty="0"/>
              <a:t>Captions should be readable and not scroll too far ahead or behind the speaker, even just to “peek” at future script</a:t>
            </a:r>
          </a:p>
          <a:p>
            <a:pPr marL="578358" lvl="1" indent="-285750"/>
            <a:r>
              <a:rPr lang="en-US" dirty="0"/>
              <a:t>On-air talent who control the speed of the teleprompter need to be aware that the speed of the teleprompter affects the speed of caption display</a:t>
            </a:r>
          </a:p>
          <a:p>
            <a:pPr marL="578358" lvl="1" indent="-285750"/>
            <a:endParaRPr lang="en-US" dirty="0"/>
          </a:p>
          <a:p>
            <a:pPr marL="292608" lvl="1" indent="0">
              <a:buNone/>
            </a:pPr>
            <a:r>
              <a:rPr lang="en-US" dirty="0"/>
              <a:t>Click the image to play the video, or visit this link: </a:t>
            </a:r>
            <a:r>
              <a:rPr lang="en-US" dirty="0">
                <a:hlinkClick r:id="rId3"/>
              </a:rPr>
              <a:t>https://youtu.be/OmYbuQwy6QY</a:t>
            </a:r>
            <a:endParaRPr lang="en-US" dirty="0"/>
          </a:p>
          <a:p>
            <a:pPr marL="292608" lvl="1" indent="0">
              <a:buNone/>
            </a:pPr>
            <a:r>
              <a:rPr lang="en-US" dirty="0"/>
              <a:t>Length: 52 seconds</a:t>
            </a:r>
          </a:p>
          <a:p>
            <a:pPr marL="292608" lvl="1" indent="0">
              <a:buNone/>
            </a:pPr>
            <a:endParaRPr lang="en-US" dirty="0"/>
          </a:p>
        </p:txBody>
      </p:sp>
      <p:pic>
        <p:nvPicPr>
          <p:cNvPr id="11" name="Picture 10">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6864" y="2116382"/>
            <a:ext cx="4838816" cy="2743200"/>
          </a:xfrm>
          <a:prstGeom prst="rect">
            <a:avLst/>
          </a:prstGeom>
          <a:ln w="28575">
            <a:solidFill>
              <a:schemeClr val="accent1"/>
            </a:solidFill>
          </a:ln>
        </p:spPr>
      </p:pic>
      <p:sp>
        <p:nvSpPr>
          <p:cNvPr id="5" name="TextBox 4"/>
          <p:cNvSpPr txBox="1"/>
          <p:nvPr/>
        </p:nvSpPr>
        <p:spPr>
          <a:xfrm>
            <a:off x="6141280" y="5238604"/>
            <a:ext cx="5014400" cy="923330"/>
          </a:xfrm>
          <a:prstGeom prst="rect">
            <a:avLst/>
          </a:prstGeom>
          <a:noFill/>
        </p:spPr>
        <p:txBody>
          <a:bodyPr wrap="square" rtlCol="0">
            <a:spAutoFit/>
          </a:bodyPr>
          <a:lstStyle/>
          <a:p>
            <a:pPr lvl="0"/>
            <a:r>
              <a:rPr lang="en-US" dirty="0"/>
              <a:t>Please note that captions in this video are cut off as an example of the lack of synchronicity and completeness when captions run too slow or fast.</a:t>
            </a:r>
          </a:p>
        </p:txBody>
      </p:sp>
    </p:spTree>
    <p:extLst>
      <p:ext uri="{BB962C8B-B14F-4D97-AF65-F5344CB8AC3E}">
        <p14:creationId xmlns:p14="http://schemas.microsoft.com/office/powerpoint/2010/main" val="117724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 Changes</a:t>
            </a:r>
          </a:p>
        </p:txBody>
      </p:sp>
      <p:sp>
        <p:nvSpPr>
          <p:cNvPr id="3" name="Content Placeholder 2"/>
          <p:cNvSpPr>
            <a:spLocks noGrp="1"/>
          </p:cNvSpPr>
          <p:nvPr>
            <p:ph sz="half" idx="1"/>
          </p:nvPr>
        </p:nvSpPr>
        <p:spPr>
          <a:xfrm>
            <a:off x="1025913" y="1845734"/>
            <a:ext cx="5009126" cy="4023360"/>
          </a:xfrm>
        </p:spPr>
        <p:txBody>
          <a:bodyPr>
            <a:normAutofit/>
          </a:bodyPr>
          <a:lstStyle/>
          <a:p>
            <a:r>
              <a:rPr lang="en-US" dirty="0"/>
              <a:t>Use speaker changes in recorded packages to indicate who is speaking</a:t>
            </a:r>
          </a:p>
          <a:p>
            <a:pPr lvl="1"/>
            <a:r>
              <a:rPr lang="en-US" dirty="0"/>
              <a:t>“&gt;&gt;”  or “- -” denotes new speaker to caption viewers</a:t>
            </a:r>
          </a:p>
          <a:p>
            <a:pPr lvl="1"/>
            <a:r>
              <a:rPr lang="en-US" dirty="0">
                <a:solidFill>
                  <a:schemeClr val="tx1"/>
                </a:solidFill>
              </a:rPr>
              <a:t>note: not all ENT software can use &gt;&gt; symbols</a:t>
            </a:r>
          </a:p>
          <a:p>
            <a:pPr lvl="1"/>
            <a:r>
              <a:rPr lang="en-US" dirty="0"/>
              <a:t>If possible, add the name followed by a colon after the speaker change</a:t>
            </a:r>
          </a:p>
          <a:p>
            <a:pPr lvl="2"/>
            <a:r>
              <a:rPr lang="en-US" sz="1800" dirty="0"/>
              <a:t>-- Reporter:</a:t>
            </a:r>
          </a:p>
          <a:p>
            <a:pPr lvl="2"/>
            <a:r>
              <a:rPr lang="en-US" sz="1800" dirty="0"/>
              <a:t>-- George Clooney:</a:t>
            </a:r>
          </a:p>
          <a:p>
            <a:pPr lvl="2"/>
            <a:endParaRPr lang="en-US" dirty="0"/>
          </a:p>
          <a:p>
            <a:pPr marL="292608" lvl="1" indent="0">
              <a:buNone/>
            </a:pPr>
            <a:r>
              <a:rPr lang="en-US" dirty="0"/>
              <a:t>Click the image to play the video, or visit this link: </a:t>
            </a:r>
            <a:r>
              <a:rPr lang="en-US" dirty="0">
                <a:hlinkClick r:id="rId3"/>
              </a:rPr>
              <a:t>https://youtu.be/EzrdahEt_u0</a:t>
            </a:r>
            <a:endParaRPr lang="en-US" dirty="0"/>
          </a:p>
          <a:p>
            <a:pPr marL="292608" lvl="1" indent="0">
              <a:buNone/>
            </a:pPr>
            <a:r>
              <a:rPr lang="en-US" dirty="0"/>
              <a:t>Length: 11 seconds</a:t>
            </a:r>
          </a:p>
          <a:p>
            <a:pPr marL="292608" lvl="1" indent="0">
              <a:buNone/>
            </a:pPr>
            <a:endParaRPr lang="en-US" dirty="0"/>
          </a:p>
          <a:p>
            <a:pPr marL="292608" lvl="1" indent="0">
              <a:buNone/>
            </a:pPr>
            <a:endParaRPr lang="en-US" dirty="0"/>
          </a:p>
          <a:p>
            <a:endParaRPr lang="en-US" dirty="0"/>
          </a:p>
        </p:txBody>
      </p:sp>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6012" y="2081676"/>
            <a:ext cx="4869668" cy="2743200"/>
          </a:xfrm>
          <a:prstGeom prst="rect">
            <a:avLst/>
          </a:prstGeom>
          <a:ln w="28575">
            <a:solidFill>
              <a:schemeClr val="accent1"/>
            </a:solidFill>
          </a:ln>
        </p:spPr>
      </p:pic>
      <p:sp>
        <p:nvSpPr>
          <p:cNvPr id="5" name="TextBox 4"/>
          <p:cNvSpPr txBox="1"/>
          <p:nvPr/>
        </p:nvSpPr>
        <p:spPr>
          <a:xfrm>
            <a:off x="6141280" y="5238604"/>
            <a:ext cx="5014400" cy="646331"/>
          </a:xfrm>
          <a:prstGeom prst="rect">
            <a:avLst/>
          </a:prstGeom>
          <a:noFill/>
        </p:spPr>
        <p:txBody>
          <a:bodyPr wrap="square" rtlCol="0">
            <a:spAutoFit/>
          </a:bodyPr>
          <a:lstStyle/>
          <a:p>
            <a:pPr lvl="0"/>
            <a:r>
              <a:rPr lang="en-US" dirty="0"/>
              <a:t>The captions for this video were generated using ENT software.</a:t>
            </a:r>
          </a:p>
        </p:txBody>
      </p:sp>
    </p:spTree>
    <p:extLst>
      <p:ext uri="{BB962C8B-B14F-4D97-AF65-F5344CB8AC3E}">
        <p14:creationId xmlns:p14="http://schemas.microsoft.com/office/powerpoint/2010/main" val="240031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670B-F533-4ECE-A8F9-09C83B76067C}"/>
              </a:ext>
            </a:extLst>
          </p:cNvPr>
          <p:cNvSpPr>
            <a:spLocks noGrp="1"/>
          </p:cNvSpPr>
          <p:nvPr>
            <p:ph type="title"/>
          </p:nvPr>
        </p:nvSpPr>
        <p:spPr/>
        <p:txBody>
          <a:bodyPr/>
          <a:lstStyle/>
          <a:p>
            <a:r>
              <a:rPr lang="en-US" dirty="0"/>
              <a:t>Caption Placement</a:t>
            </a:r>
          </a:p>
        </p:txBody>
      </p:sp>
      <p:sp>
        <p:nvSpPr>
          <p:cNvPr id="3" name="Content Placeholder 2">
            <a:extLst>
              <a:ext uri="{FF2B5EF4-FFF2-40B4-BE49-F238E27FC236}">
                <a16:creationId xmlns:a16="http://schemas.microsoft.com/office/drawing/2014/main" id="{3D6D187B-977B-4E5E-B484-424BBDAF8900}"/>
              </a:ext>
            </a:extLst>
          </p:cNvPr>
          <p:cNvSpPr>
            <a:spLocks noGrp="1"/>
          </p:cNvSpPr>
          <p:nvPr>
            <p:ph idx="1"/>
          </p:nvPr>
        </p:nvSpPr>
        <p:spPr/>
        <p:txBody>
          <a:bodyPr>
            <a:normAutofit/>
          </a:bodyPr>
          <a:lstStyle/>
          <a:p>
            <a:r>
              <a:rPr lang="en-US" dirty="0"/>
              <a:t>While many TV sets display captioning differently, stations generally can choose to move captions to the top or bottom of the screen to avoid graphics on the over-the-air stream.</a:t>
            </a:r>
          </a:p>
          <a:p>
            <a:r>
              <a:rPr lang="en-US" dirty="0"/>
              <a:t>Two-line top, full width (32 characters) is the standard for most local newscasts, to accommodate lower thirds, election results, and crawls. </a:t>
            </a:r>
          </a:p>
          <a:p>
            <a:pPr lvl="1"/>
            <a:r>
              <a:rPr lang="en-US" dirty="0"/>
              <a:t>This may cover the anchor’s forehead, but that is often the lesser of two evils </a:t>
            </a:r>
          </a:p>
          <a:p>
            <a:r>
              <a:rPr lang="en-US" dirty="0"/>
              <a:t>Periodically review cable and satellite provider placement of captions to learn how your viewers are likely to see them in your market.   </a:t>
            </a:r>
          </a:p>
          <a:p>
            <a:endParaRPr lang="en-US" dirty="0"/>
          </a:p>
        </p:txBody>
      </p:sp>
    </p:spTree>
    <p:extLst>
      <p:ext uri="{BB962C8B-B14F-4D97-AF65-F5344CB8AC3E}">
        <p14:creationId xmlns:p14="http://schemas.microsoft.com/office/powerpoint/2010/main" val="362283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19AB-7ABF-4E7B-AC98-5E4E1A7DD6C8}"/>
              </a:ext>
            </a:extLst>
          </p:cNvPr>
          <p:cNvSpPr>
            <a:spLocks noGrp="1"/>
          </p:cNvSpPr>
          <p:nvPr>
            <p:ph type="title"/>
          </p:nvPr>
        </p:nvSpPr>
        <p:spPr/>
        <p:txBody>
          <a:bodyPr/>
          <a:lstStyle/>
          <a:p>
            <a:r>
              <a:rPr lang="en-US" dirty="0"/>
              <a:t>Weather &amp; Unscripted Programming</a:t>
            </a:r>
          </a:p>
        </p:txBody>
      </p:sp>
      <p:sp>
        <p:nvSpPr>
          <p:cNvPr id="3" name="Content Placeholder 2">
            <a:extLst>
              <a:ext uri="{FF2B5EF4-FFF2-40B4-BE49-F238E27FC236}">
                <a16:creationId xmlns:a16="http://schemas.microsoft.com/office/drawing/2014/main" id="{EBA8A343-FDE3-4809-8F40-D7DF0FDFA742}"/>
              </a:ext>
            </a:extLst>
          </p:cNvPr>
          <p:cNvSpPr>
            <a:spLocks noGrp="1"/>
          </p:cNvSpPr>
          <p:nvPr>
            <p:ph sz="half" idx="1"/>
          </p:nvPr>
        </p:nvSpPr>
        <p:spPr/>
        <p:txBody>
          <a:bodyPr>
            <a:normAutofit fontScale="85000" lnSpcReduction="20000"/>
          </a:bodyPr>
          <a:lstStyle/>
          <a:p>
            <a:r>
              <a:rPr lang="en-US" dirty="0"/>
              <a:t>Tips for making unscripted programming accessible:</a:t>
            </a:r>
          </a:p>
          <a:p>
            <a:pPr marL="578358" lvl="1" indent="-285750"/>
            <a:r>
              <a:rPr lang="en-US" dirty="0"/>
              <a:t>Always include arrows/highlights on maps</a:t>
            </a:r>
          </a:p>
          <a:p>
            <a:pPr marL="578358" lvl="1" indent="-285750"/>
            <a:r>
              <a:rPr lang="en-US" dirty="0"/>
              <a:t>Use full words on graphics</a:t>
            </a:r>
          </a:p>
          <a:p>
            <a:pPr marL="578358" lvl="1" indent="-285750"/>
            <a:r>
              <a:rPr lang="en-US" dirty="0"/>
              <a:t>Make use of crawls </a:t>
            </a:r>
          </a:p>
          <a:p>
            <a:pPr marL="578358" lvl="1" indent="-285750"/>
            <a:r>
              <a:rPr lang="en-US" dirty="0"/>
              <a:t>Write on whiteboards if needed</a:t>
            </a:r>
          </a:p>
          <a:p>
            <a:pPr marL="578358" lvl="1" indent="-285750"/>
            <a:r>
              <a:rPr lang="en-US" dirty="0"/>
              <a:t>Weather scripts should track the words on air to the extent possible</a:t>
            </a:r>
          </a:p>
          <a:p>
            <a:pPr marL="578358" lvl="1" indent="-285750"/>
            <a:r>
              <a:rPr lang="en-US" dirty="0"/>
              <a:t>Stations unable to fully script weather should include a link to a readable forecast (not uncaptioned video) in their weather captions.</a:t>
            </a:r>
          </a:p>
          <a:p>
            <a:r>
              <a:rPr lang="en-US" dirty="0"/>
              <a:t>Special requirements may apply to emergency weather reports. </a:t>
            </a:r>
            <a:r>
              <a:rPr lang="en-US" dirty="0">
                <a:hlinkClick r:id="rId3"/>
              </a:rPr>
              <a:t>Click here </a:t>
            </a:r>
            <a:r>
              <a:rPr lang="en-US" dirty="0"/>
              <a:t>for more detail.</a:t>
            </a:r>
          </a:p>
          <a:p>
            <a:endParaRPr lang="en-US" sz="900" dirty="0"/>
          </a:p>
          <a:p>
            <a:pPr marL="0" indent="0">
              <a:buNone/>
            </a:pPr>
            <a:r>
              <a:rPr lang="en-US" sz="2200" dirty="0"/>
              <a:t>Click the image to play the video, or visit this link: </a:t>
            </a:r>
            <a:r>
              <a:rPr lang="en-US" sz="2200" dirty="0">
                <a:hlinkClick r:id="rId4"/>
              </a:rPr>
              <a:t>https://youtu.be/0PSBUdC6qTg</a:t>
            </a:r>
            <a:endParaRPr lang="en-US" sz="2200" dirty="0"/>
          </a:p>
          <a:p>
            <a:pPr marL="0" indent="0">
              <a:buNone/>
            </a:pPr>
            <a:r>
              <a:rPr lang="en-US" sz="2200" dirty="0"/>
              <a:t>Length: 1:48</a:t>
            </a:r>
          </a:p>
          <a:p>
            <a:endParaRPr lang="en-US" dirty="0"/>
          </a:p>
          <a:p>
            <a:endParaRPr lang="en-US" dirty="0"/>
          </a:p>
          <a:p>
            <a:endParaRPr lang="en-US" dirty="0"/>
          </a:p>
        </p:txBody>
      </p:sp>
      <p:pic>
        <p:nvPicPr>
          <p:cNvPr id="8" name="Picture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5964" y="1845734"/>
            <a:ext cx="4871545" cy="2743200"/>
          </a:xfrm>
          <a:prstGeom prst="rect">
            <a:avLst/>
          </a:prstGeom>
          <a:ln w="28575">
            <a:solidFill>
              <a:schemeClr val="accent1"/>
            </a:solidFill>
          </a:ln>
        </p:spPr>
      </p:pic>
      <p:sp>
        <p:nvSpPr>
          <p:cNvPr id="9" name="Rectangle 8"/>
          <p:cNvSpPr/>
          <p:nvPr/>
        </p:nvSpPr>
        <p:spPr>
          <a:xfrm>
            <a:off x="6035039" y="4697308"/>
            <a:ext cx="6096000" cy="1477328"/>
          </a:xfrm>
          <a:prstGeom prst="rect">
            <a:avLst/>
          </a:prstGeom>
        </p:spPr>
        <p:txBody>
          <a:bodyPr>
            <a:spAutoFit/>
          </a:bodyPr>
          <a:lstStyle/>
          <a:p>
            <a:pPr marL="292608" lvl="1" indent="0">
              <a:buNone/>
            </a:pPr>
            <a:endParaRPr lang="en-US" dirty="0"/>
          </a:p>
          <a:p>
            <a:pPr marL="292608" lvl="1"/>
            <a:r>
              <a:rPr lang="en-US" dirty="0"/>
              <a:t>These are ENT captions and miss some of the audio, as can occur in weather reports. ENT Coordinators should seek to avoid captions overlapping important information on-screen.</a:t>
            </a:r>
          </a:p>
        </p:txBody>
      </p:sp>
    </p:spTree>
    <p:extLst>
      <p:ext uri="{BB962C8B-B14F-4D97-AF65-F5344CB8AC3E}">
        <p14:creationId xmlns:p14="http://schemas.microsoft.com/office/powerpoint/2010/main" val="252153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Efforts</a:t>
            </a:r>
          </a:p>
        </p:txBody>
      </p:sp>
      <p:sp>
        <p:nvSpPr>
          <p:cNvPr id="3" name="Content Placeholder 2"/>
          <p:cNvSpPr>
            <a:spLocks noGrp="1"/>
          </p:cNvSpPr>
          <p:nvPr>
            <p:ph idx="1"/>
          </p:nvPr>
        </p:nvSpPr>
        <p:spPr/>
        <p:txBody>
          <a:bodyPr>
            <a:normAutofit/>
          </a:bodyPr>
          <a:lstStyle/>
          <a:p>
            <a:r>
              <a:rPr lang="en-US" dirty="0"/>
              <a:t>Identify and solicit input from leaders of the deaf and hard of hearing community in your market, e.g., state government offices, </a:t>
            </a:r>
            <a:r>
              <a:rPr lang="en-US" dirty="0">
                <a:hlinkClick r:id="rId3"/>
              </a:rPr>
              <a:t>Telecommunications for the Deaf and Hard of Hearing, Inc. (TDI)</a:t>
            </a:r>
            <a:r>
              <a:rPr lang="en-US" dirty="0"/>
              <a:t>, </a:t>
            </a:r>
            <a:r>
              <a:rPr lang="en-US" dirty="0">
                <a:hlinkClick r:id="rId4"/>
              </a:rPr>
              <a:t>Hearing Loss Association of America</a:t>
            </a:r>
            <a:r>
              <a:rPr lang="en-US" dirty="0"/>
              <a:t> (</a:t>
            </a:r>
            <a:r>
              <a:rPr lang="en-US" dirty="0">
                <a:solidFill>
                  <a:schemeClr val="tx1"/>
                </a:solidFill>
              </a:rPr>
              <a:t>or email advocacy@hearingloss.org), </a:t>
            </a:r>
            <a:r>
              <a:rPr lang="en-US" dirty="0">
                <a:hlinkClick r:id="rId5"/>
              </a:rPr>
              <a:t>National Association of the Deaf</a:t>
            </a:r>
            <a:r>
              <a:rPr lang="en-US" dirty="0"/>
              <a:t> (NAD), and local organizations.</a:t>
            </a:r>
          </a:p>
          <a:p>
            <a:pPr lvl="1"/>
            <a:r>
              <a:rPr lang="en-US" dirty="0"/>
              <a:t>Make this an ongoing effort</a:t>
            </a:r>
          </a:p>
          <a:p>
            <a:r>
              <a:rPr lang="en-US" dirty="0"/>
              <a:t>Make sure the contact information for your station’s captioning contact person is available on your website.</a:t>
            </a:r>
          </a:p>
          <a:p>
            <a:r>
              <a:rPr lang="en-US" dirty="0"/>
              <a:t>Promptly address questions from viewers.</a:t>
            </a:r>
          </a:p>
          <a:p>
            <a:r>
              <a:rPr lang="en-US" u="sng" dirty="0"/>
              <a:t>Industry contacts: </a:t>
            </a:r>
          </a:p>
          <a:p>
            <a:r>
              <a:rPr lang="en-US" dirty="0"/>
              <a:t>National Association of Broadcasters (NAB) – </a:t>
            </a:r>
            <a:r>
              <a:rPr lang="en-US" dirty="0">
                <a:hlinkClick r:id="rId6"/>
              </a:rPr>
              <a:t>nab.org</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3659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pPr lvl="1"/>
            <a:r>
              <a:rPr lang="en-US" sz="2400" dirty="0"/>
              <a:t>FCC ENT </a:t>
            </a:r>
            <a:r>
              <a:rPr lang="en-US" sz="2400" u="sng" dirty="0">
                <a:hlinkClick r:id="rId3"/>
              </a:rPr>
              <a:t>Small Entities Compliance Guide</a:t>
            </a:r>
            <a:r>
              <a:rPr lang="en-US" sz="2400" dirty="0"/>
              <a:t>                            </a:t>
            </a:r>
          </a:p>
          <a:p>
            <a:pPr lvl="1"/>
            <a:r>
              <a:rPr lang="en-US" sz="2400" dirty="0"/>
              <a:t>FCC May 10, 2019 Enhanced ENT Forum </a:t>
            </a:r>
            <a:r>
              <a:rPr lang="en-US" sz="2400" u="sng" dirty="0">
                <a:hlinkClick r:id="rId4"/>
              </a:rPr>
              <a:t>Event Page</a:t>
            </a:r>
            <a:endParaRPr lang="en-US" sz="2400" dirty="0"/>
          </a:p>
          <a:p>
            <a:pPr lvl="1"/>
            <a:r>
              <a:rPr lang="en-US" sz="2400" dirty="0"/>
              <a:t>FCC Closed Captioning of Video Programming on Television </a:t>
            </a:r>
            <a:r>
              <a:rPr lang="en-US" sz="2400" u="sng" dirty="0">
                <a:hlinkClick r:id="rId5"/>
              </a:rPr>
              <a:t>Webpage</a:t>
            </a:r>
            <a:endParaRPr lang="en-US" sz="2400" dirty="0"/>
          </a:p>
          <a:p>
            <a:pPr lvl="1"/>
            <a:r>
              <a:rPr lang="en-US" sz="2400" dirty="0"/>
              <a:t>Questions?  Contact the FCC’s Disability Rights Office by visiting </a:t>
            </a:r>
            <a:r>
              <a:rPr lang="en-US" sz="2400" u="sng" dirty="0">
                <a:hlinkClick r:id="rId6"/>
              </a:rPr>
              <a:t>www.fcc.gov/accessibility</a:t>
            </a:r>
            <a:r>
              <a:rPr lang="en-US" sz="2400" dirty="0"/>
              <a:t> </a:t>
            </a:r>
          </a:p>
          <a:p>
            <a:pPr lvl="1"/>
            <a:r>
              <a:rPr lang="en-US" sz="2400" dirty="0"/>
              <a:t>FCC </a:t>
            </a:r>
            <a:r>
              <a:rPr lang="en-US" sz="2400" dirty="0">
                <a:hlinkClick r:id="rId7"/>
              </a:rPr>
              <a:t>Access to Emergency Information</a:t>
            </a:r>
            <a:endParaRPr lang="en-US" sz="2400" dirty="0"/>
          </a:p>
        </p:txBody>
      </p:sp>
    </p:spTree>
    <p:extLst>
      <p:ext uri="{BB962C8B-B14F-4D97-AF65-F5344CB8AC3E}">
        <p14:creationId xmlns:p14="http://schemas.microsoft.com/office/powerpoint/2010/main" val="419697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1193180" y="2248265"/>
            <a:ext cx="4616605" cy="3539218"/>
          </a:xfrm>
        </p:spPr>
        <p:txBody>
          <a:bodyPr>
            <a:normAutofit/>
          </a:bodyPr>
          <a:lstStyle/>
          <a:p>
            <a:pPr marL="201168" lvl="1" indent="0">
              <a:buNone/>
            </a:pPr>
            <a:r>
              <a:rPr lang="en-US" dirty="0"/>
              <a:t>Isidore Niyongabo of National Black Deaf Advocates welcomes viewers to this presentation.</a:t>
            </a:r>
          </a:p>
          <a:p>
            <a:pPr marL="201168" lvl="1" indent="0">
              <a:buNone/>
            </a:pPr>
            <a:endParaRPr lang="en-US" dirty="0"/>
          </a:p>
          <a:p>
            <a:pPr marL="201168" lvl="1" indent="0">
              <a:buNone/>
            </a:pPr>
            <a:r>
              <a:rPr lang="en-US" dirty="0"/>
              <a:t>Click the image to play, or visit this link:  </a:t>
            </a:r>
            <a:r>
              <a:rPr lang="en-US" dirty="0">
                <a:hlinkClick r:id="rId3"/>
              </a:rPr>
              <a:t>https://youtu.be/y5mXEG6cVE4</a:t>
            </a:r>
            <a:r>
              <a:rPr lang="en-US" dirty="0"/>
              <a:t> </a:t>
            </a:r>
          </a:p>
          <a:p>
            <a:pPr marL="201168" lvl="1" indent="0">
              <a:buNone/>
            </a:pPr>
            <a:endParaRPr lang="en-US" dirty="0"/>
          </a:p>
          <a:p>
            <a:pPr marL="201168" lvl="1" indent="0">
              <a:buNone/>
            </a:pPr>
            <a:r>
              <a:rPr lang="en-US" dirty="0"/>
              <a:t>Length: 36 seconds</a:t>
            </a:r>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6841" y="2362892"/>
            <a:ext cx="5394960" cy="3065611"/>
          </a:xfrm>
          <a:prstGeom prst="rect">
            <a:avLst/>
          </a:prstGeom>
          <a:ln w="28575">
            <a:solidFill>
              <a:schemeClr val="accent1"/>
            </a:solidFill>
          </a:ln>
        </p:spPr>
      </p:pic>
    </p:spTree>
    <p:extLst>
      <p:ext uri="{BB962C8B-B14F-4D97-AF65-F5344CB8AC3E}">
        <p14:creationId xmlns:p14="http://schemas.microsoft.com/office/powerpoint/2010/main" val="40959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Matters</a:t>
            </a:r>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2400" dirty="0">
                <a:solidFill>
                  <a:prstClr val="black"/>
                </a:solidFill>
                <a:cs typeface="Arial" panose="020B0604020202020204" pitchFamily="34" charset="0"/>
              </a:rPr>
              <a:t>Broadcasters want to reach the largest number of consumers possible</a:t>
            </a:r>
          </a:p>
          <a:p>
            <a:pPr lvl="1">
              <a:buFont typeface="Arial" panose="020B0604020202020204" pitchFamily="34" charset="0"/>
              <a:buChar char="•"/>
            </a:pPr>
            <a:r>
              <a:rPr lang="en-US" sz="2400" dirty="0">
                <a:solidFill>
                  <a:prstClr val="black"/>
                </a:solidFill>
                <a:cs typeface="Arial" panose="020B0604020202020204" pitchFamily="34" charset="0"/>
              </a:rPr>
              <a:t>One in five people are deaf or hard of hearing, and that population will grow as audiences age</a:t>
            </a:r>
          </a:p>
          <a:p>
            <a:pPr lvl="1">
              <a:buFont typeface="Arial" panose="020B0604020202020204" pitchFamily="34" charset="0"/>
              <a:buChar char="•"/>
            </a:pPr>
            <a:r>
              <a:rPr lang="en-US" sz="2400" dirty="0">
                <a:solidFill>
                  <a:prstClr val="black"/>
                </a:solidFill>
                <a:cs typeface="Arial" panose="020B0604020202020204" pitchFamily="34" charset="0"/>
              </a:rPr>
              <a:t>Captions are increasingly shown in public places like gyms, bars, restaurants, and other venues where viewers are unable to hear the audio</a:t>
            </a:r>
          </a:p>
          <a:p>
            <a:pPr lvl="1">
              <a:buFont typeface="Arial" panose="020B0604020202020204" pitchFamily="34" charset="0"/>
              <a:buChar char="•"/>
            </a:pPr>
            <a:r>
              <a:rPr lang="en-US" sz="2400" dirty="0">
                <a:solidFill>
                  <a:prstClr val="black"/>
                </a:solidFill>
                <a:cs typeface="Arial" panose="020B0604020202020204" pitchFamily="34" charset="0"/>
              </a:rPr>
              <a:t>Ensuring accurate, readable captions will best serve your wider audience</a:t>
            </a:r>
          </a:p>
          <a:p>
            <a:pPr lvl="1">
              <a:buFont typeface="Arial" panose="020B0604020202020204" pitchFamily="34" charset="0"/>
              <a:buChar char="•"/>
            </a:pPr>
            <a:r>
              <a:rPr lang="en-US" sz="2400" i="1" dirty="0">
                <a:solidFill>
                  <a:prstClr val="black"/>
                </a:solidFill>
                <a:cs typeface="Arial" panose="020B0604020202020204" pitchFamily="34" charset="0"/>
              </a:rPr>
              <a:t>YOU</a:t>
            </a:r>
            <a:r>
              <a:rPr lang="en-US" sz="2400" dirty="0">
                <a:solidFill>
                  <a:prstClr val="black"/>
                </a:solidFill>
                <a:cs typeface="Arial" panose="020B0604020202020204" pitchFamily="34" charset="0"/>
              </a:rPr>
              <a:t> can improve the lives of viewers and expand your audience</a:t>
            </a:r>
          </a:p>
          <a:p>
            <a:endParaRPr lang="en-US" dirty="0"/>
          </a:p>
        </p:txBody>
      </p:sp>
    </p:spTree>
    <p:extLst>
      <p:ext uri="{BB962C8B-B14F-4D97-AF65-F5344CB8AC3E}">
        <p14:creationId xmlns:p14="http://schemas.microsoft.com/office/powerpoint/2010/main" val="342992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Enhanced ENT Rules </a:t>
            </a:r>
          </a:p>
        </p:txBody>
      </p:sp>
      <p:sp>
        <p:nvSpPr>
          <p:cNvPr id="3" name="Content Placeholder 2"/>
          <p:cNvSpPr>
            <a:spLocks noGrp="1"/>
          </p:cNvSpPr>
          <p:nvPr>
            <p:ph idx="1"/>
          </p:nvPr>
        </p:nvSpPr>
        <p:spPr/>
        <p:txBody>
          <a:bodyPr/>
          <a:lstStyle/>
          <a:p>
            <a:r>
              <a:rPr lang="en-US" dirty="0"/>
              <a:t>In 2014, the FCC established enhanced ENT procedures. Stations that follow these practices are considered to be in compliance with the FCC’s requirements. </a:t>
            </a:r>
          </a:p>
          <a:p>
            <a:endParaRPr lang="en-US" dirty="0"/>
          </a:p>
          <a:p>
            <a:pPr lvl="1"/>
            <a:r>
              <a:rPr lang="en-US" dirty="0"/>
              <a:t>In-studio produced programming will be scripted. These scripted elements will include in-studio news, sports, weather, and entertainment programming.</a:t>
            </a:r>
          </a:p>
          <a:p>
            <a:pPr lvl="1"/>
            <a:endParaRPr lang="en-US" dirty="0"/>
          </a:p>
          <a:p>
            <a:pPr lvl="1"/>
            <a:r>
              <a:rPr lang="en-US" dirty="0"/>
              <a:t>For weather interstitials where there may be multiple segments within a news program, weather information explaining the visual information on the screen and conveying forecast information will be scripted, although the scripts may not precisely track the words used on air.</a:t>
            </a:r>
          </a:p>
          <a:p>
            <a:pPr lvl="1"/>
            <a:endParaRPr lang="en-US" dirty="0"/>
          </a:p>
          <a:p>
            <a:pPr lvl="1"/>
            <a:r>
              <a:rPr lang="en-US" dirty="0"/>
              <a:t>Pre-produced programming will be scripted (to the extent technically feasible).</a:t>
            </a:r>
          </a:p>
          <a:p>
            <a:pPr lvl="1"/>
            <a:endParaRPr lang="en-US" dirty="0"/>
          </a:p>
          <a:p>
            <a:endParaRPr lang="en-US" dirty="0"/>
          </a:p>
        </p:txBody>
      </p:sp>
    </p:spTree>
    <p:extLst>
      <p:ext uri="{BB962C8B-B14F-4D97-AF65-F5344CB8AC3E}">
        <p14:creationId xmlns:p14="http://schemas.microsoft.com/office/powerpoint/2010/main" val="315460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Enhanced ENT Rules </a:t>
            </a:r>
          </a:p>
        </p:txBody>
      </p:sp>
      <p:sp>
        <p:nvSpPr>
          <p:cNvPr id="3" name="Content Placeholder 2"/>
          <p:cNvSpPr>
            <a:spLocks noGrp="1"/>
          </p:cNvSpPr>
          <p:nvPr>
            <p:ph idx="1"/>
          </p:nvPr>
        </p:nvSpPr>
        <p:spPr/>
        <p:txBody>
          <a:bodyPr>
            <a:normAutofit lnSpcReduction="10000"/>
          </a:bodyPr>
          <a:lstStyle/>
          <a:p>
            <a:pPr lvl="1"/>
            <a:r>
              <a:rPr lang="en-US" dirty="0"/>
              <a:t>If live interviews, live on-the-scene, and/or breaking news segments are not scripted, stations shall supplement them with crawls, textual information, or other means (to the extent technically feasible).</a:t>
            </a:r>
          </a:p>
          <a:p>
            <a:pPr lvl="1"/>
            <a:endParaRPr lang="en-US" dirty="0"/>
          </a:p>
          <a:p>
            <a:pPr lvl="1"/>
            <a:r>
              <a:rPr lang="en-US" dirty="0"/>
              <a:t>These provisions do not relieve stations of their obligations to comply with requirements regarding the accessibility of programming providing emergency information under § 79.2 of the Commission’s rules. 47 CFR 79.2.</a:t>
            </a:r>
          </a:p>
          <a:p>
            <a:pPr lvl="1"/>
            <a:endParaRPr lang="en-US" dirty="0"/>
          </a:p>
          <a:p>
            <a:pPr lvl="1"/>
            <a:r>
              <a:rPr lang="en-US" dirty="0"/>
              <a:t>Stations will provide training to all news staff on scripting for improving ENT.</a:t>
            </a:r>
          </a:p>
          <a:p>
            <a:pPr lvl="1"/>
            <a:endParaRPr lang="en-US" dirty="0"/>
          </a:p>
          <a:p>
            <a:pPr lvl="1"/>
            <a:r>
              <a:rPr lang="en-US" dirty="0"/>
              <a:t>Stations will appoint an ENT Coordinator accountable for compliance and identify at least one backup ENT Coordinator. </a:t>
            </a:r>
          </a:p>
          <a:p>
            <a:pPr lvl="1"/>
            <a:endParaRPr lang="en-US" dirty="0"/>
          </a:p>
          <a:p>
            <a:r>
              <a:rPr lang="en-US" dirty="0"/>
              <a:t>This presentation was created to help stations with practical tips for implementing these best practices.</a:t>
            </a:r>
          </a:p>
        </p:txBody>
      </p:sp>
    </p:spTree>
    <p:extLst>
      <p:ext uri="{BB962C8B-B14F-4D97-AF65-F5344CB8AC3E}">
        <p14:creationId xmlns:p14="http://schemas.microsoft.com/office/powerpoint/2010/main" val="77497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87" y="292282"/>
            <a:ext cx="10058400" cy="1450757"/>
          </a:xfrm>
        </p:spPr>
        <p:txBody>
          <a:bodyPr/>
          <a:lstStyle/>
          <a:p>
            <a:r>
              <a:rPr lang="en-US" dirty="0"/>
              <a:t>Introduction</a:t>
            </a:r>
          </a:p>
        </p:txBody>
      </p:sp>
      <p:sp>
        <p:nvSpPr>
          <p:cNvPr id="3" name="Content Placeholder 2"/>
          <p:cNvSpPr>
            <a:spLocks noGrp="1"/>
          </p:cNvSpPr>
          <p:nvPr>
            <p:ph sz="half" idx="1"/>
          </p:nvPr>
        </p:nvSpPr>
        <p:spPr>
          <a:xfrm>
            <a:off x="1097280" y="1845734"/>
            <a:ext cx="4344516" cy="4023360"/>
          </a:xfrm>
        </p:spPr>
        <p:txBody>
          <a:bodyPr>
            <a:normAutofit/>
          </a:bodyPr>
          <a:lstStyle/>
          <a:p>
            <a:pPr marL="0" indent="0">
              <a:buNone/>
            </a:pPr>
            <a:r>
              <a:rPr lang="en-US" dirty="0"/>
              <a:t>A local news anchor introduces us to ENT.</a:t>
            </a:r>
          </a:p>
          <a:p>
            <a:pPr marL="0" indent="0">
              <a:buNone/>
            </a:pPr>
            <a:r>
              <a:rPr lang="en-US" dirty="0">
                <a:solidFill>
                  <a:schemeClr val="tx1"/>
                </a:solidFill>
              </a:rPr>
              <a:t>Videos in this presentation are captioned using Electronic Newsroom Technique (ENT) and may display issues commonly associated with the use of ENT.  We’ve described specific caption errors below each video.</a:t>
            </a:r>
            <a:endParaRPr lang="en-US" dirty="0"/>
          </a:p>
          <a:p>
            <a:pPr marL="0" indent="0">
              <a:buNone/>
            </a:pPr>
            <a:r>
              <a:rPr lang="en-US" dirty="0"/>
              <a:t>Click the image to play or visit this link: </a:t>
            </a:r>
            <a:r>
              <a:rPr lang="en-US" dirty="0">
                <a:hlinkClick r:id="rId3"/>
              </a:rPr>
              <a:t>https://youtu.be/71xO50XQhjI</a:t>
            </a:r>
            <a:endParaRPr lang="en-US" dirty="0"/>
          </a:p>
          <a:p>
            <a:pPr marL="0" indent="0">
              <a:buNone/>
            </a:pPr>
            <a:r>
              <a:rPr lang="en-US" dirty="0"/>
              <a:t>Length: 43 seconds</a:t>
            </a:r>
          </a:p>
          <a:p>
            <a:endParaRPr lang="en-US" dirty="0"/>
          </a:p>
        </p:txBody>
      </p:sp>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1498" y="2159064"/>
            <a:ext cx="4894182" cy="2743200"/>
          </a:xfrm>
          <a:prstGeom prst="rect">
            <a:avLst/>
          </a:prstGeom>
          <a:ln w="28575">
            <a:solidFill>
              <a:schemeClr val="accent1"/>
            </a:solidFill>
          </a:ln>
        </p:spPr>
      </p:pic>
    </p:spTree>
    <p:extLst>
      <p:ext uri="{BB962C8B-B14F-4D97-AF65-F5344CB8AC3E}">
        <p14:creationId xmlns:p14="http://schemas.microsoft.com/office/powerpoint/2010/main" val="227815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9383-9F50-4505-AC64-74DBCA4A27B6}"/>
              </a:ext>
            </a:extLst>
          </p:cNvPr>
          <p:cNvSpPr>
            <a:spLocks noGrp="1"/>
          </p:cNvSpPr>
          <p:nvPr>
            <p:ph type="title"/>
          </p:nvPr>
        </p:nvSpPr>
        <p:spPr/>
        <p:txBody>
          <a:bodyPr/>
          <a:lstStyle/>
          <a:p>
            <a:r>
              <a:rPr lang="en-US" dirty="0"/>
              <a:t>Accuracy: Spelling</a:t>
            </a:r>
          </a:p>
        </p:txBody>
      </p:sp>
      <p:sp>
        <p:nvSpPr>
          <p:cNvPr id="3" name="Content Placeholder 2">
            <a:extLst>
              <a:ext uri="{FF2B5EF4-FFF2-40B4-BE49-F238E27FC236}">
                <a16:creationId xmlns:a16="http://schemas.microsoft.com/office/drawing/2014/main" id="{3E5E328C-C9EC-45EC-938F-75A7B885B23E}"/>
              </a:ext>
            </a:extLst>
          </p:cNvPr>
          <p:cNvSpPr>
            <a:spLocks noGrp="1"/>
          </p:cNvSpPr>
          <p:nvPr>
            <p:ph sz="half" idx="1"/>
          </p:nvPr>
        </p:nvSpPr>
        <p:spPr>
          <a:xfrm>
            <a:off x="1097279" y="1845734"/>
            <a:ext cx="4824019" cy="4023360"/>
          </a:xfrm>
        </p:spPr>
        <p:txBody>
          <a:bodyPr>
            <a:normAutofit lnSpcReduction="10000"/>
          </a:bodyPr>
          <a:lstStyle/>
          <a:p>
            <a:pPr marL="201168" lvl="1" indent="0">
              <a:buNone/>
            </a:pPr>
            <a:r>
              <a:rPr lang="en-US" dirty="0"/>
              <a:t>Spelling issues can make captions hard to understand:</a:t>
            </a:r>
          </a:p>
          <a:p>
            <a:pPr lvl="1"/>
            <a:r>
              <a:rPr lang="en-US" dirty="0"/>
              <a:t>Pay attention to homonyms: their/they’re/there, you’re/your, it’s/its</a:t>
            </a:r>
          </a:p>
          <a:p>
            <a:pPr lvl="1"/>
            <a:r>
              <a:rPr lang="en-US" dirty="0"/>
              <a:t>Spell foreign phrases and words, do not translate</a:t>
            </a:r>
          </a:p>
          <a:p>
            <a:pPr lvl="1"/>
            <a:r>
              <a:rPr lang="en-US" dirty="0"/>
              <a:t>Where possible, minimize the use of phonetics as it may be misleading to the viewer</a:t>
            </a:r>
          </a:p>
          <a:p>
            <a:pPr lvl="1"/>
            <a:r>
              <a:rPr lang="en-US" dirty="0"/>
              <a:t>Be consistent in your spelling</a:t>
            </a:r>
          </a:p>
          <a:p>
            <a:pPr lvl="1"/>
            <a:endParaRPr lang="en-US" dirty="0"/>
          </a:p>
          <a:p>
            <a:pPr marL="201168" lvl="1" indent="0">
              <a:buNone/>
            </a:pPr>
            <a:r>
              <a:rPr lang="en-US" dirty="0"/>
              <a:t>Click the image to play the video, or visit this link: </a:t>
            </a:r>
            <a:r>
              <a:rPr lang="en-US" dirty="0">
                <a:hlinkClick r:id="rId3"/>
              </a:rPr>
              <a:t>https://youtu.be/-eqW07uLQEs</a:t>
            </a:r>
            <a:endParaRPr lang="en-US" dirty="0"/>
          </a:p>
          <a:p>
            <a:pPr marL="201168" lvl="1" indent="0">
              <a:buNone/>
            </a:pPr>
            <a:endParaRPr lang="en-US" dirty="0"/>
          </a:p>
          <a:p>
            <a:pPr marL="201168" lvl="1" indent="0">
              <a:buNone/>
            </a:pPr>
            <a:r>
              <a:rPr lang="en-US" dirty="0"/>
              <a:t>Length: 58 seconds</a:t>
            </a:r>
          </a:p>
          <a:p>
            <a:pPr marL="201168" lvl="1" indent="0">
              <a:buNone/>
            </a:pPr>
            <a:endParaRPr lang="en-US" dirty="0">
              <a:solidFill>
                <a:srgbClr val="FF0000"/>
              </a:solidFill>
            </a:endParaRPr>
          </a:p>
          <a:p>
            <a:endParaRPr lang="en-US" dirty="0"/>
          </a:p>
        </p:txBody>
      </p:sp>
      <p:sp>
        <p:nvSpPr>
          <p:cNvPr id="4" name="Content Placeholder 3">
            <a:extLst>
              <a:ext uri="{FF2B5EF4-FFF2-40B4-BE49-F238E27FC236}">
                <a16:creationId xmlns:a16="http://schemas.microsoft.com/office/drawing/2014/main" id="{F59E68D3-548D-4589-A754-10B2C95714C9}"/>
              </a:ext>
            </a:extLst>
          </p:cNvPr>
          <p:cNvSpPr>
            <a:spLocks noGrp="1"/>
          </p:cNvSpPr>
          <p:nvPr>
            <p:ph sz="half" idx="2"/>
          </p:nvPr>
        </p:nvSpPr>
        <p:spPr/>
        <p:txBody>
          <a:bodyPr>
            <a:normAutofit lnSpcReduction="10000"/>
          </a:bodyPr>
          <a:lstStyle/>
          <a:p>
            <a:endParaRPr lang="en-US" dirty="0"/>
          </a:p>
          <a:p>
            <a:endParaRPr lang="en-US" dirty="0"/>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8819" y="2325794"/>
            <a:ext cx="4890827" cy="2774524"/>
          </a:xfrm>
          <a:prstGeom prst="rect">
            <a:avLst/>
          </a:prstGeom>
          <a:ln w="28575">
            <a:solidFill>
              <a:schemeClr val="accent1"/>
            </a:solidFill>
          </a:ln>
        </p:spPr>
      </p:pic>
      <p:sp>
        <p:nvSpPr>
          <p:cNvPr id="6" name="TextBox 5"/>
          <p:cNvSpPr txBox="1"/>
          <p:nvPr/>
        </p:nvSpPr>
        <p:spPr>
          <a:xfrm>
            <a:off x="6217920" y="5299649"/>
            <a:ext cx="5014400" cy="923330"/>
          </a:xfrm>
          <a:prstGeom prst="rect">
            <a:avLst/>
          </a:prstGeom>
          <a:noFill/>
        </p:spPr>
        <p:txBody>
          <a:bodyPr wrap="square" rtlCol="0">
            <a:spAutoFit/>
          </a:bodyPr>
          <a:lstStyle/>
          <a:p>
            <a:r>
              <a:rPr lang="en-US" dirty="0"/>
              <a:t>These captions in this video are generated by ENT and showcase spelling mistakes as an example of errors to avoid.</a:t>
            </a:r>
          </a:p>
        </p:txBody>
      </p:sp>
    </p:spTree>
    <p:extLst>
      <p:ext uri="{BB962C8B-B14F-4D97-AF65-F5344CB8AC3E}">
        <p14:creationId xmlns:p14="http://schemas.microsoft.com/office/powerpoint/2010/main" val="32936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B12B-26B9-4599-BBAD-1414BF98E6F2}"/>
              </a:ext>
            </a:extLst>
          </p:cNvPr>
          <p:cNvSpPr>
            <a:spLocks noGrp="1"/>
          </p:cNvSpPr>
          <p:nvPr>
            <p:ph type="title"/>
          </p:nvPr>
        </p:nvSpPr>
        <p:spPr/>
        <p:txBody>
          <a:bodyPr/>
          <a:lstStyle/>
          <a:p>
            <a:r>
              <a:rPr lang="en-US" dirty="0"/>
              <a:t>Accuracy: Proper Case</a:t>
            </a:r>
          </a:p>
        </p:txBody>
      </p:sp>
      <p:sp>
        <p:nvSpPr>
          <p:cNvPr id="3" name="Content Placeholder 2">
            <a:extLst>
              <a:ext uri="{FF2B5EF4-FFF2-40B4-BE49-F238E27FC236}">
                <a16:creationId xmlns:a16="http://schemas.microsoft.com/office/drawing/2014/main" id="{661EA7AC-4A20-4E0B-9199-109E4955A7F1}"/>
              </a:ext>
            </a:extLst>
          </p:cNvPr>
          <p:cNvSpPr>
            <a:spLocks noGrp="1"/>
          </p:cNvSpPr>
          <p:nvPr>
            <p:ph sz="half" idx="1"/>
          </p:nvPr>
        </p:nvSpPr>
        <p:spPr>
          <a:xfrm>
            <a:off x="1097280" y="1901491"/>
            <a:ext cx="4255306" cy="4023360"/>
          </a:xfrm>
        </p:spPr>
        <p:txBody>
          <a:bodyPr>
            <a:normAutofit lnSpcReduction="10000"/>
          </a:bodyPr>
          <a:lstStyle/>
          <a:p>
            <a:r>
              <a:rPr lang="en-US" dirty="0"/>
              <a:t>Be consistent with case</a:t>
            </a:r>
          </a:p>
          <a:p>
            <a:pPr lvl="1"/>
            <a:r>
              <a:rPr lang="en-US" dirty="0"/>
              <a:t>Mixed case is preferred, but try to make sure all content is the same</a:t>
            </a:r>
          </a:p>
          <a:p>
            <a:pPr marL="201168" lvl="1" indent="0">
              <a:buNone/>
            </a:pPr>
            <a:endParaRPr lang="en-US" dirty="0"/>
          </a:p>
          <a:p>
            <a:pPr lvl="1"/>
            <a:r>
              <a:rPr lang="en-US" dirty="0">
                <a:solidFill>
                  <a:schemeClr val="tx1"/>
                </a:solidFill>
              </a:rPr>
              <a:t>See the FCC Disability Advisory Committee’s recommendation on caption case formatting: </a:t>
            </a:r>
            <a:r>
              <a:rPr lang="en-US" dirty="0">
                <a:hlinkClick r:id="rId3"/>
              </a:rPr>
              <a:t>https://www.fcc.gov/document/dac-recommendation-caption-case-formatting</a:t>
            </a:r>
            <a:endParaRPr lang="en-US" dirty="0"/>
          </a:p>
          <a:p>
            <a:pPr marL="201168" lvl="1" indent="0">
              <a:buNone/>
            </a:pPr>
            <a:endParaRPr lang="en-US" dirty="0"/>
          </a:p>
          <a:p>
            <a:pPr marL="201168" lvl="1" indent="0">
              <a:buNone/>
            </a:pPr>
            <a:r>
              <a:rPr lang="en-US" dirty="0"/>
              <a:t>Click the image to play the video, or visit this link: </a:t>
            </a:r>
            <a:r>
              <a:rPr lang="en-US" dirty="0">
                <a:hlinkClick r:id="rId4"/>
              </a:rPr>
              <a:t>https://youtu.be/HV6cZ5q1Hd4</a:t>
            </a:r>
            <a:endParaRPr lang="en-US" dirty="0"/>
          </a:p>
          <a:p>
            <a:pPr marL="201168" lvl="1" indent="0">
              <a:buNone/>
            </a:pPr>
            <a:endParaRPr lang="en-US" dirty="0"/>
          </a:p>
          <a:p>
            <a:pPr marL="201168" lvl="1" indent="0">
              <a:buNone/>
            </a:pPr>
            <a:r>
              <a:rPr lang="en-US" dirty="0"/>
              <a:t>Length: 21 seconds</a:t>
            </a:r>
          </a:p>
          <a:p>
            <a:endParaRPr lang="en-US" dirty="0"/>
          </a:p>
        </p:txBody>
      </p:sp>
      <p:pic>
        <p:nvPicPr>
          <p:cNvPr id="11" name="Picture 1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32491" y="2274052"/>
            <a:ext cx="4923189" cy="2743200"/>
          </a:xfrm>
          <a:prstGeom prst="rect">
            <a:avLst/>
          </a:prstGeom>
          <a:ln w="28575">
            <a:solidFill>
              <a:schemeClr val="accent1"/>
            </a:solidFill>
          </a:ln>
        </p:spPr>
      </p:pic>
      <p:sp>
        <p:nvSpPr>
          <p:cNvPr id="5" name="TextBox 4"/>
          <p:cNvSpPr txBox="1"/>
          <p:nvPr/>
        </p:nvSpPr>
        <p:spPr>
          <a:xfrm>
            <a:off x="6217920" y="5299649"/>
            <a:ext cx="5014400" cy="923330"/>
          </a:xfrm>
          <a:prstGeom prst="rect">
            <a:avLst/>
          </a:prstGeom>
          <a:noFill/>
        </p:spPr>
        <p:txBody>
          <a:bodyPr wrap="square" rtlCol="0">
            <a:spAutoFit/>
          </a:bodyPr>
          <a:lstStyle/>
          <a:p>
            <a:r>
              <a:rPr lang="en-US" dirty="0"/>
              <a:t>These captions in this video are generated by ENT and showcase inconsistent case as an example of improper formatting.</a:t>
            </a:r>
          </a:p>
        </p:txBody>
      </p:sp>
    </p:spTree>
    <p:extLst>
      <p:ext uri="{BB962C8B-B14F-4D97-AF65-F5344CB8AC3E}">
        <p14:creationId xmlns:p14="http://schemas.microsoft.com/office/powerpoint/2010/main" val="2669024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Punctuation</a:t>
            </a:r>
          </a:p>
        </p:txBody>
      </p:sp>
      <p:sp>
        <p:nvSpPr>
          <p:cNvPr id="3" name="Content Placeholder 2"/>
          <p:cNvSpPr>
            <a:spLocks noGrp="1"/>
          </p:cNvSpPr>
          <p:nvPr>
            <p:ph sz="half" idx="1"/>
          </p:nvPr>
        </p:nvSpPr>
        <p:spPr/>
        <p:txBody>
          <a:bodyPr>
            <a:normAutofit lnSpcReduction="10000"/>
          </a:bodyPr>
          <a:lstStyle/>
          <a:p>
            <a:r>
              <a:rPr lang="en-US" dirty="0"/>
              <a:t>Punctuation is key and affects meaning:</a:t>
            </a:r>
          </a:p>
          <a:p>
            <a:pPr lvl="1"/>
            <a:r>
              <a:rPr lang="en-US" dirty="0"/>
              <a:t>Use quotation marks when conveying quotes</a:t>
            </a:r>
          </a:p>
          <a:p>
            <a:pPr lvl="1"/>
            <a:r>
              <a:rPr lang="en-US" dirty="0"/>
              <a:t>Stay away from semicolons – they are often hard to differentiate from colons in captions</a:t>
            </a:r>
          </a:p>
          <a:p>
            <a:pPr lvl="1"/>
            <a:r>
              <a:rPr lang="en-US" dirty="0"/>
              <a:t>Start a new sentence on a new line where possible</a:t>
            </a:r>
          </a:p>
          <a:p>
            <a:pPr lvl="1"/>
            <a:r>
              <a:rPr lang="en-US" dirty="0"/>
              <a:t>End sentences with a period, question mark, or exclamation point.</a:t>
            </a:r>
          </a:p>
          <a:p>
            <a:pPr lvl="1"/>
            <a:r>
              <a:rPr lang="en-US" dirty="0"/>
              <a:t>Use “…” to indicate someone has trailed off</a:t>
            </a:r>
          </a:p>
          <a:p>
            <a:pPr lvl="1"/>
            <a:endParaRPr lang="en-US" dirty="0"/>
          </a:p>
          <a:p>
            <a:pPr marL="201168" lvl="1" indent="0">
              <a:buNone/>
            </a:pPr>
            <a:r>
              <a:rPr lang="en-US" dirty="0"/>
              <a:t>Click the image to play the video, or visit this link: </a:t>
            </a:r>
            <a:r>
              <a:rPr lang="en-US" dirty="0">
                <a:hlinkClick r:id="rId3"/>
              </a:rPr>
              <a:t>https://youtu.be/H-ZT-pqop_U</a:t>
            </a:r>
            <a:endParaRPr lang="en-US" dirty="0"/>
          </a:p>
          <a:p>
            <a:pPr marL="201168" lvl="1" indent="0">
              <a:buNone/>
            </a:pPr>
            <a:endParaRPr lang="en-US" dirty="0"/>
          </a:p>
          <a:p>
            <a:pPr marL="201168" lvl="1" indent="0">
              <a:buNone/>
            </a:pPr>
            <a:r>
              <a:rPr lang="en-US" dirty="0"/>
              <a:t>Length: 1:04</a:t>
            </a:r>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9192" y="2274589"/>
            <a:ext cx="4876488" cy="2743200"/>
          </a:xfrm>
          <a:prstGeom prst="rect">
            <a:avLst/>
          </a:prstGeom>
          <a:ln w="28575">
            <a:solidFill>
              <a:schemeClr val="accent1"/>
            </a:solidFill>
          </a:ln>
        </p:spPr>
      </p:pic>
      <p:sp>
        <p:nvSpPr>
          <p:cNvPr id="5" name="TextBox 4"/>
          <p:cNvSpPr txBox="1"/>
          <p:nvPr/>
        </p:nvSpPr>
        <p:spPr>
          <a:xfrm>
            <a:off x="6217920" y="5299649"/>
            <a:ext cx="5014400" cy="923330"/>
          </a:xfrm>
          <a:prstGeom prst="rect">
            <a:avLst/>
          </a:prstGeom>
          <a:noFill/>
        </p:spPr>
        <p:txBody>
          <a:bodyPr wrap="square" rtlCol="0">
            <a:spAutoFit/>
          </a:bodyPr>
          <a:lstStyle/>
          <a:p>
            <a:r>
              <a:rPr lang="en-US" dirty="0"/>
              <a:t>These captions in this video are generated by ENT and showcase improper punctuation to demonstrate the need for proper formatting.</a:t>
            </a:r>
          </a:p>
        </p:txBody>
      </p:sp>
    </p:spTree>
    <p:extLst>
      <p:ext uri="{BB962C8B-B14F-4D97-AF65-F5344CB8AC3E}">
        <p14:creationId xmlns:p14="http://schemas.microsoft.com/office/powerpoint/2010/main" val="349104650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2640</TotalTime>
  <Words>1928</Words>
  <Application>Microsoft Office PowerPoint</Application>
  <PresentationFormat>Widescreen</PresentationFormat>
  <Paragraphs>217</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Retrospect</vt:lpstr>
      <vt:lpstr>ENT Coordinator Toolkit </vt:lpstr>
      <vt:lpstr>Welcome</vt:lpstr>
      <vt:lpstr>Why It Matters</vt:lpstr>
      <vt:lpstr>FCC Enhanced ENT Rules </vt:lpstr>
      <vt:lpstr>FCC Enhanced ENT Rules </vt:lpstr>
      <vt:lpstr>Introduction</vt:lpstr>
      <vt:lpstr>Accuracy: Spelling</vt:lpstr>
      <vt:lpstr>Accuracy: Proper Case</vt:lpstr>
      <vt:lpstr>Accuracy: Punctuation</vt:lpstr>
      <vt:lpstr>Accuracy: Sound Effects and Music Notes</vt:lpstr>
      <vt:lpstr>Caption Speed</vt:lpstr>
      <vt:lpstr>Speaker Changes</vt:lpstr>
      <vt:lpstr>Caption Placement</vt:lpstr>
      <vt:lpstr>Weather &amp; Unscripted Programming</vt:lpstr>
      <vt:lpstr>Additional Efforts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 Coordinator Toolkit</dc:title>
  <dc:creator>Heather York</dc:creator>
  <cp:lastModifiedBy>Debra Patkin</cp:lastModifiedBy>
  <cp:revision>109</cp:revision>
  <dcterms:created xsi:type="dcterms:W3CDTF">2020-01-06T19:58:36Z</dcterms:created>
  <dcterms:modified xsi:type="dcterms:W3CDTF">2020-10-15T17:27:37Z</dcterms:modified>
</cp:coreProperties>
</file>