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30"/>
  </p:notesMasterIdLst>
  <p:handoutMasterIdLst>
    <p:handoutMasterId r:id="rId31"/>
  </p:handoutMasterIdLst>
  <p:sldIdLst>
    <p:sldId id="265" r:id="rId5"/>
    <p:sldId id="381" r:id="rId6"/>
    <p:sldId id="387" r:id="rId7"/>
    <p:sldId id="401" r:id="rId8"/>
    <p:sldId id="393" r:id="rId9"/>
    <p:sldId id="405" r:id="rId10"/>
    <p:sldId id="867" r:id="rId11"/>
    <p:sldId id="406" r:id="rId12"/>
    <p:sldId id="868" r:id="rId13"/>
    <p:sldId id="392" r:id="rId14"/>
    <p:sldId id="869" r:id="rId15"/>
    <p:sldId id="874" r:id="rId16"/>
    <p:sldId id="871" r:id="rId17"/>
    <p:sldId id="872" r:id="rId18"/>
    <p:sldId id="386" r:id="rId19"/>
    <p:sldId id="402" r:id="rId20"/>
    <p:sldId id="395" r:id="rId21"/>
    <p:sldId id="396" r:id="rId22"/>
    <p:sldId id="403" r:id="rId23"/>
    <p:sldId id="397" r:id="rId24"/>
    <p:sldId id="398" r:id="rId25"/>
    <p:sldId id="400" r:id="rId26"/>
    <p:sldId id="399" r:id="rId27"/>
    <p:sldId id="394" r:id="rId28"/>
    <p:sldId id="353" r:id="rId29"/>
  </p:sldIdLst>
  <p:sldSz cx="12188825" cy="6858000"/>
  <p:notesSz cx="6918325" cy="9223375"/>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5" name="Author" initials="A" lastIdx="0" clrIdx="1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125"/>
    <a:srgbClr val="000E23"/>
    <a:srgbClr val="000E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397838-2847-4A11-B0E5-6398B4C2C77B}" v="3" dt="2022-09-30T14:05:02.6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5" d="100"/>
          <a:sy n="95" d="100"/>
        </p:scale>
        <p:origin x="80" y="220"/>
      </p:cViewPr>
      <p:guideLst>
        <p:guide pos="3839"/>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7941" cy="462771"/>
          </a:xfrm>
          <a:prstGeom prst="rect">
            <a:avLst/>
          </a:prstGeom>
        </p:spPr>
        <p:txBody>
          <a:bodyPr vert="horz" lIns="92528" tIns="46264" rIns="92528" bIns="46264" rtlCol="0"/>
          <a:lstStyle>
            <a:lvl1pPr algn="l">
              <a:defRPr sz="1200"/>
            </a:lvl1pPr>
          </a:lstStyle>
          <a:p>
            <a:endParaRPr/>
          </a:p>
        </p:txBody>
      </p:sp>
      <p:sp>
        <p:nvSpPr>
          <p:cNvPr id="3" name="Date Placeholder 2"/>
          <p:cNvSpPr>
            <a:spLocks noGrp="1"/>
          </p:cNvSpPr>
          <p:nvPr>
            <p:ph type="dt" sz="quarter" idx="1"/>
          </p:nvPr>
        </p:nvSpPr>
        <p:spPr>
          <a:xfrm>
            <a:off x="3918783" y="0"/>
            <a:ext cx="2997941" cy="462771"/>
          </a:xfrm>
          <a:prstGeom prst="rect">
            <a:avLst/>
          </a:prstGeom>
        </p:spPr>
        <p:txBody>
          <a:bodyPr vert="horz" lIns="92528" tIns="46264" rIns="92528" bIns="46264" rtlCol="0"/>
          <a:lstStyle>
            <a:lvl1pPr algn="r">
              <a:defRPr sz="1200"/>
            </a:lvl1pPr>
          </a:lstStyle>
          <a:p>
            <a:fld id="{59088EAF-6ECA-4616-85EF-35AA19C641F3}" type="datetimeFigureOut">
              <a:rPr lang="en-US"/>
              <a:t>9/30/2022</a:t>
            </a:fld>
            <a:endParaRPr/>
          </a:p>
        </p:txBody>
      </p:sp>
      <p:sp>
        <p:nvSpPr>
          <p:cNvPr id="4" name="Footer Placeholder 3"/>
          <p:cNvSpPr>
            <a:spLocks noGrp="1"/>
          </p:cNvSpPr>
          <p:nvPr>
            <p:ph type="ftr" sz="quarter" idx="2"/>
          </p:nvPr>
        </p:nvSpPr>
        <p:spPr>
          <a:xfrm>
            <a:off x="0" y="8760606"/>
            <a:ext cx="2997941" cy="462770"/>
          </a:xfrm>
          <a:prstGeom prst="rect">
            <a:avLst/>
          </a:prstGeom>
        </p:spPr>
        <p:txBody>
          <a:bodyPr vert="horz" lIns="92528" tIns="46264" rIns="92528" bIns="46264" rtlCol="0" anchor="b"/>
          <a:lstStyle>
            <a:lvl1pPr algn="l">
              <a:defRPr sz="1200"/>
            </a:lvl1pPr>
          </a:lstStyle>
          <a:p>
            <a:endParaRPr/>
          </a:p>
        </p:txBody>
      </p:sp>
      <p:sp>
        <p:nvSpPr>
          <p:cNvPr id="5" name="Slide Number Placeholder 4"/>
          <p:cNvSpPr>
            <a:spLocks noGrp="1"/>
          </p:cNvSpPr>
          <p:nvPr>
            <p:ph type="sldNum" sz="quarter" idx="3"/>
          </p:nvPr>
        </p:nvSpPr>
        <p:spPr>
          <a:xfrm>
            <a:off x="3918783" y="8760606"/>
            <a:ext cx="2997941" cy="462770"/>
          </a:xfrm>
          <a:prstGeom prst="rect">
            <a:avLst/>
          </a:prstGeom>
        </p:spPr>
        <p:txBody>
          <a:bodyPr vert="horz" lIns="92528" tIns="46264" rIns="92528" bIns="46264"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7941" cy="461169"/>
          </a:xfrm>
          <a:prstGeom prst="rect">
            <a:avLst/>
          </a:prstGeom>
        </p:spPr>
        <p:txBody>
          <a:bodyPr vert="horz" lIns="92528" tIns="46264" rIns="92528" bIns="46264" rtlCol="0"/>
          <a:lstStyle>
            <a:lvl1pPr algn="l">
              <a:defRPr sz="1200"/>
            </a:lvl1pPr>
          </a:lstStyle>
          <a:p>
            <a:endParaRPr/>
          </a:p>
        </p:txBody>
      </p:sp>
      <p:sp>
        <p:nvSpPr>
          <p:cNvPr id="3" name="Date Placeholder 2"/>
          <p:cNvSpPr>
            <a:spLocks noGrp="1"/>
          </p:cNvSpPr>
          <p:nvPr>
            <p:ph type="dt" idx="1"/>
          </p:nvPr>
        </p:nvSpPr>
        <p:spPr>
          <a:xfrm>
            <a:off x="3918783" y="0"/>
            <a:ext cx="2997941" cy="461169"/>
          </a:xfrm>
          <a:prstGeom prst="rect">
            <a:avLst/>
          </a:prstGeom>
        </p:spPr>
        <p:txBody>
          <a:bodyPr vert="horz" lIns="92528" tIns="46264" rIns="92528" bIns="46264" rtlCol="0"/>
          <a:lstStyle>
            <a:lvl1pPr algn="r">
              <a:defRPr sz="1200"/>
            </a:lvl1pPr>
          </a:lstStyle>
          <a:p>
            <a:fld id="{3ABD2D7A-D230-4F91-BD59-0A39C2703BA8}" type="datetimeFigureOut">
              <a:rPr lang="en-US"/>
              <a:t>9/30/2022</a:t>
            </a:fld>
            <a:endParaRPr/>
          </a:p>
        </p:txBody>
      </p:sp>
      <p:sp>
        <p:nvSpPr>
          <p:cNvPr id="4" name="Slide Image Placeholder 3"/>
          <p:cNvSpPr>
            <a:spLocks noGrp="1" noRot="1" noChangeAspect="1"/>
          </p:cNvSpPr>
          <p:nvPr>
            <p:ph type="sldImg" idx="2"/>
          </p:nvPr>
        </p:nvSpPr>
        <p:spPr>
          <a:xfrm>
            <a:off x="385763" y="692150"/>
            <a:ext cx="6146800" cy="3459163"/>
          </a:xfrm>
          <a:prstGeom prst="rect">
            <a:avLst/>
          </a:prstGeom>
          <a:noFill/>
          <a:ln w="12700">
            <a:solidFill>
              <a:prstClr val="black"/>
            </a:solidFill>
          </a:ln>
        </p:spPr>
        <p:txBody>
          <a:bodyPr vert="horz" lIns="92528" tIns="46264" rIns="92528" bIns="46264" rtlCol="0" anchor="ctr"/>
          <a:lstStyle/>
          <a:p>
            <a:endParaRPr/>
          </a:p>
        </p:txBody>
      </p:sp>
      <p:sp>
        <p:nvSpPr>
          <p:cNvPr id="5" name="Notes Placeholder 4"/>
          <p:cNvSpPr>
            <a:spLocks noGrp="1"/>
          </p:cNvSpPr>
          <p:nvPr>
            <p:ph type="body" sz="quarter" idx="3"/>
          </p:nvPr>
        </p:nvSpPr>
        <p:spPr>
          <a:xfrm>
            <a:off x="691833" y="4381103"/>
            <a:ext cx="5534660" cy="4150519"/>
          </a:xfrm>
          <a:prstGeom prst="rect">
            <a:avLst/>
          </a:prstGeom>
        </p:spPr>
        <p:txBody>
          <a:bodyPr vert="horz" lIns="92528" tIns="46264" rIns="92528" bIns="46264"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760605"/>
            <a:ext cx="2997941" cy="461169"/>
          </a:xfrm>
          <a:prstGeom prst="rect">
            <a:avLst/>
          </a:prstGeom>
        </p:spPr>
        <p:txBody>
          <a:bodyPr vert="horz" lIns="92528" tIns="46264" rIns="92528" bIns="46264" rtlCol="0" anchor="b"/>
          <a:lstStyle>
            <a:lvl1pPr algn="l">
              <a:defRPr sz="1200"/>
            </a:lvl1pPr>
          </a:lstStyle>
          <a:p>
            <a:endParaRPr/>
          </a:p>
        </p:txBody>
      </p:sp>
      <p:sp>
        <p:nvSpPr>
          <p:cNvPr id="7" name="Slide Number Placeholder 6"/>
          <p:cNvSpPr>
            <a:spLocks noGrp="1"/>
          </p:cNvSpPr>
          <p:nvPr>
            <p:ph type="sldNum" sz="quarter" idx="5"/>
          </p:nvPr>
        </p:nvSpPr>
        <p:spPr>
          <a:xfrm>
            <a:off x="3918783" y="8760605"/>
            <a:ext cx="2997941" cy="461169"/>
          </a:xfrm>
          <a:prstGeom prst="rect">
            <a:avLst/>
          </a:prstGeom>
        </p:spPr>
        <p:txBody>
          <a:bodyPr vert="horz" lIns="92528" tIns="46264" rIns="92528" bIns="46264"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2</a:t>
            </a:fld>
            <a:endParaRPr lang="en-US"/>
          </a:p>
        </p:txBody>
      </p:sp>
    </p:spTree>
    <p:extLst>
      <p:ext uri="{BB962C8B-B14F-4D97-AF65-F5344CB8AC3E}">
        <p14:creationId xmlns:p14="http://schemas.microsoft.com/office/powerpoint/2010/main" val="1980513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11</a:t>
            </a:fld>
            <a:endParaRPr lang="en-US"/>
          </a:p>
        </p:txBody>
      </p:sp>
    </p:spTree>
    <p:extLst>
      <p:ext uri="{BB962C8B-B14F-4D97-AF65-F5344CB8AC3E}">
        <p14:creationId xmlns:p14="http://schemas.microsoft.com/office/powerpoint/2010/main" val="3529214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1275618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13</a:t>
            </a:fld>
            <a:endParaRPr lang="en-US"/>
          </a:p>
        </p:txBody>
      </p:sp>
    </p:spTree>
    <p:extLst>
      <p:ext uri="{BB962C8B-B14F-4D97-AF65-F5344CB8AC3E}">
        <p14:creationId xmlns:p14="http://schemas.microsoft.com/office/powerpoint/2010/main" val="2249530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14</a:t>
            </a:fld>
            <a:endParaRPr lang="en-US"/>
          </a:p>
        </p:txBody>
      </p:sp>
    </p:spTree>
    <p:extLst>
      <p:ext uri="{BB962C8B-B14F-4D97-AF65-F5344CB8AC3E}">
        <p14:creationId xmlns:p14="http://schemas.microsoft.com/office/powerpoint/2010/main" val="26980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15</a:t>
            </a:fld>
            <a:endParaRPr lang="en-US"/>
          </a:p>
        </p:txBody>
      </p:sp>
    </p:spTree>
    <p:extLst>
      <p:ext uri="{BB962C8B-B14F-4D97-AF65-F5344CB8AC3E}">
        <p14:creationId xmlns:p14="http://schemas.microsoft.com/office/powerpoint/2010/main" val="3609572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16</a:t>
            </a:fld>
            <a:endParaRPr lang="en-US"/>
          </a:p>
        </p:txBody>
      </p:sp>
    </p:spTree>
    <p:extLst>
      <p:ext uri="{BB962C8B-B14F-4D97-AF65-F5344CB8AC3E}">
        <p14:creationId xmlns:p14="http://schemas.microsoft.com/office/powerpoint/2010/main" val="4192772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17</a:t>
            </a:fld>
            <a:endParaRPr lang="en-US"/>
          </a:p>
        </p:txBody>
      </p:sp>
    </p:spTree>
    <p:extLst>
      <p:ext uri="{BB962C8B-B14F-4D97-AF65-F5344CB8AC3E}">
        <p14:creationId xmlns:p14="http://schemas.microsoft.com/office/powerpoint/2010/main" val="2230874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18</a:t>
            </a:fld>
            <a:endParaRPr lang="en-US"/>
          </a:p>
        </p:txBody>
      </p:sp>
    </p:spTree>
    <p:extLst>
      <p:ext uri="{BB962C8B-B14F-4D97-AF65-F5344CB8AC3E}">
        <p14:creationId xmlns:p14="http://schemas.microsoft.com/office/powerpoint/2010/main" val="3909472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19</a:t>
            </a:fld>
            <a:endParaRPr lang="en-US"/>
          </a:p>
        </p:txBody>
      </p:sp>
    </p:spTree>
    <p:extLst>
      <p:ext uri="{BB962C8B-B14F-4D97-AF65-F5344CB8AC3E}">
        <p14:creationId xmlns:p14="http://schemas.microsoft.com/office/powerpoint/2010/main" val="2934271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20</a:t>
            </a:fld>
            <a:endParaRPr lang="en-US"/>
          </a:p>
        </p:txBody>
      </p:sp>
    </p:spTree>
    <p:extLst>
      <p:ext uri="{BB962C8B-B14F-4D97-AF65-F5344CB8AC3E}">
        <p14:creationId xmlns:p14="http://schemas.microsoft.com/office/powerpoint/2010/main" val="2229465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3</a:t>
            </a:fld>
            <a:endParaRPr lang="en-US"/>
          </a:p>
        </p:txBody>
      </p:sp>
    </p:spTree>
    <p:extLst>
      <p:ext uri="{BB962C8B-B14F-4D97-AF65-F5344CB8AC3E}">
        <p14:creationId xmlns:p14="http://schemas.microsoft.com/office/powerpoint/2010/main" val="3910074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21</a:t>
            </a:fld>
            <a:endParaRPr lang="en-US"/>
          </a:p>
        </p:txBody>
      </p:sp>
    </p:spTree>
    <p:extLst>
      <p:ext uri="{BB962C8B-B14F-4D97-AF65-F5344CB8AC3E}">
        <p14:creationId xmlns:p14="http://schemas.microsoft.com/office/powerpoint/2010/main" val="32545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22</a:t>
            </a:fld>
            <a:endParaRPr lang="en-US"/>
          </a:p>
        </p:txBody>
      </p:sp>
    </p:spTree>
    <p:extLst>
      <p:ext uri="{BB962C8B-B14F-4D97-AF65-F5344CB8AC3E}">
        <p14:creationId xmlns:p14="http://schemas.microsoft.com/office/powerpoint/2010/main" val="2244641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23</a:t>
            </a:fld>
            <a:endParaRPr lang="en-US"/>
          </a:p>
        </p:txBody>
      </p:sp>
    </p:spTree>
    <p:extLst>
      <p:ext uri="{BB962C8B-B14F-4D97-AF65-F5344CB8AC3E}">
        <p14:creationId xmlns:p14="http://schemas.microsoft.com/office/powerpoint/2010/main" val="2445088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24</a:t>
            </a:fld>
            <a:endParaRPr lang="en-US"/>
          </a:p>
        </p:txBody>
      </p:sp>
    </p:spTree>
    <p:extLst>
      <p:ext uri="{BB962C8B-B14F-4D97-AF65-F5344CB8AC3E}">
        <p14:creationId xmlns:p14="http://schemas.microsoft.com/office/powerpoint/2010/main" val="3265628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4</a:t>
            </a:fld>
            <a:endParaRPr lang="en-US"/>
          </a:p>
        </p:txBody>
      </p:sp>
    </p:spTree>
    <p:extLst>
      <p:ext uri="{BB962C8B-B14F-4D97-AF65-F5344CB8AC3E}">
        <p14:creationId xmlns:p14="http://schemas.microsoft.com/office/powerpoint/2010/main" val="2381403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5</a:t>
            </a:fld>
            <a:endParaRPr lang="en-US"/>
          </a:p>
        </p:txBody>
      </p:sp>
    </p:spTree>
    <p:extLst>
      <p:ext uri="{BB962C8B-B14F-4D97-AF65-F5344CB8AC3E}">
        <p14:creationId xmlns:p14="http://schemas.microsoft.com/office/powerpoint/2010/main" val="2371573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1043715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1926260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2779220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4045954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10</a:t>
            </a:fld>
            <a:endParaRPr lang="en-US"/>
          </a:p>
        </p:txBody>
      </p:sp>
    </p:spTree>
    <p:extLst>
      <p:ext uri="{BB962C8B-B14F-4D97-AF65-F5344CB8AC3E}">
        <p14:creationId xmlns:p14="http://schemas.microsoft.com/office/powerpoint/2010/main" val="2160215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1FCB78BA-ABDD-433D-9DC8-28E4AC87B40F}" type="datetime1">
              <a:rPr lang="en-US" smtClean="0"/>
              <a:t>9/30/2022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DD5003C9-C69F-4074-A693-283721728417}" type="datetime1">
              <a:rPr lang="en-US" smtClean="0"/>
              <a:t>9/30/2022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9045D99-2A24-4DF7-8142-733934D7744F}" type="datetime1">
              <a:rPr lang="en-US" smtClean="0"/>
              <a:t>9/30/2022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F979CFFC-1621-4A3F-951D-F4C30D5FAF92}" type="datetime1">
              <a:rPr lang="en-US" smtClean="0"/>
              <a:t>9/30/2022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1D6D75ED-4C5A-46C6-A2B4-73A0C24F141D}" type="datetime1">
              <a:rPr lang="en-US" smtClean="0"/>
              <a:t>9/30/2022</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D9EA66B-A2F0-45AA-8417-DE0F166C21D2}" type="datetime1">
              <a:rPr lang="en-US" smtClean="0"/>
              <a:t>9/30/2022</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5662145-70C2-4EBA-8E28-0A6144A2AF42}" type="datetime1">
              <a:rPr lang="en-US" smtClean="0"/>
              <a:t>9/30/2022</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D899886-0613-4926-8EE2-117F97923142}" type="datetime1">
              <a:rPr lang="en-US" smtClean="0"/>
              <a:t>9/30/2022</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71B40F5-4F6F-4B5E-BD81-7BD43CCAA01A}" type="datetime1">
              <a:rPr lang="en-US" smtClean="0"/>
              <a:t>9/30/2022</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E8C2164B-DD89-4405-B94E-83F3616BA7D9}" type="datetime1">
              <a:rPr lang="en-US" smtClean="0"/>
              <a:t>9/30/2022</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A55D23CA-388E-4B2D-9949-C5FCEBB0D720}" type="datetime1">
              <a:rPr lang="en-US" smtClean="0"/>
              <a:t>9/30/2022</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jpe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fcc.gov/outage-information-sharing"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65213" y="1676400"/>
            <a:ext cx="8229600" cy="2362200"/>
          </a:xfrm>
        </p:spPr>
        <p:txBody>
          <a:bodyPr>
            <a:normAutofit/>
          </a:bodyPr>
          <a:lstStyle/>
          <a:p>
            <a:r>
              <a:rPr lang="es-MX" sz="3600" dirty="0"/>
              <a:t>Directrices y responsabilidades para acceder, utilizar, compartir y proteger la información de NORS y DIRS</a:t>
            </a:r>
            <a:endParaRPr lang="en-US" sz="3100" dirty="0">
              <a:solidFill>
                <a:srgbClr val="FF0000"/>
              </a:solidFill>
            </a:endParaRPr>
          </a:p>
        </p:txBody>
      </p:sp>
      <p:sp>
        <p:nvSpPr>
          <p:cNvPr id="4" name="Subtitle 3"/>
          <p:cNvSpPr>
            <a:spLocks noGrp="1"/>
          </p:cNvSpPr>
          <p:nvPr>
            <p:ph type="subTitle" idx="1"/>
          </p:nvPr>
        </p:nvSpPr>
        <p:spPr>
          <a:xfrm>
            <a:off x="1079727" y="5121327"/>
            <a:ext cx="7469188" cy="1050873"/>
          </a:xfrm>
        </p:spPr>
        <p:txBody>
          <a:bodyPr>
            <a:normAutofit fontScale="92500" lnSpcReduction="10000"/>
          </a:bodyPr>
          <a:lstStyle/>
          <a:p>
            <a:r>
              <a:rPr lang="en-US" dirty="0"/>
              <a:t>material DE ENTRENAMIENTO EN EL </a:t>
            </a:r>
            <a:r>
              <a:rPr lang="es-MX" sz="2000" dirty="0"/>
              <a:t>SISTEMA DE </a:t>
            </a:r>
            <a:r>
              <a:rPr lang="es-MX" dirty="0"/>
              <a:t>REPORTE</a:t>
            </a:r>
            <a:r>
              <a:rPr lang="es-MX" sz="2000" dirty="0"/>
              <a:t> DE INTERRUPCIONES EN REDES </a:t>
            </a:r>
            <a:r>
              <a:rPr lang="en-US" sz="2000" dirty="0"/>
              <a:t>(NORS) Y EN EL SISTEMA DE </a:t>
            </a:r>
            <a:r>
              <a:rPr lang="en-US" dirty="0"/>
              <a:t>REPORTES</a:t>
            </a:r>
            <a:r>
              <a:rPr lang="en-US" sz="2000" dirty="0"/>
              <a:t> DE INFORMACIÓN DE DESASTRES (DIRS)</a:t>
            </a:r>
            <a:endParaRPr lang="en-US" dirty="0"/>
          </a:p>
          <a:p>
            <a:endParaRPr lang="en-US" dirty="0"/>
          </a:p>
        </p:txBody>
      </p:sp>
      <p:pic>
        <p:nvPicPr>
          <p:cNvPr id="1026" name="Picture 2" descr="https://transition.fcc.gov/files/logos/fcc-logo_light-blu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13" y="685800"/>
            <a:ext cx="1321787" cy="110816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a:extLst>
              <a:ext uri="{FF2B5EF4-FFF2-40B4-BE49-F238E27FC236}">
                <a16:creationId xmlns:a16="http://schemas.microsoft.com/office/drawing/2014/main" id="{B8CEA75A-5EA8-4CCB-A29E-4A37D3BF492F}"/>
              </a:ext>
            </a:extLst>
          </p:cNvPr>
          <p:cNvSpPr txBox="1">
            <a:spLocks/>
          </p:cNvSpPr>
          <p:nvPr/>
        </p:nvSpPr>
        <p:spPr>
          <a:xfrm>
            <a:off x="1065213" y="2666999"/>
            <a:ext cx="8229600" cy="2362200"/>
          </a:xfrm>
          <a:prstGeom prst="rect">
            <a:avLst/>
          </a:prstGeom>
        </p:spPr>
        <p:txBody>
          <a:bodyPr vert="horz" lIns="91440" tIns="45720" rIns="91440" bIns="45720" rtlCol="0" anchor="b">
            <a:normAutofit fontScale="97500"/>
          </a:bodyPr>
          <a:lstStyle>
            <a:lvl1pPr algn="l" defTabSz="914400" rtl="0" eaLnBrk="1" latinLnBrk="0" hangingPunct="1">
              <a:lnSpc>
                <a:spcPct val="80000"/>
              </a:lnSpc>
              <a:spcBef>
                <a:spcPct val="0"/>
              </a:spcBef>
              <a:buNone/>
              <a:defRPr sz="6600" kern="1200" spc="100" baseline="0">
                <a:solidFill>
                  <a:schemeClr val="tx1"/>
                </a:solidFill>
                <a:latin typeface="+mj-lt"/>
                <a:ea typeface="+mj-ea"/>
                <a:cs typeface="+mj-cs"/>
              </a:defRPr>
            </a:lvl1pPr>
          </a:lstStyle>
          <a:p>
            <a:endParaRPr lang="en-US" sz="3100"/>
          </a:p>
        </p:txBody>
      </p:sp>
      <p:sp>
        <p:nvSpPr>
          <p:cNvPr id="2" name="TextBox 1">
            <a:extLst>
              <a:ext uri="{FF2B5EF4-FFF2-40B4-BE49-F238E27FC236}">
                <a16:creationId xmlns:a16="http://schemas.microsoft.com/office/drawing/2014/main" id="{0AF44797-96CB-0092-8F08-742D4D4C3EEC}"/>
              </a:ext>
            </a:extLst>
          </p:cNvPr>
          <p:cNvSpPr txBox="1"/>
          <p:nvPr/>
        </p:nvSpPr>
        <p:spPr>
          <a:xfrm>
            <a:off x="9596846" y="6278880"/>
            <a:ext cx="2237023" cy="646331"/>
          </a:xfrm>
          <a:prstGeom prst="rect">
            <a:avLst/>
          </a:prstGeom>
          <a:noFill/>
        </p:spPr>
        <p:txBody>
          <a:bodyPr wrap="none" rtlCol="0">
            <a:spAutoFit/>
          </a:bodyPr>
          <a:lstStyle/>
          <a:p>
            <a:r>
              <a:rPr lang="en-US" sz="1800" dirty="0"/>
              <a:t>Version 1 (Sept. 2022)</a:t>
            </a:r>
            <a:endParaRPr lang="it-IT" sz="1800" dirty="0"/>
          </a:p>
          <a:p>
            <a:endParaRPr lang="en-US"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a:spLocks noGrp="1"/>
          </p:cNvSpPr>
          <p:nvPr>
            <p:ph type="title"/>
          </p:nvPr>
        </p:nvSpPr>
        <p:spPr>
          <a:xfrm>
            <a:off x="2214144" y="76200"/>
            <a:ext cx="9144001" cy="762000"/>
          </a:xfrm>
        </p:spPr>
        <p:txBody>
          <a:bodyPr>
            <a:normAutofit/>
          </a:bodyPr>
          <a:lstStyle/>
          <a:p>
            <a:pPr algn="ctr"/>
            <a:r>
              <a:rPr lang="en-US" b="1" dirty="0">
                <a:solidFill>
                  <a:srgbClr val="001125"/>
                </a:solidFill>
              </a:rPr>
              <a:t>NORS</a:t>
            </a: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10</a:t>
            </a:fld>
            <a:endParaRPr lang="en-US" sz="1600">
              <a:solidFill>
                <a:srgbClr val="001125"/>
              </a:solidFill>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ct val="0"/>
              </a:spcBef>
            </a:pPr>
            <a:endParaRPr lang="en-US" sz="2000">
              <a:solidFill>
                <a:srgbClr val="001125"/>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315705" y="955764"/>
            <a:ext cx="9873120" cy="8418971"/>
          </a:xfrm>
          <a:prstGeom prst="rect">
            <a:avLst/>
          </a:prstGeom>
        </p:spPr>
        <p:txBody>
          <a:bodyPr wrap="square">
            <a:spAutoFit/>
          </a:bodyPr>
          <a:lstStyle/>
          <a:p>
            <a:pPr eaLnBrk="0" fontAlgn="base" hangingPunct="0">
              <a:spcBef>
                <a:spcPct val="0"/>
              </a:spcBef>
              <a:spcAft>
                <a:spcPct val="0"/>
              </a:spcAft>
              <a:defRPr/>
            </a:pPr>
            <a:r>
              <a:rPr lang="en-US" altLang="en-US" sz="1900" b="1" i="1" dirty="0">
                <a:solidFill>
                  <a:schemeClr val="bg2"/>
                </a:solidFill>
                <a:latin typeface="Calibri" panose="020F0502020204030204" pitchFamily="34" charset="0"/>
                <a:cs typeface="Calibri" panose="020F0502020204030204" pitchFamily="34" charset="0"/>
              </a:rPr>
              <a:t>¿</a:t>
            </a:r>
            <a:r>
              <a:rPr lang="en-US" altLang="en-US" sz="1900" b="1" i="1" dirty="0" err="1">
                <a:solidFill>
                  <a:schemeClr val="bg2"/>
                </a:solidFill>
                <a:latin typeface="Calibri" panose="020F0502020204030204" pitchFamily="34" charset="0"/>
                <a:cs typeface="Calibri" panose="020F0502020204030204" pitchFamily="34" charset="0"/>
              </a:rPr>
              <a:t>Qué</a:t>
            </a:r>
            <a:r>
              <a:rPr lang="en-US" altLang="en-US" sz="1900" b="1" i="1" dirty="0">
                <a:solidFill>
                  <a:schemeClr val="bg2"/>
                </a:solidFill>
                <a:latin typeface="Calibri" panose="020F0502020204030204" pitchFamily="34" charset="0"/>
                <a:cs typeface="Calibri" panose="020F0502020204030204" pitchFamily="34" charset="0"/>
              </a:rPr>
              <a:t> es </a:t>
            </a:r>
            <a:r>
              <a:rPr lang="en-US" altLang="en-US" sz="1900" b="1" i="1" dirty="0" err="1">
                <a:solidFill>
                  <a:schemeClr val="bg2"/>
                </a:solidFill>
                <a:latin typeface="Calibri" panose="020F0502020204030204" pitchFamily="34" charset="0"/>
                <a:cs typeface="Calibri" panose="020F0502020204030204" pitchFamily="34" charset="0"/>
              </a:rPr>
              <a:t>el</a:t>
            </a:r>
            <a:r>
              <a:rPr lang="en-US" altLang="en-US" sz="1900" b="1" i="1" dirty="0">
                <a:solidFill>
                  <a:schemeClr val="bg2"/>
                </a:solidFill>
                <a:latin typeface="Calibri" panose="020F0502020204030204" pitchFamily="34" charset="0"/>
                <a:cs typeface="Calibri" panose="020F0502020204030204" pitchFamily="34" charset="0"/>
              </a:rPr>
              <a:t> NORS?</a:t>
            </a:r>
          </a:p>
          <a:p>
            <a:pPr marL="342900" indent="-342900" eaLnBrk="0" fontAlgn="base" hangingPunct="0">
              <a:spcBef>
                <a:spcPct val="0"/>
              </a:spcBef>
              <a:spcAft>
                <a:spcPct val="0"/>
              </a:spcAft>
              <a:buFont typeface="Arial" panose="020B0604020202020204" pitchFamily="34" charset="0"/>
              <a:buChar char="•"/>
              <a:defRPr/>
            </a:pPr>
            <a:r>
              <a:rPr lang="es-MX" altLang="en-US" sz="1900" dirty="0">
                <a:solidFill>
                  <a:schemeClr val="bg2"/>
                </a:solidFill>
                <a:latin typeface="Calibri" panose="020F0502020204030204" pitchFamily="34" charset="0"/>
                <a:cs typeface="Calibri" panose="020F0502020204030204" pitchFamily="34" charset="0"/>
              </a:rPr>
              <a:t>El NORS es un sistema obligatorio, basado en la web, a través del cual la FCC recoge información sobre las interrupciones significativas de los servicios de comunicaciones que podrían afectar a la seguridad nacional, la salud o la seguridad pública y el bienestar económico de la nación.</a:t>
            </a:r>
          </a:p>
          <a:p>
            <a:pPr marL="342900" indent="-342900" eaLnBrk="0" fontAlgn="base" hangingPunct="0">
              <a:spcBef>
                <a:spcPct val="0"/>
              </a:spcBef>
              <a:spcAft>
                <a:spcPct val="0"/>
              </a:spcAft>
              <a:buFont typeface="Arial" panose="020B0604020202020204" pitchFamily="34" charset="0"/>
              <a:buChar char="•"/>
              <a:defRPr/>
            </a:pPr>
            <a:endParaRPr lang="en-US" altLang="en-US" sz="1000" dirty="0">
              <a:solidFill>
                <a:schemeClr val="bg2"/>
              </a:solidFill>
              <a:latin typeface="Calibri" panose="020F0502020204030204" pitchFamily="34" charset="0"/>
              <a:cs typeface="Calibri" panose="020F0502020204030204" pitchFamily="34" charset="0"/>
            </a:endParaRPr>
          </a:p>
          <a:p>
            <a:pPr marL="342900" indent="-342900" eaLnBrk="0" fontAlgn="base" hangingPunct="0">
              <a:spcBef>
                <a:spcPct val="0"/>
              </a:spcBef>
              <a:spcAft>
                <a:spcPct val="0"/>
              </a:spcAft>
              <a:buFont typeface="Arial" panose="020B0604020202020204" pitchFamily="34" charset="0"/>
              <a:buChar char="•"/>
              <a:defRPr/>
            </a:pPr>
            <a:r>
              <a:rPr lang="es-MX" altLang="en-US" sz="1900" dirty="0">
                <a:solidFill>
                  <a:schemeClr val="bg2"/>
                </a:solidFill>
                <a:latin typeface="Calibri" panose="020F0502020204030204" pitchFamily="34" charset="0"/>
                <a:cs typeface="Calibri" panose="020F0502020204030204" pitchFamily="34" charset="0"/>
              </a:rPr>
              <a:t>El NORS permite a la FCC identificar tendencias y supervisar el rendimiento de la red.</a:t>
            </a:r>
          </a:p>
          <a:p>
            <a:pPr marL="342900" indent="-342900" eaLnBrk="0" fontAlgn="base" hangingPunct="0">
              <a:spcBef>
                <a:spcPct val="0"/>
              </a:spcBef>
              <a:spcAft>
                <a:spcPct val="0"/>
              </a:spcAft>
              <a:buFont typeface="Arial" panose="020B0604020202020204" pitchFamily="34" charset="0"/>
              <a:buChar char="•"/>
              <a:defRPr/>
            </a:pPr>
            <a:endParaRPr lang="en-US" altLang="en-US" sz="1000" dirty="0">
              <a:solidFill>
                <a:schemeClr val="bg2"/>
              </a:solidFill>
              <a:latin typeface="Calibri" panose="020F0502020204030204" pitchFamily="34" charset="0"/>
              <a:cs typeface="Calibri" panose="020F0502020204030204" pitchFamily="34" charset="0"/>
            </a:endParaRPr>
          </a:p>
          <a:p>
            <a:pPr marL="342900" indent="-342900" eaLnBrk="0" fontAlgn="base" hangingPunct="0">
              <a:spcBef>
                <a:spcPct val="0"/>
              </a:spcBef>
              <a:spcAft>
                <a:spcPct val="0"/>
              </a:spcAft>
              <a:buFont typeface="Arial" panose="020B0604020202020204" pitchFamily="34" charset="0"/>
              <a:buChar char="•"/>
              <a:defRPr/>
            </a:pPr>
            <a:r>
              <a:rPr lang="es-MX" altLang="en-US" sz="1900" dirty="0">
                <a:solidFill>
                  <a:schemeClr val="bg2"/>
                </a:solidFill>
                <a:latin typeface="Calibri" panose="020F0502020204030204" pitchFamily="34" charset="0"/>
                <a:cs typeface="Calibri" panose="020F0502020204030204" pitchFamily="34" charset="0"/>
              </a:rPr>
              <a:t>Los proveedores de comunicaciones cubiertos (proveedores de telefonía fija, de cable, de satélite, de cable submarino, inalámbricos, de VoIP interconectada y del Sistema de Señalización 7) deben informar de las interrupciones de la red que duren por lo menos 30 minutos y que cumplan otros umbrales de magnitud específicos. </a:t>
            </a:r>
          </a:p>
          <a:p>
            <a:pPr marL="342900" indent="-342900" eaLnBrk="0" fontAlgn="base" hangingPunct="0">
              <a:spcBef>
                <a:spcPct val="0"/>
              </a:spcBef>
              <a:spcAft>
                <a:spcPct val="0"/>
              </a:spcAft>
              <a:buFont typeface="Arial" panose="020B0604020202020204" pitchFamily="34" charset="0"/>
              <a:buChar char="•"/>
              <a:defRPr/>
            </a:pPr>
            <a:endParaRPr lang="en-US" altLang="en-US" sz="1000" dirty="0">
              <a:solidFill>
                <a:schemeClr val="bg1"/>
              </a:solidFill>
              <a:latin typeface="Calibri" panose="020F0502020204030204" pitchFamily="34" charset="0"/>
              <a:cs typeface="Calibri" panose="020F0502020204030204" pitchFamily="34" charset="0"/>
            </a:endParaRPr>
          </a:p>
          <a:p>
            <a:pPr marL="342900" indent="-342900" eaLnBrk="0" fontAlgn="base" hangingPunct="0">
              <a:spcBef>
                <a:spcPct val="0"/>
              </a:spcBef>
              <a:spcAft>
                <a:spcPct val="0"/>
              </a:spcAft>
              <a:buFont typeface="Arial" panose="020B0604020202020204" pitchFamily="34" charset="0"/>
              <a:buChar char="•"/>
              <a:defRPr/>
            </a:pPr>
            <a:r>
              <a:rPr lang="es-MX" sz="19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El NORS no recoge información sobre </a:t>
            </a:r>
            <a:r>
              <a:rPr lang="es-MX" sz="1900" dirty="0">
                <a:solidFill>
                  <a:schemeClr val="bg1"/>
                </a:solidFill>
                <a:latin typeface="Calibri" panose="020F0502020204030204" pitchFamily="34" charset="0"/>
                <a:ea typeface="Calibri" panose="020F0502020204030204" pitchFamily="34" charset="0"/>
                <a:cs typeface="Calibri" panose="020F0502020204030204" pitchFamily="34" charset="0"/>
              </a:rPr>
              <a:t>interrupciones en</a:t>
            </a:r>
            <a:r>
              <a:rPr lang="es-MX" sz="19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Internet de banda ancha.</a:t>
            </a:r>
          </a:p>
          <a:p>
            <a:pPr marL="342900" indent="-342900" eaLnBrk="0" fontAlgn="base" hangingPunct="0">
              <a:spcBef>
                <a:spcPct val="0"/>
              </a:spcBef>
              <a:spcAft>
                <a:spcPct val="0"/>
              </a:spcAft>
              <a:buFont typeface="Arial" panose="020B0604020202020204" pitchFamily="34" charset="0"/>
              <a:buChar char="•"/>
              <a:defRPr/>
            </a:pPr>
            <a:endParaRPr lang="en-US" altLang="en-US" sz="1000" dirty="0">
              <a:solidFill>
                <a:schemeClr val="bg2"/>
              </a:solidFill>
              <a:latin typeface="Calibri" panose="020F0502020204030204" pitchFamily="34" charset="0"/>
              <a:cs typeface="Calibri" panose="020F0502020204030204" pitchFamily="34" charset="0"/>
            </a:endParaRPr>
          </a:p>
          <a:p>
            <a:pPr eaLnBrk="0" fontAlgn="base" hangingPunct="0">
              <a:spcBef>
                <a:spcPct val="0"/>
              </a:spcBef>
              <a:spcAft>
                <a:spcPct val="0"/>
              </a:spcAft>
              <a:defRPr/>
            </a:pPr>
            <a:r>
              <a:rPr lang="en-US" altLang="en-US" sz="1900" b="1" i="1" dirty="0" err="1">
                <a:solidFill>
                  <a:schemeClr val="bg2"/>
                </a:solidFill>
                <a:latin typeface="Calibri" panose="020F0502020204030204" pitchFamily="34" charset="0"/>
                <a:cs typeface="Calibri" panose="020F0502020204030204" pitchFamily="34" charset="0"/>
              </a:rPr>
              <a:t>Propósitos</a:t>
            </a:r>
            <a:r>
              <a:rPr lang="en-US" altLang="en-US" sz="1900" b="1" i="1" dirty="0">
                <a:solidFill>
                  <a:schemeClr val="bg2"/>
                </a:solidFill>
                <a:latin typeface="Calibri" panose="020F0502020204030204" pitchFamily="34" charset="0"/>
                <a:cs typeface="Calibri" panose="020F0502020204030204" pitchFamily="34" charset="0"/>
              </a:rPr>
              <a:t> del  NORS:  </a:t>
            </a:r>
          </a:p>
          <a:p>
            <a:pPr marL="342900" indent="-342900" eaLnBrk="0" fontAlgn="base" hangingPunct="0">
              <a:spcBef>
                <a:spcPct val="0"/>
              </a:spcBef>
              <a:spcAft>
                <a:spcPct val="0"/>
              </a:spcAft>
              <a:buFont typeface="Arial" panose="020B0604020202020204" pitchFamily="34" charset="0"/>
              <a:buChar char="•"/>
              <a:defRPr/>
            </a:pPr>
            <a:r>
              <a:rPr lang="es-MX" sz="1900" dirty="0">
                <a:solidFill>
                  <a:schemeClr val="bg2"/>
                </a:solidFill>
                <a:latin typeface="Calibri" panose="020F0502020204030204" pitchFamily="34" charset="0"/>
                <a:cs typeface="Calibri" panose="020F0502020204030204" pitchFamily="34" charset="0"/>
              </a:rPr>
              <a:t>Mejorar el conocimiento de la FCC sobre interrupciones importantes en las comunicaciones</a:t>
            </a:r>
            <a:r>
              <a:rPr lang="en-US" sz="1900" dirty="0">
                <a:solidFill>
                  <a:schemeClr val="bg2"/>
                </a:solidFill>
                <a:latin typeface="Calibri" panose="020F0502020204030204" pitchFamily="34" charset="0"/>
                <a:cs typeface="Calibri" panose="020F0502020204030204" pitchFamily="34" charset="0"/>
              </a:rPr>
              <a:t>.</a:t>
            </a:r>
          </a:p>
          <a:p>
            <a:pPr marL="342900" indent="-342900" eaLnBrk="0" fontAlgn="base" hangingPunct="0">
              <a:spcBef>
                <a:spcPct val="0"/>
              </a:spcBef>
              <a:spcAft>
                <a:spcPct val="0"/>
              </a:spcAft>
              <a:buFont typeface="Arial" panose="020B0604020202020204" pitchFamily="34" charset="0"/>
              <a:buChar char="•"/>
              <a:defRPr/>
            </a:pPr>
            <a:endParaRPr lang="en-US" sz="1000" dirty="0">
              <a:solidFill>
                <a:schemeClr val="bg2"/>
              </a:solidFill>
              <a:latin typeface="Calibri" panose="020F0502020204030204" pitchFamily="34" charset="0"/>
              <a:cs typeface="Calibri" panose="020F0502020204030204" pitchFamily="34" charset="0"/>
            </a:endParaRPr>
          </a:p>
          <a:p>
            <a:pPr marL="342900" indent="-342900" eaLnBrk="0" fontAlgn="base" hangingPunct="0">
              <a:spcBef>
                <a:spcPct val="0"/>
              </a:spcBef>
              <a:spcAft>
                <a:spcPct val="0"/>
              </a:spcAft>
              <a:buFont typeface="Arial" panose="020B0604020202020204" pitchFamily="34" charset="0"/>
              <a:buChar char="•"/>
              <a:defRPr/>
            </a:pPr>
            <a:r>
              <a:rPr lang="es-MX" sz="1900" dirty="0">
                <a:solidFill>
                  <a:schemeClr val="bg2"/>
                </a:solidFill>
                <a:latin typeface="Calibri" panose="020F0502020204030204" pitchFamily="34" charset="0"/>
                <a:cs typeface="Calibri" panose="020F0502020204030204" pitchFamily="34" charset="0"/>
              </a:rPr>
              <a:t>Mejorar e informar a la FCC sobre la fiabilidad de la red de comunicaciones, la seguridad y la recuperación de desastres.</a:t>
            </a:r>
            <a:endParaRPr lang="en-US" sz="2000" dirty="0">
              <a:solidFill>
                <a:schemeClr val="bg2"/>
              </a:solidFill>
              <a:latin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Courier New" panose="02070309020205020404" pitchFamily="49" charset="0"/>
              <a:buChar char="o"/>
            </a:pPr>
            <a:endParaRPr lang="en-US" dirty="0">
              <a:solidFill>
                <a:schemeClr val="bg2"/>
              </a:solidFill>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eaLnBrk="1" hangingPunct="1"/>
            <a:endParaRPr lang="en-US" altLang="en-US" dirty="0">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2"/>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dirty="0">
              <a:solidFill>
                <a:schemeClr val="bg2"/>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789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775474"/>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a:spLocks noGrp="1"/>
          </p:cNvSpPr>
          <p:nvPr>
            <p:ph type="title"/>
          </p:nvPr>
        </p:nvSpPr>
        <p:spPr>
          <a:xfrm>
            <a:off x="2214144" y="-3629"/>
            <a:ext cx="9144001" cy="762000"/>
          </a:xfrm>
        </p:spPr>
        <p:txBody>
          <a:bodyPr>
            <a:noAutofit/>
          </a:bodyPr>
          <a:lstStyle/>
          <a:p>
            <a:pPr algn="ctr"/>
            <a:r>
              <a:rPr lang="es-MX" sz="2800" b="1" dirty="0">
                <a:solidFill>
                  <a:srgbClr val="001125"/>
                </a:solidFill>
              </a:rPr>
              <a:t>Umbrales de notificación de interrupciones al NORS</a:t>
            </a:r>
            <a:endParaRPr lang="en-US" sz="2800" b="1" dirty="0">
              <a:solidFill>
                <a:srgbClr val="001125"/>
              </a:solidFill>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11</a:t>
            </a:fld>
            <a:endParaRPr lang="en-US" sz="1600">
              <a:solidFill>
                <a:srgbClr val="001125"/>
              </a:solidFill>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ct val="0"/>
              </a:spcBef>
            </a:pPr>
            <a:endParaRPr lang="en-US" sz="2000">
              <a:solidFill>
                <a:srgbClr val="001125"/>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255610" y="851674"/>
            <a:ext cx="8915400" cy="8625182"/>
          </a:xfrm>
          <a:prstGeom prst="rect">
            <a:avLst/>
          </a:prstGeom>
        </p:spPr>
        <p:txBody>
          <a:bodyPr wrap="square">
            <a:spAutoFit/>
          </a:bodyPr>
          <a:lstStyle/>
          <a:p>
            <a:pPr marL="0" marR="0" lvl="0" indent="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None/>
              <a:tabLst/>
              <a:defRPr/>
            </a:pPr>
            <a:r>
              <a:rPr kumimoji="0" lang="es-MX" altLang="en-US" sz="1800" b="1" i="1" u="none" strike="noStrike" kern="0" cap="none" spc="0" normalizeH="0" baseline="0" noProof="0" dirty="0">
                <a:ln>
                  <a:noFill/>
                </a:ln>
                <a:solidFill>
                  <a:srgbClr val="000E23"/>
                </a:solidFill>
                <a:effectLst/>
                <a:uLnTx/>
                <a:uFillTx/>
                <a:latin typeface="Arial"/>
                <a:ea typeface="+mn-ea"/>
                <a:cs typeface="+mn-cs"/>
              </a:rPr>
              <a:t>Una duración mínima de 30 minutos y el cumplimiento de </a:t>
            </a:r>
            <a:r>
              <a:rPr lang="es-MX" altLang="en-US" b="1" i="1" kern="0" dirty="0">
                <a:solidFill>
                  <a:srgbClr val="000E23"/>
                </a:solidFill>
                <a:latin typeface="Arial"/>
              </a:rPr>
              <a:t>por lo</a:t>
            </a:r>
            <a:r>
              <a:rPr kumimoji="0" lang="es-MX" altLang="en-US" sz="1800" b="1" i="1" u="none" strike="noStrike" kern="0" cap="none" spc="0" normalizeH="0" baseline="0" noProof="0" dirty="0">
                <a:ln>
                  <a:noFill/>
                </a:ln>
                <a:solidFill>
                  <a:srgbClr val="000E23"/>
                </a:solidFill>
                <a:effectLst/>
                <a:uLnTx/>
                <a:uFillTx/>
                <a:latin typeface="Arial"/>
                <a:ea typeface="+mn-ea"/>
                <a:cs typeface="+mn-cs"/>
              </a:rPr>
              <a:t> menos uno de los siguientes criterios de acuerdo con la sección 4.9; por ejemplo</a:t>
            </a:r>
            <a:r>
              <a:rPr kumimoji="0" lang="en-US" altLang="en-US" sz="1800" b="1" i="1" u="none" strike="noStrike" kern="0" cap="none" spc="0" normalizeH="0" baseline="0" noProof="0" dirty="0">
                <a:ln>
                  <a:noFill/>
                </a:ln>
                <a:solidFill>
                  <a:srgbClr val="000E23"/>
                </a:solidFill>
                <a:effectLst/>
                <a:uLnTx/>
                <a:uFillTx/>
                <a:latin typeface="Arial"/>
                <a:ea typeface="+mn-ea"/>
                <a:cs typeface="+mn-cs"/>
              </a:rPr>
              <a:t>:</a:t>
            </a:r>
            <a:br>
              <a:rPr kumimoji="0" lang="en-US" altLang="en-US" sz="1800" b="1" i="1" u="none" strike="noStrike" kern="0" cap="none" spc="0" normalizeH="0" baseline="0" noProof="0" dirty="0">
                <a:ln>
                  <a:noFill/>
                </a:ln>
                <a:solidFill>
                  <a:srgbClr val="000E23"/>
                </a:solidFill>
                <a:effectLst/>
                <a:uLnTx/>
                <a:uFillTx/>
                <a:latin typeface="Arial"/>
                <a:ea typeface="+mn-ea"/>
                <a:cs typeface="+mn-cs"/>
              </a:rPr>
            </a:br>
            <a:endParaRPr kumimoji="0" lang="en-US" altLang="en-US" sz="1800" b="1" i="0" u="none" strike="noStrike" kern="0" cap="none" spc="0" normalizeH="0" baseline="0" noProof="0" dirty="0">
              <a:ln>
                <a:noFill/>
              </a:ln>
              <a:solidFill>
                <a:srgbClr val="9C2500"/>
              </a:solidFill>
              <a:effectLst/>
              <a:uLnTx/>
              <a:uFillTx/>
              <a:latin typeface="Arial"/>
              <a:ea typeface="+mn-ea"/>
              <a:cs typeface="+mn-cs"/>
            </a:endParaRP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kumimoji="0" lang="en-US" altLang="en-US" sz="140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VoIP:</a:t>
            </a:r>
          </a:p>
          <a:p>
            <a:pPr marL="692150" marR="0" lvl="1" indent="-347663" algn="l" defTabSz="914400" rtl="0" eaLnBrk="1" fontAlgn="base" latinLnBrk="0" hangingPunct="1">
              <a:lnSpc>
                <a:spcPct val="80000"/>
              </a:lnSpc>
              <a:spcBef>
                <a:spcPct val="20000"/>
              </a:spcBef>
              <a:spcAft>
                <a:spcPct val="0"/>
              </a:spcAft>
              <a:buClr>
                <a:srgbClr val="CC3300"/>
              </a:buClr>
              <a:buSzPct val="70000"/>
              <a:buFont typeface="Wingdings" panose="05000000000000000000" pitchFamily="2" charset="2"/>
              <a:buChar char="l"/>
              <a:tabLst/>
              <a:defRPr/>
            </a:pPr>
            <a:r>
              <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900,000 (</a:t>
            </a:r>
            <a:r>
              <a:rPr kumimoji="0" lang="en-US" altLang="en-US" sz="1400" i="0" u="none" strike="noStrike" kern="0" cap="none" spc="0" normalizeH="0" baseline="0" noProof="0" dirty="0" err="1">
                <a:ln>
                  <a:noFill/>
                </a:ln>
                <a:solidFill>
                  <a:srgbClr val="001125"/>
                </a:solidFill>
                <a:effectLst/>
                <a:uLnTx/>
                <a:uFillTx/>
                <a:latin typeface="Calibri" panose="020F0502020204030204" pitchFamily="34" charset="0"/>
                <a:cs typeface="Calibri" panose="020F0502020204030204" pitchFamily="34" charset="0"/>
              </a:rPr>
              <a:t>novecientos</a:t>
            </a:r>
            <a:r>
              <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 mil) </a:t>
            </a:r>
            <a:r>
              <a:rPr kumimoji="0" lang="en-US" altLang="en-US" sz="1400" i="0" u="none" strike="noStrike" kern="0" cap="none" spc="0" normalizeH="0" baseline="0" noProof="0" dirty="0" err="1">
                <a:ln>
                  <a:noFill/>
                </a:ln>
                <a:solidFill>
                  <a:srgbClr val="001125"/>
                </a:solidFill>
                <a:effectLst/>
                <a:uLnTx/>
                <a:uFillTx/>
                <a:latin typeface="Calibri" panose="020F0502020204030204" pitchFamily="34" charset="0"/>
                <a:cs typeface="Calibri" panose="020F0502020204030204" pitchFamily="34" charset="0"/>
              </a:rPr>
              <a:t>minutos</a:t>
            </a:r>
            <a:r>
              <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 de </a:t>
            </a:r>
            <a:r>
              <a:rPr kumimoji="0" lang="en-US" altLang="en-US" sz="1400" i="0" u="none" strike="noStrike" kern="0" cap="none" spc="0" normalizeH="0" baseline="0" noProof="0" dirty="0" err="1">
                <a:ln>
                  <a:noFill/>
                </a:ln>
                <a:solidFill>
                  <a:srgbClr val="001125"/>
                </a:solidFill>
                <a:effectLst/>
                <a:uLnTx/>
                <a:uFillTx/>
                <a:latin typeface="Calibri" panose="020F0502020204030204" pitchFamily="34" charset="0"/>
                <a:cs typeface="Calibri" panose="020F0502020204030204" pitchFamily="34" charset="0"/>
              </a:rPr>
              <a:t>usuario</a:t>
            </a:r>
            <a:r>
              <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a:t>
            </a: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lang="en-US" altLang="en-US" sz="1400" kern="0" dirty="0" err="1">
                <a:solidFill>
                  <a:srgbClr val="001125"/>
                </a:solidFill>
                <a:latin typeface="Calibri" panose="020F0502020204030204" pitchFamily="34" charset="0"/>
                <a:cs typeface="Calibri" panose="020F0502020204030204" pitchFamily="34" charset="0"/>
              </a:rPr>
              <a:t>Cableado</a:t>
            </a:r>
            <a:r>
              <a:rPr lang="en-US" altLang="en-US" sz="1400" kern="0" dirty="0">
                <a:solidFill>
                  <a:srgbClr val="001125"/>
                </a:solidFill>
                <a:latin typeface="Calibri" panose="020F0502020204030204" pitchFamily="34" charset="0"/>
                <a:cs typeface="Calibri" panose="020F0502020204030204" pitchFamily="34" charset="0"/>
              </a:rPr>
              <a:t>:</a:t>
            </a:r>
            <a:r>
              <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 </a:t>
            </a:r>
          </a:p>
          <a:p>
            <a:pPr marL="692150" marR="0" lvl="1" indent="-347663" algn="l" defTabSz="914400" rtl="0" eaLnBrk="1" fontAlgn="base" latinLnBrk="0" hangingPunct="1">
              <a:lnSpc>
                <a:spcPct val="80000"/>
              </a:lnSpc>
              <a:spcBef>
                <a:spcPct val="20000"/>
              </a:spcBef>
              <a:spcAft>
                <a:spcPct val="0"/>
              </a:spcAft>
              <a:buClr>
                <a:srgbClr val="CC3300"/>
              </a:buClr>
              <a:buSzPct val="70000"/>
              <a:buFont typeface="Wingdings" panose="05000000000000000000" pitchFamily="2" charset="2"/>
              <a:buChar char="l"/>
              <a:tabLst/>
              <a:defRPr/>
            </a:pPr>
            <a:r>
              <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900,000 (</a:t>
            </a:r>
            <a:r>
              <a:rPr kumimoji="0" lang="en-US" altLang="en-US" sz="1400" i="0" u="none" strike="noStrike" kern="0" cap="none" spc="0" normalizeH="0" baseline="0" noProof="0" dirty="0" err="1">
                <a:ln>
                  <a:noFill/>
                </a:ln>
                <a:solidFill>
                  <a:srgbClr val="001125"/>
                </a:solidFill>
                <a:effectLst/>
                <a:uLnTx/>
                <a:uFillTx/>
                <a:latin typeface="Calibri" panose="020F0502020204030204" pitchFamily="34" charset="0"/>
                <a:cs typeface="Calibri" panose="020F0502020204030204" pitchFamily="34" charset="0"/>
              </a:rPr>
              <a:t>novecientos</a:t>
            </a:r>
            <a:r>
              <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 mil) </a:t>
            </a:r>
            <a:r>
              <a:rPr kumimoji="0" lang="en-US" altLang="en-US" sz="1400" i="0" u="none" strike="noStrike" kern="0" cap="none" spc="0" normalizeH="0" baseline="0" noProof="0" dirty="0" err="1">
                <a:ln>
                  <a:noFill/>
                </a:ln>
                <a:solidFill>
                  <a:srgbClr val="001125"/>
                </a:solidFill>
                <a:effectLst/>
                <a:uLnTx/>
                <a:uFillTx/>
                <a:latin typeface="Calibri" panose="020F0502020204030204" pitchFamily="34" charset="0"/>
                <a:cs typeface="Calibri" panose="020F0502020204030204" pitchFamily="34" charset="0"/>
              </a:rPr>
              <a:t>minutos</a:t>
            </a:r>
            <a:r>
              <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 de </a:t>
            </a:r>
            <a:r>
              <a:rPr kumimoji="0" lang="en-US" altLang="en-US" sz="1400" i="0" u="none" strike="noStrike" kern="0" cap="none" spc="0" normalizeH="0" baseline="0" noProof="0" dirty="0" err="1">
                <a:ln>
                  <a:noFill/>
                </a:ln>
                <a:solidFill>
                  <a:srgbClr val="001125"/>
                </a:solidFill>
                <a:effectLst/>
                <a:uLnTx/>
                <a:uFillTx/>
                <a:latin typeface="Calibri" panose="020F0502020204030204" pitchFamily="34" charset="0"/>
                <a:cs typeface="Calibri" panose="020F0502020204030204" pitchFamily="34" charset="0"/>
              </a:rPr>
              <a:t>usuario</a:t>
            </a:r>
            <a:endPar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endParaRPr>
          </a:p>
          <a:p>
            <a:pPr marL="692150" marR="0" lvl="1" indent="-347663" algn="l" defTabSz="914400" rtl="0" eaLnBrk="1" fontAlgn="base" latinLnBrk="0" hangingPunct="1">
              <a:lnSpc>
                <a:spcPct val="80000"/>
              </a:lnSpc>
              <a:spcBef>
                <a:spcPct val="20000"/>
              </a:spcBef>
              <a:spcAft>
                <a:spcPct val="0"/>
              </a:spcAft>
              <a:buClr>
                <a:srgbClr val="CC3300"/>
              </a:buClr>
              <a:buSzPct val="70000"/>
              <a:buFont typeface="Wingdings" panose="05000000000000000000" pitchFamily="2" charset="2"/>
              <a:buChar char="l"/>
              <a:tabLst/>
              <a:defRPr/>
            </a:pPr>
            <a:r>
              <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90,000 (</a:t>
            </a:r>
            <a:r>
              <a:rPr kumimoji="0" lang="en-US" altLang="en-US" sz="1400" i="0" u="none" strike="noStrike" kern="0" cap="none" spc="0" normalizeH="0" baseline="0" noProof="0" dirty="0" err="1">
                <a:ln>
                  <a:noFill/>
                </a:ln>
                <a:solidFill>
                  <a:srgbClr val="001125"/>
                </a:solidFill>
                <a:effectLst/>
                <a:uLnTx/>
                <a:uFillTx/>
                <a:latin typeface="Calibri" panose="020F0502020204030204" pitchFamily="34" charset="0"/>
                <a:cs typeface="Calibri" panose="020F0502020204030204" pitchFamily="34" charset="0"/>
              </a:rPr>
              <a:t>noventa</a:t>
            </a:r>
            <a:r>
              <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 mil) </a:t>
            </a:r>
            <a:r>
              <a:rPr kumimoji="0" lang="en-US" altLang="en-US" sz="1400" i="0" u="none" strike="noStrike" kern="0" cap="none" spc="0" normalizeH="0" baseline="0" noProof="0" dirty="0" err="1">
                <a:ln>
                  <a:noFill/>
                </a:ln>
                <a:solidFill>
                  <a:srgbClr val="001125"/>
                </a:solidFill>
                <a:effectLst/>
                <a:uLnTx/>
                <a:uFillTx/>
                <a:latin typeface="Calibri" panose="020F0502020204030204" pitchFamily="34" charset="0"/>
                <a:cs typeface="Calibri" panose="020F0502020204030204" pitchFamily="34" charset="0"/>
              </a:rPr>
              <a:t>llamadas</a:t>
            </a:r>
            <a:r>
              <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 </a:t>
            </a:r>
            <a:r>
              <a:rPr kumimoji="0" lang="en-US" altLang="en-US" sz="1400" i="0" u="none" strike="noStrike" kern="0" cap="none" spc="0" normalizeH="0" baseline="0" noProof="0" dirty="0" err="1">
                <a:ln>
                  <a:noFill/>
                </a:ln>
                <a:solidFill>
                  <a:srgbClr val="001125"/>
                </a:solidFill>
                <a:effectLst/>
                <a:uLnTx/>
                <a:uFillTx/>
                <a:latin typeface="Calibri" panose="020F0502020204030204" pitchFamily="34" charset="0"/>
                <a:cs typeface="Calibri" panose="020F0502020204030204" pitchFamily="34" charset="0"/>
              </a:rPr>
              <a:t>bloqueadas</a:t>
            </a:r>
            <a:r>
              <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 </a:t>
            </a:r>
            <a:r>
              <a:rPr kumimoji="0" lang="en-US" altLang="en-US" sz="1400" i="0" u="none" strike="noStrike" kern="0" cap="none" spc="0" normalizeH="0" baseline="0" noProof="0" dirty="0" err="1">
                <a:ln>
                  <a:noFill/>
                </a:ln>
                <a:solidFill>
                  <a:srgbClr val="001125"/>
                </a:solidFill>
                <a:effectLst/>
                <a:uLnTx/>
                <a:uFillTx/>
                <a:latin typeface="Calibri" panose="020F0502020204030204" pitchFamily="34" charset="0"/>
                <a:cs typeface="Calibri" panose="020F0502020204030204" pitchFamily="34" charset="0"/>
              </a:rPr>
              <a:t>contabilizadas</a:t>
            </a:r>
            <a:r>
              <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 o 30,000 (</a:t>
            </a:r>
            <a:r>
              <a:rPr kumimoji="0" lang="en-US" altLang="en-US" sz="1400" i="0" u="none" strike="noStrike" kern="0" cap="none" spc="0" normalizeH="0" baseline="0" noProof="0" dirty="0" err="1">
                <a:ln>
                  <a:noFill/>
                </a:ln>
                <a:solidFill>
                  <a:srgbClr val="001125"/>
                </a:solidFill>
                <a:effectLst/>
                <a:uLnTx/>
                <a:uFillTx/>
                <a:latin typeface="Calibri" panose="020F0502020204030204" pitchFamily="34" charset="0"/>
                <a:cs typeface="Calibri" panose="020F0502020204030204" pitchFamily="34" charset="0"/>
              </a:rPr>
              <a:t>treinta</a:t>
            </a:r>
            <a:r>
              <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 mil) </a:t>
            </a:r>
            <a:r>
              <a:rPr kumimoji="0" lang="en-US" altLang="en-US" sz="1400" i="0" u="none" strike="noStrike" kern="0" cap="none" spc="0" normalizeH="0" baseline="0" noProof="0" dirty="0" err="1">
                <a:ln>
                  <a:noFill/>
                </a:ln>
                <a:solidFill>
                  <a:srgbClr val="001125"/>
                </a:solidFill>
                <a:effectLst/>
                <a:uLnTx/>
                <a:uFillTx/>
                <a:latin typeface="Calibri" panose="020F0502020204030204" pitchFamily="34" charset="0"/>
                <a:cs typeface="Calibri" panose="020F0502020204030204" pitchFamily="34" charset="0"/>
              </a:rPr>
              <a:t>llamadas</a:t>
            </a:r>
            <a:r>
              <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 </a:t>
            </a:r>
            <a:r>
              <a:rPr kumimoji="0" lang="en-US" altLang="en-US" sz="1400" i="0" u="none" strike="noStrike" kern="0" cap="none" spc="0" normalizeH="0" baseline="0" noProof="0" dirty="0" err="1">
                <a:ln>
                  <a:noFill/>
                </a:ln>
                <a:solidFill>
                  <a:srgbClr val="001125"/>
                </a:solidFill>
                <a:effectLst/>
                <a:uLnTx/>
                <a:uFillTx/>
                <a:latin typeface="Calibri" panose="020F0502020204030204" pitchFamily="34" charset="0"/>
                <a:cs typeface="Calibri" panose="020F0502020204030204" pitchFamily="34" charset="0"/>
              </a:rPr>
              <a:t>perdidas</a:t>
            </a:r>
            <a:r>
              <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 </a:t>
            </a:r>
            <a:r>
              <a:rPr kumimoji="0" lang="en-US" altLang="en-US" sz="1400" i="0" u="none" strike="noStrike" kern="0" cap="none" spc="0" normalizeH="0" baseline="0" noProof="0" dirty="0" err="1">
                <a:ln>
                  <a:noFill/>
                </a:ln>
                <a:solidFill>
                  <a:srgbClr val="001125"/>
                </a:solidFill>
                <a:effectLst/>
                <a:uLnTx/>
                <a:uFillTx/>
                <a:latin typeface="Calibri" panose="020F0502020204030204" pitchFamily="34" charset="0"/>
                <a:cs typeface="Calibri" panose="020F0502020204030204" pitchFamily="34" charset="0"/>
              </a:rPr>
              <a:t>históricas</a:t>
            </a:r>
            <a:r>
              <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 (para </a:t>
            </a:r>
            <a:r>
              <a:rPr kumimoji="0" lang="en-US" altLang="en-US" sz="1400" i="0" u="none" strike="noStrike" kern="0" cap="none" spc="0" normalizeH="0" baseline="0" noProof="0" dirty="0" err="1">
                <a:ln>
                  <a:noFill/>
                </a:ln>
                <a:solidFill>
                  <a:srgbClr val="001125"/>
                </a:solidFill>
                <a:effectLst/>
                <a:uLnTx/>
                <a:uFillTx/>
                <a:latin typeface="Calibri" panose="020F0502020204030204" pitchFamily="34" charset="0"/>
                <a:cs typeface="Calibri" panose="020F0502020204030204" pitchFamily="34" charset="0"/>
              </a:rPr>
              <a:t>instalaciones</a:t>
            </a:r>
            <a:r>
              <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 IXC y Tandem). </a:t>
            </a:r>
            <a:endParaRPr kumimoji="0" lang="en-US" altLang="en-US" sz="1400" i="0"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lang="en-US" altLang="en-US" sz="1400" kern="0" dirty="0" err="1">
                <a:solidFill>
                  <a:srgbClr val="001125"/>
                </a:solidFill>
                <a:latin typeface="Calibri" panose="020F0502020204030204" pitchFamily="34" charset="0"/>
                <a:cs typeface="Calibri" panose="020F0502020204030204" pitchFamily="34" charset="0"/>
              </a:rPr>
              <a:t>Inalámbrico</a:t>
            </a:r>
            <a:r>
              <a:rPr lang="en-US" altLang="en-US" sz="1400" kern="0" dirty="0">
                <a:solidFill>
                  <a:srgbClr val="001125"/>
                </a:solidFill>
                <a:latin typeface="Calibri" panose="020F0502020204030204" pitchFamily="34" charset="0"/>
                <a:cs typeface="Calibri" panose="020F0502020204030204" pitchFamily="34" charset="0"/>
              </a:rPr>
              <a:t>: </a:t>
            </a:r>
            <a:r>
              <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 </a:t>
            </a:r>
          </a:p>
          <a:p>
            <a:pPr marL="692150" marR="0" lvl="1" indent="-347663" algn="l" defTabSz="914400" rtl="0" eaLnBrk="1" fontAlgn="base" latinLnBrk="0" hangingPunct="1">
              <a:lnSpc>
                <a:spcPct val="80000"/>
              </a:lnSpc>
              <a:spcBef>
                <a:spcPct val="20000"/>
              </a:spcBef>
              <a:spcAft>
                <a:spcPct val="0"/>
              </a:spcAft>
              <a:buClr>
                <a:srgbClr val="CC3300"/>
              </a:buClr>
              <a:buSzPct val="70000"/>
              <a:buFont typeface="Wingdings" panose="05000000000000000000" pitchFamily="2" charset="2"/>
              <a:buChar char="l"/>
              <a:tabLst/>
              <a:defRPr/>
            </a:pPr>
            <a:r>
              <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900,000 (</a:t>
            </a:r>
            <a:r>
              <a:rPr kumimoji="0" lang="en-US" altLang="en-US" sz="1400" i="0" u="none" strike="noStrike" kern="0" cap="none" spc="0" normalizeH="0" baseline="0" noProof="0" dirty="0" err="1">
                <a:ln>
                  <a:noFill/>
                </a:ln>
                <a:solidFill>
                  <a:srgbClr val="001125"/>
                </a:solidFill>
                <a:effectLst/>
                <a:uLnTx/>
                <a:uFillTx/>
                <a:latin typeface="Calibri" panose="020F0502020204030204" pitchFamily="34" charset="0"/>
                <a:cs typeface="Calibri" panose="020F0502020204030204" pitchFamily="34" charset="0"/>
              </a:rPr>
              <a:t>novecientos</a:t>
            </a:r>
            <a:r>
              <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 mil) </a:t>
            </a:r>
            <a:r>
              <a:rPr kumimoji="0" lang="en-US" altLang="en-US" sz="1400" i="0" u="none" strike="noStrike" kern="0" cap="none" spc="0" normalizeH="0" baseline="0" noProof="0" dirty="0" err="1">
                <a:ln>
                  <a:noFill/>
                </a:ln>
                <a:solidFill>
                  <a:srgbClr val="001125"/>
                </a:solidFill>
                <a:effectLst/>
                <a:uLnTx/>
                <a:uFillTx/>
                <a:latin typeface="Calibri" panose="020F0502020204030204" pitchFamily="34" charset="0"/>
                <a:cs typeface="Calibri" panose="020F0502020204030204" pitchFamily="34" charset="0"/>
              </a:rPr>
              <a:t>minutos</a:t>
            </a:r>
            <a:r>
              <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 de </a:t>
            </a:r>
            <a:r>
              <a:rPr kumimoji="0" lang="en-US" altLang="en-US" sz="1400" i="0" u="none" strike="noStrike" kern="0" cap="none" spc="0" normalizeH="0" baseline="0" noProof="0" dirty="0" err="1">
                <a:ln>
                  <a:noFill/>
                </a:ln>
                <a:solidFill>
                  <a:srgbClr val="001125"/>
                </a:solidFill>
                <a:effectLst/>
                <a:uLnTx/>
                <a:uFillTx/>
                <a:latin typeface="Calibri" panose="020F0502020204030204" pitchFamily="34" charset="0"/>
                <a:cs typeface="Calibri" panose="020F0502020204030204" pitchFamily="34" charset="0"/>
              </a:rPr>
              <a:t>usuario</a:t>
            </a:r>
            <a:r>
              <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a:t>
            </a:r>
          </a:p>
          <a:p>
            <a:pPr marL="692150" marR="0" lvl="1" indent="-347663" algn="l" defTabSz="914400" rtl="0" eaLnBrk="1" fontAlgn="base" latinLnBrk="0" hangingPunct="1">
              <a:lnSpc>
                <a:spcPct val="80000"/>
              </a:lnSpc>
              <a:spcBef>
                <a:spcPct val="20000"/>
              </a:spcBef>
              <a:spcAft>
                <a:spcPct val="0"/>
              </a:spcAft>
              <a:buClr>
                <a:srgbClr val="CC3300"/>
              </a:buClr>
              <a:buSzPct val="70000"/>
              <a:buFont typeface="Wingdings" panose="05000000000000000000" pitchFamily="2" charset="2"/>
              <a:buChar char="l"/>
              <a:tabLst/>
              <a:defRPr/>
            </a:pPr>
            <a:r>
              <a:rPr kumimoji="0" lang="es-MX"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Interrupción del Centro de Conmutación Móvil.</a:t>
            </a:r>
            <a:endPar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kumimoji="0" lang="es-MX"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Telefonía por cable – 900,000 (novecientos mil) minutos de usuario; 90,000 (noventa mil) llamadas bloqueadas.</a:t>
            </a: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kumimoji="0" lang="en-US" altLang="en-US" sz="1400" i="0" u="none" strike="noStrike" kern="0" cap="none" spc="0" normalizeH="0" baseline="0" noProof="0" dirty="0" err="1">
                <a:ln>
                  <a:noFill/>
                </a:ln>
                <a:solidFill>
                  <a:srgbClr val="001125"/>
                </a:solidFill>
                <a:effectLst/>
                <a:uLnTx/>
                <a:uFillTx/>
                <a:latin typeface="Calibri" panose="020F0502020204030204" pitchFamily="34" charset="0"/>
                <a:cs typeface="Calibri" panose="020F0502020204030204" pitchFamily="34" charset="0"/>
              </a:rPr>
              <a:t>Servicios</a:t>
            </a:r>
            <a:r>
              <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 de </a:t>
            </a:r>
            <a:r>
              <a:rPr kumimoji="0" lang="en-US" altLang="en-US" sz="1400" i="0" u="none" strike="noStrike" kern="0" cap="none" spc="0" normalizeH="0" baseline="0" noProof="0" dirty="0" err="1">
                <a:ln>
                  <a:noFill/>
                </a:ln>
                <a:solidFill>
                  <a:srgbClr val="001125"/>
                </a:solidFill>
                <a:effectLst/>
                <a:uLnTx/>
                <a:uFillTx/>
                <a:latin typeface="Calibri" panose="020F0502020204030204" pitchFamily="34" charset="0"/>
                <a:cs typeface="Calibri" panose="020F0502020204030204" pitchFamily="34" charset="0"/>
              </a:rPr>
              <a:t>emergencia</a:t>
            </a:r>
            <a:r>
              <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 - E911 – 900,000 (</a:t>
            </a:r>
            <a:r>
              <a:rPr kumimoji="0" lang="en-US" altLang="en-US" sz="1400" i="0" u="none" strike="noStrike" kern="0" cap="none" spc="0" normalizeH="0" baseline="0" noProof="0" dirty="0" err="1">
                <a:ln>
                  <a:noFill/>
                </a:ln>
                <a:solidFill>
                  <a:srgbClr val="001125"/>
                </a:solidFill>
                <a:effectLst/>
                <a:uLnTx/>
                <a:uFillTx/>
                <a:latin typeface="Calibri" panose="020F0502020204030204" pitchFamily="34" charset="0"/>
                <a:cs typeface="Calibri" panose="020F0502020204030204" pitchFamily="34" charset="0"/>
              </a:rPr>
              <a:t>novecientos</a:t>
            </a:r>
            <a:r>
              <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 mil) </a:t>
            </a:r>
            <a:r>
              <a:rPr kumimoji="0" lang="en-US" altLang="en-US" sz="1400" i="0" u="none" strike="noStrike" kern="0" cap="none" spc="0" normalizeH="0" baseline="0" noProof="0" dirty="0" err="1">
                <a:ln>
                  <a:noFill/>
                </a:ln>
                <a:solidFill>
                  <a:srgbClr val="001125"/>
                </a:solidFill>
                <a:effectLst/>
                <a:uLnTx/>
                <a:uFillTx/>
                <a:latin typeface="Calibri" panose="020F0502020204030204" pitchFamily="34" charset="0"/>
                <a:cs typeface="Calibri" panose="020F0502020204030204" pitchFamily="34" charset="0"/>
              </a:rPr>
              <a:t>minutos</a:t>
            </a:r>
            <a:r>
              <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 de </a:t>
            </a:r>
            <a:r>
              <a:rPr kumimoji="0" lang="en-US" altLang="en-US" sz="1400" i="0" u="none" strike="noStrike" kern="0" cap="none" spc="0" normalizeH="0" baseline="0" noProof="0" dirty="0" err="1">
                <a:ln>
                  <a:noFill/>
                </a:ln>
                <a:solidFill>
                  <a:srgbClr val="001125"/>
                </a:solidFill>
                <a:effectLst/>
                <a:uLnTx/>
                <a:uFillTx/>
                <a:latin typeface="Calibri" panose="020F0502020204030204" pitchFamily="34" charset="0"/>
                <a:cs typeface="Calibri" panose="020F0502020204030204" pitchFamily="34" charset="0"/>
              </a:rPr>
              <a:t>usuario</a:t>
            </a:r>
            <a:r>
              <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 </a:t>
            </a: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kumimoji="0" lang="en-US" altLang="en-US" sz="1400" i="0" u="none" strike="noStrike" kern="0" cap="none" spc="0" normalizeH="0" baseline="0" noProof="0" dirty="0" err="1">
                <a:ln>
                  <a:noFill/>
                </a:ln>
                <a:solidFill>
                  <a:srgbClr val="001125"/>
                </a:solidFill>
                <a:effectLst/>
                <a:uLnTx/>
                <a:uFillTx/>
                <a:latin typeface="Calibri" panose="020F0502020204030204" pitchFamily="34" charset="0"/>
                <a:cs typeface="Calibri" panose="020F0502020204030204" pitchFamily="34" charset="0"/>
              </a:rPr>
              <a:t>Fallas</a:t>
            </a:r>
            <a:r>
              <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 de </a:t>
            </a:r>
            <a:r>
              <a:rPr lang="en-US" altLang="en-US" sz="1400" kern="0" dirty="0" err="1">
                <a:solidFill>
                  <a:srgbClr val="001125"/>
                </a:solidFill>
                <a:latin typeface="Calibri" panose="020F0502020204030204" pitchFamily="34" charset="0"/>
                <a:cs typeface="Calibri" panose="020F0502020204030204" pitchFamily="34" charset="0"/>
              </a:rPr>
              <a:t>i</a:t>
            </a:r>
            <a:r>
              <a:rPr kumimoji="0" lang="en-US" altLang="en-US" sz="1400" i="0" u="none" strike="noStrike" kern="0" cap="none" spc="0" normalizeH="0" baseline="0" noProof="0" dirty="0" err="1">
                <a:ln>
                  <a:noFill/>
                </a:ln>
                <a:solidFill>
                  <a:srgbClr val="001125"/>
                </a:solidFill>
                <a:effectLst/>
                <a:uLnTx/>
                <a:uFillTx/>
                <a:latin typeface="Calibri" panose="020F0502020204030204" pitchFamily="34" charset="0"/>
                <a:cs typeface="Calibri" panose="020F0502020204030204" pitchFamily="34" charset="0"/>
              </a:rPr>
              <a:t>nfraestructura</a:t>
            </a:r>
            <a:r>
              <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a:t>
            </a:r>
          </a:p>
          <a:p>
            <a:pPr marL="692150" marR="0" lvl="1" indent="-347663" algn="l" defTabSz="914400" rtl="0" eaLnBrk="1" fontAlgn="base" latinLnBrk="0" hangingPunct="1">
              <a:lnSpc>
                <a:spcPct val="80000"/>
              </a:lnSpc>
              <a:spcBef>
                <a:spcPct val="20000"/>
              </a:spcBef>
              <a:spcAft>
                <a:spcPct val="0"/>
              </a:spcAft>
              <a:buClr>
                <a:srgbClr val="CC3300"/>
              </a:buClr>
              <a:buSzPct val="70000"/>
              <a:buFont typeface="Wingdings" panose="05000000000000000000" pitchFamily="2" charset="2"/>
              <a:buChar char="l"/>
              <a:tabLst/>
              <a:defRPr/>
            </a:pPr>
            <a:r>
              <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OC3 - 667 </a:t>
            </a:r>
            <a:r>
              <a:rPr kumimoji="0" lang="en-US" altLang="en-US" sz="1400" i="0" u="none" strike="noStrike" kern="0" cap="none" spc="0" normalizeH="0" baseline="0" noProof="0" dirty="0" err="1">
                <a:ln>
                  <a:noFill/>
                </a:ln>
                <a:solidFill>
                  <a:srgbClr val="001125"/>
                </a:solidFill>
                <a:effectLst/>
                <a:uLnTx/>
                <a:uFillTx/>
                <a:latin typeface="Calibri" panose="020F0502020204030204" pitchFamily="34" charset="0"/>
                <a:cs typeface="Calibri" panose="020F0502020204030204" pitchFamily="34" charset="0"/>
              </a:rPr>
              <a:t>minutos</a:t>
            </a:r>
            <a:r>
              <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 OC3. </a:t>
            </a:r>
          </a:p>
          <a:p>
            <a:pPr marL="692150" marR="0" lvl="1" indent="-347663" algn="l" defTabSz="914400" rtl="0" eaLnBrk="1" fontAlgn="base" latinLnBrk="0" hangingPunct="1">
              <a:lnSpc>
                <a:spcPct val="80000"/>
              </a:lnSpc>
              <a:spcBef>
                <a:spcPct val="20000"/>
              </a:spcBef>
              <a:spcAft>
                <a:spcPct val="0"/>
              </a:spcAft>
              <a:buClr>
                <a:srgbClr val="CC3300"/>
              </a:buClr>
              <a:buSzPct val="70000"/>
              <a:buFont typeface="Wingdings" panose="05000000000000000000" pitchFamily="2" charset="2"/>
              <a:buChar char="l"/>
              <a:tabLst/>
              <a:defRPr/>
            </a:pPr>
            <a:r>
              <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OC3 - Simplex superior a 4 días.</a:t>
            </a: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kumimoji="0" lang="en-US" altLang="en-US" sz="1400" i="0" u="none" strike="noStrike" kern="0" cap="none" spc="0" normalizeH="0" baseline="0" noProof="0" dirty="0" err="1">
                <a:ln>
                  <a:noFill/>
                </a:ln>
                <a:solidFill>
                  <a:srgbClr val="001125"/>
                </a:solidFill>
                <a:effectLst/>
                <a:uLnTx/>
                <a:uFillTx/>
                <a:latin typeface="Calibri" panose="020F0502020204030204" pitchFamily="34" charset="0"/>
                <a:cs typeface="Calibri" panose="020F0502020204030204" pitchFamily="34" charset="0"/>
              </a:rPr>
              <a:t>Fallas</a:t>
            </a:r>
            <a:r>
              <a:rPr kumimoji="0" lang="en-US" altLang="en-US" sz="14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 de SS7.</a:t>
            </a:r>
            <a:endParaRPr kumimoji="0" lang="en-US" altLang="en-US" sz="140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a:p>
            <a:pPr marL="342900" indent="-342900" fontAlgn="base">
              <a:lnSpc>
                <a:spcPct val="80000"/>
              </a:lnSpc>
              <a:spcBef>
                <a:spcPct val="20000"/>
              </a:spcBef>
              <a:spcAft>
                <a:spcPct val="0"/>
              </a:spcAft>
              <a:buClr>
                <a:srgbClr val="000000"/>
              </a:buClr>
              <a:buSzPct val="70000"/>
              <a:buFont typeface="Wingdings" panose="05000000000000000000" pitchFamily="2" charset="2"/>
              <a:buChar char="l"/>
              <a:defRPr/>
            </a:pPr>
            <a:r>
              <a:rPr lang="es-MX"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Averías de instalaciones especiales (niveles de prioridad de servicio de telecomunicaciones 1 y 2):</a:t>
            </a:r>
          </a:p>
          <a:p>
            <a:pPr marL="742950" lvl="1" indent="-285750" fontAlgn="base">
              <a:lnSpc>
                <a:spcPct val="80000"/>
              </a:lnSpc>
              <a:spcBef>
                <a:spcPct val="20000"/>
              </a:spcBef>
              <a:spcAft>
                <a:spcPct val="0"/>
              </a:spcAft>
              <a:buClr>
                <a:srgbClr val="000000"/>
              </a:buClr>
              <a:buSzPct val="70000"/>
              <a:buFont typeface="Courier New" panose="02070309020205020404" pitchFamily="49" charset="0"/>
              <a:buChar char="o"/>
              <a:defRPr/>
            </a:pPr>
            <a:r>
              <a:rPr kumimoji="0" lang="en-US" altLang="en-US" sz="1400" i="0" u="none" strike="noStrike" kern="0" cap="none" spc="0" normalizeH="0" baseline="0" noProof="0" dirty="0" err="1">
                <a:ln>
                  <a:noFill/>
                </a:ln>
                <a:solidFill>
                  <a:schemeClr val="bg1"/>
                </a:solidFill>
                <a:effectLst/>
                <a:uLnTx/>
                <a:uFillTx/>
                <a:latin typeface="Calibri" panose="020F0502020204030204" pitchFamily="34" charset="0"/>
                <a:cs typeface="Calibri" panose="020F0502020204030204" pitchFamily="34" charset="0"/>
              </a:rPr>
              <a:t>Aeropuertos</a:t>
            </a:r>
            <a:r>
              <a:rPr kumimoji="0" lang="en-US" altLang="en-US" sz="140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a:t>
            </a:r>
            <a:endParaRPr lang="en-US" altLang="en-US" sz="1400" kern="0" dirty="0">
              <a:solidFill>
                <a:schemeClr val="bg1"/>
              </a:solidFill>
              <a:latin typeface="Calibri" panose="020F0502020204030204" pitchFamily="34" charset="0"/>
              <a:cs typeface="Calibri" panose="020F0502020204030204" pitchFamily="34" charset="0"/>
            </a:endParaRPr>
          </a:p>
          <a:p>
            <a:pPr marL="742950" lvl="1" indent="-285750" fontAlgn="base">
              <a:lnSpc>
                <a:spcPct val="80000"/>
              </a:lnSpc>
              <a:spcBef>
                <a:spcPct val="20000"/>
              </a:spcBef>
              <a:spcAft>
                <a:spcPct val="0"/>
              </a:spcAft>
              <a:buClr>
                <a:srgbClr val="000000"/>
              </a:buClr>
              <a:buSzPct val="70000"/>
              <a:buFont typeface="Courier New" panose="02070309020205020404" pitchFamily="49" charset="0"/>
              <a:buChar char="o"/>
              <a:defRPr/>
            </a:pPr>
            <a:r>
              <a:rPr lang="es-MX"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Otras instalaciones especiales (militares, gubernamentales clave, nucleares, etc.)</a:t>
            </a: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lang="en-US" altLang="en-US" sz="1400" kern="0" dirty="0" err="1">
                <a:solidFill>
                  <a:srgbClr val="000000"/>
                </a:solidFill>
                <a:latin typeface="Calibri" panose="020F0502020204030204" pitchFamily="34" charset="0"/>
                <a:cs typeface="Calibri" panose="020F0502020204030204" pitchFamily="34" charset="0"/>
              </a:rPr>
              <a:t>Radiobúsqueda</a:t>
            </a:r>
            <a:r>
              <a:rPr lang="en-US" altLang="en-US" sz="1400" kern="0" dirty="0">
                <a:solidFill>
                  <a:srgbClr val="000000"/>
                </a:solidFill>
                <a:latin typeface="Calibri" panose="020F0502020204030204" pitchFamily="34" charset="0"/>
                <a:cs typeface="Calibri" panose="020F0502020204030204" pitchFamily="34" charset="0"/>
              </a:rPr>
              <a:t>.</a:t>
            </a:r>
            <a:endParaRPr kumimoji="0" lang="en-US" altLang="en-US" sz="140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lang="en-US" altLang="en-US" sz="1400" kern="0" dirty="0" err="1">
                <a:solidFill>
                  <a:srgbClr val="000000"/>
                </a:solidFill>
                <a:latin typeface="Calibri" panose="020F0502020204030204" pitchFamily="34" charset="0"/>
                <a:cs typeface="Calibri" panose="020F0502020204030204" pitchFamily="34" charset="0"/>
              </a:rPr>
              <a:t>Satelital</a:t>
            </a:r>
            <a:r>
              <a:rPr lang="en-US" altLang="en-US" sz="1400" kern="0" dirty="0">
                <a:solidFill>
                  <a:srgbClr val="000000"/>
                </a:solidFill>
                <a:latin typeface="Calibri" panose="020F0502020204030204" pitchFamily="34" charset="0"/>
                <a:cs typeface="Calibri" panose="020F0502020204030204" pitchFamily="34" charset="0"/>
              </a:rPr>
              <a:t>.</a:t>
            </a:r>
          </a:p>
          <a:p>
            <a:pPr marL="342900" lvl="0" indent="-342900" fontAlgn="base">
              <a:lnSpc>
                <a:spcPct val="80000"/>
              </a:lnSpc>
              <a:spcBef>
                <a:spcPct val="20000"/>
              </a:spcBef>
              <a:spcAft>
                <a:spcPct val="0"/>
              </a:spcAft>
              <a:buClr>
                <a:srgbClr val="000000"/>
              </a:buClr>
              <a:buSzPct val="70000"/>
              <a:buFont typeface="Wingdings" panose="05000000000000000000" pitchFamily="2" charset="2"/>
              <a:buChar char="l"/>
              <a:defRPr/>
            </a:pPr>
            <a:r>
              <a:rPr lang="en-US" altLang="en-US" sz="1400" kern="0" dirty="0">
                <a:solidFill>
                  <a:srgbClr val="000000"/>
                </a:solidFill>
                <a:latin typeface="Calibri" panose="020F0502020204030204" pitchFamily="34" charset="0"/>
                <a:cs typeface="Calibri" panose="020F0502020204030204" pitchFamily="34" charset="0"/>
              </a:rPr>
              <a:t>Cable </a:t>
            </a:r>
            <a:r>
              <a:rPr lang="en-US" altLang="en-US" sz="1400" kern="0" dirty="0" err="1">
                <a:solidFill>
                  <a:srgbClr val="000000"/>
                </a:solidFill>
                <a:latin typeface="Calibri" panose="020F0502020204030204" pitchFamily="34" charset="0"/>
                <a:cs typeface="Calibri" panose="020F0502020204030204" pitchFamily="34" charset="0"/>
              </a:rPr>
              <a:t>Submarino</a:t>
            </a:r>
            <a:r>
              <a:rPr lang="en-US" altLang="en-US" sz="1400" kern="0" dirty="0">
                <a:solidFill>
                  <a:srgbClr val="000000"/>
                </a:solidFill>
                <a:latin typeface="Calibri" panose="020F0502020204030204" pitchFamily="34" charset="0"/>
                <a:cs typeface="Calibri" panose="020F0502020204030204" pitchFamily="34" charset="0"/>
              </a:rPr>
              <a:t>.</a:t>
            </a:r>
          </a:p>
          <a:p>
            <a:pPr marR="0" lvl="0" algn="l" defTabSz="914400" rtl="0" eaLnBrk="1" fontAlgn="base" latinLnBrk="0" hangingPunct="1">
              <a:lnSpc>
                <a:spcPct val="80000"/>
              </a:lnSpc>
              <a:spcBef>
                <a:spcPct val="20000"/>
              </a:spcBef>
              <a:spcAft>
                <a:spcPct val="0"/>
              </a:spcAft>
              <a:buClr>
                <a:srgbClr val="000000"/>
              </a:buClr>
              <a:buSzPct val="70000"/>
              <a:tabLst/>
              <a:defRPr/>
            </a:pPr>
            <a:r>
              <a:rPr lang="en-US" sz="16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US" sz="1600" i="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ver</a:t>
            </a:r>
            <a:r>
              <a:rPr lang="en-US" sz="16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47 CFR § 4.9 para </a:t>
            </a:r>
            <a:r>
              <a:rPr lang="en-US" sz="16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más</a:t>
            </a:r>
            <a:r>
              <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información</a:t>
            </a:r>
            <a:r>
              <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en-US" sz="1600"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a:p>
            <a:pPr marL="342900" indent="-342900" eaLnBrk="0" fontAlgn="base" hangingPunct="0">
              <a:spcBef>
                <a:spcPct val="0"/>
              </a:spcBef>
              <a:spcAft>
                <a:spcPct val="0"/>
              </a:spcAft>
              <a:buFont typeface="Arial" panose="020B0604020202020204" pitchFamily="34" charset="0"/>
              <a:buChar char="•"/>
              <a:defRPr/>
            </a:pPr>
            <a:endParaRPr lang="en-US" sz="1600" dirty="0">
              <a:solidFill>
                <a:schemeClr val="bg2"/>
              </a:solidFill>
              <a:latin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Courier New" panose="02070309020205020404" pitchFamily="49" charset="0"/>
              <a:buChar char="o"/>
            </a:pPr>
            <a:endParaRPr lang="en-US" dirty="0">
              <a:solidFill>
                <a:schemeClr val="bg2"/>
              </a:solidFill>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eaLnBrk="1" hangingPunct="1"/>
            <a:endParaRPr lang="en-US" altLang="en-US" dirty="0">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2"/>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dirty="0">
              <a:solidFill>
                <a:schemeClr val="bg2"/>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359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87" y="893"/>
            <a:ext cx="2207637" cy="6856214"/>
          </a:xfrm>
          <a:prstGeom prst="rect">
            <a:avLst/>
          </a:prstGeom>
        </p:spPr>
      </p:pic>
      <p:sp>
        <p:nvSpPr>
          <p:cNvPr id="6" name="Rectangle 5"/>
          <p:cNvSpPr/>
          <p:nvPr/>
        </p:nvSpPr>
        <p:spPr>
          <a:xfrm>
            <a:off x="2209225" y="838875"/>
            <a:ext cx="9978014" cy="7618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latin typeface="Corbel"/>
            </a:endParaRPr>
          </a:p>
        </p:txBody>
      </p:sp>
      <p:sp>
        <p:nvSpPr>
          <p:cNvPr id="9" name="Title 12"/>
          <p:cNvSpPr>
            <a:spLocks noGrp="1"/>
          </p:cNvSpPr>
          <p:nvPr>
            <p:ph type="title"/>
          </p:nvPr>
        </p:nvSpPr>
        <p:spPr>
          <a:xfrm>
            <a:off x="2215156" y="77073"/>
            <a:ext cx="9141620" cy="761802"/>
          </a:xfrm>
        </p:spPr>
        <p:txBody>
          <a:bodyPr>
            <a:noAutofit/>
          </a:bodyPr>
          <a:lstStyle/>
          <a:p>
            <a:pPr algn="ctr"/>
            <a:r>
              <a:rPr lang="es-MX" sz="2800" b="1" dirty="0">
                <a:solidFill>
                  <a:schemeClr val="bg1"/>
                </a:solidFill>
                <a:latin typeface="Calibri" panose="020F0502020204030204" pitchFamily="34" charset="0"/>
                <a:cs typeface="Calibri" panose="020F0502020204030204" pitchFamily="34" charset="0"/>
              </a:rPr>
              <a:t>Proceso de presentación de informes al NORS y plazos</a:t>
            </a:r>
            <a:endParaRPr lang="en-US" sz="2800" b="1" dirty="0">
              <a:solidFill>
                <a:srgbClr val="001125"/>
              </a:solidFill>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6774" y="6123870"/>
            <a:ext cx="679691" cy="602836"/>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8484" y="6123868"/>
            <a:ext cx="837983" cy="276156"/>
          </a:xfrm>
        </p:spPr>
        <p:txBody>
          <a:bodyPr/>
          <a:lstStyle/>
          <a:p>
            <a:fld id="{2A013F82-EE5E-44EE-A61D-E31C6657F26F}" type="slidenum">
              <a:rPr lang="en-US" sz="1600">
                <a:solidFill>
                  <a:srgbClr val="001125"/>
                </a:solidFill>
                <a:latin typeface="Corbel"/>
              </a:rPr>
              <a:pPr/>
              <a:t>12</a:t>
            </a:fld>
            <a:endParaRPr lang="en-US" sz="1600">
              <a:solidFill>
                <a:srgbClr val="001125"/>
              </a:solidFill>
              <a:latin typeface="Corbel"/>
            </a:endParaRPr>
          </a:p>
        </p:txBody>
      </p:sp>
      <p:grpSp>
        <p:nvGrpSpPr>
          <p:cNvPr id="25" name="Group 24">
            <a:extLst>
              <a:ext uri="{FF2B5EF4-FFF2-40B4-BE49-F238E27FC236}">
                <a16:creationId xmlns:a16="http://schemas.microsoft.com/office/drawing/2014/main" id="{48C77978-772F-4E4E-B717-48D550677577}"/>
              </a:ext>
            </a:extLst>
          </p:cNvPr>
          <p:cNvGrpSpPr/>
          <p:nvPr/>
        </p:nvGrpSpPr>
        <p:grpSpPr>
          <a:xfrm>
            <a:off x="2820996" y="1163027"/>
            <a:ext cx="8392974" cy="4749122"/>
            <a:chOff x="3003658" y="1343587"/>
            <a:chExt cx="8697381" cy="4971107"/>
          </a:xfrm>
        </p:grpSpPr>
        <p:sp>
          <p:nvSpPr>
            <p:cNvPr id="2" name="Rectangle 1">
              <a:extLst>
                <a:ext uri="{FF2B5EF4-FFF2-40B4-BE49-F238E27FC236}">
                  <a16:creationId xmlns:a16="http://schemas.microsoft.com/office/drawing/2014/main" id="{BADCAF4B-C4C9-466F-A95D-373ACC963C04}"/>
                </a:ext>
              </a:extLst>
            </p:cNvPr>
            <p:cNvSpPr/>
            <p:nvPr/>
          </p:nvSpPr>
          <p:spPr>
            <a:xfrm>
              <a:off x="3003658" y="1346073"/>
              <a:ext cx="3992880" cy="66065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solidFill>
                    <a:srgbClr val="000000"/>
                  </a:solidFill>
                  <a:latin typeface="Calibri" panose="020F0502020204030204" pitchFamily="34" charset="0"/>
                  <a:cs typeface="Calibri" panose="020F0502020204030204" pitchFamily="34" charset="0"/>
                </a:rPr>
                <a:t>Ocurrencia</a:t>
              </a:r>
              <a:r>
                <a:rPr lang="en-US" sz="2400" dirty="0">
                  <a:solidFill>
                    <a:srgbClr val="000000"/>
                  </a:solidFill>
                  <a:latin typeface="Calibri" panose="020F0502020204030204" pitchFamily="34" charset="0"/>
                  <a:cs typeface="Calibri" panose="020F0502020204030204" pitchFamily="34" charset="0"/>
                </a:rPr>
                <a:t> de la </a:t>
              </a:r>
              <a:r>
                <a:rPr lang="en-US" sz="2400" dirty="0" err="1">
                  <a:solidFill>
                    <a:srgbClr val="000000"/>
                  </a:solidFill>
                  <a:latin typeface="Calibri" panose="020F0502020204030204" pitchFamily="34" charset="0"/>
                  <a:cs typeface="Calibri" panose="020F0502020204030204" pitchFamily="34" charset="0"/>
                </a:rPr>
                <a:t>Interrupción</a:t>
              </a:r>
              <a:endParaRPr lang="en-US" sz="2400" dirty="0">
                <a:solidFill>
                  <a:srgbClr val="000000"/>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D0E7F624-C045-47C5-B2FF-0D99466B5518}"/>
                </a:ext>
              </a:extLst>
            </p:cNvPr>
            <p:cNvSpPr/>
            <p:nvPr/>
          </p:nvSpPr>
          <p:spPr>
            <a:xfrm>
              <a:off x="3003658" y="2782062"/>
              <a:ext cx="3992880" cy="66065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2799" dirty="0" err="1">
                  <a:solidFill>
                    <a:srgbClr val="000000"/>
                  </a:solidFill>
                  <a:latin typeface="Calibri" panose="020F0502020204030204" pitchFamily="34" charset="0"/>
                  <a:cs typeface="Calibri" panose="020F0502020204030204" pitchFamily="34" charset="0"/>
                </a:rPr>
                <a:t>Notificación</a:t>
              </a:r>
              <a:endParaRPr lang="en-US" sz="2799" dirty="0">
                <a:solidFill>
                  <a:srgbClr val="000000"/>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589A2A04-CBC5-4A8F-AA00-88228A1B5977}"/>
                </a:ext>
              </a:extLst>
            </p:cNvPr>
            <p:cNvSpPr/>
            <p:nvPr/>
          </p:nvSpPr>
          <p:spPr>
            <a:xfrm>
              <a:off x="3003658" y="4218051"/>
              <a:ext cx="3992880" cy="66065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2799" dirty="0" err="1">
                  <a:solidFill>
                    <a:srgbClr val="000000"/>
                  </a:solidFill>
                  <a:latin typeface="Calibri" panose="020F0502020204030204" pitchFamily="34" charset="0"/>
                  <a:cs typeface="Calibri" panose="020F0502020204030204" pitchFamily="34" charset="0"/>
                </a:rPr>
                <a:t>Reporte</a:t>
              </a:r>
              <a:r>
                <a:rPr lang="en-US" sz="2799" dirty="0">
                  <a:solidFill>
                    <a:srgbClr val="000000"/>
                  </a:solidFill>
                  <a:latin typeface="Calibri" panose="020F0502020204030204" pitchFamily="34" charset="0"/>
                  <a:cs typeface="Calibri" panose="020F0502020204030204" pitchFamily="34" charset="0"/>
                </a:rPr>
                <a:t> </a:t>
              </a:r>
              <a:r>
                <a:rPr lang="en-US" sz="2799" dirty="0" err="1">
                  <a:solidFill>
                    <a:srgbClr val="000000"/>
                  </a:solidFill>
                  <a:latin typeface="Calibri" panose="020F0502020204030204" pitchFamily="34" charset="0"/>
                  <a:cs typeface="Calibri" panose="020F0502020204030204" pitchFamily="34" charset="0"/>
                </a:rPr>
                <a:t>Inicial</a:t>
              </a:r>
              <a:endParaRPr lang="en-US" sz="2799" dirty="0">
                <a:solidFill>
                  <a:srgbClr val="000000"/>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B159BC6E-0627-4475-8B28-2A4BCF8C2382}"/>
                </a:ext>
              </a:extLst>
            </p:cNvPr>
            <p:cNvSpPr/>
            <p:nvPr/>
          </p:nvSpPr>
          <p:spPr>
            <a:xfrm>
              <a:off x="3003658" y="5539358"/>
              <a:ext cx="3992880" cy="775336"/>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2799" dirty="0" err="1">
                  <a:solidFill>
                    <a:srgbClr val="000000"/>
                  </a:solidFill>
                  <a:latin typeface="Calibri" panose="020F0502020204030204" pitchFamily="34" charset="0"/>
                  <a:cs typeface="Calibri" panose="020F0502020204030204" pitchFamily="34" charset="0"/>
                </a:rPr>
                <a:t>Reporte</a:t>
              </a:r>
              <a:r>
                <a:rPr lang="en-US" sz="2799" dirty="0">
                  <a:solidFill>
                    <a:srgbClr val="000000"/>
                  </a:solidFill>
                  <a:latin typeface="Calibri" panose="020F0502020204030204" pitchFamily="34" charset="0"/>
                  <a:cs typeface="Calibri" panose="020F0502020204030204" pitchFamily="34" charset="0"/>
                </a:rPr>
                <a:t> Final</a:t>
              </a:r>
            </a:p>
          </p:txBody>
        </p:sp>
        <p:cxnSp>
          <p:nvCxnSpPr>
            <p:cNvPr id="8" name="Straight Arrow Connector 7">
              <a:extLst>
                <a:ext uri="{FF2B5EF4-FFF2-40B4-BE49-F238E27FC236}">
                  <a16:creationId xmlns:a16="http://schemas.microsoft.com/office/drawing/2014/main" id="{ADF991F8-6C27-4FE7-9C60-25F676A8858E}"/>
                </a:ext>
              </a:extLst>
            </p:cNvPr>
            <p:cNvCxnSpPr>
              <a:cxnSpLocks/>
            </p:cNvCxnSpPr>
            <p:nvPr/>
          </p:nvCxnSpPr>
          <p:spPr>
            <a:xfrm>
              <a:off x="4981428" y="2006727"/>
              <a:ext cx="0" cy="775335"/>
            </a:xfrm>
            <a:prstGeom prst="straightConnector1">
              <a:avLst/>
            </a:prstGeom>
            <a:ln w="508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D8F5D736-3FD9-42F2-B88C-964E365DAF4C}"/>
                </a:ext>
              </a:extLst>
            </p:cNvPr>
            <p:cNvCxnSpPr>
              <a:cxnSpLocks/>
            </p:cNvCxnSpPr>
            <p:nvPr/>
          </p:nvCxnSpPr>
          <p:spPr>
            <a:xfrm>
              <a:off x="4981428" y="3442716"/>
              <a:ext cx="0" cy="775335"/>
            </a:xfrm>
            <a:prstGeom prst="straightConnector1">
              <a:avLst/>
            </a:prstGeom>
            <a:ln w="508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Straight Arrow Connector 17">
              <a:extLst>
                <a:ext uri="{FF2B5EF4-FFF2-40B4-BE49-F238E27FC236}">
                  <a16:creationId xmlns:a16="http://schemas.microsoft.com/office/drawing/2014/main" id="{45AF76E7-2556-468D-9FFA-5AACC93E8158}"/>
                </a:ext>
              </a:extLst>
            </p:cNvPr>
            <p:cNvCxnSpPr>
              <a:cxnSpLocks/>
              <a:endCxn id="13" idx="0"/>
            </p:cNvCxnSpPr>
            <p:nvPr/>
          </p:nvCxnSpPr>
          <p:spPr>
            <a:xfrm>
              <a:off x="4981428" y="4878705"/>
              <a:ext cx="18670" cy="660654"/>
            </a:xfrm>
            <a:prstGeom prst="straightConnector1">
              <a:avLst/>
            </a:prstGeom>
            <a:ln w="508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Right Brace 16">
              <a:extLst>
                <a:ext uri="{FF2B5EF4-FFF2-40B4-BE49-F238E27FC236}">
                  <a16:creationId xmlns:a16="http://schemas.microsoft.com/office/drawing/2014/main" id="{6F0AC355-BE37-41C5-91C2-448FB0BC6898}"/>
                </a:ext>
              </a:extLst>
            </p:cNvPr>
            <p:cNvSpPr/>
            <p:nvPr/>
          </p:nvSpPr>
          <p:spPr>
            <a:xfrm>
              <a:off x="7028167" y="2048830"/>
              <a:ext cx="513565" cy="692381"/>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9">
                <a:solidFill>
                  <a:prstClr val="white"/>
                </a:solidFill>
                <a:latin typeface="Corbel"/>
              </a:endParaRPr>
            </a:p>
          </p:txBody>
        </p:sp>
        <p:sp>
          <p:nvSpPr>
            <p:cNvPr id="20" name="Right Brace 19">
              <a:extLst>
                <a:ext uri="{FF2B5EF4-FFF2-40B4-BE49-F238E27FC236}">
                  <a16:creationId xmlns:a16="http://schemas.microsoft.com/office/drawing/2014/main" id="{3AB8FE92-3AB7-4BC3-BCBB-0B0DC7E87B6B}"/>
                </a:ext>
              </a:extLst>
            </p:cNvPr>
            <p:cNvSpPr/>
            <p:nvPr/>
          </p:nvSpPr>
          <p:spPr>
            <a:xfrm>
              <a:off x="7058284" y="3485046"/>
              <a:ext cx="513565" cy="692381"/>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9">
                <a:solidFill>
                  <a:prstClr val="white"/>
                </a:solidFill>
                <a:latin typeface="Corbel"/>
              </a:endParaRPr>
            </a:p>
          </p:txBody>
        </p:sp>
        <p:sp>
          <p:nvSpPr>
            <p:cNvPr id="21" name="Right Brace 20">
              <a:extLst>
                <a:ext uri="{FF2B5EF4-FFF2-40B4-BE49-F238E27FC236}">
                  <a16:creationId xmlns:a16="http://schemas.microsoft.com/office/drawing/2014/main" id="{5CCF3701-5037-465D-8961-E2CA20E12B36}"/>
                </a:ext>
              </a:extLst>
            </p:cNvPr>
            <p:cNvSpPr/>
            <p:nvPr/>
          </p:nvSpPr>
          <p:spPr>
            <a:xfrm>
              <a:off x="7046249" y="4918209"/>
              <a:ext cx="513565" cy="692381"/>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9">
                <a:solidFill>
                  <a:prstClr val="white"/>
                </a:solidFill>
                <a:latin typeface="Corbel"/>
              </a:endParaRPr>
            </a:p>
          </p:txBody>
        </p:sp>
        <p:sp>
          <p:nvSpPr>
            <p:cNvPr id="19" name="TextBox 18">
              <a:extLst>
                <a:ext uri="{FF2B5EF4-FFF2-40B4-BE49-F238E27FC236}">
                  <a16:creationId xmlns:a16="http://schemas.microsoft.com/office/drawing/2014/main" id="{9E4C3B07-09BE-47DE-9F3C-B30207C1F1A2}"/>
                </a:ext>
              </a:extLst>
            </p:cNvPr>
            <p:cNvSpPr txBox="1"/>
            <p:nvPr/>
          </p:nvSpPr>
          <p:spPr>
            <a:xfrm>
              <a:off x="7727759" y="1343587"/>
              <a:ext cx="3875213" cy="1449330"/>
            </a:xfrm>
            <a:prstGeom prst="rect">
              <a:avLst/>
            </a:prstGeom>
            <a:noFill/>
          </p:spPr>
          <p:txBody>
            <a:bodyPr wrap="square" rtlCol="0">
              <a:spAutoFit/>
            </a:bodyPr>
            <a:lstStyle/>
            <a:p>
              <a:r>
                <a:rPr lang="es-MX" sz="2799" dirty="0">
                  <a:solidFill>
                    <a:srgbClr val="C00000"/>
                  </a:solidFill>
                  <a:latin typeface="Calibri" panose="020F0502020204030204" pitchFamily="34" charset="0"/>
                  <a:cs typeface="Calibri" panose="020F0502020204030204" pitchFamily="34" charset="0"/>
                </a:rPr>
                <a:t>En un plazo de 2 horas desde el descubrimiento de la interrupción.</a:t>
              </a:r>
              <a:r>
                <a:rPr lang="en-US" sz="2799" dirty="0">
                  <a:solidFill>
                    <a:srgbClr val="C00000"/>
                  </a:solidFill>
                  <a:latin typeface="Calibri" panose="020F0502020204030204" pitchFamily="34" charset="0"/>
                  <a:cs typeface="Calibri" panose="020F0502020204030204" pitchFamily="34" charset="0"/>
                </a:rPr>
                <a:t>*</a:t>
              </a:r>
            </a:p>
          </p:txBody>
        </p:sp>
        <p:sp>
          <p:nvSpPr>
            <p:cNvPr id="23" name="TextBox 22">
              <a:extLst>
                <a:ext uri="{FF2B5EF4-FFF2-40B4-BE49-F238E27FC236}">
                  <a16:creationId xmlns:a16="http://schemas.microsoft.com/office/drawing/2014/main" id="{8A6236DE-4F80-418E-8DB1-BC44CD98DA3C}"/>
                </a:ext>
              </a:extLst>
            </p:cNvPr>
            <p:cNvSpPr txBox="1"/>
            <p:nvPr/>
          </p:nvSpPr>
          <p:spPr>
            <a:xfrm>
              <a:off x="7727759" y="3124882"/>
              <a:ext cx="3973280" cy="1449330"/>
            </a:xfrm>
            <a:prstGeom prst="rect">
              <a:avLst/>
            </a:prstGeom>
            <a:noFill/>
          </p:spPr>
          <p:txBody>
            <a:bodyPr wrap="square" rtlCol="0">
              <a:spAutoFit/>
            </a:bodyPr>
            <a:lstStyle/>
            <a:p>
              <a:r>
                <a:rPr lang="es-MX" sz="2799" dirty="0">
                  <a:solidFill>
                    <a:srgbClr val="C00000"/>
                  </a:solidFill>
                  <a:latin typeface="Calibri" panose="020F0502020204030204" pitchFamily="34" charset="0"/>
                  <a:cs typeface="Calibri" panose="020F0502020204030204" pitchFamily="34" charset="0"/>
                </a:rPr>
                <a:t>En un plazo de 72 horas desde el descubrimiento de la interrupción.</a:t>
              </a:r>
              <a:r>
                <a:rPr lang="en-US" sz="2799" dirty="0">
                  <a:solidFill>
                    <a:srgbClr val="C00000"/>
                  </a:solidFill>
                  <a:latin typeface="Calibri" panose="020F0502020204030204" pitchFamily="34" charset="0"/>
                  <a:cs typeface="Calibri" panose="020F0502020204030204" pitchFamily="34" charset="0"/>
                </a:rPr>
                <a:t>*</a:t>
              </a:r>
            </a:p>
          </p:txBody>
        </p:sp>
        <p:sp>
          <p:nvSpPr>
            <p:cNvPr id="24" name="TextBox 23">
              <a:extLst>
                <a:ext uri="{FF2B5EF4-FFF2-40B4-BE49-F238E27FC236}">
                  <a16:creationId xmlns:a16="http://schemas.microsoft.com/office/drawing/2014/main" id="{6F5BD606-767D-4052-9BE8-359282DD6074}"/>
                </a:ext>
              </a:extLst>
            </p:cNvPr>
            <p:cNvSpPr txBox="1"/>
            <p:nvPr/>
          </p:nvSpPr>
          <p:spPr>
            <a:xfrm>
              <a:off x="7776794" y="4737248"/>
              <a:ext cx="3875211" cy="1449330"/>
            </a:xfrm>
            <a:prstGeom prst="rect">
              <a:avLst/>
            </a:prstGeom>
            <a:noFill/>
          </p:spPr>
          <p:txBody>
            <a:bodyPr wrap="square" rtlCol="0">
              <a:spAutoFit/>
            </a:bodyPr>
            <a:lstStyle/>
            <a:p>
              <a:r>
                <a:rPr lang="es-MX" sz="2799" dirty="0">
                  <a:solidFill>
                    <a:srgbClr val="C00000"/>
                  </a:solidFill>
                  <a:latin typeface="Calibri" panose="020F0502020204030204" pitchFamily="34" charset="0"/>
                  <a:cs typeface="Calibri" panose="020F0502020204030204" pitchFamily="34" charset="0"/>
                </a:rPr>
                <a:t>En un plazo de 30 días desde el descubrimiento de la interrupción.</a:t>
              </a:r>
              <a:r>
                <a:rPr lang="en-US" sz="2799" dirty="0">
                  <a:solidFill>
                    <a:srgbClr val="C00000"/>
                  </a:solidFill>
                  <a:latin typeface="Calibri" panose="020F0502020204030204" pitchFamily="34" charset="0"/>
                  <a:cs typeface="Calibri" panose="020F0502020204030204" pitchFamily="34" charset="0"/>
                </a:rPr>
                <a:t>*</a:t>
              </a:r>
            </a:p>
          </p:txBody>
        </p:sp>
      </p:grpSp>
      <p:sp>
        <p:nvSpPr>
          <p:cNvPr id="22" name="TextBox 21">
            <a:extLst>
              <a:ext uri="{FF2B5EF4-FFF2-40B4-BE49-F238E27FC236}">
                <a16:creationId xmlns:a16="http://schemas.microsoft.com/office/drawing/2014/main" id="{39F828DC-5D78-4764-A1FE-7A558968D17C}"/>
              </a:ext>
            </a:extLst>
          </p:cNvPr>
          <p:cNvSpPr txBox="1"/>
          <p:nvPr/>
        </p:nvSpPr>
        <p:spPr>
          <a:xfrm>
            <a:off x="2393646" y="5951387"/>
            <a:ext cx="8846456" cy="954107"/>
          </a:xfrm>
          <a:prstGeom prst="rect">
            <a:avLst/>
          </a:prstGeom>
          <a:noFill/>
        </p:spPr>
        <p:txBody>
          <a:bodyPr wrap="square" rtlCol="0">
            <a:spAutoFit/>
          </a:bodyPr>
          <a:lstStyle/>
          <a:p>
            <a:r>
              <a:rPr lang="en-US" sz="1400" dirty="0">
                <a:solidFill>
                  <a:srgbClr val="C00000"/>
                </a:solidFill>
                <a:latin typeface="Corbel"/>
              </a:rPr>
              <a:t>* </a:t>
            </a:r>
            <a:r>
              <a:rPr lang="es-MX" sz="1400" dirty="0">
                <a:solidFill>
                  <a:srgbClr val="C00000"/>
                </a:solidFill>
                <a:latin typeface="Corbel"/>
              </a:rPr>
              <a:t>Las interrupciones en las redes de VoIP tienen diferentes requisitos de plazos de notificación.  Las notificaciones deben presentarse en un plazo de 240 minutos; los informes iniciales, en 24 horas; y los informes finales, en 30 días desde el descubrimiento.  Las interrupciones en los cables submarinos también tienen diferentes plazos de notificación. Véase</a:t>
            </a:r>
            <a:r>
              <a:rPr lang="en-US" sz="1400" i="1" dirty="0">
                <a:solidFill>
                  <a:srgbClr val="C00000"/>
                </a:solidFill>
                <a:effectLst/>
                <a:latin typeface="+mj-lt"/>
                <a:ea typeface="Calibri" panose="020F0502020204030204" pitchFamily="34" charset="0"/>
              </a:rPr>
              <a:t> </a:t>
            </a:r>
            <a:r>
              <a:rPr lang="en-US" sz="1400" dirty="0">
                <a:solidFill>
                  <a:srgbClr val="C00000"/>
                </a:solidFill>
                <a:effectLst/>
                <a:latin typeface="+mj-lt"/>
                <a:ea typeface="Calibri" panose="020F0502020204030204" pitchFamily="34" charset="0"/>
              </a:rPr>
              <a:t>47 C.F.R. § 4.15. </a:t>
            </a:r>
            <a:endParaRPr lang="en-US" sz="1400" dirty="0">
              <a:solidFill>
                <a:srgbClr val="C00000"/>
              </a:solidFill>
              <a:highlight>
                <a:srgbClr val="FFFF00"/>
              </a:highlight>
              <a:latin typeface="+mj-lt"/>
              <a:cs typeface="Calibri" panose="020F0502020204030204" pitchFamily="34" charset="0"/>
            </a:endParaRPr>
          </a:p>
        </p:txBody>
      </p:sp>
    </p:spTree>
    <p:extLst>
      <p:ext uri="{BB962C8B-B14F-4D97-AF65-F5344CB8AC3E}">
        <p14:creationId xmlns:p14="http://schemas.microsoft.com/office/powerpoint/2010/main" val="316643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a:spLocks noGrp="1"/>
          </p:cNvSpPr>
          <p:nvPr>
            <p:ph type="title"/>
          </p:nvPr>
        </p:nvSpPr>
        <p:spPr>
          <a:xfrm>
            <a:off x="2214144" y="76200"/>
            <a:ext cx="9974681" cy="762000"/>
          </a:xfrm>
        </p:spPr>
        <p:txBody>
          <a:bodyPr>
            <a:normAutofit fontScale="90000"/>
          </a:bodyPr>
          <a:lstStyle/>
          <a:p>
            <a:pPr algn="ctr"/>
            <a:r>
              <a:rPr lang="es-MX" b="1" dirty="0">
                <a:solidFill>
                  <a:schemeClr val="bg1"/>
                </a:solidFill>
                <a:latin typeface="Calibri" panose="020F0502020204030204" pitchFamily="34" charset="0"/>
                <a:cs typeface="Calibri" panose="020F0502020204030204" pitchFamily="34" charset="0"/>
              </a:rPr>
              <a:t>Contenido clave de los informes finales del NORS</a:t>
            </a:r>
            <a:endParaRPr lang="en-US" b="1" dirty="0">
              <a:solidFill>
                <a:srgbClr val="001125"/>
              </a:solidFill>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13</a:t>
            </a:fld>
            <a:endParaRPr lang="en-US" sz="1600">
              <a:solidFill>
                <a:srgbClr val="001125"/>
              </a:solidFill>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ct val="0"/>
              </a:spcBef>
            </a:pPr>
            <a:endParaRPr lang="en-US" sz="2000">
              <a:solidFill>
                <a:srgbClr val="001125"/>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284412" y="914400"/>
            <a:ext cx="9541004" cy="7399333"/>
          </a:xfrm>
          <a:prstGeom prst="rect">
            <a:avLst/>
          </a:prstGeom>
        </p:spPr>
        <p:txBody>
          <a:bodyPr wrap="square">
            <a:spAutoFit/>
          </a:bodyPr>
          <a:lstStyle/>
          <a:p>
            <a:pPr marL="342900" indent="-342900" eaLnBrk="0" fontAlgn="base" hangingPunct="0">
              <a:spcBef>
                <a:spcPct val="0"/>
              </a:spcBef>
              <a:spcAft>
                <a:spcPct val="0"/>
              </a:spcAft>
              <a:buFont typeface="Arial" panose="020B0604020202020204" pitchFamily="34" charset="0"/>
              <a:buChar char="•"/>
              <a:defRPr/>
            </a:pPr>
            <a:endParaRPr lang="en-US" dirty="0">
              <a:solidFill>
                <a:schemeClr val="bg2"/>
              </a:solidFill>
              <a:latin typeface="Calibri" panose="020F0502020204030204" pitchFamily="34" charset="0"/>
              <a:cs typeface="Calibri" panose="020F0502020204030204" pitchFamily="34" charset="0"/>
            </a:endParaRPr>
          </a:p>
          <a:p>
            <a:pPr marL="342900" indent="-342900" eaLnBrk="0" fontAlgn="base" hangingPunct="0">
              <a:spcBef>
                <a:spcPct val="0"/>
              </a:spcBef>
              <a:spcAft>
                <a:spcPct val="0"/>
              </a:spcAft>
              <a:buFont typeface="Arial" panose="020B0604020202020204" pitchFamily="34" charset="0"/>
              <a:buChar char="•"/>
              <a:defRPr/>
            </a:pPr>
            <a:r>
              <a:rPr lang="es-MX" sz="2400" dirty="0">
                <a:solidFill>
                  <a:schemeClr val="bg2"/>
                </a:solidFill>
                <a:latin typeface="Calibri" panose="020F0502020204030204" pitchFamily="34" charset="0"/>
                <a:cs typeface="Calibri" panose="020F0502020204030204" pitchFamily="34" charset="0"/>
              </a:rPr>
              <a:t>Cuándo se produjo la interrupción.</a:t>
            </a:r>
          </a:p>
          <a:p>
            <a:pPr marL="342900" indent="-342900" eaLnBrk="0" fontAlgn="base" hangingPunct="0">
              <a:spcBef>
                <a:spcPct val="0"/>
              </a:spcBef>
              <a:spcAft>
                <a:spcPct val="0"/>
              </a:spcAft>
              <a:buFont typeface="Arial" panose="020B0604020202020204" pitchFamily="34" charset="0"/>
              <a:buChar char="•"/>
              <a:defRPr/>
            </a:pPr>
            <a:r>
              <a:rPr lang="es-MX" sz="2400" dirty="0">
                <a:solidFill>
                  <a:schemeClr val="bg2"/>
                </a:solidFill>
                <a:latin typeface="Calibri" panose="020F0502020204030204" pitchFamily="34" charset="0"/>
                <a:cs typeface="Calibri" panose="020F0502020204030204" pitchFamily="34" charset="0"/>
              </a:rPr>
              <a:t>Descripción del evento. </a:t>
            </a:r>
          </a:p>
          <a:p>
            <a:pPr marL="342900" indent="-342900" eaLnBrk="0" fontAlgn="base" hangingPunct="0">
              <a:spcBef>
                <a:spcPct val="0"/>
              </a:spcBef>
              <a:spcAft>
                <a:spcPct val="0"/>
              </a:spcAft>
              <a:buFont typeface="Arial" panose="020B0604020202020204" pitchFamily="34" charset="0"/>
              <a:buChar char="•"/>
              <a:defRPr/>
            </a:pPr>
            <a:r>
              <a:rPr lang="es-MX" sz="2400" dirty="0">
                <a:solidFill>
                  <a:schemeClr val="bg2"/>
                </a:solidFill>
                <a:latin typeface="Calibri" panose="020F0502020204030204" pitchFamily="34" charset="0"/>
                <a:cs typeface="Calibri" panose="020F0502020204030204" pitchFamily="34" charset="0"/>
              </a:rPr>
              <a:t>Duración de la interrupción. </a:t>
            </a:r>
          </a:p>
          <a:p>
            <a:pPr marL="342900" indent="-342900" eaLnBrk="0" fontAlgn="base" hangingPunct="0">
              <a:spcBef>
                <a:spcPct val="0"/>
              </a:spcBef>
              <a:spcAft>
                <a:spcPct val="0"/>
              </a:spcAft>
              <a:buFont typeface="Arial" panose="020B0604020202020204" pitchFamily="34" charset="0"/>
              <a:buChar char="•"/>
              <a:defRPr/>
            </a:pPr>
            <a:r>
              <a:rPr lang="es-MX" sz="2400" dirty="0">
                <a:solidFill>
                  <a:schemeClr val="bg2"/>
                </a:solidFill>
                <a:latin typeface="Calibri" panose="020F0502020204030204" pitchFamily="34" charset="0"/>
                <a:cs typeface="Calibri" panose="020F0502020204030204" pitchFamily="34" charset="0"/>
              </a:rPr>
              <a:t>Ubicación de los efectos del evento.</a:t>
            </a:r>
          </a:p>
          <a:p>
            <a:pPr marL="342900" indent="-342900" eaLnBrk="0" fontAlgn="base" hangingPunct="0">
              <a:spcBef>
                <a:spcPct val="0"/>
              </a:spcBef>
              <a:spcAft>
                <a:spcPct val="0"/>
              </a:spcAft>
              <a:buFont typeface="Arial" panose="020B0604020202020204" pitchFamily="34" charset="0"/>
              <a:buChar char="•"/>
              <a:defRPr/>
            </a:pPr>
            <a:r>
              <a:rPr lang="es-MX" sz="2400" dirty="0">
                <a:solidFill>
                  <a:schemeClr val="bg2"/>
                </a:solidFill>
                <a:latin typeface="Calibri" panose="020F0502020204030204" pitchFamily="34" charset="0"/>
                <a:cs typeface="Calibri" panose="020F0502020204030204" pitchFamily="34" charset="0"/>
              </a:rPr>
              <a:t>Efectos de la interrupción.</a:t>
            </a:r>
          </a:p>
          <a:p>
            <a:pPr marL="342900" indent="-342900" eaLnBrk="0" fontAlgn="base" hangingPunct="0">
              <a:spcBef>
                <a:spcPct val="0"/>
              </a:spcBef>
              <a:spcAft>
                <a:spcPct val="0"/>
              </a:spcAft>
              <a:buFont typeface="Arial" panose="020B0604020202020204" pitchFamily="34" charset="0"/>
              <a:buChar char="•"/>
              <a:defRPr/>
            </a:pPr>
            <a:r>
              <a:rPr lang="es-MX" sz="2400" dirty="0">
                <a:solidFill>
                  <a:schemeClr val="bg2"/>
                </a:solidFill>
                <a:latin typeface="Calibri" panose="020F0502020204030204" pitchFamily="34" charset="0"/>
                <a:cs typeface="Calibri" panose="020F0502020204030204" pitchFamily="34" charset="0"/>
              </a:rPr>
              <a:t>Causas del evento.</a:t>
            </a:r>
          </a:p>
          <a:p>
            <a:pPr marL="342900" indent="-342900" eaLnBrk="0" fontAlgn="base" hangingPunct="0">
              <a:spcBef>
                <a:spcPct val="0"/>
              </a:spcBef>
              <a:spcAft>
                <a:spcPct val="0"/>
              </a:spcAft>
              <a:buFont typeface="Arial" panose="020B0604020202020204" pitchFamily="34" charset="0"/>
              <a:buChar char="•"/>
              <a:defRPr/>
            </a:pPr>
            <a:r>
              <a:rPr lang="es-MX" sz="2400" dirty="0">
                <a:solidFill>
                  <a:schemeClr val="bg2"/>
                </a:solidFill>
                <a:latin typeface="Calibri" panose="020F0502020204030204" pitchFamily="34" charset="0"/>
                <a:cs typeface="Calibri" panose="020F0502020204030204" pitchFamily="34" charset="0"/>
              </a:rPr>
              <a:t>Si es malicioso o no.</a:t>
            </a:r>
          </a:p>
          <a:p>
            <a:pPr marL="342900" indent="-342900" eaLnBrk="0" fontAlgn="base" hangingPunct="0">
              <a:spcBef>
                <a:spcPct val="0"/>
              </a:spcBef>
              <a:spcAft>
                <a:spcPct val="0"/>
              </a:spcAft>
              <a:buFont typeface="Arial" panose="020B0604020202020204" pitchFamily="34" charset="0"/>
              <a:buChar char="•"/>
              <a:defRPr/>
            </a:pPr>
            <a:r>
              <a:rPr lang="es-MX" sz="2400" dirty="0">
                <a:solidFill>
                  <a:schemeClr val="bg2"/>
                </a:solidFill>
                <a:latin typeface="Calibri" panose="020F0502020204030204" pitchFamily="34" charset="0"/>
                <a:cs typeface="Calibri" panose="020F0502020204030204" pitchFamily="34" charset="0"/>
              </a:rPr>
              <a:t>Parte de la red implicada.</a:t>
            </a:r>
          </a:p>
          <a:p>
            <a:pPr marL="342900" indent="-342900" eaLnBrk="0" fontAlgn="base" hangingPunct="0">
              <a:spcBef>
                <a:spcPct val="0"/>
              </a:spcBef>
              <a:spcAft>
                <a:spcPct val="0"/>
              </a:spcAft>
              <a:buFont typeface="Arial" panose="020B0604020202020204" pitchFamily="34" charset="0"/>
              <a:buChar char="•"/>
              <a:defRPr/>
            </a:pPr>
            <a:r>
              <a:rPr lang="es-MX" sz="2400" dirty="0">
                <a:solidFill>
                  <a:schemeClr val="bg2"/>
                </a:solidFill>
                <a:latin typeface="Calibri" panose="020F0502020204030204" pitchFamily="34" charset="0"/>
                <a:cs typeface="Calibri" panose="020F0502020204030204" pitchFamily="34" charset="0"/>
              </a:rPr>
              <a:t>Medidas adoptadas para evitar futuras incidencias.</a:t>
            </a:r>
          </a:p>
          <a:p>
            <a:pPr marL="342900" indent="-342900" eaLnBrk="0" fontAlgn="base" hangingPunct="0">
              <a:spcBef>
                <a:spcPct val="0"/>
              </a:spcBef>
              <a:spcAft>
                <a:spcPct val="0"/>
              </a:spcAft>
              <a:buFont typeface="Arial" panose="020B0604020202020204" pitchFamily="34" charset="0"/>
              <a:buChar char="•"/>
              <a:defRPr/>
            </a:pPr>
            <a:r>
              <a:rPr lang="es-MX" sz="2400" dirty="0">
                <a:solidFill>
                  <a:schemeClr val="bg2"/>
                </a:solidFill>
                <a:latin typeface="Calibri" panose="020F0502020204030204" pitchFamily="34" charset="0"/>
                <a:cs typeface="Calibri" panose="020F0502020204030204" pitchFamily="34" charset="0"/>
              </a:rPr>
              <a:t>Mejores prácticas del CSRIC en relación con una interrupción.</a:t>
            </a:r>
          </a:p>
          <a:p>
            <a:pPr marL="342900" indent="-342900" eaLnBrk="0" fontAlgn="base" hangingPunct="0">
              <a:spcBef>
                <a:spcPct val="0"/>
              </a:spcBef>
              <a:spcAft>
                <a:spcPct val="0"/>
              </a:spcAft>
              <a:buFont typeface="Arial" panose="020B0604020202020204" pitchFamily="34" charset="0"/>
              <a:buChar char="•"/>
              <a:defRPr/>
            </a:pPr>
            <a:r>
              <a:rPr lang="es-MX" sz="2400" dirty="0">
                <a:solidFill>
                  <a:schemeClr val="bg2"/>
                </a:solidFill>
                <a:latin typeface="Calibri" panose="020F0502020204030204" pitchFamily="34" charset="0"/>
                <a:cs typeface="Calibri" panose="020F0502020204030204" pitchFamily="34" charset="0"/>
              </a:rPr>
              <a:t>Información de contacto sobre la interrupción (la información de contacto del proveedor de servicios no debe compartirse públicamente).</a:t>
            </a:r>
            <a:endParaRPr lang="en-US" dirty="0">
              <a:solidFill>
                <a:schemeClr val="bg2"/>
              </a:solidFill>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eaLnBrk="1" hangingPunct="1"/>
            <a:endParaRPr lang="en-US" altLang="en-US" dirty="0">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2"/>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dirty="0">
              <a:solidFill>
                <a:schemeClr val="bg2"/>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dirty="0">
              <a:solidFill>
                <a:schemeClr val="bg2"/>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64B548C-762A-6747-73F4-B3ED2FE15AB8}"/>
              </a:ext>
            </a:extLst>
          </p:cNvPr>
          <p:cNvSpPr txBox="1"/>
          <p:nvPr/>
        </p:nvSpPr>
        <p:spPr>
          <a:xfrm>
            <a:off x="2379244" y="5801404"/>
            <a:ext cx="9032081" cy="646331"/>
          </a:xfrm>
          <a:prstGeom prst="rect">
            <a:avLst/>
          </a:prstGeom>
          <a:noFill/>
        </p:spPr>
        <p:txBody>
          <a:bodyPr wrap="square">
            <a:spAutoFit/>
          </a:bodyPr>
          <a:lstStyle/>
          <a:p>
            <a:r>
              <a:rPr lang="es-MX" sz="1800" dirty="0">
                <a:solidFill>
                  <a:schemeClr val="bg1"/>
                </a:solidFill>
                <a:effectLst/>
                <a:latin typeface="Times New Roman" panose="02020603050405020304" pitchFamily="18" charset="0"/>
                <a:ea typeface="Calibri" panose="020F0502020204030204" pitchFamily="34" charset="0"/>
              </a:rPr>
              <a:t>Para obtener más información sobre las mejores prácticas del sector, visite </a:t>
            </a:r>
            <a:r>
              <a:rPr lang="en-US" sz="1800" dirty="0">
                <a:solidFill>
                  <a:schemeClr val="bg1"/>
                </a:solidFill>
                <a:effectLst/>
                <a:latin typeface="Times New Roman" panose="02020603050405020304" pitchFamily="18" charset="0"/>
                <a:ea typeface="Calibri" panose="020F0502020204030204" pitchFamily="34" charset="0"/>
              </a:rPr>
              <a:t>https://opendata.fcc.gov/Public-Safety/CSRIC-Best-Practices/qb45-rw2t/data</a:t>
            </a:r>
            <a:endParaRPr lang="en-US" dirty="0">
              <a:solidFill>
                <a:schemeClr val="bg1"/>
              </a:solidFill>
            </a:endParaRPr>
          </a:p>
        </p:txBody>
      </p:sp>
    </p:spTree>
    <p:extLst>
      <p:ext uri="{BB962C8B-B14F-4D97-AF65-F5344CB8AC3E}">
        <p14:creationId xmlns:p14="http://schemas.microsoft.com/office/powerpoint/2010/main" val="222119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a:spLocks noGrp="1"/>
          </p:cNvSpPr>
          <p:nvPr>
            <p:ph type="title"/>
          </p:nvPr>
        </p:nvSpPr>
        <p:spPr>
          <a:xfrm>
            <a:off x="2208212" y="130779"/>
            <a:ext cx="9295685" cy="762000"/>
          </a:xfrm>
        </p:spPr>
        <p:txBody>
          <a:bodyPr>
            <a:noAutofit/>
          </a:bodyPr>
          <a:lstStyle/>
          <a:p>
            <a:pPr algn="ctr"/>
            <a:r>
              <a:rPr lang="es-MX" sz="2000" b="1" dirty="0">
                <a:solidFill>
                  <a:schemeClr val="bg1"/>
                </a:solidFill>
                <a:latin typeface="Calibri" panose="020F0502020204030204" pitchFamily="34" charset="0"/>
                <a:cs typeface="Calibri" panose="020F0502020204030204" pitchFamily="34" charset="0"/>
              </a:rPr>
              <a:t>Ejemplos de datos consolidados del NORS </a:t>
            </a:r>
            <a:br>
              <a:rPr lang="es-MX" sz="2000" b="1" dirty="0">
                <a:solidFill>
                  <a:schemeClr val="bg1"/>
                </a:solidFill>
                <a:latin typeface="Calibri" panose="020F0502020204030204" pitchFamily="34" charset="0"/>
                <a:cs typeface="Calibri" panose="020F0502020204030204" pitchFamily="34" charset="0"/>
              </a:rPr>
            </a:br>
            <a:r>
              <a:rPr lang="es-MX" sz="2000" b="1" dirty="0">
                <a:solidFill>
                  <a:schemeClr val="bg1"/>
                </a:solidFill>
                <a:latin typeface="Calibri" panose="020F0502020204030204" pitchFamily="34" charset="0"/>
                <a:cs typeface="Calibri" panose="020F0502020204030204" pitchFamily="34" charset="0"/>
              </a:rPr>
              <a:t>(proporcionados por los informes trimestrales de la FCC en las reuniones públicas del sector)</a:t>
            </a:r>
            <a:endParaRPr lang="en-US" sz="1600" b="1" dirty="0">
              <a:solidFill>
                <a:schemeClr val="bg1"/>
              </a:solidFill>
              <a:latin typeface="Calibri" panose="020F0502020204030204" pitchFamily="34" charset="0"/>
              <a:cs typeface="Calibri" panose="020F0502020204030204" pitchFamily="34" charset="0"/>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14</a:t>
            </a:fld>
            <a:endParaRPr lang="en-US" sz="1600">
              <a:solidFill>
                <a:srgbClr val="001125"/>
              </a:solidFill>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284412" y="914400"/>
            <a:ext cx="8915400" cy="3283078"/>
          </a:xfrm>
          <a:prstGeom prst="rect">
            <a:avLst/>
          </a:prstGeom>
        </p:spPr>
        <p:txBody>
          <a:bodyPr wrap="square">
            <a:spAutoFit/>
          </a:bodyPr>
          <a:lstStyle/>
          <a:p>
            <a:pPr marR="0" lvl="1">
              <a:lnSpc>
                <a:spcPct val="107000"/>
              </a:lnSpc>
              <a:spcBef>
                <a:spcPts val="0"/>
              </a:spcBef>
              <a:spcAft>
                <a:spcPts val="0"/>
              </a:spcAft>
            </a:pPr>
            <a:endParaRPr lang="en-US">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p>
            <a:pPr marR="0" lvl="1">
              <a:lnSpc>
                <a:spcPct val="107000"/>
              </a:lnSpc>
              <a:spcBef>
                <a:spcPts val="0"/>
              </a:spcBef>
              <a:spcAft>
                <a:spcPts val="0"/>
              </a:spcAft>
            </a:pPr>
            <a:endParaRPr lang="en-US">
              <a:solidFill>
                <a:schemeClr val="bg2"/>
              </a:solidFill>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eaLnBrk="1" hangingPunct="1"/>
            <a:endParaRPr lang="en-US" altLang="en-US">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a:solidFill>
                <a:schemeClr val="bg2"/>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a:solidFill>
                <a:schemeClr val="bg2"/>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a:solidFill>
                <a:schemeClr val="bg2"/>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BE01B75-F9DC-4D68-B963-1E8A62FB16E9}"/>
              </a:ext>
            </a:extLst>
          </p:cNvPr>
          <p:cNvPicPr>
            <a:picLocks noChangeAspect="1"/>
          </p:cNvPicPr>
          <p:nvPr/>
        </p:nvPicPr>
        <p:blipFill>
          <a:blip r:embed="rId5"/>
          <a:stretch>
            <a:fillRect/>
          </a:stretch>
        </p:blipFill>
        <p:spPr>
          <a:xfrm>
            <a:off x="2574894" y="1263544"/>
            <a:ext cx="4074032" cy="2645804"/>
          </a:xfrm>
          <a:prstGeom prst="rect">
            <a:avLst/>
          </a:prstGeom>
        </p:spPr>
      </p:pic>
      <p:pic>
        <p:nvPicPr>
          <p:cNvPr id="5" name="Picture 4">
            <a:extLst>
              <a:ext uri="{FF2B5EF4-FFF2-40B4-BE49-F238E27FC236}">
                <a16:creationId xmlns:a16="http://schemas.microsoft.com/office/drawing/2014/main" id="{2C773240-2A00-4D82-9655-9C4349F1E40B}"/>
              </a:ext>
            </a:extLst>
          </p:cNvPr>
          <p:cNvPicPr>
            <a:picLocks noChangeAspect="1"/>
          </p:cNvPicPr>
          <p:nvPr/>
        </p:nvPicPr>
        <p:blipFill>
          <a:blip r:embed="rId6"/>
          <a:stretch>
            <a:fillRect/>
          </a:stretch>
        </p:blipFill>
        <p:spPr>
          <a:xfrm>
            <a:off x="7068143" y="1180909"/>
            <a:ext cx="4150302" cy="2728439"/>
          </a:xfrm>
          <a:prstGeom prst="rect">
            <a:avLst/>
          </a:prstGeom>
        </p:spPr>
      </p:pic>
      <p:pic>
        <p:nvPicPr>
          <p:cNvPr id="8" name="Picture 7">
            <a:extLst>
              <a:ext uri="{FF2B5EF4-FFF2-40B4-BE49-F238E27FC236}">
                <a16:creationId xmlns:a16="http://schemas.microsoft.com/office/drawing/2014/main" id="{42E09884-D3AA-4CE0-A55B-D980F36D7542}"/>
              </a:ext>
            </a:extLst>
          </p:cNvPr>
          <p:cNvPicPr>
            <a:picLocks noChangeAspect="1"/>
          </p:cNvPicPr>
          <p:nvPr/>
        </p:nvPicPr>
        <p:blipFill>
          <a:blip r:embed="rId7"/>
          <a:stretch>
            <a:fillRect/>
          </a:stretch>
        </p:blipFill>
        <p:spPr>
          <a:xfrm>
            <a:off x="2885068" y="4091214"/>
            <a:ext cx="3676370" cy="2369886"/>
          </a:xfrm>
          <a:prstGeom prst="rect">
            <a:avLst/>
          </a:prstGeom>
        </p:spPr>
      </p:pic>
      <p:pic>
        <p:nvPicPr>
          <p:cNvPr id="10" name="Picture 9">
            <a:extLst>
              <a:ext uri="{FF2B5EF4-FFF2-40B4-BE49-F238E27FC236}">
                <a16:creationId xmlns:a16="http://schemas.microsoft.com/office/drawing/2014/main" id="{11D23340-FDF1-45D1-A003-D3471421165E}"/>
              </a:ext>
            </a:extLst>
          </p:cNvPr>
          <p:cNvPicPr>
            <a:picLocks noChangeAspect="1"/>
          </p:cNvPicPr>
          <p:nvPr/>
        </p:nvPicPr>
        <p:blipFill>
          <a:blip r:embed="rId8"/>
          <a:stretch>
            <a:fillRect/>
          </a:stretch>
        </p:blipFill>
        <p:spPr>
          <a:xfrm>
            <a:off x="7325782" y="4056179"/>
            <a:ext cx="3794864" cy="2369886"/>
          </a:xfrm>
          <a:prstGeom prst="rect">
            <a:avLst/>
          </a:prstGeom>
        </p:spPr>
      </p:pic>
    </p:spTree>
    <p:extLst>
      <p:ext uri="{BB962C8B-B14F-4D97-AF65-F5344CB8AC3E}">
        <p14:creationId xmlns:p14="http://schemas.microsoft.com/office/powerpoint/2010/main" val="140635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a:spLocks noGrp="1"/>
          </p:cNvSpPr>
          <p:nvPr>
            <p:ph type="title"/>
          </p:nvPr>
        </p:nvSpPr>
        <p:spPr>
          <a:xfrm>
            <a:off x="2214144" y="76200"/>
            <a:ext cx="9144001" cy="762000"/>
          </a:xfrm>
        </p:spPr>
        <p:txBody>
          <a:bodyPr>
            <a:normAutofit/>
          </a:bodyPr>
          <a:lstStyle/>
          <a:p>
            <a:pPr algn="ctr"/>
            <a:r>
              <a:rPr lang="en-US" b="1" dirty="0" err="1">
                <a:solidFill>
                  <a:schemeClr val="bg1"/>
                </a:solidFill>
                <a:latin typeface="Calibri" panose="020F0502020204030204" pitchFamily="34" charset="0"/>
                <a:cs typeface="Calibri" panose="020F0502020204030204" pitchFamily="34" charset="0"/>
              </a:rPr>
              <a:t>Información</a:t>
            </a:r>
            <a:r>
              <a:rPr lang="en-US" b="1" dirty="0">
                <a:solidFill>
                  <a:schemeClr val="bg1"/>
                </a:solidFill>
                <a:latin typeface="Calibri" panose="020F0502020204030204" pitchFamily="34" charset="0"/>
                <a:cs typeface="Calibri" panose="020F0502020204030204" pitchFamily="34" charset="0"/>
              </a:rPr>
              <a:t> </a:t>
            </a:r>
            <a:r>
              <a:rPr lang="en-US" b="1" dirty="0" err="1">
                <a:solidFill>
                  <a:schemeClr val="bg1"/>
                </a:solidFill>
                <a:latin typeface="Calibri" panose="020F0502020204030204" pitchFamily="34" charset="0"/>
                <a:cs typeface="Calibri" panose="020F0502020204030204" pitchFamily="34" charset="0"/>
              </a:rPr>
              <a:t>confidencial</a:t>
            </a:r>
            <a:r>
              <a:rPr lang="en-US" b="1" dirty="0">
                <a:solidFill>
                  <a:schemeClr val="bg1"/>
                </a:solidFill>
                <a:latin typeface="Calibri" panose="020F0502020204030204" pitchFamily="34" charset="0"/>
                <a:cs typeface="Calibri" panose="020F0502020204030204" pitchFamily="34" charset="0"/>
              </a:rPr>
              <a:t> de NORS/DIRS</a:t>
            </a:r>
            <a:endParaRPr lang="en-US" b="1" dirty="0">
              <a:solidFill>
                <a:srgbClr val="001125"/>
              </a:solidFill>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15</a:t>
            </a:fld>
            <a:endParaRPr lang="en-US" sz="1600">
              <a:solidFill>
                <a:srgbClr val="001125"/>
              </a:solidFill>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ct val="0"/>
              </a:spcBef>
            </a:pPr>
            <a:endParaRPr lang="en-US" sz="2000">
              <a:solidFill>
                <a:srgbClr val="001125"/>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258392" y="912632"/>
            <a:ext cx="9309493" cy="8472961"/>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s-MX" sz="1600" dirty="0">
                <a:solidFill>
                  <a:schemeClr val="bg1"/>
                </a:solidFill>
                <a:latin typeface="Calibri" panose="020F0502020204030204" pitchFamily="34" charset="0"/>
                <a:ea typeface="Calibri" panose="020F0502020204030204" pitchFamily="34" charset="0"/>
                <a:cs typeface="Calibri" panose="020F0502020204030204" pitchFamily="34" charset="0"/>
              </a:rPr>
              <a:t>Los documentos NORS y DIRS son confidenciales según la ley federal debido a consideraciones de seguridad nacional y competitividad comercial.</a:t>
            </a:r>
          </a:p>
          <a:p>
            <a:pPr marL="342900" marR="0" lvl="0" indent="-342900">
              <a:lnSpc>
                <a:spcPct val="107000"/>
              </a:lnSpc>
              <a:spcBef>
                <a:spcPts val="0"/>
              </a:spcBef>
              <a:spcAft>
                <a:spcPts val="0"/>
              </a:spcAft>
              <a:buFont typeface="Symbol" panose="05050102010706020507" pitchFamily="18" charset="2"/>
              <a:buChar char=""/>
            </a:pPr>
            <a:endParaRPr lang="es-MX"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MX" sz="1600" dirty="0">
                <a:solidFill>
                  <a:schemeClr val="bg1"/>
                </a:solidFill>
                <a:latin typeface="Calibri" panose="020F0502020204030204" pitchFamily="34" charset="0"/>
                <a:ea typeface="Calibri" panose="020F0502020204030204" pitchFamily="34" charset="0"/>
                <a:cs typeface="Calibri" panose="020F0502020204030204" pitchFamily="34" charset="0"/>
              </a:rPr>
              <a:t>Los documentos NORS y DIRS contienen información de contacto de cada proveedor de servicios, que la FCC considera información personal.</a:t>
            </a:r>
          </a:p>
          <a:p>
            <a:pPr marL="342900" marR="0" lvl="0" indent="-342900">
              <a:lnSpc>
                <a:spcPct val="107000"/>
              </a:lnSpc>
              <a:spcBef>
                <a:spcPts val="0"/>
              </a:spcBef>
              <a:spcAft>
                <a:spcPts val="0"/>
              </a:spcAft>
              <a:buFont typeface="Symbol" panose="05050102010706020507" pitchFamily="18" charset="2"/>
              <a:buChar char=""/>
            </a:pPr>
            <a:endParaRPr lang="es-MX"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MX" sz="1600" dirty="0">
                <a:solidFill>
                  <a:schemeClr val="bg1"/>
                </a:solidFill>
                <a:latin typeface="Calibri" panose="020F0502020204030204" pitchFamily="34" charset="0"/>
                <a:ea typeface="Calibri" panose="020F0502020204030204" pitchFamily="34" charset="0"/>
                <a:cs typeface="Calibri" panose="020F0502020204030204" pitchFamily="34" charset="0"/>
              </a:rPr>
              <a:t>La "información confidencial de NORS/DIRS" se refiere a los documentos de NORS/DIRS, en su totalidad o en parte, y a cualquier información confidencial derivada de los documentos.</a:t>
            </a:r>
          </a:p>
          <a:p>
            <a:pPr marL="342900" marR="0" lvl="0" indent="-342900">
              <a:lnSpc>
                <a:spcPct val="107000"/>
              </a:lnSpc>
              <a:spcBef>
                <a:spcPts val="0"/>
              </a:spcBef>
              <a:spcAft>
                <a:spcPts val="0"/>
              </a:spcAft>
              <a:buFont typeface="Symbol" panose="05050102010706020507" pitchFamily="18" charset="2"/>
              <a:buChar char=""/>
            </a:pPr>
            <a:endParaRPr lang="es-MX"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MX" sz="1600" dirty="0">
                <a:solidFill>
                  <a:schemeClr val="bg1"/>
                </a:solidFill>
                <a:latin typeface="Calibri" panose="020F0502020204030204" pitchFamily="34" charset="0"/>
                <a:ea typeface="Calibri" panose="020F0502020204030204" pitchFamily="34" charset="0"/>
                <a:cs typeface="Calibri" panose="020F0502020204030204" pitchFamily="34" charset="0"/>
              </a:rPr>
              <a:t>Usted sólo podrá utilizar la información confidencial de NORS/DIRS para llevar a cabo las funciones de gestión de emergencias y de apoyo a los primeros intervinientes de las que su organismo es directamente responsable en virtud de sus obligaciones oficiales (una norma de "necesidad de información").</a:t>
            </a:r>
          </a:p>
          <a:p>
            <a:pPr marL="342900" marR="0" lvl="0" indent="-342900">
              <a:lnSpc>
                <a:spcPct val="107000"/>
              </a:lnSpc>
              <a:spcBef>
                <a:spcPts val="0"/>
              </a:spcBef>
              <a:spcAft>
                <a:spcPts val="0"/>
              </a:spcAft>
              <a:buFont typeface="Symbol" panose="05050102010706020507" pitchFamily="18" charset="2"/>
              <a:buChar char=""/>
            </a:pPr>
            <a:endParaRPr lang="es-MX"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MX" sz="1600" dirty="0">
                <a:solidFill>
                  <a:schemeClr val="bg1"/>
                </a:solidFill>
                <a:latin typeface="Calibri" panose="020F0502020204030204" pitchFamily="34" charset="0"/>
                <a:ea typeface="Calibri" panose="020F0502020204030204" pitchFamily="34" charset="0"/>
                <a:cs typeface="Calibri" panose="020F0502020204030204" pitchFamily="34" charset="0"/>
              </a:rPr>
              <a:t>Usos permitidos de la información confidencial de NORS/DIRS en función de esta "necesidad de la información":</a:t>
            </a:r>
            <a:endParaRPr lang="en-US" sz="1600" dirty="0">
              <a:solidFill>
                <a:schemeClr val="bg1"/>
              </a:solidFill>
              <a:latin typeface="Calibri" panose="020F0502020204030204" pitchFamily="34" charset="0"/>
              <a:cs typeface="Calibri" panose="020F0502020204030204" pitchFamily="34" charset="0"/>
            </a:endParaRPr>
          </a:p>
          <a:p>
            <a:pPr marL="742950" lvl="1" indent="-285750">
              <a:lnSpc>
                <a:spcPct val="107000"/>
              </a:lnSpc>
              <a:buFont typeface="Courier New" panose="02070309020205020404" pitchFamily="49" charset="0"/>
              <a:buChar char="o"/>
            </a:pPr>
            <a:endParaRPr lang="en-US" sz="1000" dirty="0">
              <a:solidFill>
                <a:schemeClr val="bg1"/>
              </a:solidFill>
              <a:latin typeface="Calibri" panose="020F0502020204030204" pitchFamily="34" charset="0"/>
              <a:cs typeface="Calibri" panose="020F0502020204030204" pitchFamily="34" charset="0"/>
            </a:endParaRPr>
          </a:p>
          <a:p>
            <a:pPr marL="536575" lvl="1" indent="-285750">
              <a:lnSpc>
                <a:spcPct val="107000"/>
              </a:lnSpc>
              <a:buFont typeface="Courier New" panose="02070309020205020404" pitchFamily="49" charset="0"/>
              <a:buChar char="o"/>
            </a:pPr>
            <a:r>
              <a:rPr lang="es-MX" sz="1400" b="0" i="0" u="none" strike="noStrike" baseline="0" dirty="0">
                <a:solidFill>
                  <a:schemeClr val="bg1"/>
                </a:solidFill>
                <a:latin typeface="Calibri" panose="020F0502020204030204" pitchFamily="34" charset="0"/>
                <a:cs typeface="Calibri" panose="020F0502020204030204" pitchFamily="34" charset="0"/>
              </a:rPr>
              <a:t>Informar al público de un peligro, o prepararse de antemano para dicho peligro, para evitar la pérdida de vidas y bienes</a:t>
            </a:r>
            <a:r>
              <a:rPr lang="en-US" sz="1400" b="0" i="0" u="none" strike="noStrike" baseline="0" dirty="0">
                <a:solidFill>
                  <a:schemeClr val="bg1"/>
                </a:solidFill>
                <a:latin typeface="Calibri" panose="020F0502020204030204" pitchFamily="34" charset="0"/>
                <a:cs typeface="Calibri" panose="020F0502020204030204" pitchFamily="34" charset="0"/>
              </a:rPr>
              <a:t>.</a:t>
            </a:r>
            <a:endParaRPr lang="en-US" sz="1400" dirty="0">
              <a:solidFill>
                <a:schemeClr val="bg1"/>
              </a:solidFill>
              <a:latin typeface="Calibri" panose="020F0502020204030204" pitchFamily="34" charset="0"/>
              <a:cs typeface="Calibri" panose="020F0502020204030204" pitchFamily="34" charset="0"/>
            </a:endParaRPr>
          </a:p>
          <a:p>
            <a:pPr marL="536575" lvl="1" indent="-285750">
              <a:lnSpc>
                <a:spcPct val="107000"/>
              </a:lnSpc>
              <a:buFont typeface="Courier New" panose="02070309020205020404" pitchFamily="49" charset="0"/>
              <a:buChar char="o"/>
            </a:pPr>
            <a:endParaRPr lang="en-US" sz="1000" dirty="0">
              <a:solidFill>
                <a:schemeClr val="bg1"/>
              </a:solidFill>
              <a:latin typeface="Calibri" panose="020F0502020204030204" pitchFamily="34" charset="0"/>
              <a:cs typeface="Calibri" panose="020F0502020204030204" pitchFamily="34" charset="0"/>
            </a:endParaRPr>
          </a:p>
          <a:p>
            <a:pPr marL="536575" lvl="1" indent="-285750">
              <a:lnSpc>
                <a:spcPct val="107000"/>
              </a:lnSpc>
              <a:buFont typeface="Courier New" panose="02070309020205020404" pitchFamily="49" charset="0"/>
              <a:buChar char="o"/>
            </a:pPr>
            <a:r>
              <a:rPr lang="es-MX" sz="1400" dirty="0">
                <a:solidFill>
                  <a:schemeClr val="bg1"/>
                </a:solidFill>
                <a:latin typeface="Calibri" panose="020F0502020204030204" pitchFamily="34" charset="0"/>
                <a:cs typeface="Calibri" panose="020F0502020204030204" pitchFamily="34" charset="0"/>
              </a:rPr>
              <a:t>Evaluar las opciones de notificación de emergencia disponibles en las zonas afectadas por un apagón o una catástrofe y/o coordinar métodos alternativos de notificación.</a:t>
            </a:r>
            <a:br>
              <a:rPr lang="en-US" sz="1400" dirty="0">
                <a:solidFill>
                  <a:schemeClr val="bg1"/>
                </a:solidFill>
                <a:latin typeface="Calibri" panose="020F0502020204030204" pitchFamily="34" charset="0"/>
                <a:cs typeface="Calibri" panose="020F0502020204030204" pitchFamily="34" charset="0"/>
              </a:rPr>
            </a:br>
            <a:endParaRPr lang="en-US" sz="1400" dirty="0">
              <a:solidFill>
                <a:schemeClr val="bg1"/>
              </a:solidFill>
              <a:latin typeface="Calibri" panose="020F0502020204030204" pitchFamily="34" charset="0"/>
              <a:cs typeface="Calibri" panose="020F0502020204030204" pitchFamily="34" charset="0"/>
            </a:endParaRPr>
          </a:p>
          <a:p>
            <a:pPr marL="536575" lvl="1" indent="-285750">
              <a:lnSpc>
                <a:spcPct val="107000"/>
              </a:lnSpc>
              <a:buFont typeface="Courier New" panose="02070309020205020404" pitchFamily="49" charset="0"/>
              <a:buChar char="o"/>
            </a:pPr>
            <a:r>
              <a:rPr lang="es-MX" sz="1400" dirty="0">
                <a:solidFill>
                  <a:schemeClr val="bg1"/>
                </a:solidFill>
                <a:latin typeface="Calibri" panose="020F0502020204030204" pitchFamily="34" charset="0"/>
                <a:cs typeface="Calibri" panose="020F0502020204030204" pitchFamily="34" charset="0"/>
              </a:rPr>
              <a:t>Identificar tendencias y realizar análisis para mejorar los resultados de la seguridad pública a largo plazo.</a:t>
            </a:r>
            <a:br>
              <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7000"/>
              </a:lnSpc>
              <a:buFont typeface="Arial" panose="020B0604020202020204" pitchFamily="34" charset="0"/>
              <a:buChar char="•"/>
            </a:pPr>
            <a:endParaRPr lang="en-US" sz="2200" b="0" i="0" u="none" strike="noStrike" baseline="0" dirty="0">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dirty="0">
              <a:solidFill>
                <a:schemeClr val="bg1"/>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94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16</a:t>
            </a:fld>
            <a:endParaRPr lang="en-US" sz="1600">
              <a:solidFill>
                <a:srgbClr val="001125"/>
              </a:solidFill>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ct val="0"/>
              </a:spcBef>
            </a:pPr>
            <a:endParaRPr lang="en-US" sz="2000">
              <a:solidFill>
                <a:srgbClr val="001125"/>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350541" y="990600"/>
            <a:ext cx="8915400" cy="6240939"/>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s-MX" sz="2200" dirty="0">
                <a:solidFill>
                  <a:schemeClr val="bg1"/>
                </a:solidFill>
                <a:latin typeface="Calibri" panose="020F0502020204030204" pitchFamily="34" charset="0"/>
                <a:ea typeface="Calibri" panose="020F0502020204030204" pitchFamily="34" charset="0"/>
                <a:cs typeface="Calibri" panose="020F0502020204030204" pitchFamily="34" charset="0"/>
              </a:rPr>
              <a:t>Usted no puede utilizar la información confidencial de NORS/DIRS para ningún propósito legal no relacionado con la emergencia, incluyendo, por ejemplo: </a:t>
            </a:r>
          </a:p>
          <a:p>
            <a:pPr marL="800100" lvl="1" indent="-342900">
              <a:lnSpc>
                <a:spcPct val="107000"/>
              </a:lnSpc>
              <a:buFont typeface="Symbol" panose="05050102010706020507" pitchFamily="18" charset="2"/>
              <a:buChar char=""/>
            </a:pPr>
            <a:r>
              <a:rPr lang="es-MX" sz="2200" dirty="0">
                <a:solidFill>
                  <a:schemeClr val="bg1"/>
                </a:solidFill>
                <a:latin typeface="Calibri" panose="020F0502020204030204" pitchFamily="34" charset="0"/>
                <a:ea typeface="Calibri" panose="020F0502020204030204" pitchFamily="34" charset="0"/>
                <a:cs typeface="Calibri" panose="020F0502020204030204" pitchFamily="34" charset="0"/>
              </a:rPr>
              <a:t>revisión de procesos de fusión.</a:t>
            </a:r>
          </a:p>
          <a:p>
            <a:pPr marL="800100" lvl="1" indent="-342900">
              <a:lnSpc>
                <a:spcPct val="107000"/>
              </a:lnSpc>
              <a:buFont typeface="Symbol" panose="05050102010706020507" pitchFamily="18" charset="2"/>
              <a:buChar char=""/>
            </a:pPr>
            <a:r>
              <a:rPr lang="es-MX" sz="2200" dirty="0">
                <a:solidFill>
                  <a:schemeClr val="bg1"/>
                </a:solidFill>
                <a:latin typeface="Calibri" panose="020F0502020204030204" pitchFamily="34" charset="0"/>
                <a:ea typeface="Calibri" panose="020F0502020204030204" pitchFamily="34" charset="0"/>
                <a:cs typeface="Calibri" panose="020F0502020204030204" pitchFamily="34" charset="0"/>
              </a:rPr>
              <a:t>actividades de protección del consumidor.</a:t>
            </a:r>
          </a:p>
          <a:p>
            <a:pPr marL="800100" lvl="1" indent="-342900">
              <a:lnSpc>
                <a:spcPct val="107000"/>
              </a:lnSpc>
              <a:buFont typeface="Symbol" panose="05050102010706020507" pitchFamily="18" charset="2"/>
              <a:buChar char=""/>
            </a:pPr>
            <a:r>
              <a:rPr lang="es-MX" sz="2200" dirty="0">
                <a:solidFill>
                  <a:schemeClr val="bg1"/>
                </a:solidFill>
                <a:latin typeface="Calibri" panose="020F0502020204030204" pitchFamily="34" charset="0"/>
                <a:ea typeface="Calibri" panose="020F0502020204030204" pitchFamily="34" charset="0"/>
                <a:cs typeface="Calibri" panose="020F0502020204030204" pitchFamily="34" charset="0"/>
              </a:rPr>
              <a:t>disputas contractuales que impliquen a los proveedores de servicios.</a:t>
            </a:r>
          </a:p>
          <a:p>
            <a:pPr marL="800100" lvl="1" indent="-342900">
              <a:lnSpc>
                <a:spcPct val="107000"/>
              </a:lnSpc>
              <a:buFont typeface="Symbol" panose="05050102010706020507" pitchFamily="18" charset="2"/>
              <a:buChar char=""/>
            </a:pPr>
            <a:r>
              <a:rPr lang="es-MX" sz="2200" dirty="0">
                <a:solidFill>
                  <a:schemeClr val="bg1"/>
                </a:solidFill>
                <a:latin typeface="Calibri" panose="020F0502020204030204" pitchFamily="34" charset="0"/>
                <a:ea typeface="Calibri" panose="020F0502020204030204" pitchFamily="34" charset="0"/>
                <a:cs typeface="Calibri" panose="020F0502020204030204" pitchFamily="34" charset="0"/>
              </a:rPr>
              <a:t>divulgación de información competitiva de proveedores de servicios.</a:t>
            </a:r>
          </a:p>
          <a:p>
            <a:pPr marR="0" lvl="0">
              <a:lnSpc>
                <a:spcPct val="107000"/>
              </a:lnSpc>
              <a:spcBef>
                <a:spcPts val="0"/>
              </a:spcBef>
              <a:spcAft>
                <a:spcPts val="0"/>
              </a:spcAft>
            </a:pPr>
            <a:endParaRPr lang="es-MX" sz="2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Arial" panose="020B0604020202020204" pitchFamily="34" charset="0"/>
              <a:buChar char="•"/>
            </a:pPr>
            <a:r>
              <a:rPr lang="es-MX" sz="2200" dirty="0">
                <a:solidFill>
                  <a:schemeClr val="bg1"/>
                </a:solidFill>
                <a:latin typeface="Calibri" panose="020F0502020204030204" pitchFamily="34" charset="0"/>
                <a:ea typeface="Calibri" panose="020F0502020204030204" pitchFamily="34" charset="0"/>
                <a:cs typeface="Calibri" panose="020F0502020204030204" pitchFamily="34" charset="0"/>
              </a:rPr>
              <a:t>La "necesidad de información" de su agencia para acceder a los documentos no se basa en ninguno de estos motivos o actividades.   </a:t>
            </a:r>
          </a:p>
          <a:p>
            <a:pPr marR="0" lvl="0">
              <a:lnSpc>
                <a:spcPct val="107000"/>
              </a:lnSpc>
              <a:spcBef>
                <a:spcPts val="0"/>
              </a:spcBef>
              <a:spcAft>
                <a:spcPts val="0"/>
              </a:spcAft>
            </a:pPr>
            <a:r>
              <a:rPr lang="es-MX" sz="2200" dirty="0">
                <a:solidFill>
                  <a:schemeClr val="bg1"/>
                </a:solidFill>
                <a:latin typeface="Calibri" panose="020F0502020204030204" pitchFamily="34" charset="0"/>
                <a:ea typeface="Calibri" panose="020F0502020204030204" pitchFamily="34" charset="0"/>
                <a:cs typeface="Calibri" panose="020F0502020204030204" pitchFamily="34" charset="0"/>
              </a:rPr>
              <a:t>    </a:t>
            </a:r>
            <a:br>
              <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endPar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MX"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La información confidencial de NORS/DIRS no puede ser compartida con los medios de comunicación o en las páginas web de las redes sociales.</a:t>
            </a: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dirty="0">
              <a:solidFill>
                <a:schemeClr val="bg1"/>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dirty="0">
              <a:solidFill>
                <a:schemeClr val="bg1"/>
              </a:solidFill>
              <a:latin typeface="Calibri" panose="020F0502020204030204" pitchFamily="34" charset="0"/>
              <a:cs typeface="Calibri" panose="020F0502020204030204" pitchFamily="34" charset="0"/>
            </a:endParaRPr>
          </a:p>
        </p:txBody>
      </p:sp>
      <p:sp>
        <p:nvSpPr>
          <p:cNvPr id="3" name="Title 12">
            <a:extLst>
              <a:ext uri="{FF2B5EF4-FFF2-40B4-BE49-F238E27FC236}">
                <a16:creationId xmlns:a16="http://schemas.microsoft.com/office/drawing/2014/main" id="{42E46966-7A7A-6D4E-D150-965D4B0847B7}"/>
              </a:ext>
            </a:extLst>
          </p:cNvPr>
          <p:cNvSpPr txBox="1">
            <a:spLocks/>
          </p:cNvSpPr>
          <p:nvPr/>
        </p:nvSpPr>
        <p:spPr>
          <a:xfrm>
            <a:off x="2350541" y="79637"/>
            <a:ext cx="9144001"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n-US" b="1" dirty="0" err="1">
                <a:solidFill>
                  <a:schemeClr val="bg1"/>
                </a:solidFill>
                <a:latin typeface="Calibri" panose="020F0502020204030204" pitchFamily="34" charset="0"/>
                <a:cs typeface="Calibri" panose="020F0502020204030204" pitchFamily="34" charset="0"/>
              </a:rPr>
              <a:t>Información</a:t>
            </a:r>
            <a:r>
              <a:rPr lang="en-US" b="1" dirty="0">
                <a:solidFill>
                  <a:schemeClr val="bg1"/>
                </a:solidFill>
                <a:latin typeface="Calibri" panose="020F0502020204030204" pitchFamily="34" charset="0"/>
                <a:cs typeface="Calibri" panose="020F0502020204030204" pitchFamily="34" charset="0"/>
              </a:rPr>
              <a:t> </a:t>
            </a:r>
            <a:r>
              <a:rPr lang="en-US" b="1" dirty="0" err="1">
                <a:solidFill>
                  <a:schemeClr val="bg1"/>
                </a:solidFill>
                <a:latin typeface="Calibri" panose="020F0502020204030204" pitchFamily="34" charset="0"/>
                <a:cs typeface="Calibri" panose="020F0502020204030204" pitchFamily="34" charset="0"/>
              </a:rPr>
              <a:t>confidencial</a:t>
            </a:r>
            <a:r>
              <a:rPr lang="en-US" b="1" dirty="0">
                <a:solidFill>
                  <a:schemeClr val="bg1"/>
                </a:solidFill>
                <a:latin typeface="Calibri" panose="020F0502020204030204" pitchFamily="34" charset="0"/>
                <a:cs typeface="Calibri" panose="020F0502020204030204" pitchFamily="34" charset="0"/>
              </a:rPr>
              <a:t> de NORS/DIRS</a:t>
            </a:r>
            <a:endParaRPr lang="en-US" b="1" dirty="0">
              <a:solidFill>
                <a:srgbClr val="001125"/>
              </a:solidFill>
            </a:endParaRPr>
          </a:p>
        </p:txBody>
      </p:sp>
    </p:spTree>
    <p:extLst>
      <p:ext uri="{BB962C8B-B14F-4D97-AF65-F5344CB8AC3E}">
        <p14:creationId xmlns:p14="http://schemas.microsoft.com/office/powerpoint/2010/main" val="95309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a:spLocks noGrp="1"/>
          </p:cNvSpPr>
          <p:nvPr>
            <p:ph type="title"/>
          </p:nvPr>
        </p:nvSpPr>
        <p:spPr>
          <a:xfrm>
            <a:off x="2214144" y="76200"/>
            <a:ext cx="9144001" cy="762000"/>
          </a:xfrm>
        </p:spPr>
        <p:txBody>
          <a:bodyPr>
            <a:noAutofit/>
          </a:bodyPr>
          <a:lstStyle/>
          <a:p>
            <a:pPr algn="ctr"/>
            <a:r>
              <a:rPr lang="es-MX" sz="2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Compartir información confidencial de NORS/DIRS: dentro de su agencia</a:t>
            </a:r>
            <a:endParaRPr lang="en-US" sz="2600" b="1" dirty="0">
              <a:solidFill>
                <a:srgbClr val="001125"/>
              </a:solidFill>
              <a:latin typeface="Calibri" panose="020F0502020204030204" pitchFamily="34" charset="0"/>
              <a:cs typeface="Calibri" panose="020F0502020204030204" pitchFamily="34" charset="0"/>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17</a:t>
            </a:fld>
            <a:endParaRPr lang="en-US" sz="1600">
              <a:solidFill>
                <a:srgbClr val="001125"/>
              </a:solidFill>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ct val="0"/>
              </a:spcBef>
            </a:pPr>
            <a:endParaRPr lang="en-US" sz="2000">
              <a:solidFill>
                <a:srgbClr val="001125"/>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350541" y="990600"/>
            <a:ext cx="8915400" cy="7283532"/>
          </a:xfrm>
          <a:prstGeom prst="rect">
            <a:avLst/>
          </a:prstGeom>
        </p:spPr>
        <p:txBody>
          <a:bodyPr wrap="square">
            <a:spAutoFit/>
          </a:bodyPr>
          <a:lstStyle/>
          <a:p>
            <a:pPr marR="0" lvl="0">
              <a:lnSpc>
                <a:spcPct val="107000"/>
              </a:lnSpc>
              <a:spcBef>
                <a:spcPts val="0"/>
              </a:spcBef>
              <a:spcAft>
                <a:spcPts val="0"/>
              </a:spcAft>
            </a:pPr>
            <a:r>
              <a:rPr lang="es-MX"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Usted podrá compartir la información confidencial de NORS/DIRS </a:t>
            </a:r>
            <a:r>
              <a:rPr lang="es-MX"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dentro de su agencia</a:t>
            </a:r>
            <a:r>
              <a:rPr lang="es-MX"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con otros empleados que tengan "necesidad de información", es decir, que lleven a cabo funciones oficiales de gestión de emergencias y de apoyo a los primeros intervinientes de los que la agencia sea directamente responsable.</a:t>
            </a:r>
          </a:p>
          <a:p>
            <a:pPr marR="0" lvl="0">
              <a:lnSpc>
                <a:spcPct val="107000"/>
              </a:lnSpc>
              <a:spcBef>
                <a:spcPts val="0"/>
              </a:spcBef>
              <a:spcAft>
                <a:spcPts val="0"/>
              </a:spcAft>
            </a:pPr>
            <a:endParaRPr lang="en-US" sz="2000" dirty="0">
              <a:solidFill>
                <a:schemeClr val="bg1"/>
              </a:solidFill>
              <a:latin typeface="Calibri" panose="020F0502020204030204" pitchFamily="34" charset="0"/>
              <a:cs typeface="Calibri" panose="020F0502020204030204" pitchFamily="34" charset="0"/>
            </a:endParaRPr>
          </a:p>
          <a:p>
            <a:pPr marL="800100" lvl="1" indent="-342900">
              <a:lnSpc>
                <a:spcPct val="107000"/>
              </a:lnSpc>
              <a:buFont typeface="Arial" panose="020B0604020202020204" pitchFamily="34" charset="0"/>
              <a:buChar char="•"/>
            </a:pPr>
            <a:r>
              <a:rPr lang="es-MX" sz="2000" dirty="0">
                <a:solidFill>
                  <a:schemeClr val="bg1"/>
                </a:solidFill>
                <a:latin typeface="Calibri" panose="020F0502020204030204" pitchFamily="34" charset="0"/>
                <a:cs typeface="Calibri" panose="020F0502020204030204" pitchFamily="34" charset="0"/>
              </a:rPr>
              <a:t>Los destinatarios </a:t>
            </a:r>
            <a:r>
              <a:rPr kumimoji="0" lang="es-MX"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 "necesidad de información" </a:t>
            </a:r>
            <a:r>
              <a:rPr lang="es-MX" sz="2000" dirty="0">
                <a:solidFill>
                  <a:schemeClr val="bg1"/>
                </a:solidFill>
                <a:latin typeface="Calibri" panose="020F0502020204030204" pitchFamily="34" charset="0"/>
                <a:cs typeface="Calibri" panose="020F0502020204030204" pitchFamily="34" charset="0"/>
              </a:rPr>
              <a:t>dentro de su agencia pueden ser, por ejemplo, los responsables de la toma de decisiones y otros supervisores en su cadena de mando</a:t>
            </a:r>
            <a:r>
              <a:rPr lang="en-US" sz="2000" dirty="0">
                <a:solidFill>
                  <a:schemeClr val="bg1"/>
                </a:solidFill>
                <a:latin typeface="Calibri" panose="020F0502020204030204" pitchFamily="34" charset="0"/>
                <a:cs typeface="Calibri" panose="020F0502020204030204" pitchFamily="34" charset="0"/>
              </a:rPr>
              <a:t>.</a:t>
            </a:r>
          </a:p>
          <a:p>
            <a:pPr marL="800100" lvl="1" indent="-342900">
              <a:lnSpc>
                <a:spcPct val="107000"/>
              </a:lnSpc>
              <a:buFont typeface="Arial" panose="020B0604020202020204" pitchFamily="34" charset="0"/>
              <a:buChar char="•"/>
            </a:pPr>
            <a:endParaRPr lang="en-US" sz="2000" dirty="0">
              <a:solidFill>
                <a:schemeClr val="bg1"/>
              </a:solidFill>
              <a:latin typeface="Calibri" panose="020F0502020204030204" pitchFamily="34" charset="0"/>
              <a:cs typeface="Calibri" panose="020F0502020204030204" pitchFamily="34" charset="0"/>
            </a:endParaRPr>
          </a:p>
          <a:p>
            <a:pPr marL="800100" lvl="1" indent="-342900">
              <a:lnSpc>
                <a:spcPct val="107000"/>
              </a:lnSpc>
              <a:buFont typeface="Arial" panose="020B0604020202020204" pitchFamily="34" charset="0"/>
              <a:buChar char="•"/>
            </a:pPr>
            <a:r>
              <a:rPr lang="es-MX" sz="2000" dirty="0">
                <a:solidFill>
                  <a:schemeClr val="bg1"/>
                </a:solidFill>
                <a:latin typeface="Calibri" panose="020F0502020204030204" pitchFamily="34" charset="0"/>
                <a:cs typeface="Calibri" panose="020F0502020204030204" pitchFamily="34" charset="0"/>
              </a:rPr>
              <a:t>Dichos destinatarios no podrán compartir o divulgar la información confidencial de NORS/DIRS. </a:t>
            </a:r>
          </a:p>
          <a:p>
            <a:pPr marL="800100" lvl="1" indent="-342900">
              <a:lnSpc>
                <a:spcPct val="107000"/>
              </a:lnSpc>
              <a:buFont typeface="Arial" panose="020B0604020202020204" pitchFamily="34" charset="0"/>
              <a:buChar char="•"/>
            </a:pPr>
            <a:endParaRPr lang="en-US" sz="2000" dirty="0">
              <a:solidFill>
                <a:schemeClr val="bg1"/>
              </a:solidFill>
              <a:latin typeface="Calibri" panose="020F0502020204030204" pitchFamily="34" charset="0"/>
              <a:cs typeface="Calibri" panose="020F0502020204030204" pitchFamily="34" charset="0"/>
            </a:endParaRPr>
          </a:p>
          <a:p>
            <a:pPr marL="800100" lvl="1" indent="-342900">
              <a:lnSpc>
                <a:spcPct val="107000"/>
              </a:lnSpc>
              <a:buFont typeface="Arial" panose="020B0604020202020204" pitchFamily="34" charset="0"/>
              <a:buChar char="•"/>
            </a:pPr>
            <a:r>
              <a:rPr lang="es-MX"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Los contratistas están </a:t>
            </a:r>
            <a:r>
              <a:rPr lang="es-MX" sz="20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fuera</a:t>
            </a:r>
            <a:r>
              <a:rPr lang="es-MX"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de su agencia para los efectos del programa de acceso a la información.  No puede compartir la información confidencial de NORS/DIRS con los contratistas, excepto como se describe en las dos diapositivas siguientes.</a:t>
            </a: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dirty="0">
              <a:solidFill>
                <a:schemeClr val="bg1"/>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991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a:spLocks noGrp="1"/>
          </p:cNvSpPr>
          <p:nvPr>
            <p:ph type="title"/>
          </p:nvPr>
        </p:nvSpPr>
        <p:spPr>
          <a:xfrm>
            <a:off x="2214144" y="76200"/>
            <a:ext cx="9144001" cy="762000"/>
          </a:xfrm>
        </p:spPr>
        <p:txBody>
          <a:bodyPr>
            <a:noAutofit/>
          </a:bodyPr>
          <a:lstStyle/>
          <a:p>
            <a:pPr algn="ctr"/>
            <a:r>
              <a:rPr lang="es-MX" sz="2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Compartir información confidencial de NORS/DIRS: </a:t>
            </a:r>
            <a:br>
              <a:rPr lang="es-MX" sz="2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s-MX" sz="2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fuera de su agencia</a:t>
            </a:r>
            <a:endParaRPr lang="en-US" sz="2600" b="1" dirty="0">
              <a:solidFill>
                <a:srgbClr val="001125"/>
              </a:solidFill>
              <a:highlight>
                <a:srgbClr val="FF00FF"/>
              </a:highlight>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18</a:t>
            </a:fld>
            <a:endParaRPr lang="en-US" sz="1600">
              <a:solidFill>
                <a:srgbClr val="001125"/>
              </a:solidFill>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ct val="0"/>
              </a:spcBef>
            </a:pPr>
            <a:endParaRPr lang="en-US" sz="2000">
              <a:solidFill>
                <a:srgbClr val="001125"/>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208212" y="876300"/>
            <a:ext cx="9507630" cy="8176341"/>
          </a:xfrm>
          <a:prstGeom prst="rect">
            <a:avLst/>
          </a:prstGeom>
        </p:spPr>
        <p:txBody>
          <a:bodyPr wrap="square">
            <a:spAutoFit/>
          </a:bodyPr>
          <a:lstStyle/>
          <a:p>
            <a:pPr marL="342900" indent="-342900">
              <a:lnSpc>
                <a:spcPct val="107000"/>
              </a:lnSpc>
              <a:buFont typeface="Symbol" panose="05050102010706020507" pitchFamily="18" charset="2"/>
              <a:buChar char=""/>
            </a:pPr>
            <a:r>
              <a:rPr lang="es-MX"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Usted puede compartir la información confidencial de NORS/DIRS con cualquier persona fuera de su agencia, incluidos los contratistas de su agencia, si el coordinador de su agencia determina que el destinatario tiene una "necesidad de información".</a:t>
            </a:r>
            <a:endPar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MX" sz="2000" dirty="0">
                <a:solidFill>
                  <a:schemeClr val="bg1"/>
                </a:solidFill>
                <a:latin typeface="Calibri" panose="020F0502020204030204" pitchFamily="34" charset="0"/>
                <a:ea typeface="Calibri" panose="020F0502020204030204" pitchFamily="34" charset="0"/>
                <a:cs typeface="Calibri" panose="020F0502020204030204" pitchFamily="34" charset="0"/>
              </a:rPr>
              <a:t>Otras características diferentes cuando se comparte fuera de la agencia</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a:t>
            </a:r>
          </a:p>
          <a:p>
            <a:pPr marL="742950" marR="0" lvl="1" indent="-285750">
              <a:lnSpc>
                <a:spcPct val="107000"/>
              </a:lnSpc>
              <a:spcBef>
                <a:spcPts val="0"/>
              </a:spcBef>
              <a:spcAft>
                <a:spcPts val="0"/>
              </a:spcAft>
              <a:buFont typeface="Courier New" panose="02070309020205020404" pitchFamily="49" charset="0"/>
              <a:buChar char="o"/>
            </a:pPr>
            <a:r>
              <a:rPr lang="es-MX"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El coordinador de su agencia es responsable de determinar la "necesidad de información".</a:t>
            </a:r>
          </a:p>
          <a:p>
            <a:pPr marL="742950" marR="0" lvl="1" indent="-285750">
              <a:lnSpc>
                <a:spcPct val="107000"/>
              </a:lnSpc>
              <a:spcBef>
                <a:spcPts val="0"/>
              </a:spcBef>
              <a:spcAft>
                <a:spcPts val="0"/>
              </a:spcAft>
              <a:buFont typeface="Courier New" panose="02070309020205020404" pitchFamily="49" charset="0"/>
              <a:buChar char="o"/>
            </a:pPr>
            <a:r>
              <a:rPr lang="es-MX"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La "necesidad de información" debe referirse a un suceso específico de seguridad pública inminente o en curso (no se permite compartirla con fines de análisis de tendencias a largo plazo).</a:t>
            </a:r>
          </a:p>
          <a:p>
            <a:pPr marL="742950" marR="0" lvl="1" indent="-285750">
              <a:lnSpc>
                <a:spcPct val="107000"/>
              </a:lnSpc>
              <a:spcBef>
                <a:spcPts val="0"/>
              </a:spcBef>
              <a:spcAft>
                <a:spcPts val="0"/>
              </a:spcAft>
              <a:buFont typeface="Courier New" panose="02070309020205020404" pitchFamily="49" charset="0"/>
              <a:buChar char="o"/>
            </a:pPr>
            <a:r>
              <a:rPr lang="es-MX"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Debe mantenerse un registro de todos los destinatarios externos con los que se comparta la información (su coordinador puede mantener este registro o pedirle que lo haga).</a:t>
            </a:r>
          </a:p>
          <a:p>
            <a:pPr marL="742950" marR="0" lvl="1" indent="-285750">
              <a:lnSpc>
                <a:spcPct val="107000"/>
              </a:lnSpc>
              <a:spcBef>
                <a:spcPts val="0"/>
              </a:spcBef>
              <a:spcAft>
                <a:spcPts val="0"/>
              </a:spcAft>
              <a:buFont typeface="Courier New" panose="02070309020205020404" pitchFamily="49" charset="0"/>
              <a:buChar char="o"/>
            </a:pPr>
            <a:r>
              <a:rPr lang="es-MX"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Posibles entidades externas con las que compartir la información</a:t>
            </a: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marL="900113" lvl="2" indent="-285750">
              <a:lnSpc>
                <a:spcPct val="107000"/>
              </a:lnSpc>
              <a:buFont typeface="Courier New" panose="02070309020205020404" pitchFamily="49" charset="0"/>
              <a:buChar char="o"/>
            </a:pPr>
            <a:r>
              <a:rPr lang="es-MX" dirty="0" err="1">
                <a:solidFill>
                  <a:schemeClr val="bg1"/>
                </a:solidFill>
                <a:latin typeface="Calibri" panose="020F0502020204030204" pitchFamily="34" charset="0"/>
                <a:ea typeface="Calibri" panose="020F0502020204030204" pitchFamily="34" charset="0"/>
                <a:cs typeface="Calibri" panose="020F0502020204030204" pitchFamily="34" charset="0"/>
              </a:rPr>
              <a:t>PSAPs</a:t>
            </a:r>
            <a:r>
              <a:rPr lang="es-MX" dirty="0">
                <a:solidFill>
                  <a:schemeClr val="bg1"/>
                </a:solidFill>
                <a:latin typeface="Calibri" panose="020F0502020204030204" pitchFamily="34" charset="0"/>
                <a:ea typeface="Calibri" panose="020F0502020204030204" pitchFamily="34" charset="0"/>
                <a:cs typeface="Calibri" panose="020F0502020204030204" pitchFamily="34" charset="0"/>
              </a:rPr>
              <a:t> / Autoridades del 911</a:t>
            </a:r>
          </a:p>
          <a:p>
            <a:pPr marL="900113" lvl="2" indent="-285750">
              <a:lnSpc>
                <a:spcPct val="107000"/>
              </a:lnSpc>
              <a:buFont typeface="Courier New" panose="02070309020205020404" pitchFamily="49" charset="0"/>
              <a:buChar char="o"/>
            </a:pPr>
            <a:r>
              <a:rPr lang="es-MX" dirty="0">
                <a:solidFill>
                  <a:schemeClr val="bg1"/>
                </a:solidFill>
                <a:latin typeface="Calibri" panose="020F0502020204030204" pitchFamily="34" charset="0"/>
                <a:ea typeface="Calibri" panose="020F0502020204030204" pitchFamily="34" charset="0"/>
                <a:cs typeface="Calibri" panose="020F0502020204030204" pitchFamily="34" charset="0"/>
              </a:rPr>
              <a:t>Agencias de policía local</a:t>
            </a:r>
          </a:p>
          <a:p>
            <a:pPr marL="900113" lvl="2" indent="-285750">
              <a:lnSpc>
                <a:spcPct val="107000"/>
              </a:lnSpc>
              <a:buFont typeface="Courier New" panose="02070309020205020404" pitchFamily="49" charset="0"/>
              <a:buChar char="o"/>
            </a:pPr>
            <a:r>
              <a:rPr lang="es-MX" dirty="0">
                <a:solidFill>
                  <a:schemeClr val="bg1"/>
                </a:solidFill>
                <a:latin typeface="Calibri" panose="020F0502020204030204" pitchFamily="34" charset="0"/>
                <a:ea typeface="Calibri" panose="020F0502020204030204" pitchFamily="34" charset="0"/>
                <a:cs typeface="Calibri" panose="020F0502020204030204" pitchFamily="34" charset="0"/>
              </a:rPr>
              <a:t>Primeros intervinientes </a:t>
            </a:r>
          </a:p>
          <a:p>
            <a:pPr marL="900113" lvl="2" indent="-285750">
              <a:lnSpc>
                <a:spcPct val="107000"/>
              </a:lnSpc>
              <a:buFont typeface="Courier New" panose="02070309020205020404" pitchFamily="49" charset="0"/>
              <a:buChar char="o"/>
            </a:pPr>
            <a:r>
              <a:rPr lang="es-MX" dirty="0">
                <a:solidFill>
                  <a:schemeClr val="bg1"/>
                </a:solidFill>
                <a:latin typeface="Calibri" panose="020F0502020204030204" pitchFamily="34" charset="0"/>
                <a:ea typeface="Calibri" panose="020F0502020204030204" pitchFamily="34" charset="0"/>
                <a:cs typeface="Calibri" panose="020F0502020204030204" pitchFamily="34" charset="0"/>
              </a:rPr>
              <a:t>Otras agencias locales de seguridad pública (ciudad, distrito, etc.)</a:t>
            </a:r>
          </a:p>
          <a:p>
            <a:pPr marL="900113" lvl="2" indent="-285750">
              <a:lnSpc>
                <a:spcPct val="107000"/>
              </a:lnSpc>
              <a:buFont typeface="Courier New" panose="02070309020205020404" pitchFamily="49" charset="0"/>
              <a:buChar char="o"/>
            </a:pPr>
            <a:r>
              <a:rPr lang="es-MX" dirty="0">
                <a:solidFill>
                  <a:schemeClr val="bg1"/>
                </a:solidFill>
                <a:latin typeface="Calibri" panose="020F0502020204030204" pitchFamily="34" charset="0"/>
                <a:ea typeface="Calibri" panose="020F0502020204030204" pitchFamily="34" charset="0"/>
                <a:cs typeface="Calibri" panose="020F0502020204030204" pitchFamily="34" charset="0"/>
              </a:rPr>
              <a:t>Los contratistas de su agencia encargados de los esfuerzos de restauración y recuperación.</a:t>
            </a:r>
            <a:endParaRPr lang="en-US" sz="2200" b="0" i="0" u="none" strike="noStrike" baseline="0"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dirty="0">
              <a:solidFill>
                <a:schemeClr val="bg1"/>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682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19</a:t>
            </a:fld>
            <a:endParaRPr lang="en-US" sz="1600">
              <a:solidFill>
                <a:srgbClr val="001125"/>
              </a:solidFill>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ct val="0"/>
              </a:spcBef>
            </a:pPr>
            <a:endParaRPr lang="en-US" sz="2000">
              <a:solidFill>
                <a:srgbClr val="001125"/>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350541" y="990600"/>
            <a:ext cx="8915400" cy="7649530"/>
          </a:xfrm>
          <a:prstGeom prst="rect">
            <a:avLst/>
          </a:prstGeom>
        </p:spPr>
        <p:txBody>
          <a:bodyPr wrap="square" lIns="91440" tIns="45720" rIns="91440" bIns="45720" anchor="t">
            <a:spAutoFit/>
          </a:bodyPr>
          <a:lstStyle/>
          <a:p>
            <a:pPr marL="342900" indent="-342900">
              <a:lnSpc>
                <a:spcPct val="107000"/>
              </a:lnSpc>
              <a:buFont typeface="Arial" panose="020B0604020202020204" pitchFamily="34" charset="0"/>
              <a:buChar char="•"/>
            </a:pPr>
            <a:endParaRPr lang="es-MX"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buFont typeface="Arial" panose="020B0604020202020204" pitchFamily="34" charset="0"/>
              <a:buChar char="•"/>
            </a:pPr>
            <a:r>
              <a:rPr lang="es-MX"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Antes de compartir la información fuera de su agencia, esta última debe instruir a los receptores posteriores para que mantengan la confidencialidad de la información NORS y DIRS que reciben.  Su agencia debe obtener una certificación de las entidades posteriores en la que se indique que tratarán la información como confidencial, que no la divulgarán a menos que la FCC lo autorice, que informarán de cualquier acceso no autorizado y que destruirán la información de forma segura cuando haya concluido el evento de seguridad pública que justifique su acceso a la información.</a:t>
            </a:r>
          </a:p>
          <a:p>
            <a:pPr marL="342900" indent="-342900">
              <a:lnSpc>
                <a:spcPct val="107000"/>
              </a:lnSpc>
              <a:buFont typeface="Arial" panose="020B0604020202020204" pitchFamily="34" charset="0"/>
              <a:buChar char="•"/>
            </a:pPr>
            <a:endParaRPr lang="es-MX"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07000"/>
              </a:lnSpc>
              <a:buFont typeface="Arial" panose="020B0604020202020204" pitchFamily="34" charset="0"/>
              <a:buChar char="•"/>
            </a:pPr>
            <a:r>
              <a:rPr lang="es-MX"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En el sitio web de la FCC hay una certificación para que su organismo la utilice con este fin </a:t>
            </a:r>
            <a:r>
              <a:rPr lang="en-US" sz="2000" u="sng" dirty="0">
                <a:solidFill>
                  <a:srgbClr val="0563C1"/>
                </a:solidFill>
                <a:effectLst/>
                <a:latin typeface="Calibri" panose="020F0502020204030204" pitchFamily="34" charset="0"/>
                <a:ea typeface="Calibri" panose="020F0502020204030204" pitchFamily="34" charset="0"/>
                <a:hlinkClick r:id="rId5"/>
              </a:rPr>
              <a:t>https://www.fcc.gov/outage-information-sharing</a:t>
            </a: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marL="342900" indent="-342900">
              <a:lnSpc>
                <a:spcPct val="107000"/>
              </a:lnSpc>
              <a:buFont typeface="Arial" panose="020B0604020202020204" pitchFamily="34" charset="0"/>
              <a:buChar char="•"/>
            </a:pPr>
            <a:endParaRPr lang="es-MX"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buFont typeface="Arial" panose="020B0604020202020204" pitchFamily="34" charset="0"/>
              <a:buChar char="•"/>
            </a:pPr>
            <a:r>
              <a:rPr lang="es-MX"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El receptor posterior no puede compartir más información confidencial de NORS/DIRS y no se le debe pedir que lo haga.</a:t>
            </a:r>
            <a:endPar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200150" lvl="2" indent="-285750">
              <a:lnSpc>
                <a:spcPct val="107000"/>
              </a:lnSpc>
              <a:buFont typeface="Arial" panose="020B0604020202020204" pitchFamily="34" charset="0"/>
              <a:buChar char="•"/>
            </a:pPr>
            <a:endParaRPr lang="en-US" sz="2000" b="0" i="0" u="none" strike="noStrike" baseline="0"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dirty="0">
              <a:solidFill>
                <a:schemeClr val="bg1"/>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dirty="0">
              <a:solidFill>
                <a:schemeClr val="bg1"/>
              </a:solidFill>
              <a:latin typeface="Calibri" panose="020F0502020204030204" pitchFamily="34" charset="0"/>
              <a:cs typeface="Calibri" panose="020F0502020204030204" pitchFamily="34" charset="0"/>
            </a:endParaRPr>
          </a:p>
        </p:txBody>
      </p:sp>
      <p:sp>
        <p:nvSpPr>
          <p:cNvPr id="8" name="Title 12">
            <a:extLst>
              <a:ext uri="{FF2B5EF4-FFF2-40B4-BE49-F238E27FC236}">
                <a16:creationId xmlns:a16="http://schemas.microsoft.com/office/drawing/2014/main" id="{8C0A1997-9657-4222-6558-4F6BCB4505C6}"/>
              </a:ext>
            </a:extLst>
          </p:cNvPr>
          <p:cNvSpPr txBox="1">
            <a:spLocks/>
          </p:cNvSpPr>
          <p:nvPr/>
        </p:nvSpPr>
        <p:spPr>
          <a:xfrm>
            <a:off x="2214144" y="76200"/>
            <a:ext cx="9144001" cy="762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s-MX" sz="2600" b="1">
                <a:solidFill>
                  <a:schemeClr val="bg1"/>
                </a:solidFill>
                <a:latin typeface="Calibri" panose="020F0502020204030204" pitchFamily="34" charset="0"/>
                <a:ea typeface="Calibri" panose="020F0502020204030204" pitchFamily="34" charset="0"/>
                <a:cs typeface="Calibri" panose="020F0502020204030204" pitchFamily="34" charset="0"/>
              </a:rPr>
              <a:t>Compartir información confidencial de NORS/DIRS: </a:t>
            </a:r>
            <a:br>
              <a:rPr lang="es-MX" sz="2600" b="1">
                <a:solidFill>
                  <a:schemeClr val="bg1"/>
                </a:solidFill>
                <a:latin typeface="Calibri" panose="020F0502020204030204" pitchFamily="34" charset="0"/>
                <a:ea typeface="Calibri" panose="020F0502020204030204" pitchFamily="34" charset="0"/>
                <a:cs typeface="Calibri" panose="020F0502020204030204" pitchFamily="34" charset="0"/>
              </a:rPr>
            </a:br>
            <a:r>
              <a:rPr lang="es-MX" sz="2600" b="1">
                <a:solidFill>
                  <a:schemeClr val="bg1"/>
                </a:solidFill>
                <a:latin typeface="Calibri" panose="020F0502020204030204" pitchFamily="34" charset="0"/>
                <a:ea typeface="Calibri" panose="020F0502020204030204" pitchFamily="34" charset="0"/>
                <a:cs typeface="Calibri" panose="020F0502020204030204" pitchFamily="34" charset="0"/>
              </a:rPr>
              <a:t>fuera de su agencia</a:t>
            </a:r>
            <a:endParaRPr lang="en-US" sz="2600" b="1" dirty="0">
              <a:solidFill>
                <a:srgbClr val="001125"/>
              </a:solidFill>
              <a:highlight>
                <a:srgbClr val="FF00FF"/>
              </a:highlight>
            </a:endParaRPr>
          </a:p>
        </p:txBody>
      </p:sp>
    </p:spTree>
    <p:extLst>
      <p:ext uri="{BB962C8B-B14F-4D97-AF65-F5344CB8AC3E}">
        <p14:creationId xmlns:p14="http://schemas.microsoft.com/office/powerpoint/2010/main" val="262090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a:spLocks noGrp="1"/>
          </p:cNvSpPr>
          <p:nvPr>
            <p:ph type="title"/>
          </p:nvPr>
        </p:nvSpPr>
        <p:spPr>
          <a:xfrm>
            <a:off x="2214144" y="76200"/>
            <a:ext cx="9144001" cy="762000"/>
          </a:xfrm>
        </p:spPr>
        <p:txBody>
          <a:bodyPr>
            <a:normAutofit/>
          </a:bodyPr>
          <a:lstStyle/>
          <a:p>
            <a:pPr algn="ctr"/>
            <a:r>
              <a:rPr lang="en-US" b="1" dirty="0" err="1">
                <a:solidFill>
                  <a:schemeClr val="bg1"/>
                </a:solidFill>
                <a:latin typeface="Calibri" panose="020F0502020204030204" pitchFamily="34" charset="0"/>
                <a:cs typeface="Calibri" panose="020F0502020204030204" pitchFamily="34" charset="0"/>
              </a:rPr>
              <a:t>Resumen</a:t>
            </a:r>
            <a:endParaRPr lang="en-US" b="1" dirty="0">
              <a:solidFill>
                <a:srgbClr val="001125"/>
              </a:solidFill>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2</a:t>
            </a:fld>
            <a:endParaRPr lang="en-US" sz="1600">
              <a:solidFill>
                <a:srgbClr val="001125"/>
              </a:solidFill>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ct val="0"/>
              </a:spcBef>
            </a:pPr>
            <a:endParaRPr lang="en-US" sz="2000">
              <a:solidFill>
                <a:srgbClr val="001125"/>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350541" y="874560"/>
            <a:ext cx="8915400" cy="6767622"/>
          </a:xfrm>
          <a:prstGeom prst="rect">
            <a:avLst/>
          </a:prstGeom>
        </p:spPr>
        <p:txBody>
          <a:bodyPr wrap="square" lIns="91440" tIns="45720" rIns="91440" bIns="45720" anchor="t">
            <a:spAutoFit/>
          </a:bodyPr>
          <a:lstStyle/>
          <a:p>
            <a:pPr marL="285750" indent="-285750">
              <a:lnSpc>
                <a:spcPct val="107000"/>
              </a:lnSpc>
              <a:spcAft>
                <a:spcPts val="800"/>
              </a:spcAft>
              <a:buFont typeface="Arial" panose="020B0604020202020204" pitchFamily="34" charset="0"/>
              <a:buChar char="•"/>
            </a:pPr>
            <a:r>
              <a:rPr lang="es-MX" dirty="0">
                <a:solidFill>
                  <a:schemeClr val="bg2"/>
                </a:solidFill>
                <a:latin typeface="Calibri"/>
                <a:ea typeface="Calibri"/>
                <a:cs typeface="Calibri"/>
              </a:rPr>
              <a:t>La Comisión Federal de Comunicaciones (FCC) ha concedido a [</a:t>
            </a:r>
            <a:r>
              <a:rPr lang="es-MX" dirty="0">
                <a:solidFill>
                  <a:schemeClr val="bg2"/>
                </a:solidFill>
                <a:highlight>
                  <a:srgbClr val="FFFF00"/>
                </a:highlight>
                <a:latin typeface="Calibri"/>
                <a:ea typeface="Calibri"/>
                <a:cs typeface="Calibri"/>
              </a:rPr>
              <a:t>nombre de la agencia</a:t>
            </a:r>
            <a:r>
              <a:rPr lang="es-MX" dirty="0">
                <a:solidFill>
                  <a:schemeClr val="bg2"/>
                </a:solidFill>
                <a:latin typeface="Calibri"/>
                <a:ea typeface="Calibri"/>
                <a:cs typeface="Calibri"/>
              </a:rPr>
              <a:t>] un número limitado de cuentas de usuario para acceder y utilizar los documentos y las salvaguardias de información necesarias del Sistema de Reporte de Interrupciones en Redes (NORS) y del Sistema de Reportes de Información de Desastres (DIRS) de la FCC.</a:t>
            </a:r>
          </a:p>
          <a:p>
            <a:pPr marL="285750" indent="-285750">
              <a:lnSpc>
                <a:spcPct val="107000"/>
              </a:lnSpc>
              <a:spcAft>
                <a:spcPts val="800"/>
              </a:spcAft>
              <a:buFont typeface="Arial" panose="020B0604020202020204" pitchFamily="34" charset="0"/>
              <a:buChar char="•"/>
            </a:pPr>
            <a:r>
              <a:rPr lang="es-MX" dirty="0">
                <a:solidFill>
                  <a:schemeClr val="bg2"/>
                </a:solidFill>
                <a:latin typeface="Calibri"/>
                <a:ea typeface="Calibri"/>
                <a:cs typeface="Calibri"/>
              </a:rPr>
              <a:t>Estos documentos contienen información confidencial e información de contacto de la empresa, que la FCC considera información de identificación personal (PII), y la FCC ha establecido restricciones al acceso y uso de estos datos.  Los proveedores de servicios del país suministran estos datos a la FCC para proporcionar información oportuna sobre las interrupciones en redes y el estado de la infraestructura. </a:t>
            </a:r>
          </a:p>
          <a:p>
            <a:pPr marL="285750" indent="-285750">
              <a:lnSpc>
                <a:spcPct val="107000"/>
              </a:lnSpc>
              <a:spcAft>
                <a:spcPts val="800"/>
              </a:spcAft>
              <a:buFont typeface="Arial" panose="020B0604020202020204" pitchFamily="34" charset="0"/>
              <a:buChar char="•"/>
            </a:pPr>
            <a:r>
              <a:rPr lang="es-MX" dirty="0">
                <a:solidFill>
                  <a:schemeClr val="bg2"/>
                </a:solidFill>
                <a:latin typeface="Calibri"/>
                <a:ea typeface="Calibri"/>
                <a:cs typeface="Calibri"/>
              </a:rPr>
              <a:t>Este programa de entrenamiento abarca el acceso, el uso y el cumplimiento de las salvaguardias de la información para que [</a:t>
            </a:r>
            <a:r>
              <a:rPr lang="es-MX" dirty="0">
                <a:solidFill>
                  <a:schemeClr val="bg2"/>
                </a:solidFill>
                <a:highlight>
                  <a:srgbClr val="FFFF00"/>
                </a:highlight>
                <a:latin typeface="Calibri"/>
                <a:ea typeface="Calibri"/>
                <a:cs typeface="Calibri"/>
              </a:rPr>
              <a:t>nombre de la agencia</a:t>
            </a:r>
            <a:r>
              <a:rPr lang="es-MX" dirty="0">
                <a:solidFill>
                  <a:schemeClr val="bg2"/>
                </a:solidFill>
                <a:latin typeface="Calibri"/>
                <a:ea typeface="Calibri"/>
                <a:cs typeface="Calibri"/>
              </a:rPr>
              <a:t>] pueda promover su misión de seguridad pública al tiempo que toma medidas para evitar la divulgación y el uso indebido</a:t>
            </a:r>
            <a:r>
              <a:rPr lang="en-US" dirty="0">
                <a:solidFill>
                  <a:schemeClr val="bg2"/>
                </a:solidFill>
                <a:latin typeface="Calibri"/>
                <a:ea typeface="Calibri"/>
                <a:cs typeface="Calibri"/>
              </a:rPr>
              <a:t>.</a:t>
            </a:r>
            <a:endParaRPr lang="en-US" dirty="0">
              <a:solidFill>
                <a:schemeClr val="bg2"/>
              </a:solidFill>
              <a:latin typeface="Calibri" panose="020F0502020204030204" pitchFamily="34" charset="0"/>
              <a:ea typeface="Calibri"/>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s-MX" dirty="0">
                <a:solidFill>
                  <a:schemeClr val="bg2"/>
                </a:solidFill>
                <a:latin typeface="Calibri"/>
                <a:ea typeface="Calibri"/>
                <a:cs typeface="Calibri"/>
              </a:rPr>
              <a:t>Como empleado designado por su agencia para recibir una cuenta de usuario de NORS/DIRS, debe revisar estos materiales de formación antes de utilizar la cuenta y, posteriormente, por lo menos una vez al año para mantener el acceso</a:t>
            </a:r>
            <a:r>
              <a:rPr lang="en-US" dirty="0">
                <a:solidFill>
                  <a:schemeClr val="bg2"/>
                </a:solidFill>
                <a:latin typeface="Calibri"/>
                <a:ea typeface="Calibri"/>
                <a:cs typeface="Calibri"/>
              </a:rPr>
              <a:t>.</a:t>
            </a: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dirty="0">
              <a:solidFill>
                <a:schemeClr val="bg1"/>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557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a:spLocks noGrp="1"/>
          </p:cNvSpPr>
          <p:nvPr>
            <p:ph type="title"/>
          </p:nvPr>
        </p:nvSpPr>
        <p:spPr>
          <a:xfrm>
            <a:off x="2214144" y="76200"/>
            <a:ext cx="9144001" cy="762000"/>
          </a:xfrm>
        </p:spPr>
        <p:txBody>
          <a:bodyPr>
            <a:noAutofit/>
          </a:bodyPr>
          <a:lstStyle/>
          <a:p>
            <a:pPr algn="ctr"/>
            <a:r>
              <a:rPr lang="es-MX" sz="2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Compartir la información agregada por NORS/DIRS: </a:t>
            </a:r>
            <a:br>
              <a:rPr lang="es-MX" sz="2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s-MX" sz="2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con el público</a:t>
            </a:r>
            <a:endParaRPr lang="en-US" sz="2600" b="1" dirty="0">
              <a:solidFill>
                <a:srgbClr val="001125"/>
              </a:solidFill>
              <a:highlight>
                <a:srgbClr val="FF00FF"/>
              </a:highlight>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20</a:t>
            </a:fld>
            <a:endParaRPr lang="en-US" sz="1600">
              <a:solidFill>
                <a:srgbClr val="001125"/>
              </a:solidFill>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ct val="0"/>
              </a:spcBef>
            </a:pPr>
            <a:endParaRPr lang="en-US" sz="2000">
              <a:solidFill>
                <a:srgbClr val="001125"/>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350541" y="990600"/>
            <a:ext cx="8915400" cy="9460410"/>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s-MX"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Usted puede compartir la información </a:t>
            </a:r>
            <a:r>
              <a:rPr lang="es-MX"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agregada</a:t>
            </a:r>
            <a:r>
              <a:rPr lang="es-MX"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de NORS/DIRS con cualquier entidad, incluido el público en general.</a:t>
            </a:r>
          </a:p>
          <a:p>
            <a:pPr marL="342900" marR="0" lvl="0" indent="-342900">
              <a:lnSpc>
                <a:spcPct val="107000"/>
              </a:lnSpc>
              <a:spcBef>
                <a:spcPts val="0"/>
              </a:spcBef>
              <a:spcAft>
                <a:spcPts val="0"/>
              </a:spcAft>
              <a:buFont typeface="Symbol" panose="05050102010706020507" pitchFamily="18" charset="2"/>
              <a:buChar char=""/>
            </a:pPr>
            <a:endPar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s-MX"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"Información agregada por NORS/DIRS" se refiere a la información de los documentos NORS y DIRS de </a:t>
            </a:r>
            <a:r>
              <a:rPr lang="es-MX" dirty="0">
                <a:solidFill>
                  <a:schemeClr val="bg1"/>
                </a:solidFill>
                <a:latin typeface="Calibri" panose="020F0502020204030204" pitchFamily="34" charset="0"/>
                <a:ea typeface="Calibri" panose="020F0502020204030204" pitchFamily="34" charset="0"/>
                <a:cs typeface="Calibri" panose="020F0502020204030204" pitchFamily="34" charset="0"/>
              </a:rPr>
              <a:t>por lo menos</a:t>
            </a:r>
            <a:r>
              <a:rPr lang="es-MX"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menos cuatro proveedores de servicios que ha sido agregada y anonimizada para evitar la identificación de cualquier proveedor de servicios por su nombre o de forma sustancial.</a:t>
            </a:r>
            <a:endPar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200150" lvl="2" indent="-285750">
              <a:lnSpc>
                <a:spcPct val="107000"/>
              </a:lnSpc>
              <a:buFont typeface="Courier New" panose="02070309020205020404" pitchFamily="49" charset="0"/>
              <a:buChar char="o"/>
            </a:pPr>
            <a:r>
              <a:rPr lang="es-MX" dirty="0">
                <a:solidFill>
                  <a:schemeClr val="bg1"/>
                </a:solidFill>
                <a:latin typeface="Calibri" panose="020F0502020204030204" pitchFamily="34" charset="0"/>
                <a:ea typeface="Calibri" panose="020F0502020204030204" pitchFamily="34" charset="0"/>
                <a:cs typeface="Calibri" panose="020F0502020204030204" pitchFamily="34" charset="0"/>
              </a:rPr>
              <a:t>En otras palabras, no puede divulgar públicamente información que pueda permitir al público o a un proveedor de servicios deducir información específica que otro proveedor de servicios presentó.</a:t>
            </a:r>
          </a:p>
          <a:p>
            <a:pPr marL="1200150" lvl="2" indent="-285750">
              <a:lnSpc>
                <a:spcPct val="107000"/>
              </a:lnSpc>
              <a:buFont typeface="Courier New" panose="02070309020205020404" pitchFamily="49" charset="0"/>
              <a:buChar char="o"/>
            </a:pP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s-MX" dirty="0">
                <a:solidFill>
                  <a:schemeClr val="bg1"/>
                </a:solidFill>
                <a:latin typeface="Calibri" panose="020F0502020204030204" pitchFamily="34" charset="0"/>
                <a:ea typeface="Calibri" panose="020F0502020204030204" pitchFamily="34" charset="0"/>
                <a:cs typeface="Calibri" panose="020F0502020204030204" pitchFamily="34" charset="0"/>
              </a:rPr>
              <a:t>Esta información agregada puede utilizarse, por ejemplo, para mantener al público informado del desarrollo de situaciones de emergencia e interrupciones en redes, de los plazos de recuperación y de las zonas geográficas que deben evitarse mientras se produzcan catástrofes y emergencias.</a:t>
            </a:r>
          </a:p>
          <a:p>
            <a:pPr marR="0" lvl="0">
              <a:lnSpc>
                <a:spcPct val="107000"/>
              </a:lnSpc>
              <a:spcBef>
                <a:spcPts val="0"/>
              </a:spcBef>
              <a:spcAft>
                <a:spcPts val="0"/>
              </a:spcAft>
            </a:pPr>
            <a:endPar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MX"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Las directrices y los ejemplos de agregación y anonimato de la información de NORS/DIRS pueden encontrarse en el Apéndice D del Informe y Orden de la Comisión (FCC 21-34), disponible en https://www.fcc.gov/outage-information-sharing.webpage</a:t>
            </a:r>
            <a:r>
              <a:rPr lang="en-US" sz="1800" dirty="0">
                <a:effectLst/>
                <a:latin typeface="Times New Roman" panose="02020603050405020304" pitchFamily="18" charset="0"/>
                <a:ea typeface="Calibri" panose="020F0502020204030204" pitchFamily="34" charset="0"/>
              </a:rPr>
              <a:t>]</a:t>
            </a:r>
            <a:endPar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457200" marR="0">
              <a:lnSpc>
                <a:spcPct val="107000"/>
              </a:lnSpc>
              <a:spcBef>
                <a:spcPts val="0"/>
              </a:spcBef>
              <a:spcAft>
                <a:spcPts val="0"/>
              </a:spcAft>
            </a:pP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R="0" lvl="1">
              <a:lnSpc>
                <a:spcPct val="107000"/>
              </a:lnSpc>
              <a:spcBef>
                <a:spcPts val="0"/>
              </a:spcBef>
              <a:spcAft>
                <a:spcPts val="0"/>
              </a:spcAft>
            </a:pPr>
            <a:endPar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143000" marR="0">
              <a:lnSpc>
                <a:spcPct val="107000"/>
              </a:lnSpc>
              <a:spcBef>
                <a:spcPts val="0"/>
              </a:spcBef>
              <a:spcAft>
                <a:spcPts val="0"/>
              </a:spcAft>
            </a:pPr>
            <a:r>
              <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1200150" lvl="2" indent="-285750">
              <a:lnSpc>
                <a:spcPct val="107000"/>
              </a:lnSpc>
              <a:buFont typeface="Arial" panose="020B0604020202020204" pitchFamily="34" charset="0"/>
              <a:buChar char="•"/>
            </a:pPr>
            <a:endParaRPr lang="en-US" sz="2200" b="0" i="0" u="none" strike="noStrike" baseline="0"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dirty="0">
              <a:solidFill>
                <a:schemeClr val="bg1"/>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454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a:spLocks noGrp="1"/>
          </p:cNvSpPr>
          <p:nvPr>
            <p:ph type="title"/>
          </p:nvPr>
        </p:nvSpPr>
        <p:spPr>
          <a:xfrm>
            <a:off x="2214144" y="76200"/>
            <a:ext cx="9144001" cy="762000"/>
          </a:xfrm>
        </p:spPr>
        <p:txBody>
          <a:bodyPr>
            <a:normAutofit/>
          </a:bodyPr>
          <a:lstStyle/>
          <a:p>
            <a:pPr algn="ctr"/>
            <a:r>
              <a:rPr lang="en-US" b="1" dirty="0" err="1">
                <a:solidFill>
                  <a:schemeClr val="bg1"/>
                </a:solidFill>
                <a:latin typeface="Calibri" panose="020F0502020204030204" pitchFamily="34" charset="0"/>
                <a:cs typeface="Calibri" panose="020F0502020204030204" pitchFamily="34" charset="0"/>
              </a:rPr>
              <a:t>Divulgación</a:t>
            </a:r>
            <a:endParaRPr lang="en-US" b="1" dirty="0">
              <a:solidFill>
                <a:srgbClr val="001125"/>
              </a:solidFill>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21</a:t>
            </a:fld>
            <a:endParaRPr lang="en-US" sz="1600">
              <a:solidFill>
                <a:srgbClr val="001125"/>
              </a:solidFill>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ct val="0"/>
              </a:spcBef>
            </a:pPr>
            <a:endParaRPr lang="en-US" sz="2000">
              <a:solidFill>
                <a:srgbClr val="001125"/>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350541" y="990600"/>
            <a:ext cx="8915400" cy="4718599"/>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endParaRPr lang="es-MX"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MX"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No se permite compartir ningún otro tipo de información confidencial de NORS/DIRS salvo lo descrito en estas diapositivas.  </a:t>
            </a:r>
          </a:p>
          <a:p>
            <a:pPr marL="342900" marR="0" lvl="0" indent="-342900">
              <a:lnSpc>
                <a:spcPct val="107000"/>
              </a:lnSpc>
              <a:spcBef>
                <a:spcPts val="0"/>
              </a:spcBef>
              <a:spcAft>
                <a:spcPts val="0"/>
              </a:spcAft>
              <a:buFont typeface="Symbol" panose="05050102010706020507" pitchFamily="18" charset="2"/>
              <a:buChar char=""/>
            </a:pPr>
            <a:endParaRPr lang="es-MX"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MX"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Si recibe alguna solicitud de terceros basada en las leyes de registros abiertos de su Estado, remítala sin demora al coordinador de su agencia.  El coordinador de su agencia trabajará con la FCC para atender dichas solicitudes. </a:t>
            </a:r>
            <a:endParaRPr lang="en-US" sz="2200" b="0" i="0" u="none" strike="noStrike" baseline="0"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dirty="0">
              <a:solidFill>
                <a:schemeClr val="bg1"/>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688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a:spLocks noGrp="1"/>
          </p:cNvSpPr>
          <p:nvPr>
            <p:ph type="title"/>
          </p:nvPr>
        </p:nvSpPr>
        <p:spPr>
          <a:xfrm>
            <a:off x="2214144" y="76200"/>
            <a:ext cx="9144001" cy="762000"/>
          </a:xfrm>
        </p:spPr>
        <p:txBody>
          <a:bodyPr>
            <a:normAutofit/>
          </a:bodyPr>
          <a:lstStyle/>
          <a:p>
            <a:pPr algn="ctr"/>
            <a:r>
              <a:rPr lang="en-US" b="1" dirty="0" err="1">
                <a:solidFill>
                  <a:srgbClr val="001125"/>
                </a:solidFill>
              </a:rPr>
              <a:t>Obligaciones</a:t>
            </a:r>
            <a:r>
              <a:rPr lang="en-US" b="1" dirty="0">
                <a:solidFill>
                  <a:srgbClr val="001125"/>
                </a:solidFill>
              </a:rPr>
              <a:t> de </a:t>
            </a:r>
            <a:r>
              <a:rPr lang="en-US" b="1" dirty="0" err="1">
                <a:solidFill>
                  <a:srgbClr val="001125"/>
                </a:solidFill>
              </a:rPr>
              <a:t>Notificación</a:t>
            </a:r>
            <a:r>
              <a:rPr lang="en-US" b="1" dirty="0">
                <a:solidFill>
                  <a:srgbClr val="001125"/>
                </a:solidFill>
              </a:rPr>
              <a:t>/</a:t>
            </a:r>
            <a:r>
              <a:rPr lang="en-US" b="1" dirty="0" err="1">
                <a:solidFill>
                  <a:srgbClr val="001125"/>
                </a:solidFill>
              </a:rPr>
              <a:t>Reporte</a:t>
            </a:r>
            <a:endParaRPr lang="en-US" b="1" dirty="0">
              <a:solidFill>
                <a:srgbClr val="001125"/>
              </a:solidFill>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22</a:t>
            </a:fld>
            <a:endParaRPr lang="en-US" sz="1600">
              <a:solidFill>
                <a:srgbClr val="001125"/>
              </a:solidFill>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ct val="0"/>
              </a:spcBef>
            </a:pPr>
            <a:endParaRPr lang="en-US" sz="2000">
              <a:solidFill>
                <a:srgbClr val="001125"/>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350541" y="990600"/>
            <a:ext cx="9007604" cy="9658926"/>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s-MX"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Debe informar inmediatamente al coordinador de su agencia si tiene conocimiento de cualquiera de los siguientes hechos</a:t>
            </a:r>
            <a:r>
              <a:rPr lang="en-US" sz="2200" dirty="0">
                <a:solidFill>
                  <a:schemeClr val="bg1"/>
                </a:solidFill>
                <a:latin typeface="Calibri" panose="020F0502020204030204" pitchFamily="34" charset="0"/>
                <a:ea typeface="Calibri" panose="020F0502020204030204" pitchFamily="34" charset="0"/>
                <a:cs typeface="Calibri" panose="020F0502020204030204" pitchFamily="34" charset="0"/>
              </a:rPr>
              <a:t>:</a:t>
            </a:r>
          </a:p>
          <a:p>
            <a:pPr marL="800100" lvl="1" indent="-342900">
              <a:lnSpc>
                <a:spcPct val="107000"/>
              </a:lnSpc>
              <a:buFont typeface="Symbol" panose="05050102010706020507" pitchFamily="18" charset="2"/>
              <a:buChar char=""/>
            </a:pPr>
            <a:endParaRPr lang="en-US" sz="2200" b="0" i="0" u="none" strike="noStrike" baseline="0" dirty="0">
              <a:solidFill>
                <a:schemeClr val="bg1"/>
              </a:solidFill>
              <a:latin typeface="Calibri" panose="020F0502020204030204" pitchFamily="34" charset="0"/>
              <a:cs typeface="Calibri" panose="020F0502020204030204" pitchFamily="34" charset="0"/>
            </a:endParaRPr>
          </a:p>
          <a:p>
            <a:pPr marL="800100" lvl="1" indent="-342900">
              <a:lnSpc>
                <a:spcPct val="107000"/>
              </a:lnSpc>
              <a:buFont typeface="Symbol" panose="05050102010706020507" pitchFamily="18" charset="2"/>
              <a:buChar char=""/>
            </a:pPr>
            <a:r>
              <a:rPr lang="es-MX" sz="2200" b="0" i="0" u="none" strike="noStrike" baseline="0" dirty="0">
                <a:solidFill>
                  <a:schemeClr val="bg1"/>
                </a:solidFill>
                <a:latin typeface="Calibri" panose="020F0502020204030204" pitchFamily="34" charset="0"/>
                <a:cs typeface="Calibri" panose="020F0502020204030204" pitchFamily="34" charset="0"/>
              </a:rPr>
              <a:t>cualquier solicitud de un tercero para que usted o su agencia revelen los documentos NORS y DIRS en virtud de las leyes de documentos abiertos o cualquier otra autoridad legal. </a:t>
            </a:r>
          </a:p>
          <a:p>
            <a:pPr marL="800100" lvl="1" indent="-342900">
              <a:lnSpc>
                <a:spcPct val="107000"/>
              </a:lnSpc>
              <a:buFont typeface="Symbol" panose="05050102010706020507" pitchFamily="18" charset="2"/>
              <a:buChar char=""/>
            </a:pPr>
            <a:r>
              <a:rPr lang="es-MX" sz="2200" b="0" i="0" u="none" strike="noStrike" baseline="0" dirty="0">
                <a:solidFill>
                  <a:schemeClr val="bg1"/>
                </a:solidFill>
                <a:latin typeface="Calibri" panose="020F0502020204030204" pitchFamily="34" charset="0"/>
                <a:cs typeface="Calibri" panose="020F0502020204030204" pitchFamily="34" charset="0"/>
              </a:rPr>
              <a:t>cualquier cambio en las normas o estatutos aplicables que afecten la capacidad de la agencia para adherirse a las protecciones descritas en está capacitación.</a:t>
            </a:r>
          </a:p>
          <a:p>
            <a:pPr marL="800100" lvl="1" indent="-342900">
              <a:lnSpc>
                <a:spcPct val="107000"/>
              </a:lnSpc>
              <a:buFont typeface="Symbol" panose="05050102010706020507" pitchFamily="18" charset="2"/>
              <a:buChar char=""/>
            </a:pPr>
            <a:r>
              <a:rPr lang="es-MX" sz="2200" b="0" i="0" u="none" strike="noStrike" baseline="0" dirty="0">
                <a:solidFill>
                  <a:schemeClr val="bg1"/>
                </a:solidFill>
                <a:latin typeface="Calibri" panose="020F0502020204030204" pitchFamily="34" charset="0"/>
                <a:cs typeface="Calibri" panose="020F0502020204030204" pitchFamily="34" charset="0"/>
              </a:rPr>
              <a:t>cualquier uso no autorizado o divulgación indebida de la información de NORS y DIRS que se conozca o se sospeche razonablemente y cualquier incumplimiento del protocolo especificado en el programa de formación.</a:t>
            </a:r>
          </a:p>
          <a:p>
            <a:pPr lvl="1">
              <a:lnSpc>
                <a:spcPct val="107000"/>
              </a:lnSpc>
            </a:pPr>
            <a:endPar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buFont typeface="Symbol" panose="05050102010706020507" pitchFamily="18" charset="2"/>
              <a:buChar char=""/>
            </a:pPr>
            <a:r>
              <a:rPr lang="es-MX"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El coordinador de su agencia se encargará de informar de estos incidentes a la FCC y/o a los proveedores de servicios afectados, según corresponda.</a:t>
            </a:r>
            <a:endParaRPr lang="en-US" sz="2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1143000" marR="0">
              <a:lnSpc>
                <a:spcPct val="107000"/>
              </a:lnSpc>
              <a:spcBef>
                <a:spcPts val="0"/>
              </a:spcBef>
              <a:spcAft>
                <a:spcPts val="0"/>
              </a:spcAft>
            </a:pPr>
            <a:r>
              <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457200" marR="0">
              <a:lnSpc>
                <a:spcPct val="107000"/>
              </a:lnSpc>
              <a:spcBef>
                <a:spcPts val="0"/>
              </a:spcBef>
              <a:spcAft>
                <a:spcPts val="0"/>
              </a:spcAft>
            </a:pPr>
            <a:r>
              <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a:lnSpc>
                <a:spcPct val="107000"/>
              </a:lnSpc>
              <a:spcBef>
                <a:spcPts val="0"/>
              </a:spcBef>
              <a:spcAft>
                <a:spcPts val="0"/>
              </a:spcAft>
              <a:buFont typeface="Symbol" panose="05050102010706020507" pitchFamily="18" charset="2"/>
              <a:buChar char=""/>
            </a:pPr>
            <a:endParaRPr lang="en-US" sz="2200" b="0" i="0" u="none" strike="noStrike" baseline="0"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dirty="0">
              <a:solidFill>
                <a:schemeClr val="bg1"/>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280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a:spLocks noGrp="1"/>
          </p:cNvSpPr>
          <p:nvPr>
            <p:ph type="title"/>
          </p:nvPr>
        </p:nvSpPr>
        <p:spPr>
          <a:xfrm>
            <a:off x="2214144" y="76200"/>
            <a:ext cx="9144001" cy="762000"/>
          </a:xfrm>
        </p:spPr>
        <p:txBody>
          <a:bodyPr>
            <a:noAutofit/>
          </a:bodyPr>
          <a:lstStyle/>
          <a:p>
            <a:pPr algn="ctr"/>
            <a:r>
              <a:rPr lang="es-MX"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Incumplimiento de las normas del programa </a:t>
            </a:r>
            <a:endParaRPr lang="en-US" b="1" dirty="0">
              <a:solidFill>
                <a:schemeClr val="bg1"/>
              </a:solidFill>
              <a:latin typeface="Calibri" panose="020F0502020204030204" pitchFamily="34" charset="0"/>
              <a:cs typeface="Calibri" panose="020F0502020204030204" pitchFamily="34" charset="0"/>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23</a:t>
            </a:fld>
            <a:endParaRPr lang="en-US" sz="1600">
              <a:solidFill>
                <a:srgbClr val="001125"/>
              </a:solidFill>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ct val="0"/>
              </a:spcBef>
            </a:pPr>
            <a:endParaRPr lang="en-US" sz="2000">
              <a:solidFill>
                <a:srgbClr val="001125"/>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350541" y="990600"/>
            <a:ext cx="8915400" cy="7155164"/>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s-MX"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El incumplimiento de las normas del programa dará lugar a la cancelación del acceso personal o de la agencia a los documentos de NORS y DIRS y a posibles responsabilidades de los proveedores de servicios y de terceros, según la legislación estatal y federal.</a:t>
            </a:r>
          </a:p>
          <a:p>
            <a:pPr marL="342900" marR="0" lvl="0" indent="-342900">
              <a:lnSpc>
                <a:spcPct val="107000"/>
              </a:lnSpc>
              <a:spcBef>
                <a:spcPts val="0"/>
              </a:spcBef>
              <a:spcAft>
                <a:spcPts val="0"/>
              </a:spcAft>
              <a:buFont typeface="Symbol" panose="05050102010706020507" pitchFamily="18" charset="2"/>
              <a:buChar char=""/>
            </a:pPr>
            <a:r>
              <a:rPr lang="es-MX"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Las agencias participantes serán responsables de la divulgación inapropiada de la información de NORS y DIRS por parte de las agencias no participantes con las que la comparten.</a:t>
            </a:r>
            <a:endParaRPr lang="en-US" dirty="0">
              <a:solidFill>
                <a:schemeClr val="bg1"/>
              </a:solidFill>
              <a:latin typeface="Calibri" panose="020F0502020204030204" pitchFamily="34" charset="0"/>
              <a:cs typeface="Calibri" panose="020F0502020204030204" pitchFamily="34" charset="0"/>
            </a:endParaRPr>
          </a:p>
          <a:p>
            <a:pPr marL="800100" lvl="1" indent="-342900">
              <a:lnSpc>
                <a:spcPct val="107000"/>
              </a:lnSpc>
              <a:buFont typeface="Symbol" panose="05050102010706020507" pitchFamily="18" charset="2"/>
              <a:buChar char=""/>
            </a:pPr>
            <a:r>
              <a:rPr lang="es-MX" dirty="0">
                <a:solidFill>
                  <a:schemeClr val="bg1"/>
                </a:solidFill>
                <a:latin typeface="Calibri" panose="020F0502020204030204" pitchFamily="34" charset="0"/>
                <a:cs typeface="Calibri" panose="020F0502020204030204" pitchFamily="34" charset="0"/>
              </a:rPr>
              <a:t>Este tipo de divulgación inapropiada también podría dar lugar al cese del acceso a los datos de NORS y DIRS.</a:t>
            </a:r>
          </a:p>
          <a:p>
            <a:pPr marL="800100" lvl="1" indent="-342900">
              <a:lnSpc>
                <a:spcPct val="107000"/>
              </a:lnSpc>
              <a:buFont typeface="Symbol" panose="05050102010706020507" pitchFamily="18" charset="2"/>
              <a:buChar char=""/>
            </a:pPr>
            <a:endParaRPr lang="es-MX" dirty="0">
              <a:solidFill>
                <a:schemeClr val="bg1"/>
              </a:solidFill>
              <a:latin typeface="Calibri" panose="020F0502020204030204" pitchFamily="34" charset="0"/>
              <a:cs typeface="Calibri" panose="020F0502020204030204" pitchFamily="34" charset="0"/>
            </a:endParaRPr>
          </a:p>
          <a:p>
            <a:pPr marL="0" marR="0">
              <a:lnSpc>
                <a:spcPct val="107000"/>
              </a:lnSpc>
              <a:spcBef>
                <a:spcPts val="0"/>
              </a:spcBef>
              <a:spcAft>
                <a:spcPts val="0"/>
              </a:spcAft>
            </a:pPr>
            <a:endPar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MX"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La FCC mantiene funcionalidades de auditoría en NORS y DIRS que rastrean a cuáles informes se accede y cuándo se accede a ellos.</a:t>
            </a:r>
            <a:endPar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s-MX"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Los registros son utilizados por FCC para mantener la supervisión y garantizar la transparencia.</a:t>
            </a:r>
          </a:p>
          <a:p>
            <a:pPr marL="742950" marR="0" lvl="1" indent="-285750">
              <a:lnSpc>
                <a:spcPct val="107000"/>
              </a:lnSpc>
              <a:spcBef>
                <a:spcPts val="0"/>
              </a:spcBef>
              <a:spcAft>
                <a:spcPts val="0"/>
              </a:spcAft>
              <a:buFont typeface="Courier New" panose="02070309020205020404" pitchFamily="49" charset="0"/>
              <a:buChar char="o"/>
            </a:pPr>
            <a:r>
              <a:rPr lang="es-MX"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Los registros pueden ponerse a disposición de los proveedores de servicios que lo soliciten.</a:t>
            </a:r>
            <a:endParaRPr lang="en-US" sz="2200" b="0" i="0" u="none" strike="noStrike" baseline="0"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dirty="0">
              <a:solidFill>
                <a:schemeClr val="bg1"/>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204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a:spLocks noGrp="1"/>
          </p:cNvSpPr>
          <p:nvPr>
            <p:ph type="title"/>
          </p:nvPr>
        </p:nvSpPr>
        <p:spPr>
          <a:xfrm>
            <a:off x="2214144" y="76200"/>
            <a:ext cx="9144001" cy="762000"/>
          </a:xfrm>
        </p:spPr>
        <p:txBody>
          <a:bodyPr>
            <a:normAutofit/>
          </a:bodyPr>
          <a:lstStyle/>
          <a:p>
            <a:pPr algn="ctr"/>
            <a:r>
              <a:rPr lang="en-US" b="1" dirty="0" err="1">
                <a:solidFill>
                  <a:schemeClr val="bg1"/>
                </a:solidFill>
                <a:latin typeface="Calibri" panose="020F0502020204030204" pitchFamily="34" charset="0"/>
                <a:cs typeface="Calibri" panose="020F0502020204030204" pitchFamily="34" charset="0"/>
              </a:rPr>
              <a:t>Conclusión</a:t>
            </a:r>
            <a:endParaRPr lang="en-US" b="1" dirty="0">
              <a:solidFill>
                <a:srgbClr val="001125"/>
              </a:solidFill>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24</a:t>
            </a:fld>
            <a:endParaRPr lang="en-US" sz="1600">
              <a:solidFill>
                <a:srgbClr val="001125"/>
              </a:solidFill>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436812"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ct val="0"/>
              </a:spcBef>
            </a:pPr>
            <a:endParaRPr lang="en-US" sz="2000">
              <a:solidFill>
                <a:srgbClr val="001125"/>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350541" y="874560"/>
            <a:ext cx="8915400" cy="5992538"/>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s-MX" dirty="0">
                <a:solidFill>
                  <a:schemeClr val="bg2"/>
                </a:solidFill>
                <a:latin typeface="Calibri" panose="020F0502020204030204" pitchFamily="34" charset="0"/>
                <a:cs typeface="Calibri" panose="020F0502020204030204" pitchFamily="34" charset="0"/>
              </a:rPr>
              <a:t>Las preguntas o dudas relacionadas con este curso de entrenamiento o con las condiciones del programa de distribución de información deben dirigirse al coordinador de su agencia:</a:t>
            </a:r>
          </a:p>
          <a:p>
            <a:pPr>
              <a:lnSpc>
                <a:spcPct val="107000"/>
              </a:lnSpc>
              <a:spcAft>
                <a:spcPts val="800"/>
              </a:spcAft>
            </a:pPr>
            <a:endParaRPr lang="es-MX" sz="1800" b="0" i="0" u="none" strike="noStrike" baseline="0" dirty="0">
              <a:solidFill>
                <a:schemeClr val="bg2"/>
              </a:solidFill>
              <a:latin typeface="Calibri" panose="020F0502020204030204" pitchFamily="34" charset="0"/>
              <a:cs typeface="Calibri" panose="020F0502020204030204" pitchFamily="34" charset="0"/>
            </a:endParaRPr>
          </a:p>
          <a:p>
            <a:pPr>
              <a:lnSpc>
                <a:spcPct val="107000"/>
              </a:lnSpc>
              <a:spcAft>
                <a:spcPts val="800"/>
              </a:spcAft>
            </a:pPr>
            <a:r>
              <a:rPr lang="en-US" sz="1800" b="0" i="0" u="none" strike="noStrike" baseline="0" dirty="0">
                <a:solidFill>
                  <a:schemeClr val="bg1"/>
                </a:solidFill>
                <a:latin typeface="Calibri" panose="020F0502020204030204" pitchFamily="34" charset="0"/>
                <a:cs typeface="Calibri" panose="020F0502020204030204" pitchFamily="34" charset="0"/>
              </a:rPr>
              <a:t>	</a:t>
            </a:r>
            <a:r>
              <a:rPr lang="es-MX" sz="1800" b="0" i="0" u="none" strike="noStrike" baseline="0" dirty="0">
                <a:solidFill>
                  <a:schemeClr val="bg1"/>
                </a:solidFill>
                <a:latin typeface="Calibri" panose="020F0502020204030204" pitchFamily="34" charset="0"/>
                <a:cs typeface="Calibri" panose="020F0502020204030204" pitchFamily="34" charset="0"/>
              </a:rPr>
              <a:t>[</a:t>
            </a:r>
            <a:r>
              <a:rPr lang="es-MX" sz="1800" b="0" i="0" u="none" strike="noStrike" baseline="0" dirty="0">
                <a:solidFill>
                  <a:schemeClr val="bg1"/>
                </a:solidFill>
                <a:highlight>
                  <a:srgbClr val="FFFF00"/>
                </a:highlight>
                <a:latin typeface="Calibri" panose="020F0502020204030204" pitchFamily="34" charset="0"/>
                <a:cs typeface="Calibri" panose="020F0502020204030204" pitchFamily="34" charset="0"/>
              </a:rPr>
              <a:t>nombre del empleado</a:t>
            </a:r>
            <a:r>
              <a:rPr lang="es-MX" sz="1800" b="0" i="0" u="none" strike="noStrike" baseline="0" dirty="0">
                <a:solidFill>
                  <a:schemeClr val="bg1"/>
                </a:solidFill>
                <a:latin typeface="Calibri" panose="020F0502020204030204" pitchFamily="34" charset="0"/>
                <a:cs typeface="Calibri" panose="020F0502020204030204" pitchFamily="34" charset="0"/>
              </a:rPr>
              <a:t>] </a:t>
            </a:r>
          </a:p>
          <a:p>
            <a:pPr>
              <a:lnSpc>
                <a:spcPct val="107000"/>
              </a:lnSpc>
              <a:spcAft>
                <a:spcPts val="800"/>
              </a:spcAft>
            </a:pPr>
            <a:r>
              <a:rPr lang="es-MX" dirty="0">
                <a:solidFill>
                  <a:schemeClr val="bg1"/>
                </a:solidFill>
                <a:latin typeface="Calibri" panose="020F0502020204030204" pitchFamily="34" charset="0"/>
                <a:cs typeface="Calibri" panose="020F0502020204030204" pitchFamily="34" charset="0"/>
              </a:rPr>
              <a:t>	</a:t>
            </a:r>
            <a:r>
              <a:rPr lang="es-MX" sz="1800" b="0" i="0" u="none" strike="noStrike" baseline="0" dirty="0">
                <a:solidFill>
                  <a:schemeClr val="bg1"/>
                </a:solidFill>
                <a:latin typeface="Calibri" panose="020F0502020204030204" pitchFamily="34" charset="0"/>
                <a:cs typeface="Calibri" panose="020F0502020204030204" pitchFamily="34" charset="0"/>
              </a:rPr>
              <a:t>[</a:t>
            </a:r>
            <a:r>
              <a:rPr lang="es-MX" sz="1800" b="0" i="0" u="none" strike="noStrike" baseline="0" dirty="0">
                <a:solidFill>
                  <a:schemeClr val="bg1"/>
                </a:solidFill>
                <a:highlight>
                  <a:srgbClr val="FFFF00"/>
                </a:highlight>
                <a:latin typeface="Calibri" panose="020F0502020204030204" pitchFamily="34" charset="0"/>
                <a:cs typeface="Calibri" panose="020F0502020204030204" pitchFamily="34" charset="0"/>
              </a:rPr>
              <a:t>cargo</a:t>
            </a:r>
            <a:r>
              <a:rPr lang="es-MX" sz="1800" b="0" i="0" u="none" strike="noStrike" baseline="0" dirty="0">
                <a:solidFill>
                  <a:schemeClr val="bg1"/>
                </a:solidFill>
                <a:latin typeface="Calibri" panose="020F0502020204030204" pitchFamily="34" charset="0"/>
                <a:cs typeface="Calibri" panose="020F0502020204030204" pitchFamily="34" charset="0"/>
              </a:rPr>
              <a:t>]</a:t>
            </a:r>
          </a:p>
          <a:p>
            <a:pPr>
              <a:lnSpc>
                <a:spcPct val="107000"/>
              </a:lnSpc>
              <a:spcAft>
                <a:spcPts val="800"/>
              </a:spcAft>
            </a:pPr>
            <a:r>
              <a:rPr lang="es-MX" dirty="0">
                <a:solidFill>
                  <a:schemeClr val="bg1"/>
                </a:solidFill>
                <a:latin typeface="Calibri" panose="020F0502020204030204" pitchFamily="34" charset="0"/>
                <a:cs typeface="Calibri" panose="020F0502020204030204" pitchFamily="34" charset="0"/>
              </a:rPr>
              <a:t>	</a:t>
            </a:r>
            <a:r>
              <a:rPr lang="es-MX" sz="1800" b="0" i="0" u="none" strike="noStrike" baseline="0" dirty="0">
                <a:solidFill>
                  <a:schemeClr val="bg1"/>
                </a:solidFill>
                <a:latin typeface="Calibri" panose="020F0502020204030204" pitchFamily="34" charset="0"/>
                <a:cs typeface="Calibri" panose="020F0502020204030204" pitchFamily="34" charset="0"/>
              </a:rPr>
              <a:t>[</a:t>
            </a:r>
            <a:r>
              <a:rPr lang="es-MX" sz="1800" b="0" i="0" u="none" strike="noStrike" baseline="0" dirty="0">
                <a:solidFill>
                  <a:schemeClr val="bg1"/>
                </a:solidFill>
                <a:highlight>
                  <a:srgbClr val="FFFF00"/>
                </a:highlight>
                <a:latin typeface="Calibri" panose="020F0502020204030204" pitchFamily="34" charset="0"/>
                <a:cs typeface="Calibri" panose="020F0502020204030204" pitchFamily="34" charset="0"/>
              </a:rPr>
              <a:t>número de teléfono y/o dirección de correo electrónico</a:t>
            </a:r>
            <a:r>
              <a:rPr lang="es-MX" sz="1800" b="0" i="0" u="none" strike="noStrike" baseline="0" dirty="0">
                <a:solidFill>
                  <a:schemeClr val="bg1"/>
                </a:solidFill>
                <a:latin typeface="Calibri" panose="020F0502020204030204" pitchFamily="34" charset="0"/>
                <a:cs typeface="Calibri" panose="020F0502020204030204" pitchFamily="34" charset="0"/>
              </a:rPr>
              <a:t>]</a:t>
            </a:r>
          </a:p>
          <a:p>
            <a:pPr>
              <a:lnSpc>
                <a:spcPct val="107000"/>
              </a:lnSpc>
              <a:spcAft>
                <a:spcPts val="800"/>
              </a:spcAft>
            </a:pPr>
            <a:endParaRPr lang="es-MX" dirty="0">
              <a:solidFill>
                <a:schemeClr val="bg1"/>
              </a:solidFill>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s-MX"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Su coordinador es su primer punto de contacto para todos los asuntos relacionados con este programa</a:t>
            </a: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nSpc>
                <a:spcPct val="107000"/>
              </a:lnSpc>
              <a:spcAft>
                <a:spcPts val="800"/>
              </a:spcAft>
              <a:buFont typeface="Arial" panose="020B0604020202020204" pitchFamily="34" charset="0"/>
              <a:buChar char="•"/>
            </a:pPr>
            <a:endParaRPr lang="en-US" dirty="0">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s-MX"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Aunque el coordinador de su agencia debería poder responder a sus preguntas, también puede ponerse en contacto con la FCC para hacer preguntas o presentar informes en el marco de este programa en </a:t>
            </a: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NORS_DIRS_information_sharing@fcc.gov. </a:t>
            </a: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dirty="0">
              <a:solidFill>
                <a:schemeClr val="bg1"/>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460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4800" dirty="0"/>
              <a:t>¿</a:t>
            </a:r>
            <a:r>
              <a:rPr lang="en-US" sz="4800" dirty="0" err="1"/>
              <a:t>Preguntas</a:t>
            </a:r>
            <a:r>
              <a:rPr lang="en-US" sz="4800" dirty="0"/>
              <a:t>?</a:t>
            </a:r>
            <a:br>
              <a:rPr lang="en-US" sz="4800" dirty="0"/>
            </a:br>
            <a:br>
              <a:rPr lang="en-US" sz="4800" dirty="0"/>
            </a:br>
            <a:endParaRPr lang="en-US" sz="3000" dirty="0"/>
          </a:p>
        </p:txBody>
      </p:sp>
      <p:pic>
        <p:nvPicPr>
          <p:cNvPr id="1026" name="Picture 2" descr="https://transition.fcc.gov/files/logos/fcc-logo_light-blu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13" y="685800"/>
            <a:ext cx="1885950" cy="158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71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a:spLocks noGrp="1"/>
          </p:cNvSpPr>
          <p:nvPr>
            <p:ph type="title"/>
          </p:nvPr>
        </p:nvSpPr>
        <p:spPr>
          <a:xfrm>
            <a:off x="2214144" y="76200"/>
            <a:ext cx="9144001" cy="762000"/>
          </a:xfrm>
        </p:spPr>
        <p:txBody>
          <a:bodyPr>
            <a:normAutofit/>
          </a:bodyPr>
          <a:lstStyle/>
          <a:p>
            <a:pPr algn="ctr"/>
            <a:r>
              <a:rPr lang="en-US" b="1" dirty="0" err="1">
                <a:solidFill>
                  <a:schemeClr val="bg1"/>
                </a:solidFill>
                <a:latin typeface="Calibri" panose="020F0502020204030204" pitchFamily="34" charset="0"/>
                <a:cs typeface="Calibri" panose="020F0502020204030204" pitchFamily="34" charset="0"/>
              </a:rPr>
              <a:t>Coordinador</a:t>
            </a:r>
            <a:r>
              <a:rPr lang="en-US" b="1" dirty="0">
                <a:solidFill>
                  <a:schemeClr val="bg1"/>
                </a:solidFill>
                <a:latin typeface="Calibri" panose="020F0502020204030204" pitchFamily="34" charset="0"/>
                <a:cs typeface="Calibri" panose="020F0502020204030204" pitchFamily="34" charset="0"/>
              </a:rPr>
              <a:t> de la </a:t>
            </a:r>
            <a:r>
              <a:rPr lang="en-US" b="1" dirty="0" err="1">
                <a:solidFill>
                  <a:schemeClr val="bg1"/>
                </a:solidFill>
                <a:latin typeface="Calibri" panose="020F0502020204030204" pitchFamily="34" charset="0"/>
                <a:cs typeface="Calibri" panose="020F0502020204030204" pitchFamily="34" charset="0"/>
              </a:rPr>
              <a:t>Agencia</a:t>
            </a:r>
            <a:endParaRPr lang="en-US" b="1" dirty="0">
              <a:solidFill>
                <a:srgbClr val="001125"/>
              </a:solidFill>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3</a:t>
            </a:fld>
            <a:endParaRPr lang="en-US" sz="1600">
              <a:solidFill>
                <a:srgbClr val="001125"/>
              </a:solidFill>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ct val="0"/>
              </a:spcBef>
            </a:pPr>
            <a:endParaRPr lang="en-US" sz="2000">
              <a:solidFill>
                <a:srgbClr val="001125"/>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350541" y="990600"/>
            <a:ext cx="8915400" cy="6163482"/>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s-MX" dirty="0">
                <a:solidFill>
                  <a:schemeClr val="bg2"/>
                </a:solidFill>
                <a:latin typeface="Calibri" panose="020F0502020204030204" pitchFamily="34" charset="0"/>
                <a:cs typeface="Calibri" panose="020F0502020204030204" pitchFamily="34" charset="0"/>
              </a:rPr>
              <a:t>Las preguntas o dudas relacionadas con este curso o con las condiciones del programa de distribución de información deben dirigirse al coordinador de su agencia:</a:t>
            </a:r>
          </a:p>
          <a:p>
            <a:pPr marR="0" lvl="0">
              <a:lnSpc>
                <a:spcPct val="107000"/>
              </a:lnSpc>
              <a:spcBef>
                <a:spcPts val="0"/>
              </a:spcBef>
              <a:spcAft>
                <a:spcPts val="0"/>
              </a:spcAft>
            </a:pPr>
            <a:r>
              <a:rPr lang="es-MX" dirty="0">
                <a:solidFill>
                  <a:schemeClr val="bg2"/>
                </a:solidFill>
                <a:latin typeface="Calibri" panose="020F0502020204030204" pitchFamily="34" charset="0"/>
                <a:cs typeface="Calibri" panose="020F0502020204030204" pitchFamily="34" charset="0"/>
              </a:rPr>
              <a:t>	[</a:t>
            </a:r>
            <a:r>
              <a:rPr lang="es-MX" dirty="0">
                <a:solidFill>
                  <a:schemeClr val="bg2"/>
                </a:solidFill>
                <a:highlight>
                  <a:srgbClr val="FFFF00"/>
                </a:highlight>
                <a:latin typeface="Calibri" panose="020F0502020204030204" pitchFamily="34" charset="0"/>
                <a:cs typeface="Calibri" panose="020F0502020204030204" pitchFamily="34" charset="0"/>
              </a:rPr>
              <a:t>nombre del coordinador de la agencia</a:t>
            </a:r>
            <a:r>
              <a:rPr lang="es-MX" dirty="0">
                <a:solidFill>
                  <a:schemeClr val="bg2"/>
                </a:solidFill>
                <a:latin typeface="Calibri" panose="020F0502020204030204" pitchFamily="34" charset="0"/>
                <a:cs typeface="Calibri" panose="020F0502020204030204" pitchFamily="34" charset="0"/>
              </a:rPr>
              <a:t>] </a:t>
            </a:r>
          </a:p>
          <a:p>
            <a:pPr marR="0" lvl="0">
              <a:lnSpc>
                <a:spcPct val="107000"/>
              </a:lnSpc>
              <a:spcBef>
                <a:spcPts val="0"/>
              </a:spcBef>
              <a:spcAft>
                <a:spcPts val="0"/>
              </a:spcAft>
            </a:pPr>
            <a:r>
              <a:rPr lang="es-MX" dirty="0">
                <a:solidFill>
                  <a:schemeClr val="bg2"/>
                </a:solidFill>
                <a:latin typeface="Calibri" panose="020F0502020204030204" pitchFamily="34" charset="0"/>
                <a:cs typeface="Calibri" panose="020F0502020204030204" pitchFamily="34" charset="0"/>
              </a:rPr>
              <a:t>	[</a:t>
            </a:r>
            <a:r>
              <a:rPr lang="es-MX" dirty="0">
                <a:solidFill>
                  <a:schemeClr val="bg2"/>
                </a:solidFill>
                <a:highlight>
                  <a:srgbClr val="FFFF00"/>
                </a:highlight>
                <a:latin typeface="Calibri" panose="020F0502020204030204" pitchFamily="34" charset="0"/>
                <a:cs typeface="Calibri" panose="020F0502020204030204" pitchFamily="34" charset="0"/>
              </a:rPr>
              <a:t>cargo</a:t>
            </a:r>
            <a:r>
              <a:rPr lang="es-MX" dirty="0">
                <a:solidFill>
                  <a:schemeClr val="bg2"/>
                </a:solidFill>
                <a:latin typeface="Calibri" panose="020F0502020204030204" pitchFamily="34" charset="0"/>
                <a:cs typeface="Calibri" panose="020F0502020204030204" pitchFamily="34" charset="0"/>
              </a:rPr>
              <a:t>] </a:t>
            </a:r>
          </a:p>
          <a:p>
            <a:pPr marR="0" lvl="0">
              <a:lnSpc>
                <a:spcPct val="107000"/>
              </a:lnSpc>
              <a:spcBef>
                <a:spcPts val="0"/>
              </a:spcBef>
              <a:spcAft>
                <a:spcPts val="0"/>
              </a:spcAft>
            </a:pPr>
            <a:r>
              <a:rPr lang="es-MX" dirty="0">
                <a:solidFill>
                  <a:schemeClr val="bg2"/>
                </a:solidFill>
                <a:latin typeface="Calibri" panose="020F0502020204030204" pitchFamily="34" charset="0"/>
                <a:cs typeface="Calibri" panose="020F0502020204030204" pitchFamily="34" charset="0"/>
              </a:rPr>
              <a:t>	[</a:t>
            </a:r>
            <a:r>
              <a:rPr lang="es-MX" dirty="0">
                <a:solidFill>
                  <a:schemeClr val="bg2"/>
                </a:solidFill>
                <a:highlight>
                  <a:srgbClr val="FFFF00"/>
                </a:highlight>
                <a:latin typeface="Calibri" panose="020F0502020204030204" pitchFamily="34" charset="0"/>
                <a:cs typeface="Calibri" panose="020F0502020204030204" pitchFamily="34" charset="0"/>
              </a:rPr>
              <a:t>número de teléfono y/o dirección de correo electrónico</a:t>
            </a:r>
            <a:r>
              <a:rPr lang="es-MX" dirty="0">
                <a:solidFill>
                  <a:schemeClr val="bg2"/>
                </a:solidFill>
                <a:latin typeface="Calibri" panose="020F0502020204030204" pitchFamily="34" charset="0"/>
                <a:cs typeface="Calibri" panose="020F0502020204030204" pitchFamily="34" charset="0"/>
              </a:rPr>
              <a:t>]</a:t>
            </a:r>
            <a:endPar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MX"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El coordinador de su agencia es su punto de contacto inicial para todos los asuntos relacionados con este programa.  Su coordinador</a:t>
            </a: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marL="742950" marR="0" lvl="1" indent="-285750">
              <a:lnSpc>
                <a:spcPct val="107000"/>
              </a:lnSpc>
              <a:spcBef>
                <a:spcPts val="0"/>
              </a:spcBef>
              <a:spcAft>
                <a:spcPts val="0"/>
              </a:spcAft>
              <a:buFont typeface="Courier New" panose="02070309020205020404" pitchFamily="49" charset="0"/>
              <a:buChar char="o"/>
            </a:pPr>
            <a:r>
              <a:rPr lang="es-MX"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gestiona la distribución y reasignación de las cuentas de usuario de NORS/DIRS y el acceso interno a la información de NORS/DIRS</a:t>
            </a: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marL="742950" marR="0" lvl="1" indent="-285750">
              <a:lnSpc>
                <a:spcPct val="107000"/>
              </a:lnSpc>
              <a:spcBef>
                <a:spcPts val="0"/>
              </a:spcBef>
              <a:spcAft>
                <a:spcPts val="0"/>
              </a:spcAft>
              <a:buFont typeface="Courier New" panose="02070309020205020404" pitchFamily="49" charset="0"/>
              <a:buChar char="o"/>
            </a:pPr>
            <a:r>
              <a:rPr lang="es-MX"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coordina el intercambio de archivos NORS y DIRS con personas que no pertenecen a su agencia</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a:t>
            </a:r>
            <a:endPar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s-MX"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coordina con la FCC la gestión de incidentes (por ejemplo, un incidente de acceso no autorizado) y cualquier requerimiento de auditoría.</a:t>
            </a:r>
            <a:endPar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143000" marR="0">
              <a:lnSpc>
                <a:spcPct val="107000"/>
              </a:lnSpc>
              <a:spcBef>
                <a:spcPts val="0"/>
              </a:spcBef>
              <a:spcAft>
                <a:spcPts val="0"/>
              </a:spcAft>
            </a:pP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dirty="0">
              <a:solidFill>
                <a:schemeClr val="bg1"/>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796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a:spLocks noGrp="1"/>
          </p:cNvSpPr>
          <p:nvPr>
            <p:ph type="title"/>
          </p:nvPr>
        </p:nvSpPr>
        <p:spPr>
          <a:xfrm>
            <a:off x="2214144" y="76200"/>
            <a:ext cx="9144001" cy="762000"/>
          </a:xfrm>
        </p:spPr>
        <p:txBody>
          <a:bodyPr>
            <a:normAutofit/>
          </a:bodyPr>
          <a:lstStyle/>
          <a:p>
            <a:pPr algn="ctr"/>
            <a:r>
              <a:rPr lang="en-US" b="1" dirty="0" err="1">
                <a:solidFill>
                  <a:schemeClr val="bg1"/>
                </a:solidFill>
                <a:latin typeface="Calibri" panose="020F0502020204030204" pitchFamily="34" charset="0"/>
                <a:cs typeface="Calibri" panose="020F0502020204030204" pitchFamily="34" charset="0"/>
              </a:rPr>
              <a:t>Coordinador</a:t>
            </a:r>
            <a:r>
              <a:rPr lang="en-US" b="1" dirty="0">
                <a:solidFill>
                  <a:schemeClr val="bg1"/>
                </a:solidFill>
                <a:latin typeface="Calibri" panose="020F0502020204030204" pitchFamily="34" charset="0"/>
                <a:cs typeface="Calibri" panose="020F0502020204030204" pitchFamily="34" charset="0"/>
              </a:rPr>
              <a:t> de la </a:t>
            </a:r>
            <a:r>
              <a:rPr lang="en-US" b="1" dirty="0" err="1">
                <a:solidFill>
                  <a:schemeClr val="bg1"/>
                </a:solidFill>
                <a:latin typeface="Calibri" panose="020F0502020204030204" pitchFamily="34" charset="0"/>
                <a:cs typeface="Calibri" panose="020F0502020204030204" pitchFamily="34" charset="0"/>
              </a:rPr>
              <a:t>Agencia</a:t>
            </a:r>
            <a:endParaRPr lang="en-US" b="1" dirty="0">
              <a:solidFill>
                <a:srgbClr val="001125"/>
              </a:solidFill>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4</a:t>
            </a:fld>
            <a:endParaRPr lang="en-US" sz="1600">
              <a:solidFill>
                <a:srgbClr val="001125"/>
              </a:solidFill>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ct val="0"/>
              </a:spcBef>
            </a:pPr>
            <a:endParaRPr lang="en-US" sz="2000">
              <a:solidFill>
                <a:srgbClr val="001125"/>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350541" y="990600"/>
            <a:ext cx="8915400" cy="5171800"/>
          </a:xfrm>
          <a:prstGeom prst="rect">
            <a:avLst/>
          </a:prstGeom>
        </p:spPr>
        <p:txBody>
          <a:bodyPr wrap="square">
            <a:spAutoFit/>
          </a:bodyPr>
          <a:lstStyle/>
          <a:p>
            <a:pPr marL="342900" indent="-342900">
              <a:lnSpc>
                <a:spcPct val="107000"/>
              </a:lnSpc>
              <a:buFont typeface="Symbol" panose="05050102010706020507" pitchFamily="18" charset="2"/>
              <a:buChar char=""/>
            </a:pPr>
            <a:r>
              <a:rPr lang="es-MX" dirty="0">
                <a:solidFill>
                  <a:schemeClr val="bg1"/>
                </a:solidFill>
                <a:latin typeface="Calibri" panose="020F0502020204030204" pitchFamily="34" charset="0"/>
                <a:ea typeface="Calibri" panose="020F0502020204030204" pitchFamily="34" charset="0"/>
                <a:cs typeface="Calibri" panose="020F0502020204030204" pitchFamily="34" charset="0"/>
              </a:rPr>
              <a:t>Si usted es un nuevo usuario de NORS/DIRS, el coordinador de su agencia le proporcionará una cuenta de usuario –en caso de no contar ya con una- para acceder directamente a los documentos.</a:t>
            </a:r>
          </a:p>
          <a:p>
            <a:pPr marL="742950" marR="0" lvl="1" indent="-285750">
              <a:lnSpc>
                <a:spcPct val="107000"/>
              </a:lnSpc>
              <a:spcBef>
                <a:spcPts val="0"/>
              </a:spcBef>
              <a:spcAft>
                <a:spcPts val="0"/>
              </a:spcAft>
              <a:buFont typeface="Courier New" panose="02070309020205020404" pitchFamily="49" charset="0"/>
              <a:buChar char="o"/>
            </a:pPr>
            <a:r>
              <a:rPr lang="es-MX"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La cuenta de usuario es única para usted; no debe ser compartida con otros bajo ninguna circunstancia.</a:t>
            </a:r>
          </a:p>
          <a:p>
            <a:pPr marL="742950" marR="0" lvl="1" indent="-285750">
              <a:lnSpc>
                <a:spcPct val="107000"/>
              </a:lnSpc>
              <a:spcBef>
                <a:spcPts val="0"/>
              </a:spcBef>
              <a:spcAft>
                <a:spcPts val="0"/>
              </a:spcAft>
              <a:buFont typeface="Courier New" panose="02070309020205020404" pitchFamily="49" charset="0"/>
              <a:buChar char="o"/>
            </a:pPr>
            <a:r>
              <a:rPr lang="es-MX"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Su autorización para utilizar la cuenta finaliza si cambia de función o deja la agencia; debe notificar a su coordinador de agencia para que su cuenta de usuario pueda ser reasignada.</a:t>
            </a:r>
            <a:endPar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buFont typeface="Symbol" panose="05050102010706020507" pitchFamily="18" charset="2"/>
              <a:buChar char=""/>
            </a:pPr>
            <a:r>
              <a:rPr lang="es-MX"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En ciertas circunstancias -previa solicitud y cuando se determine que es de interés público- la información relativa a su acceso a los documentos del NORS o del DIRS (por ejemplo, un registro de auditoría) podrá entregarse a un proveedor de servicios a cuyos documentos usted haya accedido.</a:t>
            </a: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dirty="0">
              <a:solidFill>
                <a:schemeClr val="bg1"/>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252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a:spLocks noGrp="1"/>
          </p:cNvSpPr>
          <p:nvPr>
            <p:ph type="title"/>
          </p:nvPr>
        </p:nvSpPr>
        <p:spPr>
          <a:xfrm>
            <a:off x="2214144" y="76200"/>
            <a:ext cx="9144001" cy="762000"/>
          </a:xfrm>
        </p:spPr>
        <p:txBody>
          <a:bodyPr>
            <a:normAutofit/>
          </a:bodyPr>
          <a:lstStyle/>
          <a:p>
            <a:pPr algn="ctr"/>
            <a:r>
              <a:rPr lang="en-US" b="1" dirty="0" err="1">
                <a:solidFill>
                  <a:schemeClr val="bg1"/>
                </a:solidFill>
                <a:latin typeface="Calibri" panose="020F0502020204030204" pitchFamily="34" charset="0"/>
                <a:cs typeface="Calibri" panose="020F0502020204030204" pitchFamily="34" charset="0"/>
              </a:rPr>
              <a:t>Documentos</a:t>
            </a:r>
            <a:r>
              <a:rPr lang="en-US" b="1" dirty="0">
                <a:solidFill>
                  <a:schemeClr val="bg1"/>
                </a:solidFill>
                <a:latin typeface="Calibri" panose="020F0502020204030204" pitchFamily="34" charset="0"/>
                <a:cs typeface="Calibri" panose="020F0502020204030204" pitchFamily="34" charset="0"/>
              </a:rPr>
              <a:t> del NORS y del DIRS</a:t>
            </a:r>
            <a:endParaRPr lang="en-US" b="1" dirty="0">
              <a:solidFill>
                <a:srgbClr val="001125"/>
              </a:solidFill>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5</a:t>
            </a:fld>
            <a:endParaRPr lang="en-US" sz="1600">
              <a:solidFill>
                <a:srgbClr val="001125"/>
              </a:solidFill>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ct val="0"/>
              </a:spcBef>
            </a:pPr>
            <a:endParaRPr lang="en-US" sz="2000">
              <a:solidFill>
                <a:srgbClr val="001125"/>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285453" y="914400"/>
            <a:ext cx="9333459" cy="8457700"/>
          </a:xfrm>
          <a:prstGeom prst="rect">
            <a:avLst/>
          </a:prstGeom>
        </p:spPr>
        <p:txBody>
          <a:bodyPr wrap="square">
            <a:spAutoFit/>
          </a:bodyPr>
          <a:lstStyle/>
          <a:p>
            <a:pPr marL="285750" indent="-285750">
              <a:lnSpc>
                <a:spcPct val="107000"/>
              </a:lnSpc>
              <a:buFont typeface="Arial" panose="020B0604020202020204" pitchFamily="34" charset="0"/>
              <a:buChar char="•"/>
            </a:pPr>
            <a:r>
              <a:rPr lang="es-MX" sz="2000" dirty="0">
                <a:solidFill>
                  <a:schemeClr val="bg2"/>
                </a:solidFill>
                <a:latin typeface="Calibri" panose="020F0502020204030204" pitchFamily="34" charset="0"/>
                <a:cs typeface="Calibri" panose="020F0502020204030204" pitchFamily="34" charset="0"/>
              </a:rPr>
              <a:t>Los documentos del NORS/DIRS proporcionan información oportuna sobre el estado de las interrupciones en redes y el estado de la infraestructura, tal y como lo reportan los proveedores de servicios a la FCC.</a:t>
            </a:r>
          </a:p>
          <a:p>
            <a:pPr marL="285750" indent="-285750">
              <a:lnSpc>
                <a:spcPct val="107000"/>
              </a:lnSpc>
              <a:buFont typeface="Arial" panose="020B0604020202020204" pitchFamily="34" charset="0"/>
              <a:buChar char="•"/>
            </a:pP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pPr>
            <a:r>
              <a:rPr lang="es-MX"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Su cuenta de usuario le dará acceso de “sólo lectura”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read-only) </a:t>
            </a:r>
            <a:r>
              <a:rPr lang="es-MX"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 los documentos del NORS y del DIRS a partir del 30 de septiembre de 2022 que describan hechos ocurridos, </a:t>
            </a:r>
            <a:r>
              <a:rPr lang="es-MX" sz="2000" dirty="0">
                <a:solidFill>
                  <a:schemeClr val="bg1"/>
                </a:solidFill>
                <a:latin typeface="Calibri" panose="020F0502020204030204" pitchFamily="34" charset="0"/>
                <a:ea typeface="Calibri" panose="020F0502020204030204" pitchFamily="34" charset="0"/>
                <a:cs typeface="Calibri" panose="020F0502020204030204" pitchFamily="34" charset="0"/>
              </a:rPr>
              <a:t>por lo</a:t>
            </a:r>
            <a:r>
              <a:rPr lang="es-MX"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menos parcialmente, en su estado, sus fronteras territoriales o su jurisdicción federal*.</a:t>
            </a:r>
          </a:p>
          <a:p>
            <a:pPr marL="285750" indent="-285750">
              <a:lnSpc>
                <a:spcPct val="107000"/>
              </a:lnSpc>
              <a:buFont typeface="Arial" panose="020B0604020202020204" pitchFamily="34" charset="0"/>
              <a:buChar char="•"/>
            </a:pPr>
            <a:endPar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pPr>
            <a:r>
              <a:rPr lang="es-MX"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Los documentos del NORS y del DIRS son presentados por los proveedores de servicios (47 CFR § 4.11).  Los proveedores de servicios pueden actualizar sus documentos si se descubre información adicional.**</a:t>
            </a:r>
          </a:p>
          <a:p>
            <a:pPr marL="285750" indent="-285750">
              <a:lnSpc>
                <a:spcPct val="107000"/>
              </a:lnSpc>
              <a:buFont typeface="Arial" panose="020B0604020202020204" pitchFamily="34" charset="0"/>
              <a:buChar char="•"/>
            </a:pP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pPr>
            <a:r>
              <a:rPr lang="es-MX"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Puede haber momentos en los que el acceso a los sistemas NORS y DIRS no esté disponible, ej., debido a servicios y mantenimiento planificados o no planificados.</a:t>
            </a:r>
          </a:p>
          <a:p>
            <a:pPr>
              <a:lnSpc>
                <a:spcPct val="107000"/>
              </a:lnSpc>
            </a:pPr>
            <a:endPar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s-MX" sz="1400" i="1" dirty="0">
                <a:solidFill>
                  <a:schemeClr val="bg1"/>
                </a:solidFill>
                <a:latin typeface="Calibri" panose="020F0502020204030204" pitchFamily="34" charset="0"/>
                <a:ea typeface="Calibri" panose="020F0502020204030204" pitchFamily="34" charset="0"/>
                <a:cs typeface="Calibri" panose="020F0502020204030204" pitchFamily="34" charset="0"/>
              </a:rPr>
              <a:t>Los estados reciben acceso a los documentos de los sucesos ocurridos en los territorios Tribales cercanos y los territorios Tribales reciben acceso a los documentos de los sucesos ocurridos en los estados que rodean sus tierras.  Los estados reciben acceso a los documentos de varios estados si su estado está incluido en un informe de varios estados.</a:t>
            </a:r>
          </a:p>
          <a:p>
            <a:pPr>
              <a:lnSpc>
                <a:spcPct val="107000"/>
              </a:lnSpc>
            </a:pPr>
            <a:r>
              <a:rPr lang="en-US" sz="1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MX" sz="1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FCC no valida de forma independiente y no puede garantizar la exactitud de los envíos.</a:t>
            </a:r>
            <a:endParaRPr lang="en-US" sz="1400" i="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200150" lvl="2" indent="-285750">
              <a:lnSpc>
                <a:spcPct val="107000"/>
              </a:lnSpc>
              <a:buFont typeface="Arial" panose="020B0604020202020204" pitchFamily="34" charset="0"/>
              <a:buChar char="•"/>
            </a:pPr>
            <a:endPar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eaLnBrk="1" hangingPunct="1"/>
            <a:endParaRPr lang="en-US" altLang="en-US" sz="1400"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2"/>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dirty="0">
              <a:solidFill>
                <a:schemeClr val="bg2"/>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083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9" name="Title 12"/>
          <p:cNvSpPr>
            <a:spLocks noGrp="1"/>
          </p:cNvSpPr>
          <p:nvPr>
            <p:ph type="title"/>
          </p:nvPr>
        </p:nvSpPr>
        <p:spPr>
          <a:xfrm>
            <a:off x="2214144" y="76200"/>
            <a:ext cx="9144001" cy="762000"/>
          </a:xfrm>
        </p:spPr>
        <p:txBody>
          <a:bodyPr>
            <a:normAutofit/>
          </a:bodyPr>
          <a:lstStyle/>
          <a:p>
            <a:pPr algn="ctr"/>
            <a:r>
              <a:rPr lang="en-US" b="1" dirty="0">
                <a:solidFill>
                  <a:schemeClr val="bg1"/>
                </a:solidFill>
                <a:latin typeface="Calibri" panose="020F0502020204030204" pitchFamily="34" charset="0"/>
                <a:cs typeface="Calibri" panose="020F0502020204030204" pitchFamily="34" charset="0"/>
              </a:rPr>
              <a:t>DIRS</a:t>
            </a:r>
            <a:endParaRPr lang="en-US" b="1" dirty="0">
              <a:solidFill>
                <a:srgbClr val="001125"/>
              </a:solidFill>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13F82-EE5E-44EE-A61D-E31C6657F26F}" type="slidenum">
              <a:rPr kumimoji="0" lang="en-US" sz="1600" b="0" i="0" u="none" strike="noStrike" kern="1200" cap="none" spc="0" normalizeH="0" baseline="0" noProof="0" smtClean="0">
                <a:ln>
                  <a:noFill/>
                </a:ln>
                <a:solidFill>
                  <a:srgbClr val="001125"/>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a:ln>
                <a:noFill/>
              </a:ln>
              <a:solidFill>
                <a:srgbClr val="001125"/>
              </a:solidFill>
              <a:effectLst/>
              <a:uLnTx/>
              <a:uFillTx/>
              <a:latin typeface="Corbel"/>
              <a:ea typeface="+mn-ea"/>
              <a:cs typeface="+mn-cs"/>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marR="0" lvl="0" indent="0" algn="l" defTabSz="981075" rtl="0" eaLnBrk="0" fontAlgn="base" latinLnBrk="0" hangingPunct="0">
              <a:lnSpc>
                <a:spcPct val="100000"/>
              </a:lnSpc>
              <a:spcBef>
                <a:spcPct val="0"/>
              </a:spcBef>
              <a:spcAft>
                <a:spcPct val="0"/>
              </a:spcAft>
              <a:buClr>
                <a:prstClr val="white"/>
              </a:buClr>
              <a:buSzTx/>
              <a:buFont typeface="Verdana" panose="020B0604030504040204" pitchFamily="34" charset="0"/>
              <a:buNone/>
              <a:tabLst/>
              <a:defRPr/>
            </a:pPr>
            <a:endParaRPr kumimoji="0" lang="en-US" sz="2000" b="0" i="0" u="none" strike="noStrike" kern="1200" cap="none" spc="0" normalizeH="0" baseline="0" noProof="0">
              <a:ln>
                <a:noFill/>
              </a:ln>
              <a:solidFill>
                <a:srgbClr val="001125"/>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350541" y="762000"/>
            <a:ext cx="8915400" cy="326371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u="none" strike="noStrike" kern="1200" cap="none" spc="0" normalizeH="0" baseline="0" noProof="0" dirty="0">
              <a:ln>
                <a:noFill/>
              </a:ln>
              <a:solidFill>
                <a:srgbClr val="000E21"/>
              </a:solidFill>
              <a:effectLst/>
              <a:highlight>
                <a:srgbClr val="00FFFF"/>
              </a:highlight>
              <a:uLnTx/>
              <a:uFillTx/>
              <a:latin typeface="Corbel"/>
              <a:ea typeface="+mn-ea"/>
              <a:cs typeface="+mn-cs"/>
            </a:endParaRP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endParaRPr kumimoji="0" lang="en-US" sz="1800" b="0" i="0" u="none" strike="noStrike" kern="1200" cap="none" spc="0" normalizeH="0" baseline="0" noProof="0" dirty="0">
              <a:ln>
                <a:noFill/>
              </a:ln>
              <a:solidFill>
                <a:srgbClr val="000E21"/>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000E2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E2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E2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E2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E2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altLang="en-US" sz="1800" b="0" i="0" u="none" strike="noStrike" kern="0" cap="none" spc="0" normalizeH="0" baseline="0" noProof="0" dirty="0">
              <a:ln>
                <a:noFill/>
              </a:ln>
              <a:solidFill>
                <a:srgbClr val="000E21"/>
              </a:solidFill>
              <a:effectLst/>
              <a:uLnTx/>
              <a:uFillTx/>
              <a:latin typeface="Calibri" panose="020F0502020204030204" pitchFamily="34" charset="0"/>
              <a:ea typeface="+mn-ea"/>
              <a:cs typeface="Calibri" panose="020F0502020204030204" pitchFamily="34" charset="0"/>
            </a:endParaRPr>
          </a:p>
          <a:p>
            <a:pPr marL="282575" marR="0" lvl="1" indent="0" algn="l" defTabSz="914400" rtl="0" eaLnBrk="1" fontAlgn="auto" latinLnBrk="0" hangingPunct="1">
              <a:lnSpc>
                <a:spcPct val="90000"/>
              </a:lnSpc>
              <a:spcBef>
                <a:spcPts val="600"/>
              </a:spcBef>
              <a:spcAft>
                <a:spcPts val="600"/>
              </a:spcAft>
              <a:buClr>
                <a:srgbClr val="000000"/>
              </a:buClr>
              <a:buSzTx/>
              <a:buFontTx/>
              <a:buNone/>
              <a:tabLst/>
              <a:defRPr/>
            </a:pPr>
            <a:endParaRPr kumimoji="0" lang="en-US" altLang="en-US" sz="1800" b="0" i="0" u="none" strike="noStrike" kern="0" cap="none" spc="0" normalizeH="0" baseline="0" noProof="0" dirty="0">
              <a:ln>
                <a:noFill/>
              </a:ln>
              <a:solidFill>
                <a:srgbClr val="000E21"/>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9B2018A3-E1E7-442A-BC28-2F4251596427}"/>
              </a:ext>
            </a:extLst>
          </p:cNvPr>
          <p:cNvSpPr txBox="1"/>
          <p:nvPr/>
        </p:nvSpPr>
        <p:spPr>
          <a:xfrm>
            <a:off x="2366545" y="957569"/>
            <a:ext cx="8991600" cy="6217087"/>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tabLst/>
              <a:defRPr/>
            </a:pPr>
            <a:r>
              <a:rPr lang="es-CL" b="1" i="1" dirty="0">
                <a:solidFill>
                  <a:schemeClr val="bg2"/>
                </a:solidFill>
                <a:latin typeface="Calibri" panose="020F0502020204030204" pitchFamily="34" charset="0"/>
                <a:cs typeface="Calibri" panose="020F0502020204030204" pitchFamily="34" charset="0"/>
              </a:rPr>
              <a:t>¿</a:t>
            </a:r>
            <a:r>
              <a:rPr lang="en-US" b="1" i="1" dirty="0" err="1">
                <a:solidFill>
                  <a:schemeClr val="bg2"/>
                </a:solidFill>
                <a:latin typeface="Calibri" panose="020F0502020204030204" pitchFamily="34" charset="0"/>
                <a:cs typeface="Calibri" panose="020F0502020204030204" pitchFamily="34" charset="0"/>
              </a:rPr>
              <a:t>Qué</a:t>
            </a:r>
            <a:r>
              <a:rPr lang="en-US" b="1" i="1" dirty="0">
                <a:solidFill>
                  <a:schemeClr val="bg2"/>
                </a:solidFill>
                <a:latin typeface="Calibri" panose="020F0502020204030204" pitchFamily="34" charset="0"/>
                <a:cs typeface="Calibri" panose="020F0502020204030204" pitchFamily="34" charset="0"/>
              </a:rPr>
              <a:t> es </a:t>
            </a:r>
            <a:r>
              <a:rPr lang="en-US" b="1" i="1" dirty="0" err="1">
                <a:solidFill>
                  <a:schemeClr val="bg2"/>
                </a:solidFill>
                <a:latin typeface="Calibri" panose="020F0502020204030204" pitchFamily="34" charset="0"/>
                <a:cs typeface="Calibri" panose="020F0502020204030204" pitchFamily="34" charset="0"/>
              </a:rPr>
              <a:t>el</a:t>
            </a:r>
            <a:r>
              <a:rPr lang="en-US" b="1" i="1" dirty="0">
                <a:solidFill>
                  <a:schemeClr val="bg2"/>
                </a:solidFill>
                <a:latin typeface="Calibri" panose="020F0502020204030204" pitchFamily="34" charset="0"/>
                <a:cs typeface="Calibri" panose="020F0502020204030204" pitchFamily="34" charset="0"/>
              </a:rPr>
              <a:t> DIRS?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s-MX" dirty="0">
                <a:solidFill>
                  <a:schemeClr val="bg2"/>
                </a:solidFill>
                <a:latin typeface="Calibri" panose="020F0502020204030204" pitchFamily="34" charset="0"/>
                <a:cs typeface="Calibri" panose="020F0502020204030204" pitchFamily="34" charset="0"/>
              </a:rPr>
              <a:t>El DIRS es un sistema voluntario, basado en la web, a través del cual la FCC recoge información </a:t>
            </a:r>
            <a:r>
              <a:rPr kumimoji="0" lang="es-MX" sz="1800" b="0" i="0" u="none" strike="noStrike" kern="1200" cap="none" spc="0" normalizeH="0" baseline="0" noProof="0" dirty="0">
                <a:ln>
                  <a:noFill/>
                </a:ln>
                <a:solidFill>
                  <a:srgbClr val="000E21"/>
                </a:solidFill>
                <a:effectLst/>
                <a:uLnTx/>
                <a:uFillTx/>
                <a:latin typeface="Calibri" panose="020F0502020204030204" pitchFamily="34" charset="0"/>
                <a:ea typeface="+mn-ea"/>
                <a:cs typeface="Calibri" panose="020F0502020204030204" pitchFamily="34" charset="0"/>
              </a:rPr>
              <a:t>de los proveedores de comunicaciones </a:t>
            </a:r>
            <a:r>
              <a:rPr lang="es-MX" dirty="0">
                <a:solidFill>
                  <a:schemeClr val="bg2"/>
                </a:solidFill>
                <a:latin typeface="Calibri" panose="020F0502020204030204" pitchFamily="34" charset="0"/>
                <a:cs typeface="Calibri" panose="020F0502020204030204" pitchFamily="34" charset="0"/>
              </a:rPr>
              <a:t>sobre el estado operativo y datos de restablecimiento durante los principales desastres y los subsiguientes esfuerzos de recuperación.  El DIRS es activado por la FCC a nivel local o regional cuando una emergencia lo justifica.</a:t>
            </a:r>
            <a:br>
              <a:rPr lang="en-US" dirty="0">
                <a:solidFill>
                  <a:schemeClr val="bg2"/>
                </a:solidFill>
                <a:latin typeface="Calibri" panose="020F0502020204030204" pitchFamily="34" charset="0"/>
                <a:cs typeface="Calibri" panose="020F0502020204030204" pitchFamily="34" charset="0"/>
              </a:rPr>
            </a:br>
            <a:endParaRPr lang="en-US" dirty="0">
              <a:solidFill>
                <a:schemeClr val="bg2"/>
              </a:solidFill>
              <a:latin typeface="Calibri" panose="020F0502020204030204" pitchFamily="34" charset="0"/>
              <a:cs typeface="Calibri" panose="020F0502020204030204" pitchFamily="34" charset="0"/>
            </a:endParaRPr>
          </a:p>
          <a:p>
            <a:pPr marR="0" lvl="0" algn="l" defTabSz="914400" rtl="0" eaLnBrk="0" fontAlgn="base" latinLnBrk="0" hangingPunct="0">
              <a:lnSpc>
                <a:spcPct val="100000"/>
              </a:lnSpc>
              <a:spcBef>
                <a:spcPct val="0"/>
              </a:spcBef>
              <a:spcAft>
                <a:spcPct val="0"/>
              </a:spcAft>
              <a:buClrTx/>
              <a:buSzTx/>
              <a:tabLst/>
              <a:defRPr/>
            </a:pPr>
            <a:r>
              <a:rPr lang="en-US" b="1" i="1" dirty="0" err="1">
                <a:solidFill>
                  <a:schemeClr val="bg2"/>
                </a:solidFill>
                <a:latin typeface="Calibri" panose="020F0502020204030204" pitchFamily="34" charset="0"/>
                <a:cs typeface="Calibri" panose="020F0502020204030204" pitchFamily="34" charset="0"/>
              </a:rPr>
              <a:t>Propósitos</a:t>
            </a:r>
            <a:r>
              <a:rPr lang="en-US" b="1" i="1" dirty="0">
                <a:solidFill>
                  <a:schemeClr val="bg2"/>
                </a:solidFill>
                <a:latin typeface="Calibri" panose="020F0502020204030204" pitchFamily="34" charset="0"/>
                <a:cs typeface="Calibri" panose="020F0502020204030204" pitchFamily="34" charset="0"/>
              </a:rPr>
              <a:t> del DIRS</a:t>
            </a:r>
            <a:r>
              <a:rPr lang="en-US" dirty="0">
                <a:solidFill>
                  <a:schemeClr val="bg2"/>
                </a:solidFill>
                <a:latin typeface="Calibri" panose="020F0502020204030204" pitchFamily="34" charset="0"/>
                <a:cs typeface="Calibri" panose="020F0502020204030204" pitchFamily="34" charset="0"/>
              </a:rPr>
              <a:t>:</a:t>
            </a:r>
          </a:p>
          <a:p>
            <a:pPr marL="800100" lvl="1" indent="-342900" eaLnBrk="0" fontAlgn="base" hangingPunct="0">
              <a:spcBef>
                <a:spcPct val="0"/>
              </a:spcBef>
              <a:spcAft>
                <a:spcPct val="0"/>
              </a:spcAft>
              <a:buFont typeface="Arial" panose="020B0604020202020204" pitchFamily="34" charset="0"/>
              <a:buChar char="•"/>
              <a:defRPr/>
            </a:pPr>
            <a:r>
              <a:rPr lang="es-MX" dirty="0">
                <a:solidFill>
                  <a:schemeClr val="bg1"/>
                </a:solidFill>
                <a:latin typeface="Calibri" panose="020F0502020204030204" pitchFamily="34" charset="0"/>
                <a:cs typeface="Calibri" panose="020F0502020204030204" pitchFamily="34" charset="0"/>
              </a:rPr>
              <a:t>Proporcionar un proceso único, coordinado y coherente para que los proveedores de comunicaciones notifiquen su información sobre el estado de la infraestructura de comunicaciones durante los desastres. </a:t>
            </a:r>
          </a:p>
          <a:p>
            <a:pPr marL="800100" lvl="1" indent="-342900" eaLnBrk="0" fontAlgn="base" hangingPunct="0">
              <a:spcBef>
                <a:spcPct val="0"/>
              </a:spcBef>
              <a:spcAft>
                <a:spcPct val="0"/>
              </a:spcAft>
              <a:buFont typeface="Arial" panose="020B0604020202020204" pitchFamily="34" charset="0"/>
              <a:buChar char="•"/>
              <a:defRPr/>
            </a:pPr>
            <a:endParaRPr lang="en-US" dirty="0">
              <a:solidFill>
                <a:schemeClr val="bg2"/>
              </a:solidFill>
              <a:latin typeface="Calibri" panose="020F0502020204030204" pitchFamily="34" charset="0"/>
              <a:cs typeface="Calibri" panose="020F0502020204030204" pitchFamily="34" charset="0"/>
            </a:endParaRPr>
          </a:p>
          <a:p>
            <a:pPr marL="800100" lvl="1" indent="-342900" eaLnBrk="0" fontAlgn="base" hangingPunct="0">
              <a:spcBef>
                <a:spcPct val="0"/>
              </a:spcBef>
              <a:spcAft>
                <a:spcPct val="0"/>
              </a:spcAft>
              <a:buFont typeface="Arial" panose="020B0604020202020204" pitchFamily="34" charset="0"/>
              <a:buChar char="•"/>
              <a:defRPr/>
            </a:pPr>
            <a:r>
              <a:rPr lang="es-MX" dirty="0">
                <a:solidFill>
                  <a:schemeClr val="bg2"/>
                </a:solidFill>
                <a:latin typeface="Calibri" panose="020F0502020204030204" pitchFamily="34" charset="0"/>
                <a:cs typeface="Calibri" panose="020F0502020204030204" pitchFamily="34" charset="0"/>
              </a:rPr>
              <a:t>Proporcionar un conocimiento de la situación para las agencias estatales y federales que trabajan en la reparación:</a:t>
            </a:r>
          </a:p>
          <a:p>
            <a:pPr marL="1257300" lvl="2" indent="-342900" eaLnBrk="0" fontAlgn="base" hangingPunct="0">
              <a:spcBef>
                <a:spcPct val="0"/>
              </a:spcBef>
              <a:spcAft>
                <a:spcPct val="0"/>
              </a:spcAft>
              <a:buFont typeface="Arial" panose="020B0604020202020204" pitchFamily="34" charset="0"/>
              <a:buChar char="•"/>
              <a:defRPr/>
            </a:pPr>
            <a:r>
              <a:rPr lang="es-MX" dirty="0">
                <a:solidFill>
                  <a:schemeClr val="bg2"/>
                </a:solidFill>
                <a:latin typeface="Calibri" panose="020F0502020204030204" pitchFamily="34" charset="0"/>
                <a:cs typeface="Calibri" panose="020F0502020204030204" pitchFamily="34" charset="0"/>
              </a:rPr>
              <a:t>Muestra las zonas más afectadas.</a:t>
            </a:r>
          </a:p>
          <a:p>
            <a:pPr marL="1257300" lvl="2" indent="-342900" eaLnBrk="0" fontAlgn="base" hangingPunct="0">
              <a:spcBef>
                <a:spcPct val="0"/>
              </a:spcBef>
              <a:spcAft>
                <a:spcPct val="0"/>
              </a:spcAft>
              <a:buFont typeface="Arial" panose="020B0604020202020204" pitchFamily="34" charset="0"/>
              <a:buChar char="•"/>
              <a:defRPr/>
            </a:pPr>
            <a:r>
              <a:rPr lang="es-MX" dirty="0">
                <a:solidFill>
                  <a:schemeClr val="bg2"/>
                </a:solidFill>
                <a:latin typeface="Calibri" panose="020F0502020204030204" pitchFamily="34" charset="0"/>
                <a:cs typeface="Calibri" panose="020F0502020204030204" pitchFamily="34" charset="0"/>
              </a:rPr>
              <a:t>Ayuda a coordinar los esfuerzos de recuperación.</a:t>
            </a:r>
            <a:endParaRPr lang="en-US" dirty="0">
              <a:solidFill>
                <a:schemeClr val="bg2"/>
              </a:solidFill>
              <a:latin typeface="Calibri" panose="020F0502020204030204" pitchFamily="34" charset="0"/>
              <a:cs typeface="Calibri" panose="020F0502020204030204" pitchFamily="34" charset="0"/>
            </a:endParaRPr>
          </a:p>
          <a:p>
            <a:pPr marL="800100" lvl="1" indent="-342900" eaLnBrk="0" fontAlgn="base" hangingPunct="0">
              <a:spcBef>
                <a:spcPct val="0"/>
              </a:spcBef>
              <a:spcAft>
                <a:spcPct val="0"/>
              </a:spcAft>
              <a:buFont typeface="Arial" panose="020B0604020202020204" pitchFamily="34" charset="0"/>
              <a:buChar char="•"/>
              <a:defRPr/>
            </a:pPr>
            <a:endParaRPr lang="en-US" dirty="0">
              <a:solidFill>
                <a:schemeClr val="bg2"/>
              </a:solidFill>
              <a:latin typeface="Calibri" panose="020F0502020204030204" pitchFamily="34" charset="0"/>
              <a:cs typeface="Calibri" panose="020F0502020204030204" pitchFamily="34" charset="0"/>
            </a:endParaRPr>
          </a:p>
          <a:p>
            <a:pPr marL="800100" lvl="1" indent="-342900" eaLnBrk="0" fontAlgn="base" hangingPunct="0">
              <a:spcBef>
                <a:spcPct val="0"/>
              </a:spcBef>
              <a:spcAft>
                <a:spcPct val="0"/>
              </a:spcAft>
              <a:buFont typeface="Arial" panose="020B0604020202020204" pitchFamily="34" charset="0"/>
              <a:buChar char="•"/>
              <a:defRPr/>
            </a:pPr>
            <a:r>
              <a:rPr lang="es-MX" dirty="0">
                <a:solidFill>
                  <a:schemeClr val="bg2"/>
                </a:solidFill>
                <a:latin typeface="Calibri" panose="020F0502020204030204" pitchFamily="34" charset="0"/>
                <a:cs typeface="Calibri" panose="020F0502020204030204" pitchFamily="34" charset="0"/>
              </a:rPr>
              <a:t>Hacer un seguimiento de la eficacia de los esfuerzos de recuperación.</a:t>
            </a:r>
          </a:p>
          <a:p>
            <a:pPr marL="800100" lvl="1" indent="-342900" eaLnBrk="0" fontAlgn="base" hangingPunct="0">
              <a:spcBef>
                <a:spcPct val="0"/>
              </a:spcBef>
              <a:spcAft>
                <a:spcPct val="0"/>
              </a:spcAft>
              <a:buFont typeface="Arial" panose="020B0604020202020204" pitchFamily="34" charset="0"/>
              <a:buChar char="•"/>
              <a:defRPr/>
            </a:pPr>
            <a:endParaRPr lang="en-US" sz="1000" dirty="0">
              <a:solidFill>
                <a:schemeClr val="bg2"/>
              </a:solidFill>
              <a:latin typeface="Calibri" panose="020F0502020204030204" pitchFamily="34" charset="0"/>
              <a:cs typeface="Calibri" panose="020F0502020204030204" pitchFamily="34" charset="0"/>
            </a:endParaRPr>
          </a:p>
          <a:p>
            <a:pPr marL="800100" lvl="1" indent="-342900" eaLnBrk="0" fontAlgn="base" hangingPunct="0">
              <a:spcBef>
                <a:spcPct val="0"/>
              </a:spcBef>
              <a:spcAft>
                <a:spcPct val="0"/>
              </a:spcAft>
              <a:buFont typeface="Arial" panose="020B0604020202020204" pitchFamily="34" charset="0"/>
              <a:buChar char="•"/>
              <a:defRPr/>
            </a:pPr>
            <a:r>
              <a:rPr lang="es-MX" dirty="0">
                <a:solidFill>
                  <a:schemeClr val="bg2"/>
                </a:solidFill>
                <a:latin typeface="Calibri" panose="020F0502020204030204" pitchFamily="34" charset="0"/>
                <a:cs typeface="Calibri" panose="020F0502020204030204" pitchFamily="34" charset="0"/>
              </a:rPr>
              <a:t>Proporcionar información coherente de las empresas de cada segmento del sector de las comunicaciones</a:t>
            </a:r>
            <a:r>
              <a:rPr lang="en-US" dirty="0">
                <a:solidFill>
                  <a:schemeClr val="bg2"/>
                </a:solidFill>
                <a:latin typeface="Calibri" panose="020F0502020204030204" pitchFamily="34" charset="0"/>
                <a:cs typeface="Calibri" panose="020F0502020204030204" pitchFamily="34" charset="0"/>
              </a:rPr>
              <a: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20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503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9" name="Title 12"/>
          <p:cNvSpPr>
            <a:spLocks noGrp="1"/>
          </p:cNvSpPr>
          <p:nvPr>
            <p:ph type="title"/>
          </p:nvPr>
        </p:nvSpPr>
        <p:spPr>
          <a:xfrm>
            <a:off x="2214144" y="76200"/>
            <a:ext cx="9144001" cy="762000"/>
          </a:xfrm>
        </p:spPr>
        <p:txBody>
          <a:bodyPr>
            <a:normAutofit/>
          </a:bodyPr>
          <a:lstStyle/>
          <a:p>
            <a:pPr algn="ctr"/>
            <a:r>
              <a:rPr lang="en-US" b="1" dirty="0" err="1">
                <a:solidFill>
                  <a:schemeClr val="bg1"/>
                </a:solidFill>
                <a:latin typeface="Calibri" panose="020F0502020204030204" pitchFamily="34" charset="0"/>
                <a:cs typeface="Calibri" panose="020F0502020204030204" pitchFamily="34" charset="0"/>
              </a:rPr>
              <a:t>Alcance</a:t>
            </a:r>
            <a:r>
              <a:rPr lang="en-US" b="1" dirty="0">
                <a:solidFill>
                  <a:schemeClr val="bg1"/>
                </a:solidFill>
                <a:latin typeface="Calibri" panose="020F0502020204030204" pitchFamily="34" charset="0"/>
                <a:cs typeface="Calibri" panose="020F0502020204030204" pitchFamily="34" charset="0"/>
              </a:rPr>
              <a:t> del DIRS</a:t>
            </a:r>
            <a:endParaRPr lang="en-US" b="1" dirty="0">
              <a:solidFill>
                <a:srgbClr val="001125"/>
              </a:solidFill>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13F82-EE5E-44EE-A61D-E31C6657F26F}" type="slidenum">
              <a:rPr kumimoji="0" lang="en-US" sz="1600" b="0" i="0" u="none" strike="noStrike" kern="1200" cap="none" spc="0" normalizeH="0" baseline="0" noProof="0" smtClean="0">
                <a:ln>
                  <a:noFill/>
                </a:ln>
                <a:solidFill>
                  <a:srgbClr val="001125"/>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a:ln>
                <a:noFill/>
              </a:ln>
              <a:solidFill>
                <a:srgbClr val="001125"/>
              </a:solidFill>
              <a:effectLst/>
              <a:uLnTx/>
              <a:uFillTx/>
              <a:latin typeface="Corbel"/>
              <a:ea typeface="+mn-ea"/>
              <a:cs typeface="+mn-cs"/>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marR="0" lvl="0" indent="0" algn="l" defTabSz="981075" rtl="0" eaLnBrk="0" fontAlgn="base" latinLnBrk="0" hangingPunct="0">
              <a:lnSpc>
                <a:spcPct val="100000"/>
              </a:lnSpc>
              <a:spcBef>
                <a:spcPct val="0"/>
              </a:spcBef>
              <a:spcAft>
                <a:spcPct val="0"/>
              </a:spcAft>
              <a:buClr>
                <a:prstClr val="white"/>
              </a:buClr>
              <a:buSzTx/>
              <a:buFont typeface="Verdana" panose="020B0604030504040204" pitchFamily="34" charset="0"/>
              <a:buNone/>
              <a:tabLst/>
              <a:defRPr/>
            </a:pPr>
            <a:endParaRPr kumimoji="0" lang="en-US" sz="2000" b="0" i="0" u="none" strike="noStrike" kern="1200" cap="none" spc="0" normalizeH="0" baseline="0" noProof="0">
              <a:ln>
                <a:noFill/>
              </a:ln>
              <a:solidFill>
                <a:srgbClr val="001125"/>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325478" y="1140339"/>
            <a:ext cx="8915400" cy="29673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E21"/>
              </a:solidFill>
              <a:effectLst/>
              <a:highlight>
                <a:srgbClr val="00FFFF"/>
              </a:highligh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altLang="en-US" sz="1800" b="0" i="0" u="none" strike="noStrike" kern="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282575" marR="0" lvl="1" indent="0" algn="l" defTabSz="914400" rtl="0" eaLnBrk="1" fontAlgn="auto" latinLnBrk="0" hangingPunct="1">
              <a:lnSpc>
                <a:spcPct val="90000"/>
              </a:lnSpc>
              <a:spcBef>
                <a:spcPts val="600"/>
              </a:spcBef>
              <a:spcAft>
                <a:spcPts val="600"/>
              </a:spcAft>
              <a:buClr>
                <a:srgbClr val="000000"/>
              </a:buClr>
              <a:buSzTx/>
              <a:buFontTx/>
              <a:buNone/>
              <a:tabLst/>
              <a:defRPr/>
            </a:pPr>
            <a:endParaRPr kumimoji="0" lang="en-US" altLang="en-US" sz="1800" b="0" i="0" u="none" strike="noStrike" kern="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E92ACA89-0F16-4092-BADF-A319573A9E28}"/>
              </a:ext>
            </a:extLst>
          </p:cNvPr>
          <p:cNvSpPr txBox="1"/>
          <p:nvPr/>
        </p:nvSpPr>
        <p:spPr>
          <a:xfrm>
            <a:off x="2513622" y="1309816"/>
            <a:ext cx="8534283" cy="4974888"/>
          </a:xfrm>
          <a:prstGeom prst="rect">
            <a:avLst/>
          </a:prstGeom>
          <a:noFill/>
        </p:spPr>
        <p:txBody>
          <a:bodyPr wrap="square" lIns="91440" tIns="45720" rIns="91440" bIns="45720" rtlCol="0" anchor="t">
            <a:spAutoFit/>
          </a:bodyPr>
          <a:lstStyle/>
          <a:p>
            <a:pPr marR="0" lvl="0" algn="l" defTabSz="914400" rtl="0" eaLnBrk="1" fontAlgn="base" latinLnBrk="0" hangingPunct="1">
              <a:lnSpc>
                <a:spcPct val="80000"/>
              </a:lnSpc>
              <a:spcBef>
                <a:spcPct val="20000"/>
              </a:spcBef>
              <a:spcAft>
                <a:spcPct val="0"/>
              </a:spcAft>
              <a:buClr>
                <a:srgbClr val="000000"/>
              </a:buClr>
              <a:buSzPct val="70000"/>
              <a:tabLst/>
              <a:defRPr/>
            </a:pPr>
            <a:r>
              <a:rPr lang="en-US" altLang="en-US" sz="2400" kern="0" dirty="0">
                <a:solidFill>
                  <a:schemeClr val="bg1"/>
                </a:solidFill>
                <a:latin typeface="Calibri"/>
                <a:ea typeface="Calibri"/>
                <a:cs typeface="Calibri"/>
              </a:rPr>
              <a:t>El </a:t>
            </a:r>
            <a:r>
              <a:rPr lang="en-US" altLang="en-US" sz="2400" kern="0" dirty="0" err="1">
                <a:solidFill>
                  <a:schemeClr val="bg1"/>
                </a:solidFill>
                <a:latin typeface="Calibri"/>
                <a:ea typeface="Calibri"/>
                <a:cs typeface="Calibri"/>
              </a:rPr>
              <a:t>sistema</a:t>
            </a:r>
            <a:r>
              <a:rPr lang="en-US" altLang="en-US" sz="2400" kern="0" dirty="0">
                <a:solidFill>
                  <a:schemeClr val="bg1"/>
                </a:solidFill>
                <a:latin typeface="Calibri"/>
                <a:ea typeface="Calibri"/>
                <a:cs typeface="Calibri"/>
              </a:rPr>
              <a:t> DIRS </a:t>
            </a:r>
            <a:r>
              <a:rPr lang="es-MX" altLang="en-US" sz="2400" kern="0" dirty="0">
                <a:solidFill>
                  <a:schemeClr val="bg1"/>
                </a:solidFill>
                <a:latin typeface="Calibri"/>
                <a:ea typeface="Calibri"/>
                <a:cs typeface="Calibri"/>
              </a:rPr>
              <a:t>recopila información sobre el estado de los siguientes aspectos </a:t>
            </a:r>
            <a:r>
              <a:rPr lang="en-US" altLang="en-US" sz="2400" kern="0" dirty="0">
                <a:solidFill>
                  <a:schemeClr val="bg1"/>
                </a:solidFill>
                <a:latin typeface="Calibri"/>
                <a:ea typeface="Calibri"/>
                <a:cs typeface="Calibri"/>
              </a:rPr>
              <a:t>:</a:t>
            </a:r>
          </a:p>
          <a:p>
            <a:pPr marR="0" lvl="0" algn="l" defTabSz="914400" rtl="0" eaLnBrk="1" fontAlgn="base" latinLnBrk="0" hangingPunct="1">
              <a:lnSpc>
                <a:spcPct val="80000"/>
              </a:lnSpc>
              <a:spcBef>
                <a:spcPct val="20000"/>
              </a:spcBef>
              <a:spcAft>
                <a:spcPct val="0"/>
              </a:spcAft>
              <a:buClr>
                <a:srgbClr val="000000"/>
              </a:buClr>
              <a:buSzPct val="70000"/>
              <a:tabLst/>
              <a:defRPr/>
            </a:pPr>
            <a:endParaRPr kumimoji="0" lang="en-US" altLang="en-US" sz="24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a:p>
            <a:pPr marL="342900" indent="-342900" fontAlgn="base">
              <a:lnSpc>
                <a:spcPct val="80000"/>
              </a:lnSpc>
              <a:spcBef>
                <a:spcPct val="20000"/>
              </a:spcBef>
              <a:spcAft>
                <a:spcPct val="0"/>
              </a:spcAft>
              <a:buClr>
                <a:srgbClr val="000000"/>
              </a:buClr>
              <a:buSzPct val="70000"/>
              <a:buFont typeface="Wingdings" panose="05000000000000000000" pitchFamily="2" charset="2"/>
              <a:buChar char="l"/>
              <a:defRPr/>
            </a:pPr>
            <a:r>
              <a:rPr kumimoji="0" lang="en-US" altLang="en-US" sz="2400" b="0" i="0" u="none" strike="noStrike" kern="0" cap="none" spc="0" normalizeH="0" baseline="0" noProof="0" dirty="0">
                <a:ln>
                  <a:noFill/>
                </a:ln>
                <a:solidFill>
                  <a:schemeClr val="bg1"/>
                </a:solidFill>
                <a:effectLst/>
                <a:uLnTx/>
                <a:uFillTx/>
                <a:latin typeface="Calibri"/>
                <a:ea typeface="Calibri"/>
                <a:cs typeface="Calibri"/>
              </a:rPr>
              <a:t>PSAPs.</a:t>
            </a:r>
            <a:r>
              <a:rPr lang="en-US" altLang="en-US" sz="2400" kern="0" dirty="0">
                <a:solidFill>
                  <a:schemeClr val="bg1"/>
                </a:solidFill>
                <a:latin typeface="Calibri"/>
                <a:ea typeface="Calibri"/>
                <a:cs typeface="Calibri"/>
              </a:rPr>
              <a:t> </a:t>
            </a:r>
            <a:endParaRPr lang="en-US" altLang="en-US" sz="2400" b="0" i="0" u="none" strike="noStrike" kern="0" cap="none" spc="0" normalizeH="0" baseline="0" noProof="0" dirty="0">
              <a:ln>
                <a:noFill/>
              </a:ln>
              <a:solidFill>
                <a:schemeClr val="bg1"/>
              </a:solidFill>
              <a:effectLst/>
              <a:uLnTx/>
              <a:uFillTx/>
              <a:latin typeface="Calibri" panose="020F0502020204030204" pitchFamily="34" charset="0"/>
              <a:ea typeface="Calibri"/>
              <a:cs typeface="Calibri" panose="020F0502020204030204" pitchFamily="34" charset="0"/>
            </a:endParaRP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kumimoji="0" lang="en-US" altLang="en-US" sz="2400" b="0" i="0" u="none" strike="noStrike" kern="0" cap="none" spc="0" normalizeH="0" baseline="0" noProof="0" dirty="0" err="1">
                <a:ln>
                  <a:noFill/>
                </a:ln>
                <a:solidFill>
                  <a:schemeClr val="bg1"/>
                </a:solidFill>
                <a:effectLst/>
                <a:uLnTx/>
                <a:uFillTx/>
                <a:latin typeface="Calibri"/>
                <a:ea typeface="Calibri"/>
                <a:cs typeface="Calibri"/>
              </a:rPr>
              <a:t>Equipos</a:t>
            </a:r>
            <a:r>
              <a:rPr kumimoji="0" lang="en-US" altLang="en-US" sz="2400" b="0" i="0" u="none" strike="noStrike" kern="0" cap="none" spc="0" normalizeH="0" baseline="0" noProof="0" dirty="0">
                <a:ln>
                  <a:noFill/>
                </a:ln>
                <a:solidFill>
                  <a:schemeClr val="bg1"/>
                </a:solidFill>
                <a:effectLst/>
                <a:uLnTx/>
                <a:uFillTx/>
                <a:latin typeface="Calibri"/>
                <a:ea typeface="Calibri"/>
                <a:cs typeface="Calibri"/>
              </a:rPr>
              <a:t> </a:t>
            </a:r>
            <a:r>
              <a:rPr kumimoji="0" lang="en-US" altLang="en-US" sz="2400" b="0" i="0" u="none" strike="noStrike" kern="0" cap="none" spc="0" normalizeH="0" baseline="0" noProof="0" dirty="0" err="1">
                <a:ln>
                  <a:noFill/>
                </a:ln>
                <a:solidFill>
                  <a:schemeClr val="bg1"/>
                </a:solidFill>
                <a:effectLst/>
                <a:uLnTx/>
                <a:uFillTx/>
                <a:latin typeface="Calibri"/>
                <a:ea typeface="Calibri"/>
                <a:cs typeface="Calibri"/>
              </a:rPr>
              <a:t>principales</a:t>
            </a:r>
            <a:r>
              <a:rPr kumimoji="0" lang="en-US" altLang="en-US" sz="2400" b="0" i="0" u="none" strike="noStrike" kern="0" cap="none" spc="0" normalizeH="0" baseline="0" noProof="0" dirty="0">
                <a:ln>
                  <a:noFill/>
                </a:ln>
                <a:solidFill>
                  <a:schemeClr val="bg1"/>
                </a:solidFill>
                <a:effectLst/>
                <a:uLnTx/>
                <a:uFillTx/>
                <a:latin typeface="Calibri"/>
                <a:ea typeface="Calibri"/>
                <a:cs typeface="Calibri"/>
              </a:rPr>
              <a:t> - </a:t>
            </a:r>
            <a:r>
              <a:rPr kumimoji="0" lang="en-US" altLang="en-US" sz="2400" b="0" i="0" u="none" strike="noStrike" kern="0" cap="none" spc="0" normalizeH="0" baseline="0" noProof="0" dirty="0" err="1">
                <a:ln>
                  <a:noFill/>
                </a:ln>
                <a:solidFill>
                  <a:schemeClr val="bg1"/>
                </a:solidFill>
                <a:effectLst/>
                <a:uLnTx/>
                <a:uFillTx/>
                <a:latin typeface="Calibri"/>
                <a:ea typeface="Calibri"/>
                <a:cs typeface="Calibri"/>
              </a:rPr>
              <a:t>Líneas</a:t>
            </a:r>
            <a:r>
              <a:rPr kumimoji="0" lang="en-US" altLang="en-US" sz="2400" b="0" i="0" u="none" strike="noStrike" kern="0" cap="none" spc="0" normalizeH="0" baseline="0" noProof="0" dirty="0">
                <a:ln>
                  <a:noFill/>
                </a:ln>
                <a:solidFill>
                  <a:schemeClr val="bg1"/>
                </a:solidFill>
                <a:effectLst/>
                <a:uLnTx/>
                <a:uFillTx/>
                <a:latin typeface="Calibri"/>
                <a:ea typeface="Calibri"/>
                <a:cs typeface="Calibri"/>
              </a:rPr>
              <a:t>, </a:t>
            </a:r>
            <a:r>
              <a:rPr kumimoji="0" lang="en-US" altLang="en-US" sz="2400" b="0" i="0" u="none" strike="noStrike" kern="0" cap="none" spc="0" normalizeH="0" baseline="0" noProof="0" dirty="0" err="1">
                <a:ln>
                  <a:noFill/>
                </a:ln>
                <a:solidFill>
                  <a:schemeClr val="bg1"/>
                </a:solidFill>
                <a:effectLst/>
                <a:uLnTx/>
                <a:uFillTx/>
                <a:latin typeface="Calibri"/>
                <a:ea typeface="Calibri"/>
                <a:cs typeface="Calibri"/>
              </a:rPr>
              <a:t>cableado</a:t>
            </a:r>
            <a:r>
              <a:rPr kumimoji="0" lang="en-US" altLang="en-US" sz="2400" b="0" i="0" u="none" strike="noStrike" kern="0" cap="none" spc="0" normalizeH="0" baseline="0" noProof="0" dirty="0">
                <a:ln>
                  <a:noFill/>
                </a:ln>
                <a:solidFill>
                  <a:schemeClr val="bg1"/>
                </a:solidFill>
                <a:effectLst/>
                <a:uLnTx/>
                <a:uFillTx/>
                <a:latin typeface="Calibri"/>
                <a:ea typeface="Calibri"/>
                <a:cs typeface="Calibri"/>
              </a:rPr>
              <a:t>.</a:t>
            </a: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kumimoji="0" lang="en-US" altLang="en-US" sz="2400" b="0" i="0" u="none" strike="noStrike" kern="0" cap="none" spc="0" normalizeH="0" baseline="0" noProof="0" dirty="0" err="1">
                <a:ln>
                  <a:noFill/>
                </a:ln>
                <a:solidFill>
                  <a:schemeClr val="bg1"/>
                </a:solidFill>
                <a:effectLst/>
                <a:uLnTx/>
                <a:uFillTx/>
                <a:latin typeface="Calibri"/>
                <a:ea typeface="Calibri"/>
                <a:cs typeface="Calibri"/>
              </a:rPr>
              <a:t>Recursos</a:t>
            </a:r>
            <a:r>
              <a:rPr kumimoji="0" lang="en-US" altLang="en-US" sz="2400" b="0" i="0" u="none" strike="noStrike" kern="0" cap="none" spc="0" normalizeH="0" baseline="0" noProof="0" dirty="0">
                <a:ln>
                  <a:noFill/>
                </a:ln>
                <a:solidFill>
                  <a:schemeClr val="bg1"/>
                </a:solidFill>
                <a:effectLst/>
                <a:uLnTx/>
                <a:uFillTx/>
                <a:latin typeface="Calibri"/>
                <a:ea typeface="Calibri"/>
                <a:cs typeface="Calibri"/>
              </a:rPr>
              <a:t> de </a:t>
            </a:r>
            <a:r>
              <a:rPr kumimoji="0" lang="en-US" altLang="en-US" sz="2400" b="0" i="0" u="none" strike="noStrike" kern="0" cap="none" spc="0" normalizeH="0" baseline="0" noProof="0" dirty="0" err="1">
                <a:ln>
                  <a:noFill/>
                </a:ln>
                <a:solidFill>
                  <a:schemeClr val="bg1"/>
                </a:solidFill>
                <a:effectLst/>
                <a:uLnTx/>
                <a:uFillTx/>
                <a:latin typeface="Calibri"/>
                <a:ea typeface="Calibri"/>
                <a:cs typeface="Calibri"/>
              </a:rPr>
              <a:t>enrutamiento</a:t>
            </a:r>
            <a:r>
              <a:rPr kumimoji="0" lang="en-US" altLang="en-US" sz="2400" b="0" i="0" u="none" strike="noStrike" kern="0" cap="none" spc="0" normalizeH="0" baseline="0" noProof="0" dirty="0">
                <a:ln>
                  <a:noFill/>
                </a:ln>
                <a:solidFill>
                  <a:schemeClr val="bg1"/>
                </a:solidFill>
                <a:effectLst/>
                <a:uLnTx/>
                <a:uFillTx/>
                <a:latin typeface="Calibri"/>
                <a:ea typeface="Calibri"/>
                <a:cs typeface="Calibri"/>
              </a:rPr>
              <a:t> </a:t>
            </a:r>
            <a:r>
              <a:rPr kumimoji="0" lang="en-US" altLang="en-US" sz="2400" b="0" i="0" u="none" strike="noStrike" kern="0" cap="none" spc="0" normalizeH="0" baseline="0" noProof="0" dirty="0" err="1">
                <a:ln>
                  <a:noFill/>
                </a:ln>
                <a:solidFill>
                  <a:schemeClr val="bg1"/>
                </a:solidFill>
                <a:effectLst/>
                <a:uLnTx/>
                <a:uFillTx/>
                <a:latin typeface="Calibri"/>
                <a:ea typeface="Calibri"/>
                <a:cs typeface="Calibri"/>
              </a:rPr>
              <a:t>inalámbrico</a:t>
            </a:r>
            <a:r>
              <a:rPr kumimoji="0" lang="en-US" altLang="en-US" sz="2400" b="0" i="0" u="none" strike="noStrike" kern="0" cap="none" spc="0" normalizeH="0" baseline="0" noProof="0" dirty="0">
                <a:ln>
                  <a:noFill/>
                </a:ln>
                <a:solidFill>
                  <a:schemeClr val="bg1"/>
                </a:solidFill>
                <a:effectLst/>
                <a:uLnTx/>
                <a:uFillTx/>
                <a:latin typeface="Calibri"/>
                <a:ea typeface="Calibri"/>
                <a:cs typeface="Calibri"/>
              </a:rPr>
              <a:t>.</a:t>
            </a: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kumimoji="0" lang="es-MX" altLang="en-US" sz="2400" b="0" i="0" u="none" strike="noStrike" kern="0" cap="none" spc="0" normalizeH="0" baseline="0" noProof="0" dirty="0">
                <a:ln>
                  <a:noFill/>
                </a:ln>
                <a:solidFill>
                  <a:schemeClr val="bg1"/>
                </a:solidFill>
                <a:effectLst/>
                <a:uLnTx/>
                <a:uFillTx/>
                <a:latin typeface="Calibri"/>
                <a:ea typeface="Calibri"/>
                <a:cs typeface="Calibri"/>
              </a:rPr>
              <a:t>Puntos de acceso a redes inalámbricas </a:t>
            </a:r>
            <a:r>
              <a:rPr kumimoji="0" lang="es-MX" altLang="en-US" sz="2400" b="0" i="0" u="none" strike="noStrike" kern="0" cap="none" spc="0" normalizeH="0" baseline="0" noProof="0" dirty="0">
                <a:ln>
                  <a:noFill/>
                </a:ln>
                <a:solidFill>
                  <a:srgbClr val="000000"/>
                </a:solidFill>
                <a:effectLst/>
                <a:uLnTx/>
                <a:uFillTx/>
                <a:latin typeface="Calibri"/>
                <a:ea typeface="Calibri"/>
                <a:cs typeface="Calibri"/>
              </a:rPr>
              <a:t>(</a:t>
            </a:r>
            <a:r>
              <a:rPr kumimoji="0" lang="en-US" altLang="en-US" sz="2400" b="0" i="0" u="none" strike="noStrike" kern="0" cap="none" spc="0" normalizeH="0" baseline="0" noProof="0" dirty="0">
                <a:ln>
                  <a:noFill/>
                </a:ln>
                <a:solidFill>
                  <a:srgbClr val="000000"/>
                </a:solidFill>
                <a:effectLst/>
                <a:uLnTx/>
                <a:uFillTx/>
                <a:latin typeface="Calibri"/>
                <a:ea typeface="Calibri"/>
                <a:cs typeface="Calibri"/>
              </a:rPr>
              <a:t>Wireless Cell Sites) </a:t>
            </a:r>
            <a:r>
              <a:rPr kumimoji="0" lang="es-MX" altLang="en-US" sz="2400" b="0" i="0" u="none" strike="noStrike" kern="0" cap="none" spc="0" normalizeH="0" baseline="0" noProof="0" dirty="0">
                <a:ln>
                  <a:noFill/>
                </a:ln>
                <a:solidFill>
                  <a:schemeClr val="bg1"/>
                </a:solidFill>
                <a:effectLst/>
                <a:uLnTx/>
                <a:uFillTx/>
                <a:latin typeface="Calibri"/>
                <a:ea typeface="Calibri"/>
                <a:cs typeface="Calibri"/>
              </a:rPr>
              <a:t>por región.</a:t>
            </a: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kumimoji="0" lang="en-US" altLang="en-US" sz="2400" b="0" i="0" u="none" strike="noStrike" kern="0" cap="none" spc="0" normalizeH="0" baseline="0" noProof="0" dirty="0">
                <a:ln>
                  <a:noFill/>
                </a:ln>
                <a:solidFill>
                  <a:schemeClr val="bg1"/>
                </a:solidFill>
                <a:effectLst/>
                <a:uLnTx/>
                <a:uFillTx/>
                <a:latin typeface="Calibri"/>
                <a:ea typeface="Calibri"/>
                <a:cs typeface="Calibri"/>
              </a:rPr>
              <a:t>Puntos de </a:t>
            </a:r>
            <a:r>
              <a:rPr kumimoji="0" lang="en-US" altLang="en-US" sz="2400" b="0" i="0" u="none" strike="noStrike" kern="0" cap="none" spc="0" normalizeH="0" baseline="0" noProof="0" dirty="0" err="1">
                <a:ln>
                  <a:noFill/>
                </a:ln>
                <a:solidFill>
                  <a:schemeClr val="bg1"/>
                </a:solidFill>
                <a:effectLst/>
                <a:uLnTx/>
                <a:uFillTx/>
                <a:latin typeface="Calibri"/>
                <a:ea typeface="Calibri"/>
                <a:cs typeface="Calibri"/>
              </a:rPr>
              <a:t>acceso</a:t>
            </a:r>
            <a:r>
              <a:rPr kumimoji="0" lang="en-US" altLang="en-US" sz="2400" b="0" i="0" u="none" strike="noStrike" kern="0" cap="none" spc="0" normalizeH="0" baseline="0" noProof="0" dirty="0">
                <a:ln>
                  <a:noFill/>
                </a:ln>
                <a:solidFill>
                  <a:schemeClr val="bg1"/>
                </a:solidFill>
                <a:effectLst/>
                <a:uLnTx/>
                <a:uFillTx/>
                <a:latin typeface="Calibri"/>
                <a:ea typeface="Calibri"/>
                <a:cs typeface="Calibri"/>
              </a:rPr>
              <a:t> a redes </a:t>
            </a:r>
            <a:r>
              <a:rPr kumimoji="0" lang="en-US" altLang="en-US" sz="2400" b="0" i="0" u="none" strike="noStrike" kern="0" cap="none" spc="0" normalizeH="0" baseline="0" noProof="0" dirty="0" err="1">
                <a:ln>
                  <a:noFill/>
                </a:ln>
                <a:solidFill>
                  <a:schemeClr val="bg1"/>
                </a:solidFill>
                <a:effectLst/>
                <a:uLnTx/>
                <a:uFillTx/>
                <a:latin typeface="Calibri"/>
                <a:ea typeface="Calibri"/>
                <a:cs typeface="Calibri"/>
              </a:rPr>
              <a:t>inalámbricas</a:t>
            </a:r>
            <a:r>
              <a:rPr kumimoji="0" lang="en-US" altLang="en-US" sz="2400" b="0" i="0" u="none" strike="noStrike" kern="0" cap="none" spc="0" normalizeH="0" baseline="0" noProof="0" dirty="0">
                <a:ln>
                  <a:noFill/>
                </a:ln>
                <a:solidFill>
                  <a:schemeClr val="bg1"/>
                </a:solidFill>
                <a:effectLst/>
                <a:uLnTx/>
                <a:uFillTx/>
                <a:latin typeface="Calibri"/>
                <a:ea typeface="Calibri"/>
                <a:cs typeface="Calibri"/>
              </a:rPr>
              <a:t> </a:t>
            </a:r>
            <a:r>
              <a:rPr kumimoji="0" lang="en-US" altLang="en-US" sz="2400" b="0" i="0" u="none" strike="noStrike" kern="0" cap="none" spc="0" normalizeH="0" baseline="0" noProof="0" dirty="0" err="1">
                <a:ln>
                  <a:noFill/>
                </a:ln>
                <a:solidFill>
                  <a:schemeClr val="bg1"/>
                </a:solidFill>
                <a:effectLst/>
                <a:uLnTx/>
                <a:uFillTx/>
                <a:latin typeface="Calibri"/>
                <a:ea typeface="Calibri"/>
                <a:cs typeface="Calibri"/>
              </a:rPr>
              <a:t>por</a:t>
            </a:r>
            <a:r>
              <a:rPr kumimoji="0" lang="en-US" altLang="en-US" sz="2400" b="0" i="0" u="none" strike="noStrike" kern="0" cap="none" spc="0" normalizeH="0" baseline="0" noProof="0" dirty="0">
                <a:ln>
                  <a:noFill/>
                </a:ln>
                <a:solidFill>
                  <a:schemeClr val="bg1"/>
                </a:solidFill>
                <a:effectLst/>
                <a:uLnTx/>
                <a:uFillTx/>
                <a:latin typeface="Calibri"/>
                <a:ea typeface="Calibri"/>
                <a:cs typeface="Calibri"/>
              </a:rPr>
              <a:t> zonas (</a:t>
            </a:r>
            <a:r>
              <a:rPr kumimoji="0" lang="en-US" altLang="en-US" sz="2400" b="0" i="0" u="none" strike="noStrike" kern="0" cap="none" spc="0" normalizeH="0" baseline="0" noProof="0" dirty="0">
                <a:ln>
                  <a:noFill/>
                </a:ln>
                <a:solidFill>
                  <a:srgbClr val="000000"/>
                </a:solidFill>
                <a:effectLst/>
                <a:uLnTx/>
                <a:uFillTx/>
                <a:latin typeface="Calibri"/>
                <a:ea typeface="Calibri"/>
                <a:cs typeface="Calibri"/>
              </a:rPr>
              <a:t>Remote Aggregation Devices/Distribution).</a:t>
            </a: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kumimoji="0" lang="es-MX" altLang="en-US" sz="2400" b="0" i="0" u="none" strike="noStrike" kern="0" cap="none" spc="0" normalizeH="0" baseline="0" noProof="0" dirty="0">
                <a:ln>
                  <a:noFill/>
                </a:ln>
                <a:solidFill>
                  <a:schemeClr val="bg1"/>
                </a:solidFill>
                <a:effectLst/>
                <a:uLnTx/>
                <a:uFillTx/>
                <a:latin typeface="Calibri"/>
                <a:ea typeface="Calibri"/>
                <a:cs typeface="Calibri"/>
              </a:rPr>
              <a:t>Radiodifusión - AM, FM, emisoras de </a:t>
            </a:r>
            <a:r>
              <a:rPr lang="es-MX" altLang="en-US" sz="2400" kern="0" dirty="0">
                <a:solidFill>
                  <a:schemeClr val="bg1"/>
                </a:solidFill>
                <a:latin typeface="Calibri"/>
                <a:ea typeface="Calibri"/>
                <a:cs typeface="Calibri"/>
              </a:rPr>
              <a:t>televisión.</a:t>
            </a:r>
            <a:endParaRPr kumimoji="0" lang="es-MX" altLang="en-US" sz="2400" b="0" i="0" u="none" strike="noStrike" kern="0" cap="none" spc="0" normalizeH="0" baseline="0" noProof="0" dirty="0">
              <a:ln>
                <a:noFill/>
              </a:ln>
              <a:solidFill>
                <a:schemeClr val="bg1"/>
              </a:solidFill>
              <a:effectLst/>
              <a:uLnTx/>
              <a:uFillTx/>
              <a:latin typeface="Calibri"/>
              <a:ea typeface="Calibri"/>
              <a:cs typeface="Calibri"/>
            </a:endParaRP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kumimoji="0" lang="en-US" altLang="en-US" sz="2400" b="0" i="0" u="none" strike="noStrike" kern="0" cap="none" spc="0" normalizeH="0" baseline="0" noProof="0" dirty="0" err="1">
                <a:ln>
                  <a:noFill/>
                </a:ln>
                <a:solidFill>
                  <a:schemeClr val="bg1"/>
                </a:solidFill>
                <a:effectLst/>
                <a:uLnTx/>
                <a:uFillTx/>
                <a:latin typeface="Calibri"/>
                <a:ea typeface="Calibri"/>
                <a:cs typeface="Calibri"/>
              </a:rPr>
              <a:t>Sistemas</a:t>
            </a:r>
            <a:r>
              <a:rPr kumimoji="0" lang="en-US" altLang="en-US" sz="2400" b="0" i="0" u="none" strike="noStrike" kern="0" cap="none" spc="0" normalizeH="0" baseline="0" noProof="0" dirty="0">
                <a:ln>
                  <a:noFill/>
                </a:ln>
                <a:solidFill>
                  <a:schemeClr val="bg1"/>
                </a:solidFill>
                <a:effectLst/>
                <a:uLnTx/>
                <a:uFillTx/>
                <a:latin typeface="Calibri"/>
                <a:ea typeface="Calibri"/>
                <a:cs typeface="Calibri"/>
              </a:rPr>
              <a:t> de Cable.</a:t>
            </a:r>
            <a:endParaRPr lang="en-US" altLang="en-US" sz="2400" b="0" i="0" u="none" strike="noStrike" kern="0" cap="none" spc="0" normalizeH="0" baseline="0" noProof="0" dirty="0">
              <a:ln>
                <a:noFill/>
              </a:ln>
              <a:solidFill>
                <a:schemeClr val="bg1"/>
              </a:solidFill>
              <a:effectLst/>
              <a:uLnTx/>
              <a:uFillTx/>
              <a:latin typeface="Calibri"/>
              <a:ea typeface="Calibri"/>
              <a:cs typeface="Calibri"/>
            </a:endParaRP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kumimoji="0" lang="en-US" altLang="en-US" sz="2400" b="0" i="0" u="none" strike="noStrike" kern="0" cap="none" spc="0" normalizeH="0" baseline="0" noProof="0" dirty="0" err="1">
                <a:ln>
                  <a:noFill/>
                </a:ln>
                <a:solidFill>
                  <a:schemeClr val="bg1"/>
                </a:solidFill>
                <a:effectLst/>
                <a:uLnTx/>
                <a:uFillTx/>
                <a:latin typeface="Calibri"/>
                <a:ea typeface="Calibri"/>
                <a:cs typeface="Calibri"/>
              </a:rPr>
              <a:t>Estaciones</a:t>
            </a:r>
            <a:r>
              <a:rPr kumimoji="0" lang="en-US" altLang="en-US" sz="2400" b="0" i="0" u="none" strike="noStrike" kern="0" cap="none" spc="0" normalizeH="0" baseline="0" noProof="0" dirty="0">
                <a:ln>
                  <a:noFill/>
                </a:ln>
                <a:solidFill>
                  <a:schemeClr val="bg1"/>
                </a:solidFill>
                <a:effectLst/>
                <a:uLnTx/>
                <a:uFillTx/>
                <a:latin typeface="Calibri"/>
                <a:ea typeface="Calibri"/>
                <a:cs typeface="Calibri"/>
              </a:rPr>
              <a:t> </a:t>
            </a:r>
            <a:r>
              <a:rPr kumimoji="0" lang="en-US" altLang="en-US" sz="2400" b="0" i="0" u="none" strike="noStrike" kern="0" cap="none" spc="0" normalizeH="0" baseline="0" noProof="0" dirty="0" err="1">
                <a:ln>
                  <a:noFill/>
                </a:ln>
                <a:solidFill>
                  <a:schemeClr val="bg1"/>
                </a:solidFill>
                <a:effectLst/>
                <a:uLnTx/>
                <a:uFillTx/>
                <a:latin typeface="Calibri"/>
                <a:ea typeface="Calibri"/>
                <a:cs typeface="Calibri"/>
              </a:rPr>
              <a:t>terrestres</a:t>
            </a:r>
            <a:r>
              <a:rPr kumimoji="0" lang="en-US" altLang="en-US" sz="2400" b="0" i="0" u="none" strike="noStrike" kern="0" cap="none" spc="0" normalizeH="0" baseline="0" noProof="0" dirty="0">
                <a:ln>
                  <a:noFill/>
                </a:ln>
                <a:solidFill>
                  <a:schemeClr val="bg1"/>
                </a:solidFill>
                <a:effectLst/>
                <a:uLnTx/>
                <a:uFillTx/>
                <a:latin typeface="Calibri"/>
                <a:ea typeface="Calibri"/>
                <a:cs typeface="Calibri"/>
              </a:rPr>
              <a:t> </a:t>
            </a:r>
            <a:r>
              <a:rPr lang="en-US" altLang="en-US" sz="2400" kern="0" dirty="0">
                <a:solidFill>
                  <a:schemeClr val="bg1"/>
                </a:solidFill>
                <a:latin typeface="Calibri"/>
                <a:ea typeface="Calibri"/>
                <a:cs typeface="Calibri"/>
              </a:rPr>
              <a:t>de</a:t>
            </a:r>
            <a:r>
              <a:rPr kumimoji="0" lang="en-US" altLang="en-US" sz="2400" b="0" i="0" u="none" strike="noStrike" kern="0" cap="none" spc="0" normalizeH="0" baseline="0" noProof="0" dirty="0">
                <a:ln>
                  <a:noFill/>
                </a:ln>
                <a:solidFill>
                  <a:schemeClr val="bg1"/>
                </a:solidFill>
                <a:effectLst/>
                <a:uLnTx/>
                <a:uFillTx/>
                <a:latin typeface="Calibri"/>
                <a:ea typeface="Calibri"/>
                <a:cs typeface="Calibri"/>
              </a:rPr>
              <a:t> </a:t>
            </a:r>
            <a:r>
              <a:rPr kumimoji="0" lang="en-US" altLang="en-US" sz="2400" b="0" i="0" u="none" strike="noStrike" kern="0" cap="none" spc="0" normalizeH="0" baseline="0" noProof="0" dirty="0" err="1">
                <a:ln>
                  <a:noFill/>
                </a:ln>
                <a:solidFill>
                  <a:schemeClr val="bg1"/>
                </a:solidFill>
                <a:effectLst/>
                <a:uLnTx/>
                <a:uFillTx/>
                <a:latin typeface="Calibri"/>
                <a:ea typeface="Calibri"/>
                <a:cs typeface="Calibri"/>
              </a:rPr>
              <a:t>satélite</a:t>
            </a:r>
            <a:r>
              <a:rPr kumimoji="0" lang="en-US" altLang="en-US" sz="2400" b="0" i="0" u="none" strike="noStrike" kern="0" cap="none" spc="0" normalizeH="0" baseline="0" noProof="0" dirty="0">
                <a:ln>
                  <a:noFill/>
                </a:ln>
                <a:solidFill>
                  <a:schemeClr val="bg1"/>
                </a:solidFill>
                <a:effectLst/>
                <a:uLnTx/>
                <a:uFillTx/>
                <a:latin typeface="Calibri"/>
                <a:ea typeface="Calibri"/>
                <a:cs typeface="Calibri"/>
              </a:rPr>
              <a:t>.</a:t>
            </a: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lang="es-MX" altLang="en-US" sz="2400" kern="0" dirty="0">
                <a:solidFill>
                  <a:schemeClr val="bg1"/>
                </a:solidFill>
                <a:latin typeface="Calibri"/>
                <a:ea typeface="Calibri"/>
                <a:cs typeface="Calibri"/>
              </a:rPr>
              <a:t>Información de contacto sobre la infraestructura.</a:t>
            </a:r>
            <a:endParaRPr lang="en-US" altLang="en-US" sz="2400" b="0" i="0" strike="noStrike" kern="0" cap="none" spc="0" normalizeH="0" baseline="0" noProof="0" dirty="0">
              <a:ln>
                <a:noFill/>
              </a:ln>
              <a:solidFill>
                <a:schemeClr val="bg1"/>
              </a:solidFill>
              <a:effectLst/>
              <a:uLnTx/>
              <a:uFillTx/>
              <a:latin typeface="Calibri"/>
              <a:ea typeface="Calibri"/>
              <a:cs typeface="Calibri"/>
            </a:endParaRPr>
          </a:p>
        </p:txBody>
      </p:sp>
    </p:spTree>
    <p:extLst>
      <p:ext uri="{BB962C8B-B14F-4D97-AF65-F5344CB8AC3E}">
        <p14:creationId xmlns:p14="http://schemas.microsoft.com/office/powerpoint/2010/main" val="55313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9" name="Title 12"/>
          <p:cNvSpPr>
            <a:spLocks noGrp="1"/>
          </p:cNvSpPr>
          <p:nvPr>
            <p:ph type="title"/>
          </p:nvPr>
        </p:nvSpPr>
        <p:spPr>
          <a:xfrm>
            <a:off x="2214144" y="76200"/>
            <a:ext cx="9144001" cy="762000"/>
          </a:xfrm>
        </p:spPr>
        <p:txBody>
          <a:bodyPr>
            <a:normAutofit/>
          </a:bodyPr>
          <a:lstStyle/>
          <a:p>
            <a:pPr algn="ctr"/>
            <a:r>
              <a:rPr lang="en-US" b="1">
                <a:solidFill>
                  <a:schemeClr val="bg1"/>
                </a:solidFill>
                <a:latin typeface="Calibri" panose="020F0502020204030204" pitchFamily="34" charset="0"/>
                <a:cs typeface="Calibri" panose="020F0502020204030204" pitchFamily="34" charset="0"/>
              </a:rPr>
              <a:t>DIRS Reporting Process</a:t>
            </a:r>
            <a:endParaRPr lang="en-US" b="1">
              <a:solidFill>
                <a:srgbClr val="001125"/>
              </a:solidFill>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13F82-EE5E-44EE-A61D-E31C6657F26F}" type="slidenum">
              <a:rPr kumimoji="0" lang="en-US" sz="1600" b="0" i="0" u="none" strike="noStrike" kern="1200" cap="none" spc="0" normalizeH="0" baseline="0" noProof="0" smtClean="0">
                <a:ln>
                  <a:noFill/>
                </a:ln>
                <a:solidFill>
                  <a:srgbClr val="001125"/>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a:ln>
                <a:noFill/>
              </a:ln>
              <a:solidFill>
                <a:srgbClr val="001125"/>
              </a:solidFill>
              <a:effectLst/>
              <a:uLnTx/>
              <a:uFillTx/>
              <a:latin typeface="Corbel"/>
              <a:ea typeface="+mn-ea"/>
              <a:cs typeface="+mn-cs"/>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marR="0" lvl="0" indent="0" algn="l" defTabSz="981075" rtl="0" eaLnBrk="0" fontAlgn="base" latinLnBrk="0" hangingPunct="0">
              <a:lnSpc>
                <a:spcPct val="100000"/>
              </a:lnSpc>
              <a:spcBef>
                <a:spcPct val="0"/>
              </a:spcBef>
              <a:spcAft>
                <a:spcPct val="0"/>
              </a:spcAft>
              <a:buClr>
                <a:prstClr val="white"/>
              </a:buClr>
              <a:buSzTx/>
              <a:buFont typeface="Verdana" panose="020B0604030504040204" pitchFamily="34" charset="0"/>
              <a:buNone/>
              <a:tabLst/>
              <a:defRPr/>
            </a:pPr>
            <a:endParaRPr kumimoji="0" lang="en-US" sz="2000" b="0" i="0" u="none" strike="noStrike" kern="1200" cap="none" spc="0" normalizeH="0" baseline="0" noProof="0">
              <a:ln>
                <a:noFill/>
              </a:ln>
              <a:solidFill>
                <a:srgbClr val="001125"/>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325478" y="1140339"/>
            <a:ext cx="8915400" cy="29673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E21"/>
              </a:solidFill>
              <a:effectLst/>
              <a:highlight>
                <a:srgbClr val="00FFFF"/>
              </a:highligh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altLang="en-US" sz="1800" b="0" i="0" u="none" strike="noStrike" kern="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282575" marR="0" lvl="1" indent="0" algn="l" defTabSz="914400" rtl="0" eaLnBrk="1" fontAlgn="auto" latinLnBrk="0" hangingPunct="1">
              <a:lnSpc>
                <a:spcPct val="90000"/>
              </a:lnSpc>
              <a:spcBef>
                <a:spcPts val="600"/>
              </a:spcBef>
              <a:spcAft>
                <a:spcPts val="600"/>
              </a:spcAft>
              <a:buClr>
                <a:srgbClr val="000000"/>
              </a:buClr>
              <a:buSzTx/>
              <a:buFontTx/>
              <a:buNone/>
              <a:tabLst/>
              <a:defRPr/>
            </a:pPr>
            <a:endParaRPr kumimoji="0" lang="en-US" altLang="en-US" sz="1800" b="0" i="0" u="none" strike="noStrike" kern="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E92ACA89-0F16-4092-BADF-A319573A9E28}"/>
              </a:ext>
            </a:extLst>
          </p:cNvPr>
          <p:cNvSpPr txBox="1"/>
          <p:nvPr/>
        </p:nvSpPr>
        <p:spPr>
          <a:xfrm>
            <a:off x="2208212" y="914400"/>
            <a:ext cx="9708017" cy="6247864"/>
          </a:xfrm>
          <a:prstGeom prst="rect">
            <a:avLst/>
          </a:prstGeom>
          <a:noFill/>
        </p:spPr>
        <p:txBody>
          <a:bodyPr wrap="square" lIns="91440" tIns="45720" rIns="91440" bIns="45720" rtlCol="0" anchor="t">
            <a:spAutoFit/>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s-MX" sz="16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La FCC, en coordinación con el DHS (FEMA y CISA), determina qué </a:t>
            </a: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áreas geográficas (</a:t>
            </a:r>
            <a:r>
              <a:rPr lang="es-MX" sz="1600" dirty="0">
                <a:solidFill>
                  <a:schemeClr val="bg1"/>
                </a:solidFill>
                <a:latin typeface="Arial" panose="020B0604020202020204" pitchFamily="34" charset="0"/>
              </a:rPr>
              <a:t>condados, municipios, etc.) </a:t>
            </a:r>
            <a:r>
              <a:rPr kumimoji="0" lang="es-MX" sz="16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deben incluirse en la zona de activación.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defRPr/>
            </a:pPr>
            <a:r>
              <a:rPr kumimoji="0" lang="es-MX" sz="16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La FCC activa el DIRS y emite un aviso público anunciando su activación.  Los requisitos de presentación de documentos del NORS se suspenden normalmente para los proveedores que participan en el DIRS para las interrupciones en las áreas geográficas en las que se activa el DIRS.</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defRPr/>
            </a:pPr>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defRPr/>
            </a:pPr>
            <a:r>
              <a:rPr kumimoji="0" lang="es-MX" sz="16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El equipo del DIRS de la FCC envía una notificación de activación del DIRS a todos los proveedores de comunicaciones, incluidos los organismos de radiodifusión, que están inscritos en el DIRS.</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defRPr/>
            </a:pPr>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342900" indent="-342900" eaLnBrk="0" fontAlgn="base" hangingPunct="0">
              <a:spcBef>
                <a:spcPct val="0"/>
              </a:spcBef>
              <a:spcAft>
                <a:spcPct val="0"/>
              </a:spcAft>
              <a:buFontTx/>
              <a:buAutoNum type="arabicPeriod"/>
              <a:defRPr/>
            </a:pPr>
            <a:r>
              <a:rPr lang="es-MX"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Los proveedores de comunicaciones deben enviar la información sobre las interrupciones al DIRS antes de las 10:00 a.m. (hora del este) de la mañana siguiente a la activación y actualizarla todos los días a partir de entonces hasta que se desactive el DIRS.</a:t>
            </a:r>
          </a:p>
          <a:p>
            <a:pPr marL="342900" indent="-342900" eaLnBrk="0" fontAlgn="base" hangingPunct="0">
              <a:spcBef>
                <a:spcPct val="0"/>
              </a:spcBef>
              <a:spcAft>
                <a:spcPct val="0"/>
              </a:spcAft>
              <a:buFontTx/>
              <a:buAutoNum type="arabicPeriod"/>
              <a:defRPr/>
            </a:pPr>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defRPr/>
            </a:pPr>
            <a:r>
              <a:rPr kumimoji="0" lang="es-MX" sz="1600" b="0" i="0" strike="noStrike" kern="1200" cap="none" spc="0" normalizeH="0" baseline="0" noProof="0" dirty="0">
                <a:ln>
                  <a:noFill/>
                </a:ln>
                <a:solidFill>
                  <a:schemeClr val="bg1"/>
                </a:solidFill>
                <a:effectLst/>
                <a:uLnTx/>
                <a:uFillTx/>
                <a:latin typeface="Arial" panose="020B0604020202020204" pitchFamily="34" charset="0"/>
                <a:ea typeface="+mn-ea"/>
                <a:cs typeface="+mn-cs"/>
              </a:rPr>
              <a:t>El equipo del DIRS recopila y analiza los datos, trabaja con las empresas para resolver cualquier problema de información y, a continuación, prepara un informe de situación con mapas de la zona afectada en los que se muestra el estado de las comunicaciones, que se envía a los miembros de la función federal de apoyo a las emergencias #2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Federal Emergency Support Function #2) </a:t>
            </a:r>
            <a:r>
              <a:rPr kumimoji="0" lang="es-MX" sz="1600" b="0" i="0" strike="noStrike" kern="1200" cap="none" spc="0" normalizeH="0" baseline="0" noProof="0" dirty="0">
                <a:ln>
                  <a:noFill/>
                </a:ln>
                <a:solidFill>
                  <a:schemeClr val="bg1"/>
                </a:solidFill>
                <a:effectLst/>
                <a:uLnTx/>
                <a:uFillTx/>
                <a:latin typeface="Arial" panose="020B0604020202020204" pitchFamily="34" charset="0"/>
                <a:ea typeface="+mn-ea"/>
                <a:cs typeface="+mn-cs"/>
              </a:rPr>
              <a:t>para ayudar a las labores de recuperación de la catástrofe. La información se consolida, pero puede seguir conteniendo información confidencial de la empresa y PII.</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defRPr/>
            </a:pPr>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defRPr/>
            </a:pPr>
            <a:r>
              <a:rPr kumimoji="0" lang="es-MX" sz="16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Se genera un informe publicado en el sitio web de la FCC.  Este informe excluye cualquier información confidencial de la empresa (ej. se generaliza u omite la información perteneciente a un solo informe o instalación de comunicaciones específica).</a:t>
            </a:r>
            <a:endParaRPr kumimoji="0" lang="en-US" b="0" i="0" u="none" strike="noStrike" kern="1200" cap="none" spc="0" normalizeH="0" baseline="0" noProof="0" dirty="0">
              <a:ln>
                <a:noFill/>
              </a:ln>
              <a:solidFill>
                <a:srgbClr val="9C2500"/>
              </a:solidFill>
              <a:effectLst/>
              <a:uLnTx/>
              <a:uFillTx/>
              <a:latin typeface="Arial" panose="020B0604020202020204" pitchFamily="34" charset="0"/>
              <a:ea typeface="+mn-ea"/>
              <a:cs typeface="+mn-cs"/>
            </a:endParaRPr>
          </a:p>
          <a:p>
            <a:pPr marL="342900" indent="-342900">
              <a:buAutoNum type="arabicPeriod"/>
            </a:pPr>
            <a:endParaRPr lang="en-US" b="0" dirty="0">
              <a:solidFill>
                <a:schemeClr val="bg1"/>
              </a:solidFill>
            </a:endParaRPr>
          </a:p>
          <a:p>
            <a:pPr marL="342900" indent="-342900">
              <a:buAutoNum type="arabicPeriod"/>
            </a:pPr>
            <a:endParaRPr lang="en-US" dirty="0"/>
          </a:p>
        </p:txBody>
      </p:sp>
    </p:spTree>
    <p:extLst>
      <p:ext uri="{BB962C8B-B14F-4D97-AF65-F5344CB8AC3E}">
        <p14:creationId xmlns:p14="http://schemas.microsoft.com/office/powerpoint/2010/main" val="78732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9" name="Title 12"/>
          <p:cNvSpPr>
            <a:spLocks noGrp="1"/>
          </p:cNvSpPr>
          <p:nvPr>
            <p:ph type="title"/>
          </p:nvPr>
        </p:nvSpPr>
        <p:spPr>
          <a:xfrm>
            <a:off x="2214144" y="76200"/>
            <a:ext cx="9144001" cy="762000"/>
          </a:xfrm>
        </p:spPr>
        <p:txBody>
          <a:bodyPr>
            <a:normAutofit/>
          </a:bodyPr>
          <a:lstStyle/>
          <a:p>
            <a:pPr algn="ctr"/>
            <a:r>
              <a:rPr lang="en-US" b="1" dirty="0" err="1">
                <a:solidFill>
                  <a:schemeClr val="bg1"/>
                </a:solidFill>
                <a:latin typeface="Calibri" panose="020F0502020204030204" pitchFamily="34" charset="0"/>
                <a:cs typeface="Calibri" panose="020F0502020204030204" pitchFamily="34" charset="0"/>
              </a:rPr>
              <a:t>Ejemplos</a:t>
            </a:r>
            <a:r>
              <a:rPr lang="en-US" b="1" dirty="0">
                <a:solidFill>
                  <a:schemeClr val="bg1"/>
                </a:solidFill>
                <a:latin typeface="Calibri" panose="020F0502020204030204" pitchFamily="34" charset="0"/>
                <a:cs typeface="Calibri" panose="020F0502020204030204" pitchFamily="34" charset="0"/>
              </a:rPr>
              <a:t> del </a:t>
            </a:r>
            <a:r>
              <a:rPr lang="en-US" b="1" dirty="0" err="1">
                <a:solidFill>
                  <a:schemeClr val="bg1"/>
                </a:solidFill>
                <a:latin typeface="Calibri" panose="020F0502020204030204" pitchFamily="34" charset="0"/>
                <a:cs typeface="Calibri" panose="020F0502020204030204" pitchFamily="34" charset="0"/>
              </a:rPr>
              <a:t>Análisis</a:t>
            </a:r>
            <a:r>
              <a:rPr lang="en-US" b="1" dirty="0">
                <a:solidFill>
                  <a:schemeClr val="bg1"/>
                </a:solidFill>
                <a:latin typeface="Calibri" panose="020F0502020204030204" pitchFamily="34" charset="0"/>
                <a:cs typeface="Calibri" panose="020F0502020204030204" pitchFamily="34" charset="0"/>
              </a:rPr>
              <a:t> </a:t>
            </a:r>
            <a:r>
              <a:rPr lang="en-US" b="1" dirty="0" err="1">
                <a:solidFill>
                  <a:schemeClr val="bg1"/>
                </a:solidFill>
                <a:latin typeface="Calibri" panose="020F0502020204030204" pitchFamily="34" charset="0"/>
                <a:cs typeface="Calibri" panose="020F0502020204030204" pitchFamily="34" charset="0"/>
              </a:rPr>
              <a:t>Publicado</a:t>
            </a:r>
            <a:r>
              <a:rPr lang="en-US" b="1" dirty="0">
                <a:solidFill>
                  <a:schemeClr val="bg1"/>
                </a:solidFill>
                <a:latin typeface="Calibri" panose="020F0502020204030204" pitchFamily="34" charset="0"/>
                <a:cs typeface="Calibri" panose="020F0502020204030204" pitchFamily="34" charset="0"/>
              </a:rPr>
              <a:t> </a:t>
            </a:r>
            <a:r>
              <a:rPr lang="en-US" b="1" dirty="0" err="1">
                <a:solidFill>
                  <a:schemeClr val="bg1"/>
                </a:solidFill>
                <a:latin typeface="Calibri" panose="020F0502020204030204" pitchFamily="34" charset="0"/>
                <a:cs typeface="Calibri" panose="020F0502020204030204" pitchFamily="34" charset="0"/>
              </a:rPr>
              <a:t>por</a:t>
            </a:r>
            <a:r>
              <a:rPr lang="en-US" b="1" dirty="0">
                <a:solidFill>
                  <a:schemeClr val="bg1"/>
                </a:solidFill>
                <a:latin typeface="Calibri" panose="020F0502020204030204" pitchFamily="34" charset="0"/>
                <a:cs typeface="Calibri" panose="020F0502020204030204" pitchFamily="34" charset="0"/>
              </a:rPr>
              <a:t> </a:t>
            </a:r>
            <a:r>
              <a:rPr lang="en-US" b="1" dirty="0" err="1">
                <a:solidFill>
                  <a:schemeClr val="bg1"/>
                </a:solidFill>
                <a:latin typeface="Calibri" panose="020F0502020204030204" pitchFamily="34" charset="0"/>
                <a:cs typeface="Calibri" panose="020F0502020204030204" pitchFamily="34" charset="0"/>
              </a:rPr>
              <a:t>el</a:t>
            </a:r>
            <a:r>
              <a:rPr lang="en-US" b="1" dirty="0">
                <a:solidFill>
                  <a:schemeClr val="bg1"/>
                </a:solidFill>
                <a:latin typeface="Calibri" panose="020F0502020204030204" pitchFamily="34" charset="0"/>
                <a:cs typeface="Calibri" panose="020F0502020204030204" pitchFamily="34" charset="0"/>
              </a:rPr>
              <a:t> DIRS</a:t>
            </a:r>
            <a:endParaRPr lang="en-US" b="1" dirty="0">
              <a:solidFill>
                <a:srgbClr val="001125"/>
              </a:solidFill>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13F82-EE5E-44EE-A61D-E31C6657F26F}" type="slidenum">
              <a:rPr kumimoji="0" lang="en-US" sz="1600" b="0" i="0" u="none" strike="noStrike" kern="1200" cap="none" spc="0" normalizeH="0" baseline="0" noProof="0" smtClean="0">
                <a:ln>
                  <a:noFill/>
                </a:ln>
                <a:solidFill>
                  <a:srgbClr val="001125"/>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a:ln>
                <a:noFill/>
              </a:ln>
              <a:solidFill>
                <a:srgbClr val="001125"/>
              </a:solidFill>
              <a:effectLst/>
              <a:uLnTx/>
              <a:uFillTx/>
              <a:latin typeface="Corbel"/>
              <a:ea typeface="+mn-ea"/>
              <a:cs typeface="+mn-cs"/>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marR="0" lvl="0" indent="0" algn="l" defTabSz="981075" rtl="0" eaLnBrk="0" fontAlgn="base" latinLnBrk="0" hangingPunct="0">
              <a:lnSpc>
                <a:spcPct val="100000"/>
              </a:lnSpc>
              <a:spcBef>
                <a:spcPct val="0"/>
              </a:spcBef>
              <a:spcAft>
                <a:spcPct val="0"/>
              </a:spcAft>
              <a:buClr>
                <a:prstClr val="white"/>
              </a:buClr>
              <a:buSzTx/>
              <a:buFont typeface="Verdana" panose="020B0604030504040204" pitchFamily="34" charset="0"/>
              <a:buNone/>
              <a:tabLst/>
              <a:defRPr/>
            </a:pPr>
            <a:endParaRPr kumimoji="0" lang="en-US" sz="2000" b="0" i="0" u="none" strike="noStrike" kern="1200" cap="none" spc="0" normalizeH="0" baseline="0" noProof="0">
              <a:ln>
                <a:noFill/>
              </a:ln>
              <a:solidFill>
                <a:srgbClr val="001125"/>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325478" y="1140339"/>
            <a:ext cx="8915400" cy="29673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E21"/>
              </a:solidFill>
              <a:effectLst/>
              <a:highlight>
                <a:srgbClr val="00FFFF"/>
              </a:highligh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altLang="en-US" sz="1800" b="0" i="0" u="none" strike="noStrike" kern="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282575" marR="0" lvl="1" indent="0" algn="l" defTabSz="914400" rtl="0" eaLnBrk="1" fontAlgn="auto" latinLnBrk="0" hangingPunct="1">
              <a:lnSpc>
                <a:spcPct val="90000"/>
              </a:lnSpc>
              <a:spcBef>
                <a:spcPts val="600"/>
              </a:spcBef>
              <a:spcAft>
                <a:spcPts val="600"/>
              </a:spcAft>
              <a:buClr>
                <a:srgbClr val="000000"/>
              </a:buClr>
              <a:buSzTx/>
              <a:buFontTx/>
              <a:buNone/>
              <a:tabLst/>
              <a:defRPr/>
            </a:pPr>
            <a:endParaRPr kumimoji="0" lang="en-US" altLang="en-US" sz="1800" b="0" i="0" u="none" strike="noStrike" kern="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B7CF4827-2282-4B78-A1A5-E3F347773B45}"/>
              </a:ext>
            </a:extLst>
          </p:cNvPr>
          <p:cNvPicPr>
            <a:picLocks noChangeAspect="1"/>
          </p:cNvPicPr>
          <p:nvPr/>
        </p:nvPicPr>
        <p:blipFill>
          <a:blip r:embed="rId5"/>
          <a:stretch>
            <a:fillRect/>
          </a:stretch>
        </p:blipFill>
        <p:spPr>
          <a:xfrm>
            <a:off x="2522767" y="1140339"/>
            <a:ext cx="3878034" cy="2838347"/>
          </a:xfrm>
          <a:prstGeom prst="rect">
            <a:avLst/>
          </a:prstGeom>
        </p:spPr>
      </p:pic>
      <p:pic>
        <p:nvPicPr>
          <p:cNvPr id="8" name="Picture 7">
            <a:extLst>
              <a:ext uri="{FF2B5EF4-FFF2-40B4-BE49-F238E27FC236}">
                <a16:creationId xmlns:a16="http://schemas.microsoft.com/office/drawing/2014/main" id="{C83517EC-2D6A-41BE-9B8C-3C5845C118EE}"/>
              </a:ext>
            </a:extLst>
          </p:cNvPr>
          <p:cNvPicPr>
            <a:picLocks noChangeAspect="1"/>
          </p:cNvPicPr>
          <p:nvPr/>
        </p:nvPicPr>
        <p:blipFill>
          <a:blip r:embed="rId6"/>
          <a:stretch>
            <a:fillRect/>
          </a:stretch>
        </p:blipFill>
        <p:spPr>
          <a:xfrm>
            <a:off x="2480966" y="4031490"/>
            <a:ext cx="3898106" cy="2750310"/>
          </a:xfrm>
          <a:prstGeom prst="rect">
            <a:avLst/>
          </a:prstGeom>
        </p:spPr>
      </p:pic>
      <p:pic>
        <p:nvPicPr>
          <p:cNvPr id="11" name="Picture 10">
            <a:extLst>
              <a:ext uri="{FF2B5EF4-FFF2-40B4-BE49-F238E27FC236}">
                <a16:creationId xmlns:a16="http://schemas.microsoft.com/office/drawing/2014/main" id="{535358C7-626B-4064-AFDC-F97962235E67}"/>
              </a:ext>
            </a:extLst>
          </p:cNvPr>
          <p:cNvPicPr>
            <a:picLocks noChangeAspect="1"/>
          </p:cNvPicPr>
          <p:nvPr/>
        </p:nvPicPr>
        <p:blipFill>
          <a:blip r:embed="rId7"/>
          <a:stretch>
            <a:fillRect/>
          </a:stretch>
        </p:blipFill>
        <p:spPr>
          <a:xfrm>
            <a:off x="6686691" y="1047852"/>
            <a:ext cx="4261307" cy="2838348"/>
          </a:xfrm>
          <a:prstGeom prst="rect">
            <a:avLst/>
          </a:prstGeom>
        </p:spPr>
      </p:pic>
      <p:pic>
        <p:nvPicPr>
          <p:cNvPr id="13" name="Picture 12">
            <a:extLst>
              <a:ext uri="{FF2B5EF4-FFF2-40B4-BE49-F238E27FC236}">
                <a16:creationId xmlns:a16="http://schemas.microsoft.com/office/drawing/2014/main" id="{AE27C43A-8CC8-4225-BAFF-F2167A362EA1}"/>
              </a:ext>
            </a:extLst>
          </p:cNvPr>
          <p:cNvPicPr>
            <a:picLocks noChangeAspect="1"/>
          </p:cNvPicPr>
          <p:nvPr/>
        </p:nvPicPr>
        <p:blipFill>
          <a:blip r:embed="rId8"/>
          <a:stretch>
            <a:fillRect/>
          </a:stretch>
        </p:blipFill>
        <p:spPr>
          <a:xfrm>
            <a:off x="6686690" y="4031489"/>
            <a:ext cx="4261307" cy="2732311"/>
          </a:xfrm>
          <a:prstGeom prst="rect">
            <a:avLst/>
          </a:prstGeom>
        </p:spPr>
      </p:pic>
    </p:spTree>
    <p:extLst>
      <p:ext uri="{BB962C8B-B14F-4D97-AF65-F5344CB8AC3E}">
        <p14:creationId xmlns:p14="http://schemas.microsoft.com/office/powerpoint/2010/main" val="207814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Custom 2">
      <a:dk1>
        <a:srgbClr val="000000"/>
      </a:dk1>
      <a:lt1>
        <a:sysClr val="window" lastClr="FFFFFF"/>
      </a:lt1>
      <a:dk2>
        <a:srgbClr val="000E21"/>
      </a:dk2>
      <a:lt2>
        <a:srgbClr val="FFFFFF"/>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317F197AF496468778D3AE75DF6235" ma:contentTypeVersion="15" ma:contentTypeDescription="Create a new document." ma:contentTypeScope="" ma:versionID="5282885e14077208850209b29eb28697">
  <xsd:schema xmlns:xsd="http://www.w3.org/2001/XMLSchema" xmlns:xs="http://www.w3.org/2001/XMLSchema" xmlns:p="http://schemas.microsoft.com/office/2006/metadata/properties" xmlns:ns3="794fa9d4-8068-4c99-b108-795ab3339e93" xmlns:ns4="40be8c06-eb4c-4be5-b4ce-f259999f4503" targetNamespace="http://schemas.microsoft.com/office/2006/metadata/properties" ma:root="true" ma:fieldsID="aa9492c4c445c02c82f8d8c69b127553" ns3:_="" ns4:_="">
    <xsd:import namespace="794fa9d4-8068-4c99-b108-795ab3339e93"/>
    <xsd:import namespace="40be8c06-eb4c-4be5-b4ce-f259999f4503"/>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4fa9d4-8068-4c99-b108-795ab3339e9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0be8c06-eb4c-4be5-b4ce-f259999f4503"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5B9A48-CE55-48C1-9325-27AAD4B036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4fa9d4-8068-4c99-b108-795ab3339e93"/>
    <ds:schemaRef ds:uri="40be8c06-eb4c-4be5-b4ce-f259999f45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6EAB8D-FFD1-49FD-A1D9-A99CA5C491D8}">
  <ds:schemaRefs>
    <ds:schemaRef ds:uri="http://schemas.microsoft.com/sharepoint/v3/contenttype/forms"/>
  </ds:schemaRefs>
</ds:datastoreItem>
</file>

<file path=customXml/itemProps3.xml><?xml version="1.0" encoding="utf-8"?>
<ds:datastoreItem xmlns:ds="http://schemas.openxmlformats.org/officeDocument/2006/customXml" ds:itemID="{270C5803-CCE8-4ED8-9CF0-295FECB96AEC}">
  <ds:schemaRefs>
    <ds:schemaRef ds:uri="http://purl.org/dc/elements/1.1/"/>
    <ds:schemaRef ds:uri="http://purl.org/dc/dcmitype/"/>
    <ds:schemaRef ds:uri="http://schemas.microsoft.com/office/2006/documentManagement/types"/>
    <ds:schemaRef ds:uri="http://purl.org/dc/terms/"/>
    <ds:schemaRef ds:uri="794fa9d4-8068-4c99-b108-795ab3339e93"/>
    <ds:schemaRef ds:uri="http://schemas.microsoft.com/office/infopath/2007/PartnerControls"/>
    <ds:schemaRef ds:uri="http://schemas.openxmlformats.org/package/2006/metadata/core-properties"/>
    <ds:schemaRef ds:uri="40be8c06-eb4c-4be5-b4ce-f259999f450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tf02895261</Template>
  <TotalTime>0</TotalTime>
  <Words>3618</Words>
  <Application>Microsoft Office PowerPoint</Application>
  <PresentationFormat>Custom</PresentationFormat>
  <Paragraphs>378</Paragraphs>
  <Slides>25</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Corbel</vt:lpstr>
      <vt:lpstr>Courier New</vt:lpstr>
      <vt:lpstr>Symbol</vt:lpstr>
      <vt:lpstr>Times New Roman</vt:lpstr>
      <vt:lpstr>Verdana</vt:lpstr>
      <vt:lpstr>Wingdings</vt:lpstr>
      <vt:lpstr>Digital Blue Tunnel 16x9</vt:lpstr>
      <vt:lpstr>Directrices y responsabilidades para acceder, utilizar, compartir y proteger la información de NORS y DIRS</vt:lpstr>
      <vt:lpstr>Resumen</vt:lpstr>
      <vt:lpstr>Coordinador de la Agencia</vt:lpstr>
      <vt:lpstr>Coordinador de la Agencia</vt:lpstr>
      <vt:lpstr>Documentos del NORS y del DIRS</vt:lpstr>
      <vt:lpstr>DIRS</vt:lpstr>
      <vt:lpstr>Alcance del DIRS</vt:lpstr>
      <vt:lpstr>DIRS Reporting Process</vt:lpstr>
      <vt:lpstr>Ejemplos del Análisis Publicado por el DIRS</vt:lpstr>
      <vt:lpstr>NORS</vt:lpstr>
      <vt:lpstr>Umbrales de notificación de interrupciones al NORS</vt:lpstr>
      <vt:lpstr>Proceso de presentación de informes al NORS y plazos</vt:lpstr>
      <vt:lpstr>Contenido clave de los informes finales del NORS</vt:lpstr>
      <vt:lpstr>Ejemplos de datos consolidados del NORS  (proporcionados por los informes trimestrales de la FCC en las reuniones públicas del sector)</vt:lpstr>
      <vt:lpstr>Información confidencial de NORS/DIRS</vt:lpstr>
      <vt:lpstr>PowerPoint Presentation</vt:lpstr>
      <vt:lpstr>Compartir información confidencial de NORS/DIRS: dentro de su agencia</vt:lpstr>
      <vt:lpstr>Compartir información confidencial de NORS/DIRS:  fuera de su agencia</vt:lpstr>
      <vt:lpstr>PowerPoint Presentation</vt:lpstr>
      <vt:lpstr>Compartir la información agregada por NORS/DIRS:  con el público</vt:lpstr>
      <vt:lpstr>Divulgación</vt:lpstr>
      <vt:lpstr>Obligaciones de Notificación/Reporte</vt:lpstr>
      <vt:lpstr>Incumplimiento de las normas del programa </vt:lpstr>
      <vt:lpstr>Conclusión</vt:lpstr>
      <vt:lpstr>¿Preguntas?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2022-09-28T14:36:28Z</dcterms:created>
  <dcterms:modified xsi:type="dcterms:W3CDTF">2022-09-30T14:05:04Z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0x010100D4317F197AF496468778D3AE75DF6235</vt:lpwstr>
  </property>
</Properties>
</file>