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4" r:id="rId2"/>
    <p:sldId id="437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</p:sldIdLst>
  <p:sldSz cx="9144000" cy="6858000" type="screen4x3"/>
  <p:notesSz cx="6934200" cy="92202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F45"/>
    <a:srgbClr val="FFFF00"/>
    <a:srgbClr val="9B8B76"/>
    <a:srgbClr val="C68543"/>
    <a:srgbClr val="8D8351"/>
    <a:srgbClr val="D0A083"/>
    <a:srgbClr val="BF9277"/>
    <a:srgbClr val="9AB7DA"/>
    <a:srgbClr val="599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48462" autoAdjust="0"/>
  </p:normalViewPr>
  <p:slideViewPr>
    <p:cSldViewPr snapToGrid="0" snapToObjects="1">
      <p:cViewPr varScale="1">
        <p:scale>
          <a:sx n="29" d="100"/>
          <a:sy n="29" d="100"/>
        </p:scale>
        <p:origin x="209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40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E2BE-D83D-4579-B2B1-2D569692A8A9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F6EB-DCC1-4F94-895E-8D937CB4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0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7DBD-0102-403E-8193-0ED1E560AAD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5648-C5BD-44A7-9BCB-12B86D5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6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6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2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50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2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3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8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3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7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876" y="2260273"/>
            <a:ext cx="4778735" cy="1293213"/>
          </a:xfrm>
          <a:noFill/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876" y="3604532"/>
            <a:ext cx="4778735" cy="1261139"/>
          </a:xfrm>
        </p:spPr>
        <p:txBody>
          <a:bodyPr/>
          <a:lstStyle>
            <a:lvl1pPr marL="0" indent="0" algn="l">
              <a:buNone/>
              <a:defRPr sz="2500" b="1" i="0">
                <a:solidFill>
                  <a:srgbClr val="599FCC"/>
                </a:solidFill>
                <a:latin typeface="+mj-lt"/>
                <a:cs typeface="Trade Gothic LT Std Ex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120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506010"/>
            <a:ext cx="7805737" cy="6106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2243667"/>
            <a:ext cx="8462962" cy="4179358"/>
          </a:xfrm>
        </p:spPr>
        <p:txBody>
          <a:bodyPr/>
          <a:lstStyle>
            <a:lvl1pPr>
              <a:defRPr>
                <a:latin typeface="Helvetica Neue LT Std 55 Roman"/>
              </a:defRPr>
            </a:lvl1pPr>
            <a:lvl2pPr>
              <a:defRPr>
                <a:latin typeface="Helvetica Neue LT Std 55 Roman"/>
              </a:defRPr>
            </a:lvl2pPr>
            <a:lvl3pPr>
              <a:defRPr>
                <a:latin typeface="Helvetica Neue LT Std 55 Roman"/>
              </a:defRPr>
            </a:lvl3pPr>
            <a:lvl4pPr>
              <a:defRPr>
                <a:latin typeface="Helvetica Neue LT Std 55 Roman"/>
              </a:defRPr>
            </a:lvl4pPr>
            <a:lvl5pPr>
              <a:defRPr>
                <a:latin typeface="Helvetica Neue LT Std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A6EBF244-7CB9-47DE-A73C-412DBDB6974C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54000" y="228600"/>
            <a:ext cx="8703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888" y="2116668"/>
            <a:ext cx="8316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99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6C9B5C6C-D121-430F-A68D-4A49A209A8FA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42480019-0A0B-45DA-9C35-2515007D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759D0A68-C53A-4D46-90ED-1755E5850293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B275A762-063B-4B7E-BA28-C3D4EB86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10391A3D-B89D-4801-B168-D0DFCBBFD6AC}" type="datetime1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0E75E7A7-6211-49A6-B9E6-37B97EB6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4071B1BA-EA92-4EA4-8891-F421E24A60BE}" type="datetime1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39358AF9-D92B-47A8-82E5-1EF07B3F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-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35566"/>
            <a:ext cx="3992178" cy="1903851"/>
          </a:xfrm>
          <a:noFill/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1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-slide2.jp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77"/>
            <a:ext cx="8360229" cy="619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888" y="1290716"/>
            <a:ext cx="84629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27113" y="858477"/>
            <a:ext cx="7573962" cy="0"/>
          </a:xfrm>
          <a:prstGeom prst="line">
            <a:avLst/>
          </a:prstGeom>
          <a:ln w="28575">
            <a:solidFill>
              <a:srgbClr val="599F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27113" y="304472"/>
            <a:ext cx="7805737" cy="66425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" name="Picture 2" descr="https://transition.fcc.gov/files/logos/fcc-logo_dark-blue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92" y="6496400"/>
            <a:ext cx="359488" cy="3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9" r:id="rId6"/>
    <p:sldLayoutId id="2147483808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376688"/>
          </a:solidFill>
          <a:latin typeface="+mj-lt"/>
          <a:ea typeface="ＭＳ Ｐゴシック" charset="0"/>
          <a:cs typeface="Trade Gothic LT Std Ex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220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651780" y="2768600"/>
            <a:ext cx="5492220" cy="99059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>Reverse Auction </a:t>
            </a:r>
            <a:br>
              <a:rPr lang="en-US" sz="3600" dirty="0">
                <a:latin typeface="Trade Gothic LT Std Ext" charset="0"/>
                <a:ea typeface="ＭＳ Ｐゴシック" pitchFamily="34" charset="-128"/>
                <a:cs typeface="Trade Gothic LT Std Ext" charset="0"/>
              </a:rPr>
            </a:br>
            <a:r>
              <a:rPr lang="en-US" sz="3600" dirty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>(Auction 1001) </a:t>
            </a:r>
            <a:r>
              <a:rPr lang="en-US" sz="3600" dirty="0" smtClean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/>
            </a:r>
            <a:br>
              <a:rPr lang="en-US" sz="3600" dirty="0" smtClean="0">
                <a:latin typeface="Trade Gothic LT Std Ext" charset="0"/>
                <a:ea typeface="ＭＳ Ｐゴシック" pitchFamily="34" charset="-128"/>
                <a:cs typeface="Trade Gothic LT Std Ext" charset="0"/>
              </a:rPr>
            </a:br>
            <a:r>
              <a:rPr lang="en-US" sz="3600" dirty="0" smtClean="0">
                <a:latin typeface="Trade Gothic LT Std Ext" charset="0"/>
                <a:ea typeface="ＭＳ Ｐゴシック" pitchFamily="34" charset="-128"/>
                <a:cs typeface="Trade Gothic LT Std Ext" charset="0"/>
              </a:rPr>
              <a:t>Initial Commitment Workshop</a:t>
            </a:r>
            <a:endParaRPr lang="en-US" sz="3600" dirty="0">
              <a:latin typeface="Trade Gothic LT Std Ext" charset="0"/>
              <a:ea typeface="ＭＳ Ｐゴシック" pitchFamily="34" charset="-128"/>
              <a:cs typeface="Trade Gothic LT Std Ext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719513" y="3787913"/>
            <a:ext cx="4778375" cy="1260475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Clock Phase:  Sneak </a:t>
            </a:r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Peek</a:t>
            </a:r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/>
            </a:r>
            <a:br>
              <a:rPr lang="en-US" sz="2800" dirty="0" smtClean="0">
                <a:latin typeface="Trade Gothic LT Std Ext" charset="0"/>
                <a:ea typeface="ＭＳ Ｐゴシック" pitchFamily="34" charset="-128"/>
              </a:rPr>
            </a:br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of the Bidding System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719513" y="4793219"/>
            <a:ext cx="54244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pitchFamily="34" charset="0"/>
              <a:buNone/>
              <a:defRPr sz="2500" b="1" i="0" kern="1200">
                <a:solidFill>
                  <a:srgbClr val="599FCC"/>
                </a:solidFill>
                <a:latin typeface="+mj-lt"/>
                <a:ea typeface="ＭＳ Ｐゴシック" charset="0"/>
                <a:cs typeface="Trade Gothic LT Std Ext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rade Gothic LT Std Ext" charset="0"/>
                <a:ea typeface="ＭＳ Ｐゴシック" pitchFamily="34" charset="-128"/>
              </a:rPr>
              <a:t>March 11,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00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(selecting a preferred option)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each station, </a:t>
            </a:r>
            <a:r>
              <a:rPr lang="en-US" sz="1600" dirty="0" smtClean="0"/>
              <a:t>a bidder selects its </a:t>
            </a:r>
            <a:r>
              <a:rPr lang="en-US" sz="1600" dirty="0"/>
              <a:t>preferred bid option from a </a:t>
            </a:r>
            <a:r>
              <a:rPr lang="en-US" sz="1600" dirty="0" smtClean="0"/>
              <a:t>drop-down </a:t>
            </a:r>
            <a:r>
              <a:rPr lang="en-US" sz="1600" dirty="0"/>
              <a:t>menu</a:t>
            </a:r>
          </a:p>
          <a:p>
            <a:pPr marL="1730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 bidder can select to: </a:t>
            </a:r>
          </a:p>
          <a:p>
            <a:pPr lvl="1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Stay in its currently held option at the new clock price</a:t>
            </a:r>
          </a:p>
          <a:p>
            <a:pPr lvl="1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Switch to any </a:t>
            </a:r>
            <a:r>
              <a:rPr lang="en-US" sz="1400" dirty="0"/>
              <a:t>option </a:t>
            </a:r>
            <a:r>
              <a:rPr lang="en-US" sz="1400" dirty="0" smtClean="0"/>
              <a:t>selected </a:t>
            </a:r>
            <a:r>
              <a:rPr lang="en-US" sz="1400" dirty="0"/>
              <a:t>on Form </a:t>
            </a:r>
            <a:r>
              <a:rPr lang="en-US" sz="1400" dirty="0" smtClean="0"/>
              <a:t>177 if it is available based on the bidding hierarchy, </a:t>
            </a:r>
            <a:r>
              <a:rPr lang="en-US" sz="1400" dirty="0"/>
              <a:t>or </a:t>
            </a:r>
            <a:endParaRPr lang="en-US" sz="1400" dirty="0" smtClean="0"/>
          </a:p>
          <a:p>
            <a:pPr lvl="1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Drop out of bidding if it no longer wants to keep that station in the auction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21830" y="3438854"/>
            <a:ext cx="2053689" cy="969249"/>
          </a:xfrm>
          <a:prstGeom prst="roundRect">
            <a:avLst>
              <a:gd name="adj" fmla="val 678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529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28185" y="3738260"/>
            <a:ext cx="1253702" cy="194646"/>
          </a:xfrm>
          <a:prstGeom prst="roundRect">
            <a:avLst>
              <a:gd name="adj" fmla="val 1003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If the bidder selects as its preferred option to stay in its currently held option, it can also submit proxy bid instructions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(overview)</a:t>
            </a:r>
            <a:r>
              <a:rPr lang="en-US" sz="24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945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67026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(fallback options)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If a bidder chooses to switch its preferred option to move to a VHF band, the system will prompt the bidder to select a fallback option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If the system cannot accommodate the bidder’s preferred option, its selected fallback option will be processed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609134" y="3662059"/>
            <a:ext cx="2058115" cy="567041"/>
          </a:xfrm>
          <a:prstGeom prst="roundRect">
            <a:avLst>
              <a:gd name="adj" fmla="val 1003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741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(submitting a bid)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To submit a bid the bidder selects its preferred option and fallback option if applicable and clicks on the Submit button</a:t>
            </a:r>
          </a:p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If a bid has not been submitted, when the round closes the system will automatically consider the preferred option for that station to be a bid to drop out of the auction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0798" y="3528208"/>
            <a:ext cx="714286" cy="303329"/>
          </a:xfrm>
          <a:prstGeom prst="roundRect">
            <a:avLst>
              <a:gd name="adj" fmla="val 73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578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(bid placed)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system will </a:t>
            </a:r>
            <a:r>
              <a:rPr lang="en-US" sz="1600" dirty="0" smtClean="0"/>
              <a:t>indicate whether </a:t>
            </a:r>
            <a:r>
              <a:rPr lang="en-US" sz="1600" dirty="0"/>
              <a:t>a </a:t>
            </a:r>
            <a:r>
              <a:rPr lang="en-US" sz="1600" dirty="0" smtClean="0"/>
              <a:t>bid has </a:t>
            </a:r>
            <a:r>
              <a:rPr lang="en-US" sz="1600" dirty="0"/>
              <a:t>been </a:t>
            </a:r>
            <a:r>
              <a:rPr lang="en-US" sz="1600" dirty="0" smtClean="0"/>
              <a:t>successfully submitted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21437" y="2804837"/>
            <a:ext cx="1546390" cy="259080"/>
          </a:xfrm>
          <a:prstGeom prst="roundRect">
            <a:avLst>
              <a:gd name="adj" fmla="val 678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690798" y="3528209"/>
            <a:ext cx="714286" cy="303329"/>
          </a:xfrm>
          <a:prstGeom prst="roundRect">
            <a:avLst>
              <a:gd name="adj" fmla="val 73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910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0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667026"/>
            <a:ext cx="7805737" cy="610658"/>
          </a:xfrm>
        </p:spPr>
        <p:txBody>
          <a:bodyPr/>
          <a:lstStyle/>
          <a:p>
            <a:r>
              <a:rPr lang="en-US" sz="2400" dirty="0"/>
              <a:t>Bid Summary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The Bid Summary screen displays the bids and proxy instructions submitted by a bidder in a 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71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My Results </a:t>
            </a:r>
            <a:r>
              <a:rPr lang="en-US" sz="2400" dirty="0" smtClean="0"/>
              <a:t>(results posted)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Once bid processing is complete for a round the results will be posted on the My Results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636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2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04" y="1715152"/>
            <a:ext cx="7805737" cy="610658"/>
          </a:xfrm>
        </p:spPr>
        <p:txBody>
          <a:bodyPr/>
          <a:lstStyle/>
          <a:p>
            <a:r>
              <a:rPr lang="en-US" sz="2400" dirty="0"/>
              <a:t>Downloads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On the Downloads screen a bidder can download: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A summary of bids submitted in each round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The bidding results in each round, and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Information about its stations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410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8056" y="2161508"/>
            <a:ext cx="8911687" cy="1170358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69888" y="3024790"/>
          <a:ext cx="8462962" cy="3013710"/>
        </p:xfrm>
        <a:graphic>
          <a:graphicData uri="http://schemas.openxmlformats.org/drawingml/2006/table">
            <a:tbl>
              <a:tblPr firstCol="1" bandRow="1"/>
              <a:tblGrid>
                <a:gridCol w="4231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1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FCC Auctions Hotline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Auction Questions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Auction Process and Procedures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(888) 225-5322, option two; or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(717) 338-2868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of service: 8:00 a.m. – 5:30 p.m. ET,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through Friday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Auctions and Spectrum Access Division, 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Wireless Telecommunications Bureau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general auction questions: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Auction 1001 (reverse) auction legal questions: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Linda Sanderson at (717) 338-2868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Erin Griffith or Kathryn Hinton at (202) 418-0660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Support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Filing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FCC Auction System (Hardware/Software Issues)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(877) 480-3201, option nine; or (202) 414-1250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(202) 414-1255 (TTY)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of service: 8:00 a.m. – 6:00 p.m. ET,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through Friday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3549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8640" y="3123644"/>
            <a:ext cx="8229600" cy="3489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Nothing herein is intended to supersede any provision of the Commission's rules or public notices.  These slides should not be used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substitute for a prospective applicant's review of the Commission's relevant orders, rules, and public notices.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Applicants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must familiarize themselves thoroughly and remain current with the Commission's rules relating to the Incentive Auction,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auction procedures, and the procedures, terms and conditions contained in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auction public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notices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All examples use fictional information, are for illustrative purposes only, and are not predictions or advice.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8640" y="2272041"/>
            <a:ext cx="7805737" cy="6106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76688"/>
                </a:solidFill>
                <a:latin typeface="+mj-lt"/>
                <a:ea typeface="ＭＳ Ｐゴシック" charset="0"/>
                <a:cs typeface="Trade Gothic LT Std Ex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smtClean="0"/>
              <a:t>Disclaimer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59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2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Auction System Home Page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3747" y="3234902"/>
            <a:ext cx="1518249" cy="327804"/>
          </a:xfrm>
          <a:prstGeom prst="roundRect">
            <a:avLst>
              <a:gd name="adj" fmla="val 1375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"/>
          <p:cNvSpPr txBox="1"/>
          <p:nvPr/>
        </p:nvSpPr>
        <p:spPr>
          <a:xfrm>
            <a:off x="6490211" y="2395728"/>
            <a:ext cx="241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login process for the clock phase of the reverse auction is the same as the initial commitment login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67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62" y="1715152"/>
            <a:ext cx="7805737" cy="610658"/>
          </a:xfrm>
        </p:spPr>
        <p:txBody>
          <a:bodyPr/>
          <a:lstStyle/>
          <a:p>
            <a:r>
              <a:rPr lang="en-US" sz="2400" dirty="0"/>
              <a:t>Station Info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02329" y="3336105"/>
            <a:ext cx="1758328" cy="442266"/>
          </a:xfrm>
          <a:prstGeom prst="roundRect">
            <a:avLst>
              <a:gd name="adj" fmla="val 565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"/>
          <p:cNvSpPr txBox="1"/>
          <p:nvPr/>
        </p:nvSpPr>
        <p:spPr>
          <a:xfrm>
            <a:off x="6490210" y="2414016"/>
            <a:ext cx="241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As </a:t>
            </a:r>
            <a:r>
              <a:rPr lang="en-US" sz="1600" dirty="0"/>
              <a:t>with the Initial Commitment module, </a:t>
            </a:r>
            <a:r>
              <a:rPr lang="en-US" sz="1600" dirty="0" smtClean="0"/>
              <a:t>bidders </a:t>
            </a:r>
            <a:r>
              <a:rPr lang="en-US" sz="1600" dirty="0"/>
              <a:t>can view at any time static information about its stations, including the bid options selected </a:t>
            </a:r>
            <a:r>
              <a:rPr lang="en-US" sz="1600" dirty="0" smtClean="0"/>
              <a:t>on Form 177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178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6123"/>
            <a:ext cx="6190488" cy="3924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04" y="1715152"/>
            <a:ext cx="7805737" cy="610658"/>
          </a:xfrm>
        </p:spPr>
        <p:txBody>
          <a:bodyPr/>
          <a:lstStyle/>
          <a:p>
            <a:r>
              <a:rPr lang="en-US" sz="2400" dirty="0" smtClean="0"/>
              <a:t>Auction Schedule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The Auction Schedule screen shows the schedule for upcoming bidding rounds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For each round the screen displays: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Round number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Duration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Start time</a:t>
            </a:r>
          </a:p>
          <a:p>
            <a:pPr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End time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02160" y="3413754"/>
            <a:ext cx="5220054" cy="444713"/>
          </a:xfrm>
          <a:prstGeom prst="roundRect">
            <a:avLst>
              <a:gd name="adj" fmla="val 907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92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432304"/>
            <a:ext cx="6190488" cy="3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67026"/>
            <a:ext cx="7805737" cy="610658"/>
          </a:xfrm>
        </p:spPr>
        <p:txBody>
          <a:bodyPr/>
          <a:lstStyle/>
          <a:p>
            <a:r>
              <a:rPr lang="en-US" sz="2400" dirty="0"/>
              <a:t>My Results </a:t>
            </a:r>
            <a:r>
              <a:rPr lang="en-US" sz="2400" dirty="0" smtClean="0"/>
              <a:t>(Initial Option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2414016"/>
            <a:ext cx="241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 smtClean="0"/>
              <a:t>Before round 1 opens in any stage of the clock phase, a bidder can view for each of its stations the station’s initial option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8230" y="3648973"/>
            <a:ext cx="2348297" cy="334704"/>
          </a:xfrm>
          <a:prstGeom prst="roundRect">
            <a:avLst>
              <a:gd name="adj" fmla="val 565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098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(overview)</a:t>
            </a:r>
            <a:r>
              <a:rPr lang="en-US" sz="2400" dirty="0"/>
              <a:t>	</a:t>
            </a:r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19697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When a round is open,  bidding is available on the Place Bids screen</a:t>
            </a:r>
            <a:endParaRPr lang="en-US" sz="1600" dirty="0"/>
          </a:p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 box at the top of the screen indicates that all stations have </a:t>
            </a:r>
            <a:r>
              <a:rPr lang="en-US" sz="1600" dirty="0" err="1" smtClean="0"/>
              <a:t>unsubmitted</a:t>
            </a:r>
            <a:r>
              <a:rPr lang="en-US" sz="1600" dirty="0" smtClean="0"/>
              <a:t> bids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88926" y="2786333"/>
            <a:ext cx="1685995" cy="293297"/>
          </a:xfrm>
          <a:prstGeom prst="roundRect">
            <a:avLst>
              <a:gd name="adj" fmla="val 73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577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40046" y="3474549"/>
            <a:ext cx="1555431" cy="415966"/>
          </a:xfrm>
          <a:prstGeom prst="roundRect">
            <a:avLst>
              <a:gd name="adj" fmla="val 5654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The Place Bids screen will display all of a bidder’s stations</a:t>
            </a:r>
          </a:p>
          <a:p>
            <a:pPr marL="233363" indent="-233363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For </a:t>
            </a:r>
            <a:r>
              <a:rPr lang="en-US" sz="1400" dirty="0"/>
              <a:t>each station, </a:t>
            </a:r>
            <a:r>
              <a:rPr lang="en-US" sz="1400" dirty="0" smtClean="0"/>
              <a:t>a bidder can see its currently held option:</a:t>
            </a:r>
          </a:p>
          <a:p>
            <a:pPr lvl="1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 round 1 this is the initial option and the opening price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3846" y="1683068"/>
            <a:ext cx="7805737" cy="6106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76688"/>
                </a:solidFill>
                <a:latin typeface="+mj-lt"/>
                <a:ea typeface="ＭＳ Ｐゴシック" charset="0"/>
                <a:cs typeface="Trade Gothic LT Std Ex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688"/>
                </a:solidFill>
                <a:latin typeface="Trade Gothic LT Std Ext" charset="0"/>
                <a:ea typeface="ＭＳ Ｐゴシック" charset="0"/>
                <a:cs typeface="Trade Gothic LT Std Ext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99FCC"/>
                </a:solidFill>
                <a:latin typeface="Trade Gothic LT Std Ext" charset="0"/>
                <a:ea typeface="ＭＳ Ｐゴシック" charset="0"/>
              </a:defRPr>
            </a:lvl9pPr>
          </a:lstStyle>
          <a:p>
            <a:r>
              <a:rPr lang="en-US" sz="2400" smtClean="0"/>
              <a:t>Place Bids (overview)	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135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432304"/>
            <a:ext cx="6190488" cy="39182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45436" y="3466488"/>
            <a:ext cx="1978321" cy="365932"/>
          </a:xfrm>
          <a:prstGeom prst="roundRect">
            <a:avLst>
              <a:gd name="adj" fmla="val 1003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"/>
          <p:cNvSpPr txBox="1"/>
          <p:nvPr/>
        </p:nvSpPr>
        <p:spPr>
          <a:xfrm>
            <a:off x="6492240" y="2414016"/>
            <a:ext cx="241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bidder can select its preferred bid option for the current round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846" y="1683068"/>
            <a:ext cx="7805737" cy="610658"/>
          </a:xfrm>
        </p:spPr>
        <p:txBody>
          <a:bodyPr/>
          <a:lstStyle/>
          <a:p>
            <a:r>
              <a:rPr lang="en-US" sz="2400" dirty="0"/>
              <a:t>Place Bids </a:t>
            </a:r>
            <a:r>
              <a:rPr lang="en-US" sz="2400" dirty="0" smtClean="0"/>
              <a:t>(overview)</a:t>
            </a:r>
            <a:r>
              <a:rPr lang="en-US" sz="24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967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aft FCC Presentation Template">
  <a:themeElements>
    <a:clrScheme name="Custom 1">
      <a:dk1>
        <a:srgbClr val="3B3C3B"/>
      </a:dk1>
      <a:lt1>
        <a:sysClr val="window" lastClr="FFFFFF"/>
      </a:lt1>
      <a:dk2>
        <a:srgbClr val="346688"/>
      </a:dk2>
      <a:lt2>
        <a:srgbClr val="EEECE1"/>
      </a:lt2>
      <a:accent1>
        <a:srgbClr val="4B919D"/>
      </a:accent1>
      <a:accent2>
        <a:srgbClr val="599FCC"/>
      </a:accent2>
      <a:accent3>
        <a:srgbClr val="565E88"/>
      </a:accent3>
      <a:accent4>
        <a:srgbClr val="5C4865"/>
      </a:accent4>
      <a:accent5>
        <a:srgbClr val="3D6B7E"/>
      </a:accent5>
      <a:accent6>
        <a:srgbClr val="7A8D3B"/>
      </a:accent6>
      <a:hlink>
        <a:srgbClr val="C3A251"/>
      </a:hlink>
      <a:folHlink>
        <a:srgbClr val="9A222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668</Words>
  <Application>Microsoft Office PowerPoint</Application>
  <PresentationFormat>On-screen Show (4:3)</PresentationFormat>
  <Paragraphs>77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Helvetica Neue LT Std 55 Roman</vt:lpstr>
      <vt:lpstr>Times New Roman</vt:lpstr>
      <vt:lpstr>Trade Gothic LT Std Ext</vt:lpstr>
      <vt:lpstr>Wingdings</vt:lpstr>
      <vt:lpstr>Draft FCC Presentation Template</vt:lpstr>
      <vt:lpstr>Reverse Auction  (Auction 1001)  Initial Commitment Workshop</vt:lpstr>
      <vt:lpstr>PowerPoint Presentation</vt:lpstr>
      <vt:lpstr>Auction System Home Page </vt:lpstr>
      <vt:lpstr>Station Info </vt:lpstr>
      <vt:lpstr>Auction Schedule </vt:lpstr>
      <vt:lpstr>My Results (Initial Option)</vt:lpstr>
      <vt:lpstr>Place Bids (overview) </vt:lpstr>
      <vt:lpstr>PowerPoint Presentation</vt:lpstr>
      <vt:lpstr>Place Bids (overview) </vt:lpstr>
      <vt:lpstr>Place Bids (selecting a preferred option) </vt:lpstr>
      <vt:lpstr>Place Bids (overview) </vt:lpstr>
      <vt:lpstr>Place Bids (fallback options) </vt:lpstr>
      <vt:lpstr>Place Bids (submitting a bid) </vt:lpstr>
      <vt:lpstr>Place Bids (bid placed) </vt:lpstr>
      <vt:lpstr>Bid Summary </vt:lpstr>
      <vt:lpstr>My Results (results posted) </vt:lpstr>
      <vt:lpstr>Downloads 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2016-03-11T14:07:37Z</dcterms:created>
  <dcterms:modified xsi:type="dcterms:W3CDTF">2016-03-17T13:29:46Z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5E195459-D9EA-4555-A8CB-2EF1213AC3F7</vt:lpwstr>
  </property>
  <property fmtid="{D5CDD505-2E9C-101B-9397-08002B2CF9AE}" pid="3" name="ArticulatePath">
    <vt:lpwstr>IC Workshop Slides 031116 RABS sneak peak FINAL NON-PUBLIC (CONTAINS NOTES)</vt:lpwstr>
  </property>
</Properties>
</file>