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48"/>
  </p:notesMasterIdLst>
  <p:handoutMasterIdLst>
    <p:handoutMasterId r:id="rId49"/>
  </p:handoutMasterIdLst>
  <p:sldIdLst>
    <p:sldId id="256" r:id="rId2"/>
    <p:sldId id="606" r:id="rId3"/>
    <p:sldId id="639" r:id="rId4"/>
    <p:sldId id="589" r:id="rId5"/>
    <p:sldId id="560" r:id="rId6"/>
    <p:sldId id="592" r:id="rId7"/>
    <p:sldId id="607" r:id="rId8"/>
    <p:sldId id="609" r:id="rId9"/>
    <p:sldId id="634" r:id="rId10"/>
    <p:sldId id="610" r:id="rId11"/>
    <p:sldId id="640" r:id="rId12"/>
    <p:sldId id="633" r:id="rId13"/>
    <p:sldId id="603" r:id="rId14"/>
    <p:sldId id="591" r:id="rId15"/>
    <p:sldId id="590" r:id="rId16"/>
    <p:sldId id="632" r:id="rId17"/>
    <p:sldId id="641" r:id="rId18"/>
    <p:sldId id="642" r:id="rId19"/>
    <p:sldId id="644" r:id="rId20"/>
    <p:sldId id="645" r:id="rId21"/>
    <p:sldId id="646" r:id="rId22"/>
    <p:sldId id="655" r:id="rId23"/>
    <p:sldId id="654" r:id="rId24"/>
    <p:sldId id="656" r:id="rId25"/>
    <p:sldId id="647" r:id="rId26"/>
    <p:sldId id="648" r:id="rId27"/>
    <p:sldId id="564" r:id="rId28"/>
    <p:sldId id="649" r:id="rId29"/>
    <p:sldId id="479" r:id="rId30"/>
    <p:sldId id="567" r:id="rId31"/>
    <p:sldId id="559" r:id="rId32"/>
    <p:sldId id="593" r:id="rId33"/>
    <p:sldId id="594" r:id="rId34"/>
    <p:sldId id="499" r:id="rId35"/>
    <p:sldId id="580" r:id="rId36"/>
    <p:sldId id="579" r:id="rId37"/>
    <p:sldId id="596" r:id="rId38"/>
    <p:sldId id="650" r:id="rId39"/>
    <p:sldId id="651" r:id="rId40"/>
    <p:sldId id="622" r:id="rId41"/>
    <p:sldId id="652" r:id="rId42"/>
    <p:sldId id="601" r:id="rId43"/>
    <p:sldId id="653" r:id="rId44"/>
    <p:sldId id="630" r:id="rId45"/>
    <p:sldId id="566" r:id="rId46"/>
    <p:sldId id="520" r:id="rId47"/>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2C8"/>
    <a:srgbClr val="E4FC04"/>
    <a:srgbClr val="037AFD"/>
    <a:srgbClr val="FC1C04"/>
    <a:srgbClr val="0FC6F1"/>
    <a:srgbClr val="FFCC00"/>
    <a:srgbClr val="FF6600"/>
    <a:srgbClr val="00FF00"/>
    <a:srgbClr val="00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2357" autoAdjust="0"/>
  </p:normalViewPr>
  <p:slideViewPr>
    <p:cSldViewPr>
      <p:cViewPr varScale="1">
        <p:scale>
          <a:sx n="100" d="100"/>
          <a:sy n="100" d="100"/>
        </p:scale>
        <p:origin x="4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961"/>
          </a:xfrm>
          <a:prstGeom prst="rect">
            <a:avLst/>
          </a:prstGeom>
        </p:spPr>
        <p:txBody>
          <a:bodyPr vert="horz" lIns="91440" tIns="45720" rIns="91440" bIns="45720" rtlCol="0"/>
          <a:lstStyle>
            <a:lvl1pPr algn="l">
              <a:defRPr sz="1200" dirty="0"/>
            </a:lvl1pPr>
          </a:lstStyle>
          <a:p>
            <a:pPr>
              <a:defRPr/>
            </a:pPr>
            <a:endParaRPr lang="en-US" dirty="0"/>
          </a:p>
        </p:txBody>
      </p:sp>
      <p:sp>
        <p:nvSpPr>
          <p:cNvPr id="3" name="Date Placeholder 2"/>
          <p:cNvSpPr>
            <a:spLocks noGrp="1"/>
          </p:cNvSpPr>
          <p:nvPr>
            <p:ph type="dt" sz="quarter" idx="1"/>
          </p:nvPr>
        </p:nvSpPr>
        <p:spPr>
          <a:xfrm>
            <a:off x="3927775" y="0"/>
            <a:ext cx="3004820" cy="461961"/>
          </a:xfrm>
          <a:prstGeom prst="rect">
            <a:avLst/>
          </a:prstGeom>
        </p:spPr>
        <p:txBody>
          <a:bodyPr vert="horz" lIns="91440" tIns="45720" rIns="91440" bIns="45720" rtlCol="0"/>
          <a:lstStyle>
            <a:lvl1pPr algn="r">
              <a:defRPr sz="1200" smtClean="0"/>
            </a:lvl1pPr>
          </a:lstStyle>
          <a:p>
            <a:pPr>
              <a:defRPr/>
            </a:pPr>
            <a:fld id="{84B434F1-3652-4B9C-97FF-9877F9C61229}" type="datetimeFigureOut">
              <a:rPr lang="en-US"/>
              <a:pPr>
                <a:defRPr/>
              </a:pPr>
              <a:t>5/4/2016</a:t>
            </a:fld>
            <a:endParaRPr lang="en-US" dirty="0"/>
          </a:p>
        </p:txBody>
      </p:sp>
      <p:sp>
        <p:nvSpPr>
          <p:cNvPr id="4" name="Footer Placeholder 3"/>
          <p:cNvSpPr>
            <a:spLocks noGrp="1"/>
          </p:cNvSpPr>
          <p:nvPr>
            <p:ph type="ftr" sz="quarter" idx="2"/>
          </p:nvPr>
        </p:nvSpPr>
        <p:spPr>
          <a:xfrm>
            <a:off x="0" y="8769363"/>
            <a:ext cx="3004820" cy="461961"/>
          </a:xfrm>
          <a:prstGeom prst="rect">
            <a:avLst/>
          </a:prstGeom>
        </p:spPr>
        <p:txBody>
          <a:bodyPr vert="horz" lIns="91440" tIns="45720" rIns="91440" bIns="45720" rtlCol="0" anchor="b"/>
          <a:lstStyle>
            <a:lvl1pPr algn="l">
              <a:defRPr sz="1200" dirty="0"/>
            </a:lvl1pPr>
          </a:lstStyle>
          <a:p>
            <a:pPr>
              <a:defRPr/>
            </a:pPr>
            <a:endParaRPr lang="en-US" dirty="0"/>
          </a:p>
        </p:txBody>
      </p:sp>
      <p:sp>
        <p:nvSpPr>
          <p:cNvPr id="5" name="Slide Number Placeholder 4"/>
          <p:cNvSpPr>
            <a:spLocks noGrp="1"/>
          </p:cNvSpPr>
          <p:nvPr>
            <p:ph type="sldNum" sz="quarter" idx="3"/>
          </p:nvPr>
        </p:nvSpPr>
        <p:spPr>
          <a:xfrm>
            <a:off x="3927775" y="8769363"/>
            <a:ext cx="3004820" cy="461961"/>
          </a:xfrm>
          <a:prstGeom prst="rect">
            <a:avLst/>
          </a:prstGeom>
        </p:spPr>
        <p:txBody>
          <a:bodyPr vert="horz" lIns="91440" tIns="45720" rIns="91440" bIns="45720" rtlCol="0" anchor="b"/>
          <a:lstStyle>
            <a:lvl1pPr algn="r">
              <a:defRPr sz="1200" smtClean="0"/>
            </a:lvl1pPr>
          </a:lstStyle>
          <a:p>
            <a:pPr>
              <a:defRPr/>
            </a:pPr>
            <a:fld id="{6ED1CAAF-F916-4357-BEA7-E7EE5797AC83}" type="slidenum">
              <a:rPr lang="en-US"/>
              <a:pPr>
                <a:defRPr/>
              </a:pPr>
              <a:t>‹#›</a:t>
            </a:fld>
            <a:endParaRPr lang="en-US" dirty="0"/>
          </a:p>
        </p:txBody>
      </p:sp>
    </p:spTree>
    <p:extLst>
      <p:ext uri="{BB962C8B-B14F-4D97-AF65-F5344CB8AC3E}">
        <p14:creationId xmlns:p14="http://schemas.microsoft.com/office/powerpoint/2010/main" val="1218773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96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775" y="0"/>
            <a:ext cx="3004820" cy="461961"/>
          </a:xfrm>
          <a:prstGeom prst="rect">
            <a:avLst/>
          </a:prstGeom>
        </p:spPr>
        <p:txBody>
          <a:bodyPr vert="horz" lIns="91440" tIns="45720" rIns="91440" bIns="45720" rtlCol="0"/>
          <a:lstStyle>
            <a:lvl1pPr algn="r">
              <a:defRPr sz="1200"/>
            </a:lvl1pPr>
          </a:lstStyle>
          <a:p>
            <a:fld id="{57E76B26-7FA3-44D3-AADA-A30EA5FCF9EA}" type="datetimeFigureOut">
              <a:rPr lang="en-US" smtClean="0"/>
              <a:t>5/4/2016</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420" y="4386259"/>
            <a:ext cx="5547360" cy="415449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363"/>
            <a:ext cx="3004820" cy="46196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363"/>
            <a:ext cx="3004820" cy="461961"/>
          </a:xfrm>
          <a:prstGeom prst="rect">
            <a:avLst/>
          </a:prstGeom>
        </p:spPr>
        <p:txBody>
          <a:bodyPr vert="horz" lIns="91440" tIns="45720" rIns="91440" bIns="45720" rtlCol="0" anchor="b"/>
          <a:lstStyle>
            <a:lvl1pPr algn="r">
              <a:defRPr sz="1200"/>
            </a:lvl1pPr>
          </a:lstStyle>
          <a:p>
            <a:fld id="{145AA7CC-6BF1-43D7-A423-A5B787E93E02}" type="slidenum">
              <a:rPr lang="en-US" smtClean="0"/>
              <a:t>‹#›</a:t>
            </a:fld>
            <a:endParaRPr lang="en-US"/>
          </a:p>
        </p:txBody>
      </p:sp>
    </p:spTree>
    <p:extLst>
      <p:ext uri="{BB962C8B-B14F-4D97-AF65-F5344CB8AC3E}">
        <p14:creationId xmlns:p14="http://schemas.microsoft.com/office/powerpoint/2010/main" val="2321312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5AA7CC-6BF1-43D7-A423-A5B787E93E02}" type="slidenum">
              <a:rPr lang="en-US" smtClean="0"/>
              <a:t>1</a:t>
            </a:fld>
            <a:endParaRPr lang="en-US"/>
          </a:p>
        </p:txBody>
      </p:sp>
    </p:spTree>
    <p:extLst>
      <p:ext uri="{BB962C8B-B14F-4D97-AF65-F5344CB8AC3E}">
        <p14:creationId xmlns:p14="http://schemas.microsoft.com/office/powerpoint/2010/main" val="422799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10</a:t>
            </a:fld>
            <a:endParaRPr lang="en-US"/>
          </a:p>
        </p:txBody>
      </p:sp>
    </p:spTree>
    <p:extLst>
      <p:ext uri="{BB962C8B-B14F-4D97-AF65-F5344CB8AC3E}">
        <p14:creationId xmlns:p14="http://schemas.microsoft.com/office/powerpoint/2010/main" val="1092762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12</a:t>
            </a:fld>
            <a:endParaRPr lang="en-US"/>
          </a:p>
        </p:txBody>
      </p:sp>
    </p:spTree>
    <p:extLst>
      <p:ext uri="{BB962C8B-B14F-4D97-AF65-F5344CB8AC3E}">
        <p14:creationId xmlns:p14="http://schemas.microsoft.com/office/powerpoint/2010/main" val="376814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13</a:t>
            </a:fld>
            <a:endParaRPr lang="en-US"/>
          </a:p>
        </p:txBody>
      </p:sp>
    </p:spTree>
    <p:extLst>
      <p:ext uri="{BB962C8B-B14F-4D97-AF65-F5344CB8AC3E}">
        <p14:creationId xmlns:p14="http://schemas.microsoft.com/office/powerpoint/2010/main" val="610603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5AA7CC-6BF1-43D7-A423-A5B787E93E02}" type="slidenum">
              <a:rPr lang="en-US" smtClean="0"/>
              <a:t>14</a:t>
            </a:fld>
            <a:endParaRPr lang="en-US"/>
          </a:p>
        </p:txBody>
      </p:sp>
    </p:spTree>
    <p:extLst>
      <p:ext uri="{BB962C8B-B14F-4D97-AF65-F5344CB8AC3E}">
        <p14:creationId xmlns:p14="http://schemas.microsoft.com/office/powerpoint/2010/main" val="3131401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5AA7CC-6BF1-43D7-A423-A5B787E93E02}" type="slidenum">
              <a:rPr lang="en-US" smtClean="0"/>
              <a:t>15</a:t>
            </a:fld>
            <a:endParaRPr lang="en-US"/>
          </a:p>
        </p:txBody>
      </p:sp>
    </p:spTree>
    <p:extLst>
      <p:ext uri="{BB962C8B-B14F-4D97-AF65-F5344CB8AC3E}">
        <p14:creationId xmlns:p14="http://schemas.microsoft.com/office/powerpoint/2010/main" val="2508645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16</a:t>
            </a:fld>
            <a:endParaRPr lang="en-US"/>
          </a:p>
        </p:txBody>
      </p:sp>
    </p:spTree>
    <p:extLst>
      <p:ext uri="{BB962C8B-B14F-4D97-AF65-F5344CB8AC3E}">
        <p14:creationId xmlns:p14="http://schemas.microsoft.com/office/powerpoint/2010/main" val="3902996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17</a:t>
            </a:fld>
            <a:endParaRPr lang="en-US"/>
          </a:p>
        </p:txBody>
      </p:sp>
    </p:spTree>
    <p:extLst>
      <p:ext uri="{BB962C8B-B14F-4D97-AF65-F5344CB8AC3E}">
        <p14:creationId xmlns:p14="http://schemas.microsoft.com/office/powerpoint/2010/main" val="1421206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copies of the NLEB</a:t>
            </a:r>
            <a:r>
              <a:rPr lang="en-US" baseline="0" dirty="0" smtClean="0"/>
              <a:t> PN are available at the door</a:t>
            </a:r>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18</a:t>
            </a:fld>
            <a:endParaRPr lang="en-US"/>
          </a:p>
        </p:txBody>
      </p:sp>
    </p:spTree>
    <p:extLst>
      <p:ext uri="{BB962C8B-B14F-4D97-AF65-F5344CB8AC3E}">
        <p14:creationId xmlns:p14="http://schemas.microsoft.com/office/powerpoint/2010/main" val="73832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19</a:t>
            </a:fld>
            <a:endParaRPr lang="en-US"/>
          </a:p>
        </p:txBody>
      </p:sp>
    </p:spTree>
    <p:extLst>
      <p:ext uri="{BB962C8B-B14F-4D97-AF65-F5344CB8AC3E}">
        <p14:creationId xmlns:p14="http://schemas.microsoft.com/office/powerpoint/2010/main" val="2909388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attention to the PN hand-out</a:t>
            </a:r>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20</a:t>
            </a:fld>
            <a:endParaRPr lang="en-US"/>
          </a:p>
        </p:txBody>
      </p:sp>
    </p:spTree>
    <p:extLst>
      <p:ext uri="{BB962C8B-B14F-4D97-AF65-F5344CB8AC3E}">
        <p14:creationId xmlns:p14="http://schemas.microsoft.com/office/powerpoint/2010/main" val="214135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2</a:t>
            </a:fld>
            <a:endParaRPr lang="en-US"/>
          </a:p>
        </p:txBody>
      </p:sp>
    </p:spTree>
    <p:extLst>
      <p:ext uri="{BB962C8B-B14F-4D97-AF65-F5344CB8AC3E}">
        <p14:creationId xmlns:p14="http://schemas.microsoft.com/office/powerpoint/2010/main" val="2023379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21</a:t>
            </a:fld>
            <a:endParaRPr lang="en-US"/>
          </a:p>
        </p:txBody>
      </p:sp>
    </p:spTree>
    <p:extLst>
      <p:ext uri="{BB962C8B-B14F-4D97-AF65-F5344CB8AC3E}">
        <p14:creationId xmlns:p14="http://schemas.microsoft.com/office/powerpoint/2010/main" val="1651178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22</a:t>
            </a:fld>
            <a:endParaRPr lang="en-US"/>
          </a:p>
        </p:txBody>
      </p:sp>
    </p:spTree>
    <p:extLst>
      <p:ext uri="{BB962C8B-B14F-4D97-AF65-F5344CB8AC3E}">
        <p14:creationId xmlns:p14="http://schemas.microsoft.com/office/powerpoint/2010/main" val="4106974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attention to the PN hand-out</a:t>
            </a:r>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23</a:t>
            </a:fld>
            <a:endParaRPr lang="en-US"/>
          </a:p>
        </p:txBody>
      </p:sp>
    </p:spTree>
    <p:extLst>
      <p:ext uri="{BB962C8B-B14F-4D97-AF65-F5344CB8AC3E}">
        <p14:creationId xmlns:p14="http://schemas.microsoft.com/office/powerpoint/2010/main" val="2786957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attention to the PN hand-out</a:t>
            </a:r>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24</a:t>
            </a:fld>
            <a:endParaRPr lang="en-US"/>
          </a:p>
        </p:txBody>
      </p:sp>
    </p:spTree>
    <p:extLst>
      <p:ext uri="{BB962C8B-B14F-4D97-AF65-F5344CB8AC3E}">
        <p14:creationId xmlns:p14="http://schemas.microsoft.com/office/powerpoint/2010/main" val="1675823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attention to the PN hand-out</a:t>
            </a:r>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25</a:t>
            </a:fld>
            <a:endParaRPr lang="en-US"/>
          </a:p>
        </p:txBody>
      </p:sp>
    </p:spTree>
    <p:extLst>
      <p:ext uri="{BB962C8B-B14F-4D97-AF65-F5344CB8AC3E}">
        <p14:creationId xmlns:p14="http://schemas.microsoft.com/office/powerpoint/2010/main" val="3230023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26</a:t>
            </a:fld>
            <a:endParaRPr lang="en-US"/>
          </a:p>
        </p:txBody>
      </p:sp>
    </p:spTree>
    <p:extLst>
      <p:ext uri="{BB962C8B-B14F-4D97-AF65-F5344CB8AC3E}">
        <p14:creationId xmlns:p14="http://schemas.microsoft.com/office/powerpoint/2010/main" val="2878226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bird navigation</a:t>
            </a:r>
            <a:r>
              <a:rPr lang="en-US" baseline="0" dirty="0" smtClean="0"/>
              <a:t> and nature of migration</a:t>
            </a:r>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27</a:t>
            </a:fld>
            <a:endParaRPr lang="en-US"/>
          </a:p>
        </p:txBody>
      </p:sp>
    </p:spTree>
    <p:extLst>
      <p:ext uri="{BB962C8B-B14F-4D97-AF65-F5344CB8AC3E}">
        <p14:creationId xmlns:p14="http://schemas.microsoft.com/office/powerpoint/2010/main" val="2215299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bird navigation</a:t>
            </a:r>
            <a:r>
              <a:rPr lang="en-US" baseline="0" dirty="0" smtClean="0"/>
              <a:t> and nature of migration</a:t>
            </a:r>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28</a:t>
            </a:fld>
            <a:endParaRPr lang="en-US"/>
          </a:p>
        </p:txBody>
      </p:sp>
    </p:spTree>
    <p:extLst>
      <p:ext uri="{BB962C8B-B14F-4D97-AF65-F5344CB8AC3E}">
        <p14:creationId xmlns:p14="http://schemas.microsoft.com/office/powerpoint/2010/main" val="962550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5AA7CC-6BF1-43D7-A423-A5B787E93E02}" type="slidenum">
              <a:rPr lang="en-US" smtClean="0"/>
              <a:t>29</a:t>
            </a:fld>
            <a:endParaRPr lang="en-US"/>
          </a:p>
        </p:txBody>
      </p:sp>
    </p:spTree>
    <p:extLst>
      <p:ext uri="{BB962C8B-B14F-4D97-AF65-F5344CB8AC3E}">
        <p14:creationId xmlns:p14="http://schemas.microsoft.com/office/powerpoint/2010/main" val="2524298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30</a:t>
            </a:fld>
            <a:endParaRPr lang="en-US"/>
          </a:p>
        </p:txBody>
      </p:sp>
    </p:spTree>
    <p:extLst>
      <p:ext uri="{BB962C8B-B14F-4D97-AF65-F5344CB8AC3E}">
        <p14:creationId xmlns:p14="http://schemas.microsoft.com/office/powerpoint/2010/main" val="573044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3</a:t>
            </a:fld>
            <a:endParaRPr lang="en-US"/>
          </a:p>
        </p:txBody>
      </p:sp>
    </p:spTree>
    <p:extLst>
      <p:ext uri="{BB962C8B-B14F-4D97-AF65-F5344CB8AC3E}">
        <p14:creationId xmlns:p14="http://schemas.microsoft.com/office/powerpoint/2010/main" val="3536489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5AA7CC-6BF1-43D7-A423-A5B787E93E02}" type="slidenum">
              <a:rPr lang="en-US" smtClean="0"/>
              <a:t>31</a:t>
            </a:fld>
            <a:endParaRPr lang="en-US"/>
          </a:p>
        </p:txBody>
      </p:sp>
    </p:spTree>
    <p:extLst>
      <p:ext uri="{BB962C8B-B14F-4D97-AF65-F5344CB8AC3E}">
        <p14:creationId xmlns:p14="http://schemas.microsoft.com/office/powerpoint/2010/main" val="2489692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5AA7CC-6BF1-43D7-A423-A5B787E93E02}" type="slidenum">
              <a:rPr lang="en-US" smtClean="0"/>
              <a:t>32</a:t>
            </a:fld>
            <a:endParaRPr lang="en-US"/>
          </a:p>
        </p:txBody>
      </p:sp>
    </p:spTree>
    <p:extLst>
      <p:ext uri="{BB962C8B-B14F-4D97-AF65-F5344CB8AC3E}">
        <p14:creationId xmlns:p14="http://schemas.microsoft.com/office/powerpoint/2010/main" val="23444740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5AA7CC-6BF1-43D7-A423-A5B787E93E02}" type="slidenum">
              <a:rPr lang="en-US" smtClean="0"/>
              <a:t>33</a:t>
            </a:fld>
            <a:endParaRPr lang="en-US"/>
          </a:p>
        </p:txBody>
      </p:sp>
    </p:spTree>
    <p:extLst>
      <p:ext uri="{BB962C8B-B14F-4D97-AF65-F5344CB8AC3E}">
        <p14:creationId xmlns:p14="http://schemas.microsoft.com/office/powerpoint/2010/main" val="1823538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5AA7CC-6BF1-43D7-A423-A5B787E93E02}" type="slidenum">
              <a:rPr lang="en-US" smtClean="0"/>
              <a:t>34</a:t>
            </a:fld>
            <a:endParaRPr lang="en-US"/>
          </a:p>
        </p:txBody>
      </p:sp>
    </p:spTree>
    <p:extLst>
      <p:ext uri="{BB962C8B-B14F-4D97-AF65-F5344CB8AC3E}">
        <p14:creationId xmlns:p14="http://schemas.microsoft.com/office/powerpoint/2010/main" val="1668185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5AA7CC-6BF1-43D7-A423-A5B787E93E02}" type="slidenum">
              <a:rPr lang="en-US" smtClean="0"/>
              <a:t>35</a:t>
            </a:fld>
            <a:endParaRPr lang="en-US"/>
          </a:p>
        </p:txBody>
      </p:sp>
    </p:spTree>
    <p:extLst>
      <p:ext uri="{BB962C8B-B14F-4D97-AF65-F5344CB8AC3E}">
        <p14:creationId xmlns:p14="http://schemas.microsoft.com/office/powerpoint/2010/main" val="4425433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5AA7CC-6BF1-43D7-A423-A5B787E93E02}" type="slidenum">
              <a:rPr lang="en-US" smtClean="0"/>
              <a:t>36</a:t>
            </a:fld>
            <a:endParaRPr lang="en-US"/>
          </a:p>
        </p:txBody>
      </p:sp>
    </p:spTree>
    <p:extLst>
      <p:ext uri="{BB962C8B-B14F-4D97-AF65-F5344CB8AC3E}">
        <p14:creationId xmlns:p14="http://schemas.microsoft.com/office/powerpoint/2010/main" val="1191233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5AA7CC-6BF1-43D7-A423-A5B787E93E02}" type="slidenum">
              <a:rPr lang="en-US" smtClean="0"/>
              <a:t>37</a:t>
            </a:fld>
            <a:endParaRPr lang="en-US"/>
          </a:p>
        </p:txBody>
      </p:sp>
    </p:spTree>
    <p:extLst>
      <p:ext uri="{BB962C8B-B14F-4D97-AF65-F5344CB8AC3E}">
        <p14:creationId xmlns:p14="http://schemas.microsoft.com/office/powerpoint/2010/main" val="81720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Highlight new AC </a:t>
            </a:r>
            <a:endParaRPr lang="en-US" b="1" dirty="0"/>
          </a:p>
        </p:txBody>
      </p:sp>
      <p:sp>
        <p:nvSpPr>
          <p:cNvPr id="4" name="Slide Number Placeholder 3"/>
          <p:cNvSpPr>
            <a:spLocks noGrp="1"/>
          </p:cNvSpPr>
          <p:nvPr>
            <p:ph type="sldNum" sz="quarter" idx="10"/>
          </p:nvPr>
        </p:nvSpPr>
        <p:spPr/>
        <p:txBody>
          <a:bodyPr/>
          <a:lstStyle/>
          <a:p>
            <a:fld id="{92475343-9FF7-4A60-A843-A0423847F4FF}" type="slidenum">
              <a:rPr lang="en-US" smtClean="0"/>
              <a:t>38</a:t>
            </a:fld>
            <a:endParaRPr lang="en-US" dirty="0"/>
          </a:p>
        </p:txBody>
      </p:sp>
    </p:spTree>
    <p:extLst>
      <p:ext uri="{BB962C8B-B14F-4D97-AF65-F5344CB8AC3E}">
        <p14:creationId xmlns:p14="http://schemas.microsoft.com/office/powerpoint/2010/main" val="3429489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No need to climb towers, little to no additional cost to change lights, financial savings due to lower energy usage, lower maintenance costs, lower construction costs. Of course the 70% reduction in bird fatalities. Currently LEDs are the best option for reprograming the non-flashing to flashing. </a:t>
            </a:r>
            <a:endParaRPr lang="en-US" b="1" dirty="0"/>
          </a:p>
        </p:txBody>
      </p:sp>
      <p:sp>
        <p:nvSpPr>
          <p:cNvPr id="4" name="Slide Number Placeholder 3"/>
          <p:cNvSpPr>
            <a:spLocks noGrp="1"/>
          </p:cNvSpPr>
          <p:nvPr>
            <p:ph type="sldNum" sz="quarter" idx="10"/>
          </p:nvPr>
        </p:nvSpPr>
        <p:spPr/>
        <p:txBody>
          <a:bodyPr/>
          <a:lstStyle/>
          <a:p>
            <a:fld id="{92475343-9FF7-4A60-A843-A0423847F4FF}" type="slidenum">
              <a:rPr lang="en-US" smtClean="0"/>
              <a:t>39</a:t>
            </a:fld>
            <a:endParaRPr lang="en-US" dirty="0"/>
          </a:p>
        </p:txBody>
      </p:sp>
    </p:spTree>
    <p:extLst>
      <p:ext uri="{BB962C8B-B14F-4D97-AF65-F5344CB8AC3E}">
        <p14:creationId xmlns:p14="http://schemas.microsoft.com/office/powerpoint/2010/main" val="2484564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Detailed explanation</a:t>
            </a:r>
            <a:r>
              <a:rPr lang="en-US" baseline="0" smtClean="0"/>
              <a:t> of lighting deviation process- handout </a:t>
            </a:r>
            <a:r>
              <a:rPr lang="en-US" baseline="0" dirty="0" smtClean="0"/>
              <a:t>included in audience materials. </a:t>
            </a:r>
            <a:endParaRPr lang="en-US" dirty="0"/>
          </a:p>
        </p:txBody>
      </p:sp>
      <p:sp>
        <p:nvSpPr>
          <p:cNvPr id="4" name="Slide Number Placeholder 3"/>
          <p:cNvSpPr>
            <a:spLocks noGrp="1"/>
          </p:cNvSpPr>
          <p:nvPr>
            <p:ph type="sldNum" sz="quarter" idx="10"/>
          </p:nvPr>
        </p:nvSpPr>
        <p:spPr/>
        <p:txBody>
          <a:bodyPr/>
          <a:lstStyle/>
          <a:p>
            <a:fld id="{92475343-9FF7-4A60-A843-A0423847F4FF}" type="slidenum">
              <a:rPr lang="en-US" smtClean="0"/>
              <a:t>40</a:t>
            </a:fld>
            <a:endParaRPr lang="en-US" dirty="0"/>
          </a:p>
        </p:txBody>
      </p:sp>
    </p:spTree>
    <p:extLst>
      <p:ext uri="{BB962C8B-B14F-4D97-AF65-F5344CB8AC3E}">
        <p14:creationId xmlns:p14="http://schemas.microsoft.com/office/powerpoint/2010/main" val="2371494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4</a:t>
            </a:fld>
            <a:endParaRPr lang="en-US"/>
          </a:p>
        </p:txBody>
      </p:sp>
    </p:spTree>
    <p:extLst>
      <p:ext uri="{BB962C8B-B14F-4D97-AF65-F5344CB8AC3E}">
        <p14:creationId xmlns:p14="http://schemas.microsoft.com/office/powerpoint/2010/main" val="40541669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Detailed explanation</a:t>
            </a:r>
            <a:r>
              <a:rPr lang="en-US" baseline="0" smtClean="0"/>
              <a:t> of lighting deviation process- handout </a:t>
            </a:r>
            <a:r>
              <a:rPr lang="en-US" baseline="0" dirty="0" smtClean="0"/>
              <a:t>included in audience materials. </a:t>
            </a:r>
            <a:endParaRPr lang="en-US" dirty="0"/>
          </a:p>
        </p:txBody>
      </p:sp>
      <p:sp>
        <p:nvSpPr>
          <p:cNvPr id="4" name="Slide Number Placeholder 3"/>
          <p:cNvSpPr>
            <a:spLocks noGrp="1"/>
          </p:cNvSpPr>
          <p:nvPr>
            <p:ph type="sldNum" sz="quarter" idx="10"/>
          </p:nvPr>
        </p:nvSpPr>
        <p:spPr/>
        <p:txBody>
          <a:bodyPr/>
          <a:lstStyle/>
          <a:p>
            <a:fld id="{92475343-9FF7-4A60-A843-A0423847F4FF}" type="slidenum">
              <a:rPr lang="en-US" smtClean="0"/>
              <a:t>41</a:t>
            </a:fld>
            <a:endParaRPr lang="en-US" dirty="0"/>
          </a:p>
        </p:txBody>
      </p:sp>
    </p:spTree>
    <p:extLst>
      <p:ext uri="{BB962C8B-B14F-4D97-AF65-F5344CB8AC3E}">
        <p14:creationId xmlns:p14="http://schemas.microsoft.com/office/powerpoint/2010/main" val="1337871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42</a:t>
            </a:fld>
            <a:endParaRPr lang="en-US"/>
          </a:p>
        </p:txBody>
      </p:sp>
    </p:spTree>
    <p:extLst>
      <p:ext uri="{BB962C8B-B14F-4D97-AF65-F5344CB8AC3E}">
        <p14:creationId xmlns:p14="http://schemas.microsoft.com/office/powerpoint/2010/main" val="4007174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43</a:t>
            </a:fld>
            <a:endParaRPr lang="en-US"/>
          </a:p>
        </p:txBody>
      </p:sp>
    </p:spTree>
    <p:extLst>
      <p:ext uri="{BB962C8B-B14F-4D97-AF65-F5344CB8AC3E}">
        <p14:creationId xmlns:p14="http://schemas.microsoft.com/office/powerpoint/2010/main" val="2346898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the USFWS guidelines for nest buffers, you may also want to consider this information. </a:t>
            </a:r>
            <a:r>
              <a:rPr lang="en-US" b="1" baseline="0" dirty="0" smtClean="0"/>
              <a:t>Note that Eagle nests may not be included in the IPaC output and other databases may need to be included in your review (e.g., AKN).</a:t>
            </a:r>
            <a:endParaRPr lang="en-US" b="1" dirty="0"/>
          </a:p>
        </p:txBody>
      </p:sp>
      <p:sp>
        <p:nvSpPr>
          <p:cNvPr id="4" name="Slide Number Placeholder 3"/>
          <p:cNvSpPr>
            <a:spLocks noGrp="1"/>
          </p:cNvSpPr>
          <p:nvPr>
            <p:ph type="sldNum" sz="quarter" idx="10"/>
          </p:nvPr>
        </p:nvSpPr>
        <p:spPr/>
        <p:txBody>
          <a:bodyPr/>
          <a:lstStyle/>
          <a:p>
            <a:fld id="{92475343-9FF7-4A60-A843-A0423847F4FF}" type="slidenum">
              <a:rPr lang="en-US" smtClean="0"/>
              <a:t>44</a:t>
            </a:fld>
            <a:endParaRPr lang="en-US" dirty="0"/>
          </a:p>
        </p:txBody>
      </p:sp>
    </p:spTree>
    <p:extLst>
      <p:ext uri="{BB962C8B-B14F-4D97-AF65-F5344CB8AC3E}">
        <p14:creationId xmlns:p14="http://schemas.microsoft.com/office/powerpoint/2010/main" val="1570852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it</a:t>
            </a:r>
            <a:r>
              <a:rPr lang="en-US" baseline="0" dirty="0" smtClean="0"/>
              <a:t> all together </a:t>
            </a:r>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45</a:t>
            </a:fld>
            <a:endParaRPr lang="en-US"/>
          </a:p>
        </p:txBody>
      </p:sp>
    </p:spTree>
    <p:extLst>
      <p:ext uri="{BB962C8B-B14F-4D97-AF65-F5344CB8AC3E}">
        <p14:creationId xmlns:p14="http://schemas.microsoft.com/office/powerpoint/2010/main" val="11679969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5AA7CC-6BF1-43D7-A423-A5B787E93E02}" type="slidenum">
              <a:rPr lang="en-US" smtClean="0"/>
              <a:t>46</a:t>
            </a:fld>
            <a:endParaRPr lang="en-US"/>
          </a:p>
        </p:txBody>
      </p:sp>
    </p:spTree>
    <p:extLst>
      <p:ext uri="{BB962C8B-B14F-4D97-AF65-F5344CB8AC3E}">
        <p14:creationId xmlns:p14="http://schemas.microsoft.com/office/powerpoint/2010/main" val="182461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5AA7CC-6BF1-43D7-A423-A5B787E93E02}" type="slidenum">
              <a:rPr lang="en-US" smtClean="0"/>
              <a:t>5</a:t>
            </a:fld>
            <a:endParaRPr lang="en-US"/>
          </a:p>
        </p:txBody>
      </p:sp>
    </p:spTree>
    <p:extLst>
      <p:ext uri="{BB962C8B-B14F-4D97-AF65-F5344CB8AC3E}">
        <p14:creationId xmlns:p14="http://schemas.microsoft.com/office/powerpoint/2010/main" val="3479860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5AA7CC-6BF1-43D7-A423-A5B787E93E02}" type="slidenum">
              <a:rPr lang="en-US" smtClean="0"/>
              <a:t>6</a:t>
            </a:fld>
            <a:endParaRPr lang="en-US"/>
          </a:p>
        </p:txBody>
      </p:sp>
    </p:spTree>
    <p:extLst>
      <p:ext uri="{BB962C8B-B14F-4D97-AF65-F5344CB8AC3E}">
        <p14:creationId xmlns:p14="http://schemas.microsoft.com/office/powerpoint/2010/main" val="3570051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7</a:t>
            </a:fld>
            <a:endParaRPr lang="en-US"/>
          </a:p>
        </p:txBody>
      </p:sp>
    </p:spTree>
    <p:extLst>
      <p:ext uri="{BB962C8B-B14F-4D97-AF65-F5344CB8AC3E}">
        <p14:creationId xmlns:p14="http://schemas.microsoft.com/office/powerpoint/2010/main" val="3588219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8</a:t>
            </a:fld>
            <a:endParaRPr lang="en-US"/>
          </a:p>
        </p:txBody>
      </p:sp>
    </p:spTree>
    <p:extLst>
      <p:ext uri="{BB962C8B-B14F-4D97-AF65-F5344CB8AC3E}">
        <p14:creationId xmlns:p14="http://schemas.microsoft.com/office/powerpoint/2010/main" val="278316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9</a:t>
            </a:fld>
            <a:endParaRPr lang="en-US"/>
          </a:p>
        </p:txBody>
      </p:sp>
    </p:spTree>
    <p:extLst>
      <p:ext uri="{BB962C8B-B14F-4D97-AF65-F5344CB8AC3E}">
        <p14:creationId xmlns:p14="http://schemas.microsoft.com/office/powerpoint/2010/main" val="4161160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A74569-5D29-433B-B00C-A1FD4A7F190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75BCDA4-2F5C-4B6E-A32D-D16F6221DFD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B3741D-66BE-401E-A4C1-B9754443BEC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3C2EF493-E96C-44B6-9B0A-16B3E915742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188BD5C-AB12-4434-AEAA-E937727E5A5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0D1767-B889-4C4F-ACF4-9735B78BC94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AAB3B3-FD6E-4D9B-921E-D988628CD1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F51F25E-6F7F-40F4-B3DD-69B50713AB0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1E3D930-D99C-4130-9315-099FE39129B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CF76868-DBF1-4254-A983-5CB9E5D6758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5ED6D30-27EE-4589-B8D0-571274A3F24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E548F7A-63ED-444D-83B0-B99CE2521D9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7176A1-4762-45BF-B647-3E383FFD32F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CD950FD-D36B-40B1-86BA-0E5C45DD836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D4D594-D4B4-4FDD-B763-BE61167BA17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dirty="0"/>
            </a:lvl1pPr>
          </a:lstStyle>
          <a:p>
            <a:pPr>
              <a:defRPr/>
            </a:pPr>
            <a:endParaRPr lang="en-US" dirty="0"/>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dirty="0"/>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003A35CD-E3FB-4F5C-9796-CCDF15AF4C6F}"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49" r:id="rId1"/>
    <p:sldLayoutId id="2147483748" r:id="rId2"/>
    <p:sldLayoutId id="2147483747" r:id="rId3"/>
    <p:sldLayoutId id="2147483746" r:id="rId4"/>
    <p:sldLayoutId id="2147483745" r:id="rId5"/>
    <p:sldLayoutId id="2147483744" r:id="rId6"/>
    <p:sldLayoutId id="2147483743" r:id="rId7"/>
    <p:sldLayoutId id="2147483742" r:id="rId8"/>
    <p:sldLayoutId id="2147483741" r:id="rId9"/>
    <p:sldLayoutId id="2147483740" r:id="rId10"/>
    <p:sldLayoutId id="2147483739" r:id="rId11"/>
    <p:sldLayoutId id="2147483738" r:id="rId12"/>
    <p:sldLayoutId id="2147483737" r:id="rId13"/>
    <p:sldLayoutId id="2147483736" r:id="rId14"/>
    <p:sldLayoutId id="214748373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fws.gov/Midwest/endangered/mammals/nleb/KeyFinal4dNLEBFedProjects.html"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www.thefreequark.com/wp-content/uploads/2012/04/nestingosprey16750.jpg"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ecos.fws.gov/ipa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1" descr="000_0054"/>
          <p:cNvPicPr>
            <a:picLocks noChangeAspect="1" noChangeArrowheads="1"/>
          </p:cNvPicPr>
          <p:nvPr/>
        </p:nvPicPr>
        <p:blipFill>
          <a:blip r:embed="rId3"/>
          <a:srcRect/>
          <a:stretch>
            <a:fillRect/>
          </a:stretch>
        </p:blipFill>
        <p:spPr bwMode="auto">
          <a:xfrm>
            <a:off x="-7938" y="0"/>
            <a:ext cx="9159876" cy="6870700"/>
          </a:xfrm>
          <a:prstGeom prst="rect">
            <a:avLst/>
          </a:prstGeom>
          <a:noFill/>
          <a:ln w="9525">
            <a:noFill/>
            <a:miter lim="800000"/>
            <a:headEnd/>
            <a:tailEnd/>
          </a:ln>
        </p:spPr>
      </p:pic>
      <p:sp>
        <p:nvSpPr>
          <p:cNvPr id="2" name="Rectangle 2"/>
          <p:cNvSpPr>
            <a:spLocks noGrp="1" noChangeArrowheads="1"/>
          </p:cNvSpPr>
          <p:nvPr>
            <p:ph type="ctrTitle"/>
          </p:nvPr>
        </p:nvSpPr>
        <p:spPr>
          <a:xfrm>
            <a:off x="685800" y="1752600"/>
            <a:ext cx="7772400" cy="1241425"/>
          </a:xfrm>
        </p:spPr>
        <p:txBody>
          <a:bodyPr/>
          <a:lstStyle/>
          <a:p>
            <a:pPr eaLnBrk="1" hangingPunct="1">
              <a:defRPr/>
            </a:pPr>
            <a:r>
              <a:rPr lang="en-US" b="1" dirty="0" smtClean="0">
                <a:solidFill>
                  <a:srgbClr val="FFFF00"/>
                </a:solidFill>
                <a:effectLst>
                  <a:outerShdw blurRad="38100" dist="38100" dir="2700000" algn="tl">
                    <a:srgbClr val="000000"/>
                  </a:outerShdw>
                </a:effectLst>
              </a:rPr>
              <a:t>Biological Reviews, FAA Tower </a:t>
            </a:r>
            <a:r>
              <a:rPr lang="en-US" b="1" dirty="0">
                <a:solidFill>
                  <a:srgbClr val="FFFF00"/>
                </a:solidFill>
                <a:effectLst>
                  <a:outerShdw blurRad="38100" dist="38100" dir="2700000" algn="tl">
                    <a:srgbClr val="000000"/>
                  </a:outerShdw>
                </a:effectLst>
              </a:rPr>
              <a:t>L</a:t>
            </a:r>
            <a:r>
              <a:rPr lang="en-US" b="1" dirty="0" smtClean="0">
                <a:solidFill>
                  <a:srgbClr val="FFFF00"/>
                </a:solidFill>
                <a:effectLst>
                  <a:outerShdw blurRad="38100" dist="38100" dir="2700000" algn="tl">
                    <a:srgbClr val="000000"/>
                  </a:outerShdw>
                </a:effectLst>
              </a:rPr>
              <a:t>ighting, and Northern </a:t>
            </a:r>
            <a:r>
              <a:rPr lang="en-US" b="1" dirty="0">
                <a:solidFill>
                  <a:srgbClr val="FFFF00"/>
                </a:solidFill>
                <a:effectLst>
                  <a:outerShdw blurRad="38100" dist="38100" dir="2700000" algn="tl">
                    <a:srgbClr val="000000"/>
                  </a:outerShdw>
                </a:effectLst>
              </a:rPr>
              <a:t>L</a:t>
            </a:r>
            <a:r>
              <a:rPr lang="en-US" b="1" dirty="0" smtClean="0">
                <a:solidFill>
                  <a:srgbClr val="FFFF00"/>
                </a:solidFill>
                <a:effectLst>
                  <a:outerShdw blurRad="38100" dist="38100" dir="2700000" algn="tl">
                    <a:srgbClr val="000000"/>
                  </a:outerShdw>
                </a:effectLst>
              </a:rPr>
              <a:t>ong-eared </a:t>
            </a:r>
            <a:r>
              <a:rPr lang="en-US" b="1" dirty="0">
                <a:solidFill>
                  <a:srgbClr val="FFFF00"/>
                </a:solidFill>
                <a:effectLst>
                  <a:outerShdw blurRad="38100" dist="38100" dir="2700000" algn="tl">
                    <a:srgbClr val="000000"/>
                  </a:outerShdw>
                </a:effectLst>
              </a:rPr>
              <a:t>B</a:t>
            </a:r>
            <a:r>
              <a:rPr lang="en-US" b="1" dirty="0" smtClean="0">
                <a:solidFill>
                  <a:srgbClr val="FFFF00"/>
                </a:solidFill>
                <a:effectLst>
                  <a:outerShdw blurRad="38100" dist="38100" dir="2700000" algn="tl">
                    <a:srgbClr val="000000"/>
                  </a:outerShdw>
                </a:effectLst>
              </a:rPr>
              <a:t>ats</a:t>
            </a:r>
          </a:p>
        </p:txBody>
      </p:sp>
      <p:sp>
        <p:nvSpPr>
          <p:cNvPr id="3" name="Rectangle 3"/>
          <p:cNvSpPr>
            <a:spLocks noGrp="1" noChangeArrowheads="1"/>
          </p:cNvSpPr>
          <p:nvPr>
            <p:ph type="subTitle" idx="1"/>
          </p:nvPr>
        </p:nvSpPr>
        <p:spPr>
          <a:xfrm>
            <a:off x="533400" y="5257800"/>
            <a:ext cx="8382000" cy="1752600"/>
          </a:xfrm>
        </p:spPr>
        <p:txBody>
          <a:bodyPr/>
          <a:lstStyle/>
          <a:p>
            <a:pPr eaLnBrk="1" hangingPunct="1">
              <a:defRPr/>
            </a:pPr>
            <a:endParaRPr lang="en-US" sz="2800" b="1" dirty="0" smtClean="0">
              <a:solidFill>
                <a:schemeClr val="folHlink"/>
              </a:solidFill>
              <a:effectLst>
                <a:outerShdw blurRad="38100" dist="38100" dir="2700000" algn="tl">
                  <a:srgbClr val="000000"/>
                </a:outerShdw>
              </a:effectLst>
            </a:endParaRPr>
          </a:p>
          <a:p>
            <a:pPr eaLnBrk="1" hangingPunct="1">
              <a:defRPr/>
            </a:pPr>
            <a:r>
              <a:rPr lang="en-US" sz="2800" b="1" dirty="0" smtClean="0">
                <a:solidFill>
                  <a:schemeClr val="folHlink"/>
                </a:solidFill>
                <a:effectLst>
                  <a:outerShdw blurRad="38100" dist="38100" dir="2700000" algn="tl">
                    <a:srgbClr val="000000"/>
                  </a:outerShdw>
                </a:effectLst>
              </a:rPr>
              <a:t>JOELLE L. GEHRING, Ph.D.</a:t>
            </a:r>
          </a:p>
          <a:p>
            <a:pPr eaLnBrk="1" hangingPunct="1">
              <a:defRPr/>
            </a:pPr>
            <a:r>
              <a:rPr lang="en-US" sz="2800" b="1" dirty="0" smtClean="0">
                <a:solidFill>
                  <a:schemeClr val="folHlink"/>
                </a:solidFill>
                <a:effectLst>
                  <a:outerShdw blurRad="38100" dist="38100" dir="2700000" algn="tl">
                    <a:srgbClr val="000000"/>
                  </a:outerShdw>
                </a:effectLst>
              </a:rPr>
              <a:t>Federal Communications Commission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914400" y="304800"/>
            <a:ext cx="8229600" cy="1143000"/>
          </a:xfrm>
        </p:spPr>
        <p:txBody>
          <a:bodyPr/>
          <a:lstStyle/>
          <a:p>
            <a:pPr eaLnBrk="1" hangingPunct="1">
              <a:defRPr/>
            </a:pPr>
            <a:r>
              <a:rPr lang="en-US" sz="4800" b="1" dirty="0" smtClean="0">
                <a:solidFill>
                  <a:schemeClr val="folHlink"/>
                </a:solidFill>
                <a:effectLst>
                  <a:outerShdw blurRad="38100" dist="38100" dir="2700000" algn="tl">
                    <a:srgbClr val="000000"/>
                  </a:outerShdw>
                </a:effectLst>
              </a:rPr>
              <a:t>Threatened and Endangered Species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2532" name="Content Placeholder 1"/>
          <p:cNvSpPr>
            <a:spLocks noGrp="1"/>
          </p:cNvSpPr>
          <p:nvPr>
            <p:ph sz="half" idx="2"/>
          </p:nvPr>
        </p:nvSpPr>
        <p:spPr>
          <a:xfrm>
            <a:off x="1981200" y="1828800"/>
            <a:ext cx="6705600" cy="4525963"/>
          </a:xfrm>
        </p:spPr>
        <p:txBody>
          <a:bodyPr/>
          <a:lstStyle/>
          <a:p>
            <a:pPr lvl="1"/>
            <a:endParaRPr lang="en-US" sz="2000" dirty="0" smtClean="0">
              <a:solidFill>
                <a:srgbClr val="66FF33"/>
              </a:solidFill>
            </a:endParaRPr>
          </a:p>
        </p:txBody>
      </p:sp>
      <p:pic>
        <p:nvPicPr>
          <p:cNvPr id="2" name="Picture 1"/>
          <p:cNvPicPr>
            <a:picLocks noChangeAspect="1"/>
          </p:cNvPicPr>
          <p:nvPr/>
        </p:nvPicPr>
        <p:blipFill>
          <a:blip r:embed="rId4"/>
          <a:stretch>
            <a:fillRect/>
          </a:stretch>
        </p:blipFill>
        <p:spPr>
          <a:xfrm>
            <a:off x="304800" y="30163"/>
            <a:ext cx="8572500" cy="6858000"/>
          </a:xfrm>
          <a:prstGeom prst="rect">
            <a:avLst/>
          </a:prstGeom>
        </p:spPr>
      </p:pic>
    </p:spTree>
    <p:extLst>
      <p:ext uri="{BB962C8B-B14F-4D97-AF65-F5344CB8AC3E}">
        <p14:creationId xmlns:p14="http://schemas.microsoft.com/office/powerpoint/2010/main" val="3019823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371069" y="43166"/>
            <a:ext cx="8554261" cy="6843409"/>
          </a:xfrm>
          <a:prstGeom prst="rect">
            <a:avLst/>
          </a:prstGeom>
        </p:spPr>
      </p:pic>
    </p:spTree>
    <p:extLst>
      <p:ext uri="{BB962C8B-B14F-4D97-AF65-F5344CB8AC3E}">
        <p14:creationId xmlns:p14="http://schemas.microsoft.com/office/powerpoint/2010/main" val="335956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914400" y="304800"/>
            <a:ext cx="8229600" cy="1143000"/>
          </a:xfrm>
        </p:spPr>
        <p:txBody>
          <a:bodyPr/>
          <a:lstStyle/>
          <a:p>
            <a:pPr eaLnBrk="1" hangingPunct="1">
              <a:defRPr/>
            </a:pPr>
            <a:r>
              <a:rPr lang="en-US" sz="4800" b="1" dirty="0" smtClean="0">
                <a:solidFill>
                  <a:schemeClr val="folHlink"/>
                </a:solidFill>
                <a:effectLst>
                  <a:outerShdw blurRad="38100" dist="38100" dir="2700000" algn="tl">
                    <a:srgbClr val="000000"/>
                  </a:outerShdw>
                </a:effectLst>
              </a:rPr>
              <a:t>Threatened and Endangered Species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2532" name="Content Placeholder 1"/>
          <p:cNvSpPr>
            <a:spLocks noGrp="1"/>
          </p:cNvSpPr>
          <p:nvPr>
            <p:ph sz="half" idx="2"/>
          </p:nvPr>
        </p:nvSpPr>
        <p:spPr>
          <a:xfrm>
            <a:off x="1981200" y="1828800"/>
            <a:ext cx="6705600" cy="4525963"/>
          </a:xfrm>
        </p:spPr>
        <p:txBody>
          <a:bodyPr/>
          <a:lstStyle/>
          <a:p>
            <a:pPr lvl="1"/>
            <a:endParaRPr lang="en-US" sz="2000" dirty="0" smtClean="0">
              <a:solidFill>
                <a:srgbClr val="66FF33"/>
              </a:solidFill>
            </a:endParaRPr>
          </a:p>
        </p:txBody>
      </p:sp>
      <p:pic>
        <p:nvPicPr>
          <p:cNvPr id="2" name="Picture 1"/>
          <p:cNvPicPr>
            <a:picLocks noChangeAspect="1"/>
          </p:cNvPicPr>
          <p:nvPr/>
        </p:nvPicPr>
        <p:blipFill>
          <a:blip r:embed="rId4"/>
          <a:stretch>
            <a:fillRect/>
          </a:stretch>
        </p:blipFill>
        <p:spPr>
          <a:xfrm>
            <a:off x="304800" y="-76200"/>
            <a:ext cx="8610600" cy="6888480"/>
          </a:xfrm>
          <a:prstGeom prst="rect">
            <a:avLst/>
          </a:prstGeom>
        </p:spPr>
      </p:pic>
    </p:spTree>
    <p:extLst>
      <p:ext uri="{BB962C8B-B14F-4D97-AF65-F5344CB8AC3E}">
        <p14:creationId xmlns:p14="http://schemas.microsoft.com/office/powerpoint/2010/main" val="2114202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6" name="Rectangle 4"/>
          <p:cNvSpPr>
            <a:spLocks noGrp="1" noChangeArrowheads="1"/>
          </p:cNvSpPr>
          <p:nvPr>
            <p:ph type="body" sz="half" idx="4294967295"/>
          </p:nvPr>
        </p:nvSpPr>
        <p:spPr>
          <a:xfrm>
            <a:off x="457200" y="1600200"/>
            <a:ext cx="4038600" cy="4525963"/>
          </a:xfrm>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49157" name="Content Placeholder 1"/>
          <p:cNvSpPr>
            <a:spLocks noGrp="1"/>
          </p:cNvSpPr>
          <p:nvPr>
            <p:ph sz="half" idx="4294967295"/>
          </p:nvPr>
        </p:nvSpPr>
        <p:spPr>
          <a:xfrm>
            <a:off x="1981200" y="2133600"/>
            <a:ext cx="6705600" cy="4525963"/>
          </a:xfrm>
        </p:spPr>
        <p:txBody>
          <a:bodyPr/>
          <a:lstStyle/>
          <a:p>
            <a:r>
              <a:rPr lang="en-US" sz="2800" dirty="0" smtClean="0"/>
              <a:t>If listed or proposed threatened or endangered species or designated or proposed critical habitats </a:t>
            </a:r>
            <a:r>
              <a:rPr lang="en-US" sz="2800" i="1" dirty="0" smtClean="0"/>
              <a:t>are present </a:t>
            </a:r>
            <a:r>
              <a:rPr lang="en-US" sz="2800" dirty="0" smtClean="0"/>
              <a:t>in the county or counties where the “action” is located and would not be affected by the proposed antenna structure: </a:t>
            </a:r>
          </a:p>
          <a:p>
            <a:pPr lvl="1"/>
            <a:r>
              <a:rPr lang="en-US" sz="2000" dirty="0" smtClean="0"/>
              <a:t>Explain how the applicant determined that there would be no effect and provide the materials (with citations) that formed the basis for this determination (</a:t>
            </a:r>
            <a:r>
              <a:rPr lang="en-US" sz="2000" i="1" dirty="0" smtClean="0"/>
              <a:t>e.g.</a:t>
            </a:r>
            <a:r>
              <a:rPr lang="en-US" sz="2000" dirty="0" smtClean="0"/>
              <a:t>, maps or lists from relevant FWS databases.)</a:t>
            </a:r>
          </a:p>
        </p:txBody>
      </p:sp>
      <p:sp>
        <p:nvSpPr>
          <p:cNvPr id="7" name="Rectangle 3"/>
          <p:cNvSpPr txBox="1">
            <a:spLocks noChangeArrowheads="1"/>
          </p:cNvSpPr>
          <p:nvPr/>
        </p:nvSpPr>
        <p:spPr bwMode="auto">
          <a:xfrm>
            <a:off x="762000" y="12954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dirty="0" smtClean="0">
                <a:solidFill>
                  <a:schemeClr val="folHlink"/>
                </a:solidFill>
                <a:effectLst>
                  <a:outerShdw blurRad="38100" dist="38100" dir="2700000" algn="tl">
                    <a:srgbClr val="000000"/>
                  </a:outerShdw>
                </a:effectLst>
              </a:rPr>
              <a:t>Threatened &amp; Endangered Species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3556" name="Content Placeholder 1"/>
          <p:cNvSpPr>
            <a:spLocks noGrp="1"/>
          </p:cNvSpPr>
          <p:nvPr>
            <p:ph sz="half" idx="2"/>
          </p:nvPr>
        </p:nvSpPr>
        <p:spPr>
          <a:xfrm>
            <a:off x="1981200" y="2133600"/>
            <a:ext cx="6705600" cy="4525963"/>
          </a:xfrm>
        </p:spPr>
        <p:txBody>
          <a:bodyPr/>
          <a:lstStyle/>
          <a:p>
            <a:r>
              <a:rPr lang="en-US" sz="2800" dirty="0" smtClean="0"/>
              <a:t>If the proposed antenna structure may affect, but is not likely to adversely affect, listed or proposed threatened or endangered species or designated or proposed critical habitats in the action area: </a:t>
            </a:r>
          </a:p>
          <a:p>
            <a:pPr lvl="1"/>
            <a:r>
              <a:rPr lang="en-US" sz="2000" dirty="0" smtClean="0"/>
              <a:t>Provide a letter from FWS concurring with the applicant’s informal biological assessment. If any measures are proposed to mitigate any effects on species or habitats, the assessment must outline those measures with FWS concurrence.</a:t>
            </a:r>
          </a:p>
          <a:p>
            <a:pPr lvl="1"/>
            <a:r>
              <a:rPr lang="en-US" sz="2000" dirty="0" smtClean="0"/>
              <a:t>e.g., Indiana bat</a:t>
            </a:r>
          </a:p>
        </p:txBody>
      </p:sp>
      <p:sp>
        <p:nvSpPr>
          <p:cNvPr id="7" name="Rectangle 3"/>
          <p:cNvSpPr txBox="1">
            <a:spLocks noChangeArrowheads="1"/>
          </p:cNvSpPr>
          <p:nvPr/>
        </p:nvSpPr>
        <p:spPr bwMode="auto">
          <a:xfrm>
            <a:off x="762000" y="12954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dirty="0" smtClean="0">
                <a:solidFill>
                  <a:schemeClr val="folHlink"/>
                </a:solidFill>
                <a:effectLst>
                  <a:outerShdw blurRad="38100" dist="38100" dir="2700000" algn="tl">
                    <a:srgbClr val="000000"/>
                  </a:outerShdw>
                </a:effectLst>
              </a:rPr>
              <a:t>Threatened &amp; Endangered Species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981200" y="2133600"/>
            <a:ext cx="6705600" cy="4525963"/>
          </a:xfrm>
        </p:spPr>
        <p:txBody>
          <a:bodyPr/>
          <a:lstStyle/>
          <a:p>
            <a:pPr>
              <a:defRPr/>
            </a:pPr>
            <a:r>
              <a:rPr lang="en-US" sz="2800" dirty="0" smtClean="0"/>
              <a:t>If present and if </a:t>
            </a:r>
            <a:r>
              <a:rPr lang="en-US" sz="2800" dirty="0"/>
              <a:t>the proposed antenna structure may affect, and is likely to </a:t>
            </a:r>
            <a:r>
              <a:rPr lang="en-US" sz="2800" dirty="0" smtClean="0"/>
              <a:t>adversely affect</a:t>
            </a:r>
            <a:r>
              <a:rPr lang="en-US" sz="2800" dirty="0"/>
              <a:t>, listed or proposed threatened or endangered species or listed </a:t>
            </a:r>
            <a:r>
              <a:rPr lang="en-US" sz="2800" dirty="0" smtClean="0"/>
              <a:t>or proposed </a:t>
            </a:r>
            <a:r>
              <a:rPr lang="en-US" sz="2800" dirty="0"/>
              <a:t>designated critical habitats in the action </a:t>
            </a:r>
            <a:r>
              <a:rPr lang="en-US" sz="2800" dirty="0" smtClean="0"/>
              <a:t>area </a:t>
            </a:r>
          </a:p>
          <a:p>
            <a:pPr lvl="1">
              <a:defRPr/>
            </a:pPr>
            <a:r>
              <a:rPr lang="en-US" sz="2000" dirty="0" smtClean="0"/>
              <a:t>Prepare </a:t>
            </a:r>
            <a:r>
              <a:rPr lang="en-US" sz="2000" dirty="0"/>
              <a:t>a </a:t>
            </a:r>
            <a:r>
              <a:rPr lang="en-US" sz="2000" dirty="0" smtClean="0"/>
              <a:t>formal biological </a:t>
            </a:r>
            <a:r>
              <a:rPr lang="en-US" sz="2000" dirty="0"/>
              <a:t>assessment as outlined in 50 C.F.R. § 402.01 </a:t>
            </a:r>
            <a:r>
              <a:rPr lang="en-US" sz="2000" i="1" dirty="0"/>
              <a:t>et seq. </a:t>
            </a:r>
            <a:r>
              <a:rPr lang="en-US" sz="2000" dirty="0"/>
              <a:t>The </a:t>
            </a:r>
            <a:r>
              <a:rPr lang="en-US" sz="2000" dirty="0" smtClean="0"/>
              <a:t>applicant should </a:t>
            </a:r>
            <a:r>
              <a:rPr lang="en-US" sz="2000" dirty="0"/>
              <a:t>provide the formal biological assessment to the </a:t>
            </a:r>
            <a:r>
              <a:rPr lang="en-US" sz="2000" dirty="0" smtClean="0"/>
              <a:t>FCC</a:t>
            </a:r>
            <a:r>
              <a:rPr lang="en-US" sz="2000" dirty="0"/>
              <a:t> </a:t>
            </a:r>
            <a:r>
              <a:rPr lang="en-US" sz="2000" dirty="0" smtClean="0"/>
              <a:t>for </a:t>
            </a:r>
            <a:r>
              <a:rPr lang="en-US" sz="2000" dirty="0"/>
              <a:t>formal consultation with the FWS.</a:t>
            </a:r>
            <a:r>
              <a:rPr lang="en-US" sz="2000" dirty="0" smtClean="0"/>
              <a:t> </a:t>
            </a:r>
            <a:endParaRPr lang="en-US" dirty="0"/>
          </a:p>
          <a:p>
            <a:pPr marL="457200" lvl="1" indent="0">
              <a:buFontTx/>
              <a:buNone/>
              <a:defRPr/>
            </a:pPr>
            <a:endParaRPr lang="en-US" dirty="0" smtClean="0"/>
          </a:p>
        </p:txBody>
      </p:sp>
      <p:sp>
        <p:nvSpPr>
          <p:cNvPr id="7" name="Rectangle 3"/>
          <p:cNvSpPr txBox="1">
            <a:spLocks noChangeArrowheads="1"/>
          </p:cNvSpPr>
          <p:nvPr/>
        </p:nvSpPr>
        <p:spPr bwMode="auto">
          <a:xfrm>
            <a:off x="762000" y="12954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dirty="0" smtClean="0">
                <a:solidFill>
                  <a:schemeClr val="folHlink"/>
                </a:solidFill>
                <a:effectLst>
                  <a:outerShdw blurRad="38100" dist="38100" dir="2700000" algn="tl">
                    <a:srgbClr val="000000"/>
                  </a:outerShdw>
                </a:effectLst>
              </a:rPr>
              <a:t>Threatened &amp; Endangered Species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981200" y="2133600"/>
            <a:ext cx="7345471" cy="4525963"/>
          </a:xfrm>
        </p:spPr>
        <p:txBody>
          <a:bodyPr/>
          <a:lstStyle/>
          <a:p>
            <a:pPr>
              <a:defRPr/>
            </a:pPr>
            <a:r>
              <a:rPr lang="en-US" sz="2800" dirty="0"/>
              <a:t>Protected species not </a:t>
            </a:r>
            <a:r>
              <a:rPr lang="en-US" sz="2800" dirty="0" smtClean="0"/>
              <a:t>present</a:t>
            </a:r>
          </a:p>
          <a:p>
            <a:pPr lvl="1">
              <a:defRPr/>
            </a:pPr>
            <a:r>
              <a:rPr lang="en-US" sz="2000" dirty="0" smtClean="0"/>
              <a:t>Relevant </a:t>
            </a:r>
            <a:r>
              <a:rPr lang="en-US" sz="2000" dirty="0"/>
              <a:t>documentation </a:t>
            </a:r>
            <a:r>
              <a:rPr lang="en-US" sz="2000" dirty="0" smtClean="0"/>
              <a:t>(e.g., IPaC)</a:t>
            </a:r>
            <a:endParaRPr lang="en-US" sz="2000" dirty="0"/>
          </a:p>
          <a:p>
            <a:pPr>
              <a:defRPr/>
            </a:pPr>
            <a:r>
              <a:rPr lang="en-US" sz="2800" dirty="0"/>
              <a:t>Protected species present, but </a:t>
            </a:r>
            <a:r>
              <a:rPr lang="en-US" sz="2800" dirty="0" smtClean="0"/>
              <a:t>not affected</a:t>
            </a:r>
          </a:p>
          <a:p>
            <a:pPr lvl="1">
              <a:defRPr/>
            </a:pPr>
            <a:r>
              <a:rPr lang="en-US" sz="2000" dirty="0" smtClean="0"/>
              <a:t>Determination </a:t>
            </a:r>
            <a:r>
              <a:rPr lang="en-US" sz="2000" dirty="0"/>
              <a:t>by USFWS or </a:t>
            </a:r>
            <a:r>
              <a:rPr lang="en-US" sz="2000" dirty="0" smtClean="0"/>
              <a:t>qualified biologist</a:t>
            </a:r>
            <a:endParaRPr lang="en-US" sz="2000" dirty="0"/>
          </a:p>
          <a:p>
            <a:pPr>
              <a:defRPr/>
            </a:pPr>
            <a:r>
              <a:rPr lang="en-US" sz="2800" dirty="0"/>
              <a:t>Not likely to Adversely Affect protected </a:t>
            </a:r>
            <a:r>
              <a:rPr lang="en-US" sz="2800" dirty="0" smtClean="0"/>
              <a:t>species</a:t>
            </a:r>
          </a:p>
          <a:p>
            <a:pPr lvl="1">
              <a:defRPr/>
            </a:pPr>
            <a:r>
              <a:rPr lang="en-US" sz="2000" dirty="0" smtClean="0"/>
              <a:t>USFWS </a:t>
            </a:r>
            <a:r>
              <a:rPr lang="en-US" sz="2000" dirty="0"/>
              <a:t>concurrence</a:t>
            </a:r>
          </a:p>
          <a:p>
            <a:pPr>
              <a:defRPr/>
            </a:pPr>
            <a:r>
              <a:rPr lang="en-US" sz="2800" dirty="0"/>
              <a:t>Likely to Adversely Affect </a:t>
            </a:r>
            <a:r>
              <a:rPr lang="en-US" sz="2800" dirty="0" smtClean="0"/>
              <a:t>protected species</a:t>
            </a:r>
          </a:p>
          <a:p>
            <a:pPr lvl="1">
              <a:defRPr/>
            </a:pPr>
            <a:r>
              <a:rPr lang="en-US" sz="2000" dirty="0" smtClean="0"/>
              <a:t>USFWS </a:t>
            </a:r>
            <a:r>
              <a:rPr lang="en-US" sz="2000" dirty="0"/>
              <a:t>incidental take statement</a:t>
            </a:r>
            <a:r>
              <a:rPr lang="en-US" sz="2400" dirty="0"/>
              <a:t> </a:t>
            </a:r>
          </a:p>
        </p:txBody>
      </p:sp>
      <p:sp>
        <p:nvSpPr>
          <p:cNvPr id="7" name="Rectangle 3"/>
          <p:cNvSpPr txBox="1">
            <a:spLocks noChangeArrowheads="1"/>
          </p:cNvSpPr>
          <p:nvPr/>
        </p:nvSpPr>
        <p:spPr bwMode="auto">
          <a:xfrm>
            <a:off x="762000" y="12954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dirty="0" smtClean="0">
                <a:solidFill>
                  <a:schemeClr val="folHlink"/>
                </a:solidFill>
                <a:effectLst>
                  <a:outerShdw blurRad="38100" dist="38100" dir="2700000" algn="tl">
                    <a:srgbClr val="000000"/>
                  </a:outerShdw>
                </a:effectLst>
              </a:rPr>
              <a:t>Threatened &amp; Endangered Species</a:t>
            </a:r>
          </a:p>
        </p:txBody>
      </p:sp>
    </p:spTree>
    <p:extLst>
      <p:ext uri="{BB962C8B-B14F-4D97-AF65-F5344CB8AC3E}">
        <p14:creationId xmlns:p14="http://schemas.microsoft.com/office/powerpoint/2010/main" val="2000876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762000" y="1752600"/>
            <a:ext cx="82296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Biological Review</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981200" y="3314700"/>
            <a:ext cx="6705600" cy="4525963"/>
          </a:xfrm>
        </p:spPr>
        <p:txBody>
          <a:bodyPr/>
          <a:lstStyle/>
          <a:p>
            <a:pPr lvl="1">
              <a:buFont typeface="Arial" panose="020B0604020202020204" pitchFamily="34" charset="0"/>
              <a:buChar char="•"/>
              <a:defRPr/>
            </a:pPr>
            <a:r>
              <a:rPr lang="en-US" dirty="0" smtClean="0"/>
              <a:t>Threatened </a:t>
            </a:r>
            <a:r>
              <a:rPr lang="en-US" dirty="0"/>
              <a:t>and Endangered </a:t>
            </a:r>
            <a:r>
              <a:rPr lang="en-US" dirty="0" smtClean="0"/>
              <a:t>Species</a:t>
            </a:r>
          </a:p>
          <a:p>
            <a:pPr lvl="1">
              <a:buFont typeface="Arial" panose="020B0604020202020204" pitchFamily="34" charset="0"/>
              <a:buChar char="•"/>
              <a:defRPr/>
            </a:pPr>
            <a:r>
              <a:rPr lang="en-US" dirty="0" smtClean="0">
                <a:solidFill>
                  <a:srgbClr val="FFFF00"/>
                </a:solidFill>
              </a:rPr>
              <a:t>Northern Long-eared Bat</a:t>
            </a:r>
          </a:p>
          <a:p>
            <a:pPr lvl="1">
              <a:buFont typeface="Arial" panose="020B0604020202020204" pitchFamily="34" charset="0"/>
              <a:buChar char="•"/>
              <a:defRPr/>
            </a:pPr>
            <a:r>
              <a:rPr lang="en-US" dirty="0" smtClean="0"/>
              <a:t>Migratory birds and the new FAA Advisory Circular</a:t>
            </a:r>
          </a:p>
          <a:p>
            <a:pPr lvl="1">
              <a:buFont typeface="Arial" panose="020B0604020202020204" pitchFamily="34" charset="0"/>
              <a:buChar char="•"/>
              <a:defRPr/>
            </a:pPr>
            <a:r>
              <a:rPr lang="en-US" dirty="0" smtClean="0"/>
              <a:t>Bald Eagles and Golden Eagles</a:t>
            </a:r>
          </a:p>
          <a:p>
            <a:pPr marL="0" indent="0">
              <a:buFontTx/>
              <a:buNone/>
              <a:defRPr/>
            </a:pPr>
            <a:endParaRPr lang="en-US" sz="2800" dirty="0"/>
          </a:p>
        </p:txBody>
      </p:sp>
    </p:spTree>
    <p:extLst>
      <p:ext uri="{BB962C8B-B14F-4D97-AF65-F5344CB8AC3E}">
        <p14:creationId xmlns:p14="http://schemas.microsoft.com/office/powerpoint/2010/main" val="4166253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900" y="3893344"/>
            <a:ext cx="3924299" cy="3025663"/>
          </a:xfrm>
          <a:prstGeom prst="rect">
            <a:avLst/>
          </a:prstGeom>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61924" y="2057400"/>
            <a:ext cx="8753475" cy="4525963"/>
          </a:xfrm>
        </p:spPr>
        <p:txBody>
          <a:bodyPr/>
          <a:lstStyle/>
          <a:p>
            <a:pPr>
              <a:defRPr/>
            </a:pPr>
            <a:r>
              <a:rPr lang="en-US" sz="2800" dirty="0" smtClean="0"/>
              <a:t>NLEB </a:t>
            </a:r>
            <a:r>
              <a:rPr lang="en-US" sz="2800" dirty="0"/>
              <a:t>lives in forests and hibernates in caves, mines, and other locations. </a:t>
            </a:r>
            <a:endParaRPr lang="en-US" sz="2800" dirty="0" smtClean="0"/>
          </a:p>
          <a:p>
            <a:pPr>
              <a:defRPr/>
            </a:pPr>
            <a:r>
              <a:rPr lang="en-US" sz="2800" dirty="0" smtClean="0"/>
              <a:t>Since 2007 non-native white-nose syndrome </a:t>
            </a:r>
            <a:r>
              <a:rPr lang="en-US" sz="2800" dirty="0"/>
              <a:t>has resulted in millions of bat </a:t>
            </a:r>
            <a:r>
              <a:rPr lang="en-US" sz="2800" dirty="0" smtClean="0"/>
              <a:t>fatalities by </a:t>
            </a:r>
            <a:r>
              <a:rPr lang="en-US" sz="2800" dirty="0"/>
              <a:t>infecting bat muzzles, ears, and wings, </a:t>
            </a:r>
            <a:r>
              <a:rPr lang="en-US" sz="2800" dirty="0" smtClean="0"/>
              <a:t>                                   and disrupting hibernation                                thereby causing </a:t>
            </a:r>
            <a:r>
              <a:rPr lang="en-US" sz="2800" dirty="0"/>
              <a:t>starvation. </a:t>
            </a:r>
            <a:endParaRPr lang="en-US" sz="2800" dirty="0" smtClean="0"/>
          </a:p>
          <a:p>
            <a:pPr>
              <a:defRPr/>
            </a:pPr>
            <a:r>
              <a:rPr lang="en-US" sz="2800" dirty="0" smtClean="0"/>
              <a:t>WNS </a:t>
            </a:r>
            <a:r>
              <a:rPr lang="en-US" sz="2800" dirty="0"/>
              <a:t>has caused significant </a:t>
            </a:r>
            <a:r>
              <a:rPr lang="en-US" sz="2800" dirty="0" smtClean="0"/>
              <a:t>                             declines </a:t>
            </a:r>
            <a:r>
              <a:rPr lang="en-US" sz="2800" dirty="0"/>
              <a:t>in bat populations</a:t>
            </a:r>
            <a:r>
              <a:rPr lang="en-US" sz="2800" dirty="0" smtClean="0"/>
              <a:t>,                                   and </a:t>
            </a:r>
            <a:r>
              <a:rPr lang="en-US" sz="2800" dirty="0"/>
              <a:t>is continuing to </a:t>
            </a:r>
            <a:r>
              <a:rPr lang="en-US" sz="2800" dirty="0" smtClean="0"/>
              <a:t>spread.</a:t>
            </a:r>
            <a:endParaRPr lang="en-US" sz="2400" dirty="0" smtClean="0"/>
          </a:p>
        </p:txBody>
      </p:sp>
      <p:sp>
        <p:nvSpPr>
          <p:cNvPr id="7" name="Rectangle 3"/>
          <p:cNvSpPr txBox="1">
            <a:spLocks noChangeArrowheads="1"/>
          </p:cNvSpPr>
          <p:nvPr/>
        </p:nvSpPr>
        <p:spPr bwMode="auto">
          <a:xfrm>
            <a:off x="152400" y="1076325"/>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dirty="0" smtClean="0">
                <a:solidFill>
                  <a:schemeClr val="folHlink"/>
                </a:solidFill>
                <a:effectLst>
                  <a:outerShdw blurRad="38100" dist="38100" dir="2700000" algn="tl">
                    <a:srgbClr val="000000"/>
                  </a:outerShdw>
                </a:effectLst>
              </a:rPr>
              <a:t>Northern Long-eared Bat</a:t>
            </a:r>
          </a:p>
        </p:txBody>
      </p:sp>
    </p:spTree>
    <p:extLst>
      <p:ext uri="{BB962C8B-B14F-4D97-AF65-F5344CB8AC3E}">
        <p14:creationId xmlns:p14="http://schemas.microsoft.com/office/powerpoint/2010/main" val="2337962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62000" y="1084316"/>
            <a:ext cx="7620000" cy="5773684"/>
          </a:xfrm>
          <a:prstGeom prst="rect">
            <a:avLst/>
          </a:prstGeom>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181345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762000" y="1752600"/>
            <a:ext cx="82296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Biological Review</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981200" y="3314700"/>
            <a:ext cx="6705600" cy="4525963"/>
          </a:xfrm>
        </p:spPr>
        <p:txBody>
          <a:bodyPr/>
          <a:lstStyle/>
          <a:p>
            <a:pPr lvl="1">
              <a:buFont typeface="Arial" panose="020B0604020202020204" pitchFamily="34" charset="0"/>
              <a:buChar char="•"/>
              <a:defRPr/>
            </a:pPr>
            <a:r>
              <a:rPr lang="en-US" dirty="0" smtClean="0"/>
              <a:t>Threatened </a:t>
            </a:r>
            <a:r>
              <a:rPr lang="en-US" dirty="0"/>
              <a:t>and Endangered </a:t>
            </a:r>
            <a:r>
              <a:rPr lang="en-US" dirty="0" smtClean="0"/>
              <a:t>Species</a:t>
            </a:r>
          </a:p>
          <a:p>
            <a:pPr lvl="1">
              <a:buFont typeface="Arial" panose="020B0604020202020204" pitchFamily="34" charset="0"/>
              <a:buChar char="•"/>
              <a:defRPr/>
            </a:pPr>
            <a:r>
              <a:rPr lang="en-US" dirty="0" smtClean="0"/>
              <a:t>Northern Long-eared Bat</a:t>
            </a:r>
          </a:p>
          <a:p>
            <a:pPr lvl="1">
              <a:buFont typeface="Arial" panose="020B0604020202020204" pitchFamily="34" charset="0"/>
              <a:buChar char="•"/>
              <a:defRPr/>
            </a:pPr>
            <a:r>
              <a:rPr lang="en-US" dirty="0" smtClean="0"/>
              <a:t>Migratory birds and the new FAA Advisory Circular</a:t>
            </a:r>
          </a:p>
          <a:p>
            <a:pPr lvl="1">
              <a:buFont typeface="Arial" panose="020B0604020202020204" pitchFamily="34" charset="0"/>
              <a:buChar char="•"/>
              <a:defRPr/>
            </a:pPr>
            <a:r>
              <a:rPr lang="en-US" dirty="0" smtClean="0"/>
              <a:t>Bald Eagles and Golden Eagles</a:t>
            </a:r>
          </a:p>
          <a:p>
            <a:pPr marL="0" indent="0">
              <a:buFontTx/>
              <a:buNone/>
              <a:defRPr/>
            </a:pPr>
            <a:endParaRPr lang="en-US" sz="2800" dirty="0"/>
          </a:p>
        </p:txBody>
      </p:sp>
    </p:spTree>
    <p:extLst>
      <p:ext uri="{BB962C8B-B14F-4D97-AF65-F5344CB8AC3E}">
        <p14:creationId xmlns:p14="http://schemas.microsoft.com/office/powerpoint/2010/main" val="3205111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61924" y="2057400"/>
            <a:ext cx="8905876" cy="4525963"/>
          </a:xfrm>
        </p:spPr>
        <p:txBody>
          <a:bodyPr/>
          <a:lstStyle/>
          <a:p>
            <a:pPr>
              <a:defRPr/>
            </a:pPr>
            <a:r>
              <a:rPr lang="en-US" sz="2800" dirty="0" smtClean="0"/>
              <a:t>NLEB listed as threatened due to spread </a:t>
            </a:r>
            <a:r>
              <a:rPr lang="en-US" sz="2800" dirty="0"/>
              <a:t>of </a:t>
            </a:r>
            <a:r>
              <a:rPr lang="en-US" sz="2800" dirty="0" smtClean="0"/>
              <a:t>WNS</a:t>
            </a:r>
          </a:p>
          <a:p>
            <a:pPr marL="0" indent="0">
              <a:buNone/>
              <a:defRPr/>
            </a:pPr>
            <a:r>
              <a:rPr lang="en-US" sz="2800" dirty="0" smtClean="0"/>
              <a:t> </a:t>
            </a:r>
          </a:p>
          <a:p>
            <a:pPr>
              <a:defRPr/>
            </a:pPr>
            <a:r>
              <a:rPr lang="en-US" sz="2800" dirty="0" smtClean="0"/>
              <a:t>January </a:t>
            </a:r>
            <a:r>
              <a:rPr lang="en-US" sz="2800" dirty="0"/>
              <a:t>14, 2016, </a:t>
            </a:r>
            <a:r>
              <a:rPr lang="en-US" sz="2800" dirty="0" smtClean="0"/>
              <a:t>USFWS </a:t>
            </a:r>
            <a:r>
              <a:rPr lang="en-US" sz="2800" dirty="0"/>
              <a:t>released </a:t>
            </a:r>
            <a:r>
              <a:rPr lang="en-US" sz="2800" dirty="0" smtClean="0"/>
              <a:t>final </a:t>
            </a:r>
            <a:r>
              <a:rPr lang="en-US" sz="2800" dirty="0"/>
              <a:t>rule requiring protective </a:t>
            </a:r>
            <a:r>
              <a:rPr lang="en-US" sz="2800" dirty="0" smtClean="0"/>
              <a:t>measures</a:t>
            </a:r>
          </a:p>
          <a:p>
            <a:pPr lvl="1">
              <a:defRPr/>
            </a:pPr>
            <a:r>
              <a:rPr lang="en-US" sz="2400" dirty="0" smtClean="0"/>
              <a:t>tower </a:t>
            </a:r>
            <a:r>
              <a:rPr lang="en-US" sz="2400" dirty="0"/>
              <a:t>projects in the NLEB’s range must consider potential effects on the </a:t>
            </a:r>
            <a:r>
              <a:rPr lang="en-US" sz="2400" dirty="0" smtClean="0"/>
              <a:t>NLEB</a:t>
            </a:r>
          </a:p>
          <a:p>
            <a:pPr lvl="1">
              <a:defRPr/>
            </a:pPr>
            <a:r>
              <a:rPr lang="en-US" sz="2400" dirty="0"/>
              <a:t>all tower construction projects within the NLEB’s </a:t>
            </a:r>
            <a:r>
              <a:rPr lang="en-US" sz="2400" dirty="0" smtClean="0"/>
              <a:t>range must </a:t>
            </a:r>
            <a:r>
              <a:rPr lang="en-US" sz="2400" dirty="0"/>
              <a:t>follow the USFWS process for federal actions </a:t>
            </a:r>
            <a:r>
              <a:rPr lang="en-US" sz="2400" dirty="0" smtClean="0"/>
              <a:t>at</a:t>
            </a:r>
          </a:p>
          <a:p>
            <a:pPr marL="457200" lvl="1" indent="0">
              <a:buNone/>
              <a:defRPr/>
            </a:pPr>
            <a:r>
              <a:rPr lang="en-US" sz="1600" dirty="0" smtClean="0">
                <a:hlinkClick r:id="rId3"/>
              </a:rPr>
              <a:t>http</a:t>
            </a:r>
            <a:r>
              <a:rPr lang="en-US" sz="1600" dirty="0">
                <a:hlinkClick r:id="rId3"/>
              </a:rPr>
              <a:t>://</a:t>
            </a:r>
            <a:r>
              <a:rPr lang="en-US" sz="1600" dirty="0" smtClean="0">
                <a:hlinkClick r:id="rId3"/>
              </a:rPr>
              <a:t>www.fws.gov/Midwest/endangered/mammals/nleb/KeyFinal4dNLEBFedProjects.html</a:t>
            </a:r>
            <a:endParaRPr lang="en-US" sz="1600" dirty="0" smtClean="0"/>
          </a:p>
          <a:p>
            <a:pPr marL="457200" lvl="1" indent="0">
              <a:buNone/>
              <a:defRPr/>
            </a:pPr>
            <a:endParaRPr lang="en-US" sz="2400" dirty="0" smtClean="0"/>
          </a:p>
        </p:txBody>
      </p:sp>
      <p:sp>
        <p:nvSpPr>
          <p:cNvPr id="7" name="Rectangle 3"/>
          <p:cNvSpPr txBox="1">
            <a:spLocks noChangeArrowheads="1"/>
          </p:cNvSpPr>
          <p:nvPr/>
        </p:nvSpPr>
        <p:spPr bwMode="auto">
          <a:xfrm>
            <a:off x="152400" y="1076325"/>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dirty="0" smtClean="0">
                <a:solidFill>
                  <a:schemeClr val="folHlink"/>
                </a:solidFill>
                <a:effectLst>
                  <a:outerShdw blurRad="38100" dist="38100" dir="2700000" algn="tl">
                    <a:srgbClr val="000000"/>
                  </a:outerShdw>
                </a:effectLst>
              </a:rPr>
              <a:t>Northern Long-eared Bat</a:t>
            </a:r>
          </a:p>
        </p:txBody>
      </p:sp>
    </p:spTree>
    <p:extLst>
      <p:ext uri="{BB962C8B-B14F-4D97-AF65-F5344CB8AC3E}">
        <p14:creationId xmlns:p14="http://schemas.microsoft.com/office/powerpoint/2010/main" val="1936235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61924" y="2057400"/>
            <a:ext cx="8905876" cy="4525963"/>
          </a:xfrm>
        </p:spPr>
        <p:txBody>
          <a:bodyPr/>
          <a:lstStyle/>
          <a:p>
            <a:pPr marL="0" indent="0">
              <a:buNone/>
              <a:defRPr/>
            </a:pPr>
            <a:r>
              <a:rPr lang="en-US" sz="2400" dirty="0"/>
              <a:t>USFWS Section 7(a)(1) consultation is required for tower proposals that will:</a:t>
            </a:r>
          </a:p>
          <a:p>
            <a:pPr marL="0" indent="0">
              <a:buNone/>
              <a:defRPr/>
            </a:pPr>
            <a:r>
              <a:rPr lang="en-US" sz="2200" dirty="0" smtClean="0"/>
              <a:t>1. affect </a:t>
            </a:r>
            <a:r>
              <a:rPr lang="en-US" sz="2200" dirty="0"/>
              <a:t>a NLEB hibernaculum or could alter the entrance or </a:t>
            </a:r>
            <a:r>
              <a:rPr lang="en-US" sz="2200" dirty="0" smtClean="0"/>
              <a:t>environment </a:t>
            </a:r>
            <a:r>
              <a:rPr lang="en-US" sz="2200" dirty="0"/>
              <a:t>of a hibernaculum, even when bats are not present; </a:t>
            </a:r>
          </a:p>
          <a:p>
            <a:pPr marL="0" indent="0">
              <a:buNone/>
              <a:defRPr/>
            </a:pPr>
            <a:r>
              <a:rPr lang="en-US" sz="2200" dirty="0"/>
              <a:t>2</a:t>
            </a:r>
            <a:r>
              <a:rPr lang="en-US" sz="2200" dirty="0" smtClean="0"/>
              <a:t>. remove </a:t>
            </a:r>
            <a:r>
              <a:rPr lang="en-US" sz="2200" dirty="0"/>
              <a:t>trees </a:t>
            </a:r>
            <a:r>
              <a:rPr lang="en-US" sz="2200" u="sng" dirty="0" smtClean="0"/>
              <a:t>&lt;</a:t>
            </a:r>
            <a:r>
              <a:rPr lang="en-US" sz="2200" dirty="0" smtClean="0"/>
              <a:t>0.25 </a:t>
            </a:r>
            <a:r>
              <a:rPr lang="en-US" sz="2200" dirty="0"/>
              <a:t>miles of a </a:t>
            </a:r>
            <a:r>
              <a:rPr lang="en-US" sz="2200" dirty="0" smtClean="0"/>
              <a:t>NLEB </a:t>
            </a:r>
            <a:r>
              <a:rPr lang="en-US" sz="2200" dirty="0"/>
              <a:t>hibernaculum at any time of year; or </a:t>
            </a:r>
          </a:p>
          <a:p>
            <a:pPr marL="0" indent="0">
              <a:buNone/>
              <a:defRPr/>
            </a:pPr>
            <a:r>
              <a:rPr lang="en-US" sz="2200" dirty="0"/>
              <a:t>3</a:t>
            </a:r>
            <a:r>
              <a:rPr lang="en-US" sz="2200" dirty="0" smtClean="0"/>
              <a:t>. remove </a:t>
            </a:r>
            <a:r>
              <a:rPr lang="en-US" sz="2200" dirty="0"/>
              <a:t>a NLEB known occupied maternity roost tree or any trees within 150 </a:t>
            </a:r>
            <a:r>
              <a:rPr lang="en-US" sz="2200" dirty="0" err="1" smtClean="0"/>
              <a:t>ft</a:t>
            </a:r>
            <a:r>
              <a:rPr lang="en-US" sz="2200" dirty="0" smtClean="0"/>
              <a:t> </a:t>
            </a:r>
            <a:r>
              <a:rPr lang="en-US" sz="2200" dirty="0"/>
              <a:t>of </a:t>
            </a:r>
            <a:r>
              <a:rPr lang="en-US" sz="2200" dirty="0" smtClean="0"/>
              <a:t>known </a:t>
            </a:r>
            <a:r>
              <a:rPr lang="en-US" sz="2200" dirty="0"/>
              <a:t>occupied maternity roost tree </a:t>
            </a:r>
            <a:r>
              <a:rPr lang="en-US" sz="2200" dirty="0" smtClean="0"/>
              <a:t>June </a:t>
            </a:r>
            <a:r>
              <a:rPr lang="en-US" sz="2200" dirty="0"/>
              <a:t>1 </a:t>
            </a:r>
            <a:r>
              <a:rPr lang="en-US" sz="2200" dirty="0" smtClean="0"/>
              <a:t>- July </a:t>
            </a:r>
            <a:r>
              <a:rPr lang="en-US" sz="2200" dirty="0"/>
              <a:t>31. </a:t>
            </a:r>
          </a:p>
          <a:p>
            <a:pPr marL="0" indent="0">
              <a:buNone/>
              <a:defRPr/>
            </a:pPr>
            <a:endParaRPr lang="en-US" sz="2200" dirty="0" smtClean="0"/>
          </a:p>
          <a:p>
            <a:pPr marL="0" indent="0">
              <a:buNone/>
              <a:defRPr/>
            </a:pPr>
            <a:r>
              <a:rPr lang="en-US" sz="2200" dirty="0" smtClean="0"/>
              <a:t>“</a:t>
            </a:r>
            <a:r>
              <a:rPr lang="en-US" sz="2200" dirty="0"/>
              <a:t>Tree removal</a:t>
            </a:r>
            <a:r>
              <a:rPr lang="en-US" sz="2200" dirty="0" smtClean="0"/>
              <a:t>”: </a:t>
            </a:r>
            <a:r>
              <a:rPr lang="en-US" sz="2200" dirty="0"/>
              <a:t>cutting down, harvesting, destroying, trimming, or manipulating in any other way the trees, saplings, snags, or any other form of woody </a:t>
            </a:r>
            <a:r>
              <a:rPr lang="en-US" sz="2200" dirty="0" smtClean="0"/>
              <a:t>vegetation. </a:t>
            </a:r>
          </a:p>
        </p:txBody>
      </p:sp>
      <p:sp>
        <p:nvSpPr>
          <p:cNvPr id="7" name="Rectangle 3"/>
          <p:cNvSpPr txBox="1">
            <a:spLocks noChangeArrowheads="1"/>
          </p:cNvSpPr>
          <p:nvPr/>
        </p:nvSpPr>
        <p:spPr bwMode="auto">
          <a:xfrm>
            <a:off x="152400" y="1076325"/>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dirty="0" smtClean="0">
                <a:solidFill>
                  <a:schemeClr val="folHlink"/>
                </a:solidFill>
                <a:effectLst>
                  <a:outerShdw blurRad="38100" dist="38100" dir="2700000" algn="tl">
                    <a:srgbClr val="000000"/>
                  </a:outerShdw>
                </a:effectLst>
              </a:rPr>
              <a:t>Northern Long-eared Bat</a:t>
            </a:r>
          </a:p>
        </p:txBody>
      </p:sp>
    </p:spTree>
    <p:extLst>
      <p:ext uri="{BB962C8B-B14F-4D97-AF65-F5344CB8AC3E}">
        <p14:creationId xmlns:p14="http://schemas.microsoft.com/office/powerpoint/2010/main" val="4140548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61924" y="2057400"/>
            <a:ext cx="8905876" cy="4525963"/>
          </a:xfrm>
        </p:spPr>
        <p:txBody>
          <a:bodyPr/>
          <a:lstStyle/>
          <a:p>
            <a:pPr>
              <a:defRPr/>
            </a:pPr>
            <a:r>
              <a:rPr lang="en-US" sz="2400" dirty="0"/>
              <a:t>The USFWS recommends using state Natural Heritage Inventory databases to identify the locations of maternity roost trees and hibernacula near project areas. </a:t>
            </a:r>
          </a:p>
          <a:p>
            <a:pPr>
              <a:defRPr/>
            </a:pPr>
            <a:endParaRPr lang="en-US" sz="2400" dirty="0"/>
          </a:p>
          <a:p>
            <a:pPr>
              <a:defRPr/>
            </a:pPr>
            <a:r>
              <a:rPr lang="en-US" sz="2400" dirty="0"/>
              <a:t>If proposed towers fall into the any of the three categories </a:t>
            </a:r>
            <a:r>
              <a:rPr lang="en-US" sz="2400" dirty="0" smtClean="0"/>
              <a:t>contact USFWS </a:t>
            </a:r>
            <a:r>
              <a:rPr lang="en-US" sz="2400" dirty="0"/>
              <a:t>Field Office </a:t>
            </a:r>
            <a:r>
              <a:rPr lang="en-US" sz="2400" dirty="0" smtClean="0"/>
              <a:t>nearest </a:t>
            </a:r>
            <a:r>
              <a:rPr lang="en-US" sz="2400" dirty="0"/>
              <a:t>to the project area. </a:t>
            </a:r>
            <a:endParaRPr lang="en-US" sz="2400" dirty="0" smtClean="0"/>
          </a:p>
          <a:p>
            <a:pPr>
              <a:defRPr/>
            </a:pPr>
            <a:endParaRPr lang="en-US" sz="2400" dirty="0"/>
          </a:p>
          <a:p>
            <a:pPr>
              <a:defRPr/>
            </a:pPr>
            <a:r>
              <a:rPr lang="en-US" sz="2400" dirty="0" smtClean="0"/>
              <a:t>USFWS </a:t>
            </a:r>
            <a:r>
              <a:rPr lang="en-US" sz="2400" dirty="0"/>
              <a:t>Section 7(a)(1) consultation triggers the need for an Environmental Assessment with the </a:t>
            </a:r>
            <a:r>
              <a:rPr lang="en-US" sz="2400" dirty="0" smtClean="0"/>
              <a:t>FCC.</a:t>
            </a:r>
            <a:endParaRPr lang="en-US" sz="2400" dirty="0"/>
          </a:p>
          <a:p>
            <a:pPr>
              <a:defRPr/>
            </a:pPr>
            <a:endParaRPr lang="en-US" sz="2400" dirty="0"/>
          </a:p>
        </p:txBody>
      </p:sp>
      <p:sp>
        <p:nvSpPr>
          <p:cNvPr id="7" name="Rectangle 3"/>
          <p:cNvSpPr txBox="1">
            <a:spLocks noChangeArrowheads="1"/>
          </p:cNvSpPr>
          <p:nvPr/>
        </p:nvSpPr>
        <p:spPr bwMode="auto">
          <a:xfrm>
            <a:off x="152400" y="1076325"/>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dirty="0" smtClean="0">
                <a:solidFill>
                  <a:schemeClr val="folHlink"/>
                </a:solidFill>
                <a:effectLst>
                  <a:outerShdw blurRad="38100" dist="38100" dir="2700000" algn="tl">
                    <a:srgbClr val="000000"/>
                  </a:outerShdw>
                </a:effectLst>
              </a:rPr>
              <a:t>Northern Long-eared Bat</a:t>
            </a:r>
          </a:p>
        </p:txBody>
      </p:sp>
    </p:spTree>
    <p:extLst>
      <p:ext uri="{BB962C8B-B14F-4D97-AF65-F5344CB8AC3E}">
        <p14:creationId xmlns:p14="http://schemas.microsoft.com/office/powerpoint/2010/main" val="1729462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61924" y="2057400"/>
            <a:ext cx="8905876" cy="4525963"/>
          </a:xfrm>
        </p:spPr>
        <p:txBody>
          <a:bodyPr/>
          <a:lstStyle/>
          <a:p>
            <a:pPr>
              <a:defRPr/>
            </a:pPr>
            <a:r>
              <a:rPr lang="en-US" sz="2400" dirty="0"/>
              <a:t>Proposed projects within NLEB </a:t>
            </a:r>
            <a:r>
              <a:rPr lang="en-US" sz="2400" dirty="0" smtClean="0"/>
              <a:t>range but not in any of the three categories can </a:t>
            </a:r>
            <a:r>
              <a:rPr lang="en-US" sz="2400" dirty="0"/>
              <a:t>opt to initiate USFWS Section 7(a)(1) consultation or use the Framework to Streamline Section 7 Consultation (http://www.fws.gov/Midwest/endangered/mammals/nleb/KeyFinal4dNLEBFedProjects.html). </a:t>
            </a:r>
            <a:endParaRPr lang="en-US" sz="2400" dirty="0" smtClean="0"/>
          </a:p>
          <a:p>
            <a:pPr lvl="1">
              <a:defRPr/>
            </a:pPr>
            <a:r>
              <a:rPr lang="en-US" sz="2000" dirty="0" smtClean="0"/>
              <a:t>Framework </a:t>
            </a:r>
            <a:r>
              <a:rPr lang="en-US" sz="2000" dirty="0"/>
              <a:t>requires applicants to </a:t>
            </a:r>
            <a:r>
              <a:rPr lang="en-US" sz="2000" dirty="0" smtClean="0"/>
              <a:t>contact USFWS </a:t>
            </a:r>
            <a:r>
              <a:rPr lang="en-US" sz="2000" dirty="0"/>
              <a:t>Field Office at least 30 days in advance of funding, authorizing, or carrying out an action</a:t>
            </a:r>
            <a:r>
              <a:rPr lang="en-US" sz="2000" dirty="0" smtClean="0"/>
              <a:t>. Include: </a:t>
            </a:r>
          </a:p>
          <a:p>
            <a:pPr lvl="2">
              <a:defRPr/>
            </a:pPr>
            <a:r>
              <a:rPr lang="en-US" sz="2000" dirty="0" smtClean="0"/>
              <a:t>written </a:t>
            </a:r>
            <a:r>
              <a:rPr lang="en-US" sz="2000" dirty="0"/>
              <a:t>description of the proposed project, action area, and efforts to find roosts and hibernacula location </a:t>
            </a:r>
            <a:r>
              <a:rPr lang="en-US" sz="2000" dirty="0" smtClean="0"/>
              <a:t>information</a:t>
            </a:r>
            <a:endParaRPr lang="en-US" sz="2000" dirty="0"/>
          </a:p>
          <a:p>
            <a:pPr lvl="2">
              <a:defRPr/>
            </a:pPr>
            <a:r>
              <a:rPr lang="en-US" sz="2000" dirty="0" smtClean="0"/>
              <a:t>request </a:t>
            </a:r>
            <a:r>
              <a:rPr lang="en-US" sz="2000" dirty="0"/>
              <a:t>for coordination or consultation for other listed species if other species may be </a:t>
            </a:r>
            <a:r>
              <a:rPr lang="en-US" sz="2000" dirty="0" smtClean="0"/>
              <a:t>affected</a:t>
            </a:r>
            <a:endParaRPr lang="en-US" sz="2000" dirty="0"/>
          </a:p>
          <a:p>
            <a:pPr lvl="1">
              <a:defRPr/>
            </a:pPr>
            <a:endParaRPr lang="en-US" sz="2000" dirty="0" smtClean="0"/>
          </a:p>
        </p:txBody>
      </p:sp>
      <p:sp>
        <p:nvSpPr>
          <p:cNvPr id="7" name="Rectangle 3"/>
          <p:cNvSpPr txBox="1">
            <a:spLocks noChangeArrowheads="1"/>
          </p:cNvSpPr>
          <p:nvPr/>
        </p:nvSpPr>
        <p:spPr bwMode="auto">
          <a:xfrm>
            <a:off x="152400" y="1076325"/>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dirty="0" smtClean="0">
                <a:solidFill>
                  <a:schemeClr val="folHlink"/>
                </a:solidFill>
                <a:effectLst>
                  <a:outerShdw blurRad="38100" dist="38100" dir="2700000" algn="tl">
                    <a:srgbClr val="000000"/>
                  </a:outerShdw>
                </a:effectLst>
              </a:rPr>
              <a:t>Northern Long-eared Bat</a:t>
            </a:r>
          </a:p>
        </p:txBody>
      </p:sp>
    </p:spTree>
    <p:extLst>
      <p:ext uri="{BB962C8B-B14F-4D97-AF65-F5344CB8AC3E}">
        <p14:creationId xmlns:p14="http://schemas.microsoft.com/office/powerpoint/2010/main" val="708642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0" y="2057400"/>
            <a:ext cx="9067800" cy="4525963"/>
          </a:xfrm>
        </p:spPr>
        <p:txBody>
          <a:bodyPr/>
          <a:lstStyle/>
          <a:p>
            <a:pPr lvl="1">
              <a:defRPr/>
            </a:pPr>
            <a:r>
              <a:rPr lang="en-US" sz="2000" dirty="0"/>
              <a:t>If the USFWS does not respond to consultation documents within 30 days tower applicant can assume incidental take of NLEB from a particular project is not prohibited. </a:t>
            </a:r>
            <a:endParaRPr lang="en-US" sz="2000" dirty="0" smtClean="0"/>
          </a:p>
          <a:p>
            <a:pPr lvl="1">
              <a:defRPr/>
            </a:pPr>
            <a:endParaRPr lang="en-US" sz="2000" dirty="0"/>
          </a:p>
          <a:p>
            <a:pPr lvl="1">
              <a:defRPr/>
            </a:pPr>
            <a:r>
              <a:rPr lang="en-US" sz="2000" dirty="0"/>
              <a:t>Use of the Framework to Streamline Section 7 Consultation does not trigger the need for an EA with the FCC </a:t>
            </a:r>
            <a:r>
              <a:rPr lang="en-US" sz="2000" dirty="0" smtClean="0"/>
              <a:t>provided </a:t>
            </a:r>
            <a:r>
              <a:rPr lang="en-US" sz="2000" dirty="0"/>
              <a:t>the USFWS concurs with the determination of NLAA or does not respond within 30 days. </a:t>
            </a:r>
            <a:endParaRPr lang="en-US" sz="2000" dirty="0" smtClean="0"/>
          </a:p>
          <a:p>
            <a:pPr lvl="1">
              <a:defRPr/>
            </a:pPr>
            <a:endParaRPr lang="en-US" sz="2000" dirty="0"/>
          </a:p>
          <a:p>
            <a:pPr lvl="1">
              <a:defRPr/>
            </a:pPr>
            <a:r>
              <a:rPr lang="en-US" sz="2000" dirty="0"/>
              <a:t>If </a:t>
            </a:r>
            <a:r>
              <a:rPr lang="en-US" sz="2000" dirty="0" smtClean="0"/>
              <a:t>applicant </a:t>
            </a:r>
            <a:r>
              <a:rPr lang="en-US" sz="2000" dirty="0"/>
              <a:t>does not conduct an activity as described in </a:t>
            </a:r>
            <a:r>
              <a:rPr lang="en-US" sz="2000" dirty="0" smtClean="0"/>
              <a:t>determination </a:t>
            </a:r>
            <a:r>
              <a:rPr lang="en-US" sz="2000" dirty="0"/>
              <a:t>document, departures must be promptly communicated to </a:t>
            </a:r>
            <a:r>
              <a:rPr lang="en-US" sz="2000" dirty="0" smtClean="0"/>
              <a:t>appropriate </a:t>
            </a:r>
            <a:r>
              <a:rPr lang="en-US" sz="2000" dirty="0"/>
              <a:t>USFWS Field Office. </a:t>
            </a:r>
            <a:r>
              <a:rPr lang="en-US" sz="2000" dirty="0" smtClean="0"/>
              <a:t>Dead</a:t>
            </a:r>
            <a:r>
              <a:rPr lang="en-US" sz="2000" dirty="0"/>
              <a:t>, injured, or sick NLEB must </a:t>
            </a:r>
            <a:r>
              <a:rPr lang="en-US" sz="2000" dirty="0" smtClean="0"/>
              <a:t>be promptly </a:t>
            </a:r>
            <a:r>
              <a:rPr lang="en-US" sz="2000" dirty="0"/>
              <a:t>reported to the appropriate USFWS Field Office.</a:t>
            </a:r>
          </a:p>
          <a:p>
            <a:pPr marL="457200" lvl="1" indent="0">
              <a:buNone/>
              <a:defRPr/>
            </a:pPr>
            <a:endParaRPr lang="en-US" sz="2000" dirty="0"/>
          </a:p>
        </p:txBody>
      </p:sp>
      <p:sp>
        <p:nvSpPr>
          <p:cNvPr id="7" name="Rectangle 3"/>
          <p:cNvSpPr txBox="1">
            <a:spLocks noChangeArrowheads="1"/>
          </p:cNvSpPr>
          <p:nvPr/>
        </p:nvSpPr>
        <p:spPr bwMode="auto">
          <a:xfrm>
            <a:off x="152400" y="1076325"/>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dirty="0" smtClean="0">
                <a:solidFill>
                  <a:schemeClr val="folHlink"/>
                </a:solidFill>
                <a:effectLst>
                  <a:outerShdw blurRad="38100" dist="38100" dir="2700000" algn="tl">
                    <a:srgbClr val="000000"/>
                  </a:outerShdw>
                </a:effectLst>
              </a:rPr>
              <a:t>Northern Long-eared Bat</a:t>
            </a:r>
          </a:p>
        </p:txBody>
      </p:sp>
    </p:spTree>
    <p:extLst>
      <p:ext uri="{BB962C8B-B14F-4D97-AF65-F5344CB8AC3E}">
        <p14:creationId xmlns:p14="http://schemas.microsoft.com/office/powerpoint/2010/main" val="1265359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76200" y="1909763"/>
            <a:ext cx="9144000" cy="4525963"/>
          </a:xfrm>
        </p:spPr>
        <p:txBody>
          <a:bodyPr/>
          <a:lstStyle/>
          <a:p>
            <a:pPr marL="0" indent="0">
              <a:buNone/>
            </a:pPr>
            <a:r>
              <a:rPr lang="en-US" sz="2600" dirty="0" smtClean="0"/>
              <a:t>We </a:t>
            </a:r>
            <a:r>
              <a:rPr lang="en-US" sz="2600" dirty="0"/>
              <a:t>encourage industry to </a:t>
            </a:r>
            <a:r>
              <a:rPr lang="en-US" sz="2600" dirty="0" smtClean="0"/>
              <a:t>follow USFWS recommendations</a:t>
            </a:r>
            <a:r>
              <a:rPr lang="en-US" sz="2600" dirty="0"/>
              <a:t>:</a:t>
            </a:r>
          </a:p>
          <a:p>
            <a:pPr lvl="0"/>
            <a:r>
              <a:rPr lang="en-US" sz="2400" dirty="0"/>
              <a:t>Conduct tree removal </a:t>
            </a:r>
            <a:r>
              <a:rPr lang="en-US" sz="2400" dirty="0" smtClean="0"/>
              <a:t>outside </a:t>
            </a:r>
            <a:r>
              <a:rPr lang="en-US" sz="2400" dirty="0"/>
              <a:t>of </a:t>
            </a:r>
            <a:r>
              <a:rPr lang="en-US" sz="2400" dirty="0" smtClean="0"/>
              <a:t>pup </a:t>
            </a:r>
            <a:r>
              <a:rPr lang="en-US" sz="2400" dirty="0"/>
              <a:t>season (June 1-July 31) and active season (April 1-October 31) to minimize impacts </a:t>
            </a:r>
            <a:r>
              <a:rPr lang="en-US" sz="2400" dirty="0" smtClean="0"/>
              <a:t>at </a:t>
            </a:r>
            <a:r>
              <a:rPr lang="en-US" sz="2400" dirty="0"/>
              <a:t>roosts not yet identified.</a:t>
            </a:r>
          </a:p>
          <a:p>
            <a:pPr lvl="0"/>
            <a:r>
              <a:rPr lang="en-US" sz="2400" dirty="0"/>
              <a:t>Avoid </a:t>
            </a:r>
            <a:r>
              <a:rPr lang="en-US" sz="2400" dirty="0" smtClean="0"/>
              <a:t>clearing </a:t>
            </a:r>
            <a:r>
              <a:rPr lang="en-US" sz="2400" dirty="0"/>
              <a:t>spring staging and fall swarming </a:t>
            </a:r>
            <a:r>
              <a:rPr lang="en-US" sz="2400"/>
              <a:t>habitat </a:t>
            </a:r>
            <a:r>
              <a:rPr lang="en-US" sz="2400" u="sng" smtClean="0"/>
              <a:t>&lt;</a:t>
            </a:r>
            <a:r>
              <a:rPr lang="en-US" sz="2400" smtClean="0"/>
              <a:t>5-mile </a:t>
            </a:r>
            <a:r>
              <a:rPr lang="en-US" sz="2400" dirty="0"/>
              <a:t>radius of known </a:t>
            </a:r>
            <a:r>
              <a:rPr lang="en-US" sz="2400" dirty="0" smtClean="0"/>
              <a:t>hibernacula </a:t>
            </a:r>
            <a:r>
              <a:rPr lang="en-US" sz="2400" dirty="0"/>
              <a:t>during </a:t>
            </a:r>
            <a:r>
              <a:rPr lang="en-US" sz="2400" dirty="0" smtClean="0"/>
              <a:t>staging </a:t>
            </a:r>
            <a:r>
              <a:rPr lang="en-US" sz="2400" dirty="0"/>
              <a:t>and swarming seasons (April 1-May 15 and </a:t>
            </a:r>
            <a:r>
              <a:rPr lang="en-US" sz="2400" dirty="0" smtClean="0"/>
              <a:t>Aug 15-Nov 14). </a:t>
            </a:r>
            <a:endParaRPr lang="en-US" sz="2400" dirty="0"/>
          </a:p>
          <a:p>
            <a:pPr lvl="0"/>
            <a:r>
              <a:rPr lang="en-US" sz="2400" dirty="0"/>
              <a:t>Maintain dead trees and large trees when possible. </a:t>
            </a:r>
          </a:p>
          <a:p>
            <a:pPr lvl="0"/>
            <a:r>
              <a:rPr lang="en-US" sz="2400" dirty="0"/>
              <a:t>Use herbicides and pesticides only if unavoidable. </a:t>
            </a:r>
          </a:p>
          <a:p>
            <a:r>
              <a:rPr lang="en-US" sz="2400" dirty="0"/>
              <a:t>Minimize exterior lighting, opting for down-shielded, motion-sensor security lights under towers instead of constant </a:t>
            </a:r>
            <a:r>
              <a:rPr lang="en-US" sz="2400" dirty="0" smtClean="0"/>
              <a:t>illumination.</a:t>
            </a:r>
            <a:endParaRPr lang="en-US" sz="2400" dirty="0"/>
          </a:p>
          <a:p>
            <a:pPr marL="457200" lvl="1" indent="0">
              <a:buNone/>
              <a:defRPr/>
            </a:pPr>
            <a:endParaRPr lang="en-US" sz="2400" dirty="0" smtClean="0"/>
          </a:p>
        </p:txBody>
      </p:sp>
      <p:sp>
        <p:nvSpPr>
          <p:cNvPr id="7" name="Rectangle 3"/>
          <p:cNvSpPr txBox="1">
            <a:spLocks noChangeArrowheads="1"/>
          </p:cNvSpPr>
          <p:nvPr/>
        </p:nvSpPr>
        <p:spPr bwMode="auto">
          <a:xfrm>
            <a:off x="152400" y="1076325"/>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dirty="0" smtClean="0">
                <a:solidFill>
                  <a:schemeClr val="folHlink"/>
                </a:solidFill>
                <a:effectLst>
                  <a:outerShdw blurRad="38100" dist="38100" dir="2700000" algn="tl">
                    <a:srgbClr val="000000"/>
                  </a:outerShdw>
                </a:effectLst>
              </a:rPr>
              <a:t>Northern Long-eared Bat</a:t>
            </a:r>
          </a:p>
        </p:txBody>
      </p:sp>
    </p:spTree>
    <p:extLst>
      <p:ext uri="{BB962C8B-B14F-4D97-AF65-F5344CB8AC3E}">
        <p14:creationId xmlns:p14="http://schemas.microsoft.com/office/powerpoint/2010/main" val="1377834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762000" y="1752600"/>
            <a:ext cx="82296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Biological Review</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981200" y="3314700"/>
            <a:ext cx="6705600" cy="4525963"/>
          </a:xfrm>
        </p:spPr>
        <p:txBody>
          <a:bodyPr/>
          <a:lstStyle/>
          <a:p>
            <a:pPr lvl="1">
              <a:buFont typeface="Arial" panose="020B0604020202020204" pitchFamily="34" charset="0"/>
              <a:buChar char="•"/>
              <a:defRPr/>
            </a:pPr>
            <a:r>
              <a:rPr lang="en-US" dirty="0" smtClean="0"/>
              <a:t>Threatened </a:t>
            </a:r>
            <a:r>
              <a:rPr lang="en-US" dirty="0"/>
              <a:t>and Endangered </a:t>
            </a:r>
            <a:r>
              <a:rPr lang="en-US" dirty="0" smtClean="0"/>
              <a:t>Species</a:t>
            </a:r>
          </a:p>
          <a:p>
            <a:pPr lvl="1">
              <a:buFont typeface="Arial" panose="020B0604020202020204" pitchFamily="34" charset="0"/>
              <a:buChar char="•"/>
              <a:defRPr/>
            </a:pPr>
            <a:r>
              <a:rPr lang="en-US" dirty="0" smtClean="0"/>
              <a:t>Northern Long-eared Bat</a:t>
            </a:r>
          </a:p>
          <a:p>
            <a:pPr lvl="1">
              <a:buFont typeface="Arial" panose="020B0604020202020204" pitchFamily="34" charset="0"/>
              <a:buChar char="•"/>
              <a:defRPr/>
            </a:pPr>
            <a:r>
              <a:rPr lang="en-US" dirty="0" smtClean="0">
                <a:solidFill>
                  <a:srgbClr val="FFFF00"/>
                </a:solidFill>
              </a:rPr>
              <a:t>Migratory birds and the new FAA Advisory Circular</a:t>
            </a:r>
          </a:p>
          <a:p>
            <a:pPr lvl="1">
              <a:buFont typeface="Arial" panose="020B0604020202020204" pitchFamily="34" charset="0"/>
              <a:buChar char="•"/>
              <a:defRPr/>
            </a:pPr>
            <a:r>
              <a:rPr lang="en-US" dirty="0" smtClean="0"/>
              <a:t>Bald Eagles and Golden Eagles</a:t>
            </a:r>
          </a:p>
          <a:p>
            <a:pPr marL="0" indent="0">
              <a:buFontTx/>
              <a:buNone/>
              <a:defRPr/>
            </a:pPr>
            <a:endParaRPr lang="en-US" sz="2800" dirty="0"/>
          </a:p>
        </p:txBody>
      </p:sp>
    </p:spTree>
    <p:extLst>
      <p:ext uri="{BB962C8B-B14F-4D97-AF65-F5344CB8AC3E}">
        <p14:creationId xmlns:p14="http://schemas.microsoft.com/office/powerpoint/2010/main" val="4256230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0"/>
            <a:ext cx="10342828" cy="304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100_1017"/>
          <p:cNvPicPr>
            <a:picLocks noChangeAspect="1" noChangeArrowheads="1"/>
          </p:cNvPicPr>
          <p:nvPr/>
        </p:nvPicPr>
        <p:blipFill>
          <a:blip r:embed="rId3"/>
          <a:srcRect/>
          <a:stretch>
            <a:fillRect/>
          </a:stretch>
        </p:blipFill>
        <p:spPr bwMode="auto">
          <a:xfrm>
            <a:off x="0" y="0"/>
            <a:ext cx="9159876" cy="6870700"/>
          </a:xfrm>
          <a:prstGeom prst="rect">
            <a:avLst/>
          </a:prstGeom>
          <a:noFill/>
          <a:ln w="9525">
            <a:noFill/>
            <a:miter lim="800000"/>
            <a:headEnd/>
            <a:tailEnd/>
          </a:ln>
        </p:spPr>
      </p:pic>
      <p:pic>
        <p:nvPicPr>
          <p:cNvPr id="26626" name="Picture 4" descr="btbw_T3172"/>
          <p:cNvPicPr>
            <a:picLocks noChangeAspect="1" noChangeArrowheads="1"/>
          </p:cNvPicPr>
          <p:nvPr/>
        </p:nvPicPr>
        <p:blipFill>
          <a:blip r:embed="rId4"/>
          <a:srcRect/>
          <a:stretch>
            <a:fillRect/>
          </a:stretch>
        </p:blipFill>
        <p:spPr bwMode="auto">
          <a:xfrm>
            <a:off x="6629400" y="5171620"/>
            <a:ext cx="2514600" cy="1686379"/>
          </a:xfrm>
          <a:prstGeom prst="rect">
            <a:avLst/>
          </a:prstGeom>
          <a:noFill/>
          <a:ln w="9525">
            <a:noFill/>
            <a:miter lim="800000"/>
            <a:headEnd/>
            <a:tailEnd/>
          </a:ln>
        </p:spPr>
      </p:pic>
      <p:sp>
        <p:nvSpPr>
          <p:cNvPr id="26627" name="Text Box 5"/>
          <p:cNvSpPr txBox="1">
            <a:spLocks noChangeArrowheads="1"/>
          </p:cNvSpPr>
          <p:nvPr/>
        </p:nvSpPr>
        <p:spPr bwMode="auto">
          <a:xfrm>
            <a:off x="338138" y="1844835"/>
            <a:ext cx="8467725" cy="3970318"/>
          </a:xfrm>
          <a:prstGeom prst="rect">
            <a:avLst/>
          </a:prstGeom>
          <a:noFill/>
          <a:ln w="9525">
            <a:noFill/>
            <a:miter lim="800000"/>
            <a:headEnd/>
            <a:tailEnd/>
          </a:ln>
        </p:spPr>
        <p:txBody>
          <a:bodyPr>
            <a:spAutoFit/>
          </a:bodyPr>
          <a:lstStyle/>
          <a:p>
            <a:pPr algn="ctr"/>
            <a:r>
              <a:rPr lang="en-US" sz="3600" b="1" dirty="0">
                <a:solidFill>
                  <a:schemeClr val="folHlink"/>
                </a:solidFill>
              </a:rPr>
              <a:t>Estimated 4 million – 50 million bird fatalities at communication towers annually in U.S.</a:t>
            </a:r>
          </a:p>
          <a:p>
            <a:pPr algn="ctr"/>
            <a:endParaRPr lang="en-US" sz="3600" b="1" dirty="0">
              <a:solidFill>
                <a:schemeClr val="folHlink"/>
              </a:solidFill>
            </a:endParaRPr>
          </a:p>
          <a:p>
            <a:pPr algn="ctr"/>
            <a:r>
              <a:rPr lang="en-US" sz="3600" b="1" dirty="0">
                <a:solidFill>
                  <a:schemeClr val="folHlink"/>
                </a:solidFill>
              </a:rPr>
              <a:t>Almost all are </a:t>
            </a:r>
            <a:r>
              <a:rPr lang="en-US" sz="3600" b="1" dirty="0" smtClean="0">
                <a:solidFill>
                  <a:schemeClr val="folHlink"/>
                </a:solidFill>
              </a:rPr>
              <a:t>considered violations </a:t>
            </a:r>
            <a:r>
              <a:rPr lang="en-US" sz="3600" b="1" dirty="0">
                <a:solidFill>
                  <a:schemeClr val="folHlink"/>
                </a:solidFill>
              </a:rPr>
              <a:t>of the Migratory Bird </a:t>
            </a:r>
            <a:endParaRPr lang="en-US" sz="3600" b="1" dirty="0" smtClean="0">
              <a:solidFill>
                <a:schemeClr val="folHlink"/>
              </a:solidFill>
            </a:endParaRPr>
          </a:p>
          <a:p>
            <a:pPr algn="ctr"/>
            <a:r>
              <a:rPr lang="en-US" sz="3600" b="1" dirty="0" smtClean="0">
                <a:solidFill>
                  <a:schemeClr val="folHlink"/>
                </a:solidFill>
              </a:rPr>
              <a:t>Treaty </a:t>
            </a:r>
            <a:r>
              <a:rPr lang="en-US" sz="3600" b="1" dirty="0">
                <a:solidFill>
                  <a:schemeClr val="folHlink"/>
                </a:solidFill>
              </a:rPr>
              <a:t>Act.</a:t>
            </a:r>
          </a:p>
        </p:txBody>
      </p:sp>
    </p:spTree>
    <p:extLst>
      <p:ext uri="{BB962C8B-B14F-4D97-AF65-F5344CB8AC3E}">
        <p14:creationId xmlns:p14="http://schemas.microsoft.com/office/powerpoint/2010/main" val="1127695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49" name="Picture 2" descr="2608sredeyedvireo1"/>
          <p:cNvPicPr>
            <a:picLocks noChangeAspect="1" noChangeArrowheads="1"/>
          </p:cNvPicPr>
          <p:nvPr/>
        </p:nvPicPr>
        <p:blipFill>
          <a:blip r:embed="rId3"/>
          <a:srcRect/>
          <a:stretch>
            <a:fillRect/>
          </a:stretch>
        </p:blipFill>
        <p:spPr bwMode="auto">
          <a:xfrm>
            <a:off x="6934200" y="152400"/>
            <a:ext cx="2133600" cy="1828800"/>
          </a:xfrm>
          <a:prstGeom prst="rect">
            <a:avLst/>
          </a:prstGeom>
          <a:noFill/>
          <a:ln w="9525">
            <a:noFill/>
            <a:miter lim="800000"/>
            <a:headEnd/>
            <a:tailEnd/>
          </a:ln>
        </p:spPr>
      </p:pic>
      <p:sp>
        <p:nvSpPr>
          <p:cNvPr id="423939" name="Rectangle 3"/>
          <p:cNvSpPr>
            <a:spLocks noGrp="1" noChangeArrowheads="1"/>
          </p:cNvSpPr>
          <p:nvPr>
            <p:ph type="title"/>
          </p:nvPr>
        </p:nvSpPr>
        <p:spPr>
          <a:xfrm>
            <a:off x="-152400" y="1547813"/>
            <a:ext cx="69342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Detected Bird </a:t>
            </a:r>
            <a:r>
              <a:rPr lang="en-US" sz="4000" b="1" dirty="0">
                <a:solidFill>
                  <a:schemeClr val="folHlink"/>
                </a:solidFill>
                <a:effectLst>
                  <a:outerShdw blurRad="38100" dist="38100" dir="2700000" algn="tl">
                    <a:srgbClr val="000000"/>
                  </a:outerShdw>
                </a:effectLst>
              </a:rPr>
              <a:t>M</a:t>
            </a:r>
            <a:r>
              <a:rPr lang="en-US" sz="4000" b="1" dirty="0" smtClean="0">
                <a:solidFill>
                  <a:schemeClr val="folHlink"/>
                </a:solidFill>
                <a:effectLst>
                  <a:outerShdw blurRad="38100" dist="38100" dir="2700000" algn="tl">
                    <a:srgbClr val="000000"/>
                  </a:outerShdw>
                </a:effectLst>
              </a:rPr>
              <a:t>ortality</a:t>
            </a:r>
          </a:p>
        </p:txBody>
      </p:sp>
      <p:sp>
        <p:nvSpPr>
          <p:cNvPr id="27651" name="Rectangle 4"/>
          <p:cNvSpPr>
            <a:spLocks noGrp="1" noChangeArrowheads="1"/>
          </p:cNvSpPr>
          <p:nvPr>
            <p:ph type="body" sz="half" idx="1"/>
          </p:nvPr>
        </p:nvSpPr>
        <p:spPr>
          <a:xfrm>
            <a:off x="457200" y="2514600"/>
            <a:ext cx="5562600" cy="4525963"/>
          </a:xfrm>
        </p:spPr>
        <p:txBody>
          <a:bodyPr/>
          <a:lstStyle/>
          <a:p>
            <a:pPr eaLnBrk="1" hangingPunct="1"/>
            <a:r>
              <a:rPr lang="en-US" sz="2800" dirty="0" smtClean="0"/>
              <a:t>Most frequently detected </a:t>
            </a:r>
          </a:p>
          <a:p>
            <a:pPr lvl="1" eaLnBrk="1" hangingPunct="1"/>
            <a:r>
              <a:rPr lang="en-US" dirty="0" smtClean="0"/>
              <a:t>Songbirds</a:t>
            </a:r>
          </a:p>
          <a:p>
            <a:pPr lvl="2" eaLnBrk="1" hangingPunct="1"/>
            <a:r>
              <a:rPr lang="en-US" sz="2800" dirty="0" smtClean="0"/>
              <a:t>Vireos</a:t>
            </a:r>
          </a:p>
          <a:p>
            <a:pPr lvl="2" eaLnBrk="1" hangingPunct="1"/>
            <a:r>
              <a:rPr lang="en-US" sz="2800" dirty="0" smtClean="0"/>
              <a:t>Warblers</a:t>
            </a:r>
          </a:p>
          <a:p>
            <a:pPr lvl="2" eaLnBrk="1" hangingPunct="1"/>
            <a:r>
              <a:rPr lang="en-US" sz="2800" dirty="0" smtClean="0"/>
              <a:t>Thrushes </a:t>
            </a:r>
          </a:p>
          <a:p>
            <a:pPr lvl="2" eaLnBrk="1" hangingPunct="1"/>
            <a:r>
              <a:rPr lang="en-US" sz="2800" dirty="0" smtClean="0"/>
              <a:t>Sparrows</a:t>
            </a:r>
          </a:p>
          <a:p>
            <a:pPr lvl="1" eaLnBrk="1" hangingPunct="1"/>
            <a:r>
              <a:rPr lang="en-US" dirty="0" smtClean="0"/>
              <a:t>Shorebirds</a:t>
            </a:r>
          </a:p>
          <a:p>
            <a:pPr lvl="1" eaLnBrk="1" hangingPunct="1"/>
            <a:r>
              <a:rPr lang="en-US" dirty="0" smtClean="0"/>
              <a:t>Waterfowl</a:t>
            </a:r>
          </a:p>
          <a:p>
            <a:pPr lvl="1" eaLnBrk="1" hangingPunct="1"/>
            <a:endParaRPr lang="en-US" sz="2000" dirty="0" smtClean="0">
              <a:solidFill>
                <a:srgbClr val="FFCC66"/>
              </a:solidFill>
            </a:endParaRPr>
          </a:p>
          <a:p>
            <a:pPr lvl="1" algn="ctr" eaLnBrk="1" hangingPunct="1">
              <a:buFontTx/>
              <a:buNone/>
            </a:pPr>
            <a:endParaRPr lang="en-US" sz="2000" dirty="0" smtClean="0">
              <a:solidFill>
                <a:srgbClr val="FFCC66"/>
              </a:solidFill>
            </a:endParaRPr>
          </a:p>
        </p:txBody>
      </p:sp>
      <p:pic>
        <p:nvPicPr>
          <p:cNvPr id="27652" name="Picture 5" descr="ywar_J3E5638"/>
          <p:cNvPicPr>
            <a:picLocks noGrp="1" noChangeAspect="1" noChangeArrowheads="1"/>
          </p:cNvPicPr>
          <p:nvPr>
            <p:ph sz="quarter" idx="2"/>
          </p:nvPr>
        </p:nvPicPr>
        <p:blipFill>
          <a:blip r:embed="rId4"/>
          <a:srcRect/>
          <a:stretch>
            <a:fillRect/>
          </a:stretch>
        </p:blipFill>
        <p:spPr>
          <a:xfrm>
            <a:off x="6303732" y="2209800"/>
            <a:ext cx="2840268" cy="1905000"/>
          </a:xfrm>
        </p:spPr>
      </p:pic>
      <p:sp>
        <p:nvSpPr>
          <p:cNvPr id="27653" name="Text Box 6"/>
          <p:cNvSpPr txBox="1">
            <a:spLocks noChangeArrowheads="1"/>
          </p:cNvSpPr>
          <p:nvPr/>
        </p:nvSpPr>
        <p:spPr bwMode="auto">
          <a:xfrm>
            <a:off x="8534400" y="1752600"/>
            <a:ext cx="184150" cy="366713"/>
          </a:xfrm>
          <a:prstGeom prst="rect">
            <a:avLst/>
          </a:prstGeom>
          <a:noFill/>
          <a:ln w="9525">
            <a:noFill/>
            <a:miter lim="800000"/>
            <a:headEnd/>
            <a:tailEnd/>
          </a:ln>
        </p:spPr>
        <p:txBody>
          <a:bodyPr wrap="none">
            <a:spAutoFit/>
          </a:bodyPr>
          <a:lstStyle/>
          <a:p>
            <a:endParaRPr lang="en-US" dirty="0"/>
          </a:p>
        </p:txBody>
      </p:sp>
      <p:sp>
        <p:nvSpPr>
          <p:cNvPr id="27654" name="Text Box 7"/>
          <p:cNvSpPr txBox="1">
            <a:spLocks noChangeArrowheads="1"/>
          </p:cNvSpPr>
          <p:nvPr/>
        </p:nvSpPr>
        <p:spPr bwMode="auto">
          <a:xfrm>
            <a:off x="8458200" y="1752600"/>
            <a:ext cx="685800" cy="244475"/>
          </a:xfrm>
          <a:prstGeom prst="rect">
            <a:avLst/>
          </a:prstGeom>
          <a:noFill/>
          <a:ln w="9525">
            <a:noFill/>
            <a:miter lim="800000"/>
            <a:headEnd/>
            <a:tailEnd/>
          </a:ln>
        </p:spPr>
        <p:txBody>
          <a:bodyPr>
            <a:spAutoFit/>
          </a:bodyPr>
          <a:lstStyle/>
          <a:p>
            <a:pPr>
              <a:spcBef>
                <a:spcPct val="50000"/>
              </a:spcBef>
            </a:pPr>
            <a:r>
              <a:rPr lang="en-US" sz="1000" dirty="0"/>
              <a:t>I. Jeklin</a:t>
            </a:r>
          </a:p>
        </p:txBody>
      </p:sp>
      <p:pic>
        <p:nvPicPr>
          <p:cNvPr id="27655" name="Picture 8" descr="2002-11-14_GBI_Ovenbird%201"/>
          <p:cNvPicPr>
            <a:picLocks noGrp="1" noChangeAspect="1" noChangeArrowheads="1"/>
          </p:cNvPicPr>
          <p:nvPr>
            <p:ph sz="quarter" idx="3"/>
          </p:nvPr>
        </p:nvPicPr>
        <p:blipFill>
          <a:blip r:embed="rId5"/>
          <a:srcRect/>
          <a:stretch>
            <a:fillRect/>
          </a:stretch>
        </p:blipFill>
        <p:spPr>
          <a:xfrm>
            <a:off x="7239000" y="4419600"/>
            <a:ext cx="1758950" cy="2187575"/>
          </a:xfrm>
        </p:spPr>
      </p:pic>
      <p:sp>
        <p:nvSpPr>
          <p:cNvPr id="27656" name="Text Box 9"/>
          <p:cNvSpPr txBox="1">
            <a:spLocks noChangeArrowheads="1"/>
          </p:cNvSpPr>
          <p:nvPr/>
        </p:nvSpPr>
        <p:spPr bwMode="auto">
          <a:xfrm>
            <a:off x="8305800" y="6324600"/>
            <a:ext cx="838200" cy="244475"/>
          </a:xfrm>
          <a:prstGeom prst="rect">
            <a:avLst/>
          </a:prstGeom>
          <a:noFill/>
          <a:ln w="9525">
            <a:noFill/>
            <a:miter lim="800000"/>
            <a:headEnd/>
            <a:tailEnd/>
          </a:ln>
        </p:spPr>
        <p:txBody>
          <a:bodyPr>
            <a:spAutoFit/>
          </a:bodyPr>
          <a:lstStyle/>
          <a:p>
            <a:pPr>
              <a:spcBef>
                <a:spcPct val="50000"/>
              </a:spcBef>
            </a:pPr>
            <a:r>
              <a:rPr lang="en-US" sz="1000" dirty="0"/>
              <a:t>G. Beaton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762000" y="1752600"/>
            <a:ext cx="82296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Biological Review</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981200" y="3314700"/>
            <a:ext cx="6705600" cy="4525963"/>
          </a:xfrm>
        </p:spPr>
        <p:txBody>
          <a:bodyPr/>
          <a:lstStyle/>
          <a:p>
            <a:pPr lvl="1">
              <a:buFont typeface="Arial" panose="020B0604020202020204" pitchFamily="34" charset="0"/>
              <a:buChar char="•"/>
              <a:defRPr/>
            </a:pPr>
            <a:r>
              <a:rPr lang="en-US" dirty="0" smtClean="0">
                <a:solidFill>
                  <a:srgbClr val="FFFF00"/>
                </a:solidFill>
              </a:rPr>
              <a:t>Threatened </a:t>
            </a:r>
            <a:r>
              <a:rPr lang="en-US" dirty="0">
                <a:solidFill>
                  <a:srgbClr val="FFFF00"/>
                </a:solidFill>
              </a:rPr>
              <a:t>and Endangered </a:t>
            </a:r>
            <a:r>
              <a:rPr lang="en-US" dirty="0" smtClean="0">
                <a:solidFill>
                  <a:srgbClr val="FFFF00"/>
                </a:solidFill>
              </a:rPr>
              <a:t>Species</a:t>
            </a:r>
          </a:p>
          <a:p>
            <a:pPr lvl="1">
              <a:buFont typeface="Arial" panose="020B0604020202020204" pitchFamily="34" charset="0"/>
              <a:buChar char="•"/>
              <a:defRPr/>
            </a:pPr>
            <a:r>
              <a:rPr lang="en-US" dirty="0" smtClean="0"/>
              <a:t>Northern Long-eared Bat</a:t>
            </a:r>
          </a:p>
          <a:p>
            <a:pPr lvl="1">
              <a:buFont typeface="Arial" panose="020B0604020202020204" pitchFamily="34" charset="0"/>
              <a:buChar char="•"/>
              <a:defRPr/>
            </a:pPr>
            <a:r>
              <a:rPr lang="en-US" dirty="0" smtClean="0"/>
              <a:t>Migratory birds and the new FAA Advisory Circular</a:t>
            </a:r>
          </a:p>
          <a:p>
            <a:pPr lvl="1">
              <a:buFont typeface="Arial" panose="020B0604020202020204" pitchFamily="34" charset="0"/>
              <a:buChar char="•"/>
              <a:defRPr/>
            </a:pPr>
            <a:r>
              <a:rPr lang="en-US" dirty="0" smtClean="0"/>
              <a:t>Bald Eagles and Golden Eagles</a:t>
            </a:r>
          </a:p>
          <a:p>
            <a:pPr marL="0" indent="0">
              <a:buFontTx/>
              <a:buNone/>
              <a:defRPr/>
            </a:pPr>
            <a:endParaRPr lang="en-US" sz="2800" dirty="0"/>
          </a:p>
        </p:txBody>
      </p:sp>
    </p:spTree>
    <p:extLst>
      <p:ext uri="{BB962C8B-B14F-4D97-AF65-F5344CB8AC3E}">
        <p14:creationId xmlns:p14="http://schemas.microsoft.com/office/powerpoint/2010/main" val="503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5" name="Rectangle 3"/>
          <p:cNvSpPr>
            <a:spLocks noGrp="1" noChangeArrowheads="1"/>
          </p:cNvSpPr>
          <p:nvPr>
            <p:ph type="title"/>
          </p:nvPr>
        </p:nvSpPr>
        <p:spPr>
          <a:xfrm>
            <a:off x="-838200" y="1828800"/>
            <a:ext cx="86868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Variables Related to Bird </a:t>
            </a:r>
            <a:r>
              <a:rPr lang="en-US" sz="4000" b="1" dirty="0">
                <a:solidFill>
                  <a:schemeClr val="folHlink"/>
                </a:solidFill>
                <a:effectLst>
                  <a:outerShdw blurRad="38100" dist="38100" dir="2700000" algn="tl">
                    <a:srgbClr val="000000"/>
                  </a:outerShdw>
                </a:effectLst>
              </a:rPr>
              <a:t>C</a:t>
            </a:r>
            <a:r>
              <a:rPr lang="en-US" sz="4000" b="1" dirty="0" smtClean="0">
                <a:solidFill>
                  <a:schemeClr val="folHlink"/>
                </a:solidFill>
                <a:effectLst>
                  <a:outerShdw blurRad="38100" dist="38100" dir="2700000" algn="tl">
                    <a:srgbClr val="000000"/>
                  </a:outerShdw>
                </a:effectLst>
              </a:rPr>
              <a:t>ollisions</a:t>
            </a:r>
          </a:p>
        </p:txBody>
      </p:sp>
      <p:pic>
        <p:nvPicPr>
          <p:cNvPr id="28675" name="Picture 3" descr="9003 in fog"/>
          <p:cNvPicPr>
            <a:picLocks noChangeAspect="1" noChangeArrowheads="1"/>
          </p:cNvPicPr>
          <p:nvPr/>
        </p:nvPicPr>
        <p:blipFill>
          <a:blip r:embed="rId3"/>
          <a:srcRect/>
          <a:stretch>
            <a:fillRect/>
          </a:stretch>
        </p:blipFill>
        <p:spPr bwMode="auto">
          <a:xfrm>
            <a:off x="6827838" y="1600200"/>
            <a:ext cx="2343150" cy="3810000"/>
          </a:xfrm>
          <a:prstGeom prst="rect">
            <a:avLst/>
          </a:prstGeom>
          <a:noFill/>
          <a:ln w="9525">
            <a:noFill/>
            <a:miter lim="800000"/>
            <a:headEnd/>
            <a:tailEnd/>
          </a:ln>
        </p:spPr>
      </p:pic>
      <p:sp>
        <p:nvSpPr>
          <p:cNvPr id="6" name="Content Placeholder 1"/>
          <p:cNvSpPr txBox="1">
            <a:spLocks/>
          </p:cNvSpPr>
          <p:nvPr/>
        </p:nvSpPr>
        <p:spPr>
          <a:xfrm>
            <a:off x="122238" y="3147218"/>
            <a:ext cx="6705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buFont typeface="Arial" panose="020B0604020202020204" pitchFamily="34" charset="0"/>
              <a:buChar char="•"/>
              <a:defRPr/>
            </a:pPr>
            <a:r>
              <a:rPr lang="en-US" dirty="0" smtClean="0"/>
              <a:t>Weather</a:t>
            </a:r>
          </a:p>
          <a:p>
            <a:pPr lvl="1">
              <a:buFont typeface="Arial" panose="020B0604020202020204" pitchFamily="34" charset="0"/>
              <a:buChar char="•"/>
              <a:defRPr/>
            </a:pPr>
            <a:r>
              <a:rPr lang="en-US" dirty="0" smtClean="0"/>
              <a:t>Location in the landscape</a:t>
            </a:r>
          </a:p>
          <a:p>
            <a:pPr lvl="1">
              <a:buFont typeface="Arial" panose="020B0604020202020204" pitchFamily="34" charset="0"/>
              <a:buChar char="•"/>
              <a:defRPr/>
            </a:pPr>
            <a:r>
              <a:rPr lang="en-US" dirty="0" smtClean="0"/>
              <a:t>Tower support systems</a:t>
            </a:r>
          </a:p>
          <a:p>
            <a:pPr lvl="1">
              <a:buFont typeface="Arial" panose="020B0604020202020204" pitchFamily="34" charset="0"/>
              <a:buChar char="•"/>
              <a:defRPr/>
            </a:pPr>
            <a:r>
              <a:rPr lang="en-US" dirty="0" smtClean="0"/>
              <a:t>Tower heights</a:t>
            </a:r>
          </a:p>
          <a:p>
            <a:pPr lvl="1">
              <a:buFont typeface="Arial" panose="020B0604020202020204" pitchFamily="34" charset="0"/>
              <a:buChar char="•"/>
              <a:defRPr/>
            </a:pPr>
            <a:r>
              <a:rPr lang="en-US" dirty="0" smtClean="0"/>
              <a:t>Tower lighting systems</a:t>
            </a:r>
          </a:p>
          <a:p>
            <a:pPr marL="0" indent="0">
              <a:buFontTx/>
              <a:buNone/>
              <a:defRPr/>
            </a:pP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ct selfsupport"/>
          <p:cNvPicPr>
            <a:picLocks noChangeAspect="1" noChangeArrowheads="1"/>
          </p:cNvPicPr>
          <p:nvPr/>
        </p:nvPicPr>
        <p:blipFill>
          <a:blip r:embed="rId3"/>
          <a:srcRect/>
          <a:stretch>
            <a:fillRect/>
          </a:stretch>
        </p:blipFill>
        <p:spPr bwMode="auto">
          <a:xfrm>
            <a:off x="381000" y="5588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433157" name="Text Box 5"/>
          <p:cNvSpPr txBox="1">
            <a:spLocks noChangeArrowheads="1"/>
          </p:cNvSpPr>
          <p:nvPr/>
        </p:nvSpPr>
        <p:spPr bwMode="auto">
          <a:xfrm>
            <a:off x="1923854" y="1768495"/>
            <a:ext cx="7086600" cy="1508105"/>
          </a:xfrm>
          <a:prstGeom prst="rect">
            <a:avLst/>
          </a:prstGeom>
          <a:noFill/>
          <a:ln>
            <a:noFill/>
          </a:ln>
          <a:effectLst/>
          <a:extLst/>
        </p:spPr>
        <p:txBody>
          <a:bodyPr>
            <a:spAutoFit/>
          </a:bodyPr>
          <a:lstStyle/>
          <a:p>
            <a:pPr>
              <a:defRPr/>
            </a:pPr>
            <a:r>
              <a:rPr lang="en-US" sz="3000" b="1" dirty="0">
                <a:effectLst>
                  <a:outerShdw blurRad="38100" dist="38100" dir="2700000" algn="tl">
                    <a:srgbClr val="000000"/>
                  </a:outerShdw>
                </a:effectLst>
              </a:rPr>
              <a:t>Towers with guy wires result in higher levels of avian mortality than towers without guy wires.</a:t>
            </a:r>
            <a:r>
              <a:rPr lang="en-US" sz="3200" b="1" dirty="0">
                <a:effectLst>
                  <a:outerShdw blurRad="38100" dist="38100" dir="2700000" algn="tl">
                    <a:srgbClr val="000000"/>
                  </a:outerShdw>
                </a:effectLst>
              </a:rPr>
              <a:t> </a:t>
            </a:r>
          </a:p>
        </p:txBody>
      </p:sp>
      <p:pic>
        <p:nvPicPr>
          <p:cNvPr id="29700" name="Picture 6" descr="100_3809"/>
          <p:cNvPicPr>
            <a:picLocks noGrp="1" noChangeAspect="1" noChangeArrowheads="1"/>
          </p:cNvPicPr>
          <p:nvPr>
            <p:ph sz="half" idx="2"/>
          </p:nvPr>
        </p:nvPicPr>
        <p:blipFill>
          <a:blip r:embed="rId4"/>
          <a:srcRect/>
          <a:stretch>
            <a:fillRect/>
          </a:stretch>
        </p:blipFill>
        <p:spPr>
          <a:xfrm>
            <a:off x="5672667" y="4292600"/>
            <a:ext cx="3318933" cy="2489200"/>
          </a:xfrm>
        </p:spPr>
      </p:pic>
      <p:pic>
        <p:nvPicPr>
          <p:cNvPr id="29701" name="Picture 2"/>
          <p:cNvPicPr>
            <a:picLocks noChangeAspect="1" noChangeArrowheads="1"/>
          </p:cNvPicPr>
          <p:nvPr/>
        </p:nvPicPr>
        <p:blipFill>
          <a:blip r:embed="rId5"/>
          <a:srcRect/>
          <a:stretch>
            <a:fillRect/>
          </a:stretch>
        </p:blipFill>
        <p:spPr bwMode="auto">
          <a:xfrm>
            <a:off x="2022475" y="3276600"/>
            <a:ext cx="3495734"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3157"/>
                                        </p:tgtEl>
                                        <p:attrNameLst>
                                          <p:attrName>style.visibility</p:attrName>
                                        </p:attrNameLst>
                                      </p:cBhvr>
                                      <p:to>
                                        <p:strVal val="visible"/>
                                      </p:to>
                                    </p:set>
                                    <p:anim calcmode="lin" valueType="num">
                                      <p:cBhvr additive="base">
                                        <p:cTn id="7" dur="500" fill="hold"/>
                                        <p:tgtEl>
                                          <p:spTgt spid="433157"/>
                                        </p:tgtEl>
                                        <p:attrNameLst>
                                          <p:attrName>ppt_x</p:attrName>
                                        </p:attrNameLst>
                                      </p:cBhvr>
                                      <p:tavLst>
                                        <p:tav tm="0">
                                          <p:val>
                                            <p:strVal val="#ppt_x"/>
                                          </p:val>
                                        </p:tav>
                                        <p:tav tm="100000">
                                          <p:val>
                                            <p:strVal val="#ppt_x"/>
                                          </p:val>
                                        </p:tav>
                                      </p:tavLst>
                                    </p:anim>
                                    <p:anim calcmode="lin" valueType="num">
                                      <p:cBhvr additive="base">
                                        <p:cTn id="8" dur="500" fill="hold"/>
                                        <p:tgtEl>
                                          <p:spTgt spid="433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ct selfsupport"/>
          <p:cNvPicPr>
            <a:picLocks noChangeAspect="1" noChangeArrowheads="1"/>
          </p:cNvPicPr>
          <p:nvPr/>
        </p:nvPicPr>
        <p:blipFill>
          <a:blip r:embed="rId3"/>
          <a:srcRect/>
          <a:stretch>
            <a:fillRect/>
          </a:stretch>
        </p:blipFill>
        <p:spPr bwMode="auto">
          <a:xfrm>
            <a:off x="381000" y="5588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433157" name="Text Box 5"/>
          <p:cNvSpPr txBox="1">
            <a:spLocks noChangeArrowheads="1"/>
          </p:cNvSpPr>
          <p:nvPr/>
        </p:nvSpPr>
        <p:spPr bwMode="auto">
          <a:xfrm>
            <a:off x="1905000" y="1752600"/>
            <a:ext cx="7086600" cy="1015663"/>
          </a:xfrm>
          <a:prstGeom prst="rect">
            <a:avLst/>
          </a:prstGeom>
          <a:noFill/>
          <a:ln>
            <a:noFill/>
          </a:ln>
          <a:effectLst/>
          <a:extLst/>
        </p:spPr>
        <p:txBody>
          <a:bodyPr>
            <a:spAutoFit/>
          </a:bodyPr>
          <a:lstStyle/>
          <a:p>
            <a:pPr>
              <a:defRPr/>
            </a:pPr>
            <a:r>
              <a:rPr lang="en-US" sz="3000" b="1" dirty="0">
                <a:effectLst>
                  <a:outerShdw blurRad="38100" dist="38100" dir="2700000" algn="tl">
                    <a:srgbClr val="000000"/>
                  </a:outerShdw>
                </a:effectLst>
              </a:rPr>
              <a:t>Taller towers result in higher levels of avian mortality than shorter towers.</a:t>
            </a:r>
          </a:p>
        </p:txBody>
      </p:sp>
      <p:pic>
        <p:nvPicPr>
          <p:cNvPr id="30724" name="Picture 6" descr="100_3809"/>
          <p:cNvPicPr>
            <a:picLocks noGrp="1" noChangeAspect="1" noChangeArrowheads="1"/>
          </p:cNvPicPr>
          <p:nvPr>
            <p:ph sz="half" idx="2"/>
          </p:nvPr>
        </p:nvPicPr>
        <p:blipFill>
          <a:blip r:embed="rId4"/>
          <a:srcRect/>
          <a:stretch>
            <a:fillRect/>
          </a:stretch>
        </p:blipFill>
        <p:spPr>
          <a:xfrm>
            <a:off x="6146800" y="4292600"/>
            <a:ext cx="2844800" cy="2133600"/>
          </a:xfrm>
        </p:spPr>
      </p:pic>
      <p:pic>
        <p:nvPicPr>
          <p:cNvPr id="8" name="Picture 6" descr="100_3809"/>
          <p:cNvPicPr>
            <a:picLocks noChangeAspect="1" noChangeArrowheads="1"/>
          </p:cNvPicPr>
          <p:nvPr/>
        </p:nvPicPr>
        <p:blipFill>
          <a:blip r:embed="rId4"/>
          <a:srcRect/>
          <a:stretch>
            <a:fillRect/>
          </a:stretch>
        </p:blipFill>
        <p:spPr bwMode="auto">
          <a:xfrm>
            <a:off x="5672667" y="4292600"/>
            <a:ext cx="3318933" cy="2489200"/>
          </a:xfrm>
          <a:prstGeom prst="rect">
            <a:avLst/>
          </a:prstGeom>
          <a:noFill/>
          <a:ln w="9525">
            <a:noFill/>
            <a:miter lim="800000"/>
            <a:headEnd/>
            <a:tailEnd/>
          </a:ln>
        </p:spPr>
      </p:pic>
      <p:pic>
        <p:nvPicPr>
          <p:cNvPr id="9" name="Picture 2"/>
          <p:cNvPicPr>
            <a:picLocks noChangeAspect="1" noChangeArrowheads="1"/>
          </p:cNvPicPr>
          <p:nvPr/>
        </p:nvPicPr>
        <p:blipFill>
          <a:blip r:embed="rId5"/>
          <a:srcRect/>
          <a:stretch>
            <a:fillRect/>
          </a:stretch>
        </p:blipFill>
        <p:spPr bwMode="auto">
          <a:xfrm>
            <a:off x="2022475" y="3276600"/>
            <a:ext cx="3495734"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3157"/>
                                        </p:tgtEl>
                                        <p:attrNameLst>
                                          <p:attrName>style.visibility</p:attrName>
                                        </p:attrNameLst>
                                      </p:cBhvr>
                                      <p:to>
                                        <p:strVal val="visible"/>
                                      </p:to>
                                    </p:set>
                                    <p:anim calcmode="lin" valueType="num">
                                      <p:cBhvr additive="base">
                                        <p:cTn id="7" dur="500" fill="hold"/>
                                        <p:tgtEl>
                                          <p:spTgt spid="433157"/>
                                        </p:tgtEl>
                                        <p:attrNameLst>
                                          <p:attrName>ppt_x</p:attrName>
                                        </p:attrNameLst>
                                      </p:cBhvr>
                                      <p:tavLst>
                                        <p:tav tm="0">
                                          <p:val>
                                            <p:strVal val="#ppt_x"/>
                                          </p:val>
                                        </p:tav>
                                        <p:tav tm="100000">
                                          <p:val>
                                            <p:strVal val="#ppt_x"/>
                                          </p:val>
                                        </p:tav>
                                      </p:tavLst>
                                    </p:anim>
                                    <p:anim calcmode="lin" valueType="num">
                                      <p:cBhvr additive="base">
                                        <p:cTn id="8" dur="500" fill="hold"/>
                                        <p:tgtEl>
                                          <p:spTgt spid="433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t selfsupport"/>
          <p:cNvPicPr>
            <a:picLocks noChangeAspect="1" noChangeArrowheads="1"/>
          </p:cNvPicPr>
          <p:nvPr/>
        </p:nvPicPr>
        <p:blipFill>
          <a:blip r:embed="rId3"/>
          <a:srcRect/>
          <a:stretch>
            <a:fillRect/>
          </a:stretch>
        </p:blipFill>
        <p:spPr bwMode="auto">
          <a:xfrm>
            <a:off x="381000" y="5588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433157" name="Text Box 5"/>
          <p:cNvSpPr txBox="1">
            <a:spLocks noChangeArrowheads="1"/>
          </p:cNvSpPr>
          <p:nvPr/>
        </p:nvSpPr>
        <p:spPr bwMode="auto">
          <a:xfrm>
            <a:off x="1915212" y="1752600"/>
            <a:ext cx="7086600" cy="1508105"/>
          </a:xfrm>
          <a:prstGeom prst="rect">
            <a:avLst/>
          </a:prstGeom>
          <a:noFill/>
          <a:ln>
            <a:noFill/>
          </a:ln>
          <a:effectLst/>
          <a:extLst/>
        </p:spPr>
        <p:txBody>
          <a:bodyPr>
            <a:spAutoFit/>
          </a:bodyPr>
          <a:lstStyle/>
          <a:p>
            <a:pPr>
              <a:defRPr/>
            </a:pPr>
            <a:r>
              <a:rPr lang="en-US" sz="3000" b="1" dirty="0">
                <a:effectLst>
                  <a:outerShdw blurRad="38100" dist="38100" dir="2700000" algn="tl">
                    <a:srgbClr val="000000"/>
                  </a:outerShdw>
                </a:effectLst>
              </a:rPr>
              <a:t>Steady-burning lights on towers result in higher levels of avian mortality than flashing lights</a:t>
            </a:r>
            <a:r>
              <a:rPr lang="en-US" sz="3200" b="1" dirty="0">
                <a:effectLst>
                  <a:outerShdw blurRad="38100" dist="38100" dir="2700000" algn="tl">
                    <a:srgbClr val="000000"/>
                  </a:outerShdw>
                </a:effectLst>
              </a:rPr>
              <a:t>.</a:t>
            </a:r>
          </a:p>
        </p:txBody>
      </p:sp>
      <p:pic>
        <p:nvPicPr>
          <p:cNvPr id="31748" name="Picture 2"/>
          <p:cNvPicPr>
            <a:picLocks noChangeAspect="1" noChangeArrowheads="1"/>
          </p:cNvPicPr>
          <p:nvPr/>
        </p:nvPicPr>
        <p:blipFill>
          <a:blip r:embed="rId4"/>
          <a:srcRect/>
          <a:stretch>
            <a:fillRect/>
          </a:stretch>
        </p:blipFill>
        <p:spPr bwMode="auto">
          <a:xfrm>
            <a:off x="4352892" y="3455578"/>
            <a:ext cx="4718050" cy="3411537"/>
          </a:xfrm>
          <a:prstGeom prst="rect">
            <a:avLst/>
          </a:prstGeom>
          <a:noFill/>
          <a:ln w="9525">
            <a:noFill/>
            <a:miter lim="800000"/>
            <a:headEnd/>
            <a:tailEnd/>
          </a:ln>
        </p:spPr>
      </p:pic>
      <p:pic>
        <p:nvPicPr>
          <p:cNvPr id="31749" name="Picture 3"/>
          <p:cNvPicPr>
            <a:picLocks noChangeAspect="1" noChangeArrowheads="1"/>
          </p:cNvPicPr>
          <p:nvPr/>
        </p:nvPicPr>
        <p:blipFill>
          <a:blip r:embed="rId5"/>
          <a:srcRect/>
          <a:stretch>
            <a:fillRect/>
          </a:stretch>
        </p:blipFill>
        <p:spPr bwMode="auto">
          <a:xfrm>
            <a:off x="6967979" y="4953000"/>
            <a:ext cx="1281113" cy="715963"/>
          </a:xfrm>
          <a:prstGeom prst="rect">
            <a:avLst/>
          </a:prstGeom>
          <a:noFill/>
          <a:ln w="9525">
            <a:noFill/>
            <a:miter lim="800000"/>
            <a:headEnd/>
            <a:tailEnd/>
          </a:ln>
        </p:spPr>
      </p:pic>
      <p:pic>
        <p:nvPicPr>
          <p:cNvPr id="31750" name="Picture 4"/>
          <p:cNvPicPr>
            <a:picLocks noChangeAspect="1" noChangeArrowheads="1"/>
          </p:cNvPicPr>
          <p:nvPr/>
        </p:nvPicPr>
        <p:blipFill>
          <a:blip r:embed="rId6"/>
          <a:srcRect/>
          <a:stretch>
            <a:fillRect/>
          </a:stretch>
        </p:blipFill>
        <p:spPr bwMode="auto">
          <a:xfrm>
            <a:off x="1915212" y="3400425"/>
            <a:ext cx="3413125" cy="3457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3157"/>
                                        </p:tgtEl>
                                        <p:attrNameLst>
                                          <p:attrName>style.visibility</p:attrName>
                                        </p:attrNameLst>
                                      </p:cBhvr>
                                      <p:to>
                                        <p:strVal val="visible"/>
                                      </p:to>
                                    </p:set>
                                    <p:anim calcmode="lin" valueType="num">
                                      <p:cBhvr additive="base">
                                        <p:cTn id="7" dur="500" fill="hold"/>
                                        <p:tgtEl>
                                          <p:spTgt spid="433157"/>
                                        </p:tgtEl>
                                        <p:attrNameLst>
                                          <p:attrName>ppt_x</p:attrName>
                                        </p:attrNameLst>
                                      </p:cBhvr>
                                      <p:tavLst>
                                        <p:tav tm="0">
                                          <p:val>
                                            <p:strVal val="#ppt_x"/>
                                          </p:val>
                                        </p:tav>
                                        <p:tav tm="100000">
                                          <p:val>
                                            <p:strVal val="#ppt_x"/>
                                          </p:val>
                                        </p:tav>
                                      </p:tavLst>
                                    </p:anim>
                                    <p:anim calcmode="lin" valueType="num">
                                      <p:cBhvr additive="base">
                                        <p:cTn id="8" dur="500" fill="hold"/>
                                        <p:tgtEl>
                                          <p:spTgt spid="433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7696200" y="457200"/>
            <a:ext cx="228600" cy="5791200"/>
          </a:xfrm>
          <a:prstGeom prst="rect">
            <a:avLst/>
          </a:prstGeom>
          <a:solidFill>
            <a:schemeClr val="bg2"/>
          </a:solidFill>
          <a:ln w="9525" cap="rnd">
            <a:solidFill>
              <a:schemeClr val="tx1"/>
            </a:solidFill>
            <a:prstDash val="sysDot"/>
            <a:miter lim="800000"/>
            <a:headEnd/>
            <a:tailEnd/>
          </a:ln>
        </p:spPr>
        <p:txBody>
          <a:bodyPr wrap="none" anchor="ctr"/>
          <a:lstStyle/>
          <a:p>
            <a:pPr algn="ctr"/>
            <a:endParaRPr lang="en-US" dirty="0"/>
          </a:p>
        </p:txBody>
      </p:sp>
      <p:sp>
        <p:nvSpPr>
          <p:cNvPr id="32771" name="AutoShape 3"/>
          <p:cNvSpPr>
            <a:spLocks noChangeArrowheads="1"/>
          </p:cNvSpPr>
          <p:nvPr/>
        </p:nvSpPr>
        <p:spPr bwMode="auto">
          <a:xfrm rot="604715">
            <a:off x="7543800" y="228600"/>
            <a:ext cx="609600" cy="533400"/>
          </a:xfrm>
          <a:prstGeom prst="sun">
            <a:avLst>
              <a:gd name="adj" fmla="val 30898"/>
            </a:avLst>
          </a:prstGeom>
          <a:solidFill>
            <a:srgbClr val="FF0000"/>
          </a:solidFill>
          <a:ln w="9525">
            <a:solidFill>
              <a:schemeClr val="tx1"/>
            </a:solidFill>
            <a:miter lim="800000"/>
            <a:headEnd/>
            <a:tailEnd/>
          </a:ln>
        </p:spPr>
        <p:txBody>
          <a:bodyPr wrap="none" anchor="ctr"/>
          <a:lstStyle/>
          <a:p>
            <a:pPr algn="ctr"/>
            <a:endParaRPr lang="en-US" dirty="0"/>
          </a:p>
        </p:txBody>
      </p:sp>
      <p:sp>
        <p:nvSpPr>
          <p:cNvPr id="32772" name="AutoShape 4"/>
          <p:cNvSpPr>
            <a:spLocks noChangeArrowheads="1"/>
          </p:cNvSpPr>
          <p:nvPr/>
        </p:nvSpPr>
        <p:spPr bwMode="auto">
          <a:xfrm rot="604715">
            <a:off x="7543800" y="3429000"/>
            <a:ext cx="609600" cy="533400"/>
          </a:xfrm>
          <a:prstGeom prst="sun">
            <a:avLst>
              <a:gd name="adj" fmla="val 30898"/>
            </a:avLst>
          </a:prstGeom>
          <a:solidFill>
            <a:srgbClr val="FF0000"/>
          </a:solidFill>
          <a:ln w="9525">
            <a:solidFill>
              <a:schemeClr val="tx1"/>
            </a:solidFill>
            <a:miter lim="800000"/>
            <a:headEnd/>
            <a:tailEnd/>
          </a:ln>
        </p:spPr>
        <p:txBody>
          <a:bodyPr wrap="none" anchor="ctr"/>
          <a:lstStyle/>
          <a:p>
            <a:pPr algn="ctr"/>
            <a:endParaRPr lang="en-US" dirty="0"/>
          </a:p>
        </p:txBody>
      </p:sp>
      <p:sp>
        <p:nvSpPr>
          <p:cNvPr id="32773" name="AutoShape 5"/>
          <p:cNvSpPr>
            <a:spLocks noChangeArrowheads="1"/>
          </p:cNvSpPr>
          <p:nvPr/>
        </p:nvSpPr>
        <p:spPr bwMode="auto">
          <a:xfrm>
            <a:off x="7620000" y="4648200"/>
            <a:ext cx="381000" cy="228600"/>
          </a:xfrm>
          <a:prstGeom prst="pentagon">
            <a:avLst/>
          </a:prstGeom>
          <a:solidFill>
            <a:srgbClr val="FF0000"/>
          </a:solidFill>
          <a:ln w="9525">
            <a:solidFill>
              <a:schemeClr val="tx1"/>
            </a:solidFill>
            <a:miter lim="800000"/>
            <a:headEnd/>
            <a:tailEnd/>
          </a:ln>
        </p:spPr>
        <p:txBody>
          <a:bodyPr wrap="none" anchor="ctr"/>
          <a:lstStyle/>
          <a:p>
            <a:pPr algn="ctr"/>
            <a:endParaRPr lang="en-US" dirty="0"/>
          </a:p>
        </p:txBody>
      </p:sp>
      <p:sp>
        <p:nvSpPr>
          <p:cNvPr id="32774" name="Rectangle 6"/>
          <p:cNvSpPr>
            <a:spLocks noChangeArrowheads="1"/>
          </p:cNvSpPr>
          <p:nvPr/>
        </p:nvSpPr>
        <p:spPr bwMode="auto">
          <a:xfrm>
            <a:off x="5867400" y="533400"/>
            <a:ext cx="228600" cy="5791200"/>
          </a:xfrm>
          <a:prstGeom prst="rect">
            <a:avLst/>
          </a:prstGeom>
          <a:solidFill>
            <a:schemeClr val="bg2"/>
          </a:solidFill>
          <a:ln w="9525" cap="rnd">
            <a:solidFill>
              <a:schemeClr val="tx1"/>
            </a:solidFill>
            <a:prstDash val="sysDot"/>
            <a:miter lim="800000"/>
            <a:headEnd/>
            <a:tailEnd/>
          </a:ln>
        </p:spPr>
        <p:txBody>
          <a:bodyPr wrap="none" anchor="ctr"/>
          <a:lstStyle/>
          <a:p>
            <a:pPr algn="ctr"/>
            <a:endParaRPr lang="en-US" dirty="0"/>
          </a:p>
        </p:txBody>
      </p:sp>
      <p:sp>
        <p:nvSpPr>
          <p:cNvPr id="32775" name="Rectangle 7"/>
          <p:cNvSpPr>
            <a:spLocks noChangeArrowheads="1"/>
          </p:cNvSpPr>
          <p:nvPr/>
        </p:nvSpPr>
        <p:spPr bwMode="auto">
          <a:xfrm>
            <a:off x="3810000" y="533400"/>
            <a:ext cx="228600" cy="5791200"/>
          </a:xfrm>
          <a:prstGeom prst="rect">
            <a:avLst/>
          </a:prstGeom>
          <a:solidFill>
            <a:schemeClr val="bg2"/>
          </a:solidFill>
          <a:ln w="9525" cap="rnd">
            <a:solidFill>
              <a:schemeClr val="tx1"/>
            </a:solidFill>
            <a:prstDash val="sysDot"/>
            <a:miter lim="800000"/>
            <a:headEnd/>
            <a:tailEnd/>
          </a:ln>
        </p:spPr>
        <p:txBody>
          <a:bodyPr wrap="none" anchor="ctr"/>
          <a:lstStyle/>
          <a:p>
            <a:pPr algn="ctr"/>
            <a:endParaRPr lang="en-US" dirty="0"/>
          </a:p>
        </p:txBody>
      </p:sp>
      <p:sp>
        <p:nvSpPr>
          <p:cNvPr id="32776" name="Rectangle 8"/>
          <p:cNvSpPr>
            <a:spLocks noChangeArrowheads="1"/>
          </p:cNvSpPr>
          <p:nvPr/>
        </p:nvSpPr>
        <p:spPr bwMode="auto">
          <a:xfrm>
            <a:off x="1600200" y="533400"/>
            <a:ext cx="228600" cy="5791200"/>
          </a:xfrm>
          <a:prstGeom prst="rect">
            <a:avLst/>
          </a:prstGeom>
          <a:solidFill>
            <a:schemeClr val="bg2"/>
          </a:solidFill>
          <a:ln w="9525" cap="rnd">
            <a:solidFill>
              <a:schemeClr val="tx1"/>
            </a:solidFill>
            <a:prstDash val="sysDot"/>
            <a:miter lim="800000"/>
            <a:headEnd/>
            <a:tailEnd/>
          </a:ln>
        </p:spPr>
        <p:txBody>
          <a:bodyPr wrap="none" anchor="ctr"/>
          <a:lstStyle/>
          <a:p>
            <a:pPr algn="ctr"/>
            <a:endParaRPr lang="en-US" dirty="0"/>
          </a:p>
        </p:txBody>
      </p:sp>
      <p:sp>
        <p:nvSpPr>
          <p:cNvPr id="32777" name="Litebulb"/>
          <p:cNvSpPr>
            <a:spLocks noEditPoints="1" noChangeArrowheads="1"/>
          </p:cNvSpPr>
          <p:nvPr/>
        </p:nvSpPr>
        <p:spPr bwMode="auto">
          <a:xfrm>
            <a:off x="5791200" y="3429000"/>
            <a:ext cx="3810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01700"/>
          </a:solidFill>
          <a:ln w="12700">
            <a:solidFill>
              <a:srgbClr val="000000"/>
            </a:solidFill>
            <a:miter lim="800000"/>
            <a:headEnd/>
            <a:tailEnd/>
          </a:ln>
        </p:spPr>
        <p:txBody>
          <a:bodyPr/>
          <a:lstStyle/>
          <a:p>
            <a:endParaRPr lang="en-US" dirty="0"/>
          </a:p>
        </p:txBody>
      </p:sp>
      <p:sp>
        <p:nvSpPr>
          <p:cNvPr id="32778" name="AutoShape 10"/>
          <p:cNvSpPr>
            <a:spLocks noChangeArrowheads="1"/>
          </p:cNvSpPr>
          <p:nvPr/>
        </p:nvSpPr>
        <p:spPr bwMode="auto">
          <a:xfrm>
            <a:off x="7620000" y="1828800"/>
            <a:ext cx="381000" cy="228600"/>
          </a:xfrm>
          <a:prstGeom prst="pentagon">
            <a:avLst/>
          </a:prstGeom>
          <a:solidFill>
            <a:srgbClr val="FF0000"/>
          </a:solidFill>
          <a:ln w="9525">
            <a:solidFill>
              <a:schemeClr val="tx1"/>
            </a:solidFill>
            <a:miter lim="800000"/>
            <a:headEnd/>
            <a:tailEnd/>
          </a:ln>
        </p:spPr>
        <p:txBody>
          <a:bodyPr wrap="none" anchor="ctr"/>
          <a:lstStyle/>
          <a:p>
            <a:pPr algn="ctr"/>
            <a:endParaRPr lang="en-US" dirty="0"/>
          </a:p>
        </p:txBody>
      </p:sp>
      <p:sp>
        <p:nvSpPr>
          <p:cNvPr id="32779" name="AutoShape 11"/>
          <p:cNvSpPr>
            <a:spLocks noChangeArrowheads="1"/>
          </p:cNvSpPr>
          <p:nvPr/>
        </p:nvSpPr>
        <p:spPr bwMode="auto">
          <a:xfrm rot="604715">
            <a:off x="3657600" y="3276600"/>
            <a:ext cx="609600" cy="533400"/>
          </a:xfrm>
          <a:prstGeom prst="sun">
            <a:avLst>
              <a:gd name="adj" fmla="val 30898"/>
            </a:avLst>
          </a:prstGeom>
          <a:solidFill>
            <a:srgbClr val="FF0000"/>
          </a:solidFill>
          <a:ln w="9525">
            <a:solidFill>
              <a:schemeClr val="tx1"/>
            </a:solidFill>
            <a:miter lim="800000"/>
            <a:headEnd/>
            <a:tailEnd/>
          </a:ln>
        </p:spPr>
        <p:txBody>
          <a:bodyPr wrap="none" anchor="ctr"/>
          <a:lstStyle/>
          <a:p>
            <a:pPr algn="ctr"/>
            <a:endParaRPr lang="en-US" dirty="0"/>
          </a:p>
        </p:txBody>
      </p:sp>
      <p:sp>
        <p:nvSpPr>
          <p:cNvPr id="32780" name="AutoShape 12"/>
          <p:cNvSpPr>
            <a:spLocks noChangeArrowheads="1"/>
          </p:cNvSpPr>
          <p:nvPr/>
        </p:nvSpPr>
        <p:spPr bwMode="auto">
          <a:xfrm rot="604715">
            <a:off x="3657600" y="381000"/>
            <a:ext cx="609600" cy="533400"/>
          </a:xfrm>
          <a:prstGeom prst="sun">
            <a:avLst>
              <a:gd name="adj" fmla="val 30898"/>
            </a:avLst>
          </a:prstGeom>
          <a:solidFill>
            <a:srgbClr val="FF0000"/>
          </a:solidFill>
          <a:ln w="9525">
            <a:solidFill>
              <a:schemeClr val="tx1"/>
            </a:solidFill>
            <a:miter lim="800000"/>
            <a:headEnd/>
            <a:tailEnd/>
          </a:ln>
        </p:spPr>
        <p:txBody>
          <a:bodyPr wrap="none" anchor="ctr"/>
          <a:lstStyle/>
          <a:p>
            <a:pPr algn="ctr"/>
            <a:endParaRPr lang="en-US" dirty="0"/>
          </a:p>
        </p:txBody>
      </p:sp>
      <p:sp>
        <p:nvSpPr>
          <p:cNvPr id="32781" name="AutoShape 13"/>
          <p:cNvSpPr>
            <a:spLocks noChangeArrowheads="1"/>
          </p:cNvSpPr>
          <p:nvPr/>
        </p:nvSpPr>
        <p:spPr bwMode="auto">
          <a:xfrm rot="604715">
            <a:off x="1447800" y="304800"/>
            <a:ext cx="609600" cy="533400"/>
          </a:xfrm>
          <a:prstGeom prst="sun">
            <a:avLst>
              <a:gd name="adj" fmla="val 30898"/>
            </a:avLst>
          </a:prstGeom>
          <a:solidFill>
            <a:schemeClr val="tx1"/>
          </a:solidFill>
          <a:ln w="9525">
            <a:solidFill>
              <a:schemeClr val="tx1"/>
            </a:solidFill>
            <a:miter lim="800000"/>
            <a:headEnd/>
            <a:tailEnd/>
          </a:ln>
        </p:spPr>
        <p:txBody>
          <a:bodyPr wrap="none" anchor="ctr"/>
          <a:lstStyle/>
          <a:p>
            <a:pPr algn="ctr"/>
            <a:endParaRPr lang="en-US" dirty="0"/>
          </a:p>
        </p:txBody>
      </p:sp>
      <p:sp>
        <p:nvSpPr>
          <p:cNvPr id="32782" name="AutoShape 14"/>
          <p:cNvSpPr>
            <a:spLocks noChangeArrowheads="1"/>
          </p:cNvSpPr>
          <p:nvPr/>
        </p:nvSpPr>
        <p:spPr bwMode="auto">
          <a:xfrm rot="604715">
            <a:off x="1447800" y="3276600"/>
            <a:ext cx="609600" cy="533400"/>
          </a:xfrm>
          <a:prstGeom prst="sun">
            <a:avLst>
              <a:gd name="adj" fmla="val 30898"/>
            </a:avLst>
          </a:prstGeom>
          <a:solidFill>
            <a:schemeClr val="tx1"/>
          </a:solidFill>
          <a:ln w="9525">
            <a:solidFill>
              <a:schemeClr val="tx1"/>
            </a:solidFill>
            <a:miter lim="800000"/>
            <a:headEnd/>
            <a:tailEnd/>
          </a:ln>
        </p:spPr>
        <p:txBody>
          <a:bodyPr wrap="none" anchor="ctr"/>
          <a:lstStyle/>
          <a:p>
            <a:pPr algn="ctr"/>
            <a:endParaRPr lang="en-US" dirty="0"/>
          </a:p>
        </p:txBody>
      </p:sp>
      <p:sp>
        <p:nvSpPr>
          <p:cNvPr id="32783" name="Litebulb"/>
          <p:cNvSpPr>
            <a:spLocks noEditPoints="1" noChangeArrowheads="1"/>
          </p:cNvSpPr>
          <p:nvPr/>
        </p:nvSpPr>
        <p:spPr bwMode="auto">
          <a:xfrm>
            <a:off x="5791200" y="457200"/>
            <a:ext cx="3810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01700"/>
          </a:solidFill>
          <a:ln w="12700">
            <a:solidFill>
              <a:srgbClr val="000000"/>
            </a:solidFill>
            <a:miter lim="800000"/>
            <a:headEnd/>
            <a:tailEnd/>
          </a:ln>
        </p:spPr>
        <p:txBody>
          <a:bodyPr/>
          <a:lstStyle/>
          <a:p>
            <a:endParaRPr lang="en-US" dirty="0"/>
          </a:p>
        </p:txBody>
      </p:sp>
      <p:sp>
        <p:nvSpPr>
          <p:cNvPr id="32784" name="Rectangle 16"/>
          <p:cNvSpPr>
            <a:spLocks noChangeArrowheads="1"/>
          </p:cNvSpPr>
          <p:nvPr/>
        </p:nvSpPr>
        <p:spPr bwMode="auto">
          <a:xfrm>
            <a:off x="1295400" y="6324600"/>
            <a:ext cx="768350" cy="366713"/>
          </a:xfrm>
          <a:prstGeom prst="rect">
            <a:avLst/>
          </a:prstGeom>
          <a:noFill/>
          <a:ln w="9525">
            <a:noFill/>
            <a:miter lim="800000"/>
            <a:headEnd/>
            <a:tailEnd/>
          </a:ln>
        </p:spPr>
        <p:txBody>
          <a:bodyPr wrap="none">
            <a:spAutoFit/>
          </a:bodyPr>
          <a:lstStyle/>
          <a:p>
            <a:pPr algn="ctr"/>
            <a:r>
              <a:rPr lang="en-US" dirty="0"/>
              <a:t>L-865</a:t>
            </a:r>
          </a:p>
        </p:txBody>
      </p:sp>
      <p:sp>
        <p:nvSpPr>
          <p:cNvPr id="32785" name="Rectangle 17"/>
          <p:cNvSpPr>
            <a:spLocks noChangeArrowheads="1"/>
          </p:cNvSpPr>
          <p:nvPr/>
        </p:nvSpPr>
        <p:spPr bwMode="auto">
          <a:xfrm>
            <a:off x="3505200" y="6324600"/>
            <a:ext cx="768350" cy="366713"/>
          </a:xfrm>
          <a:prstGeom prst="rect">
            <a:avLst/>
          </a:prstGeom>
          <a:noFill/>
          <a:ln w="9525">
            <a:noFill/>
            <a:miter lim="800000"/>
            <a:headEnd/>
            <a:tailEnd/>
          </a:ln>
        </p:spPr>
        <p:txBody>
          <a:bodyPr wrap="none">
            <a:spAutoFit/>
          </a:bodyPr>
          <a:lstStyle/>
          <a:p>
            <a:pPr algn="ctr"/>
            <a:r>
              <a:rPr lang="en-US" dirty="0"/>
              <a:t>L-864</a:t>
            </a:r>
          </a:p>
        </p:txBody>
      </p:sp>
      <p:sp>
        <p:nvSpPr>
          <p:cNvPr id="32786" name="Rectangle 18"/>
          <p:cNvSpPr>
            <a:spLocks noChangeArrowheads="1"/>
          </p:cNvSpPr>
          <p:nvPr/>
        </p:nvSpPr>
        <p:spPr bwMode="auto">
          <a:xfrm>
            <a:off x="5562600" y="6324600"/>
            <a:ext cx="768350" cy="366713"/>
          </a:xfrm>
          <a:prstGeom prst="rect">
            <a:avLst/>
          </a:prstGeom>
          <a:noFill/>
          <a:ln w="9525">
            <a:noFill/>
            <a:miter lim="800000"/>
            <a:headEnd/>
            <a:tailEnd/>
          </a:ln>
        </p:spPr>
        <p:txBody>
          <a:bodyPr wrap="none">
            <a:spAutoFit/>
          </a:bodyPr>
          <a:lstStyle/>
          <a:p>
            <a:pPr algn="ctr"/>
            <a:r>
              <a:rPr lang="en-US" dirty="0"/>
              <a:t>L-864</a:t>
            </a:r>
          </a:p>
        </p:txBody>
      </p:sp>
      <p:sp>
        <p:nvSpPr>
          <p:cNvPr id="32787" name="Rectangle 19"/>
          <p:cNvSpPr>
            <a:spLocks noChangeArrowheads="1"/>
          </p:cNvSpPr>
          <p:nvPr/>
        </p:nvSpPr>
        <p:spPr bwMode="auto">
          <a:xfrm>
            <a:off x="6845300" y="6324600"/>
            <a:ext cx="1860550" cy="366713"/>
          </a:xfrm>
          <a:prstGeom prst="rect">
            <a:avLst/>
          </a:prstGeom>
          <a:noFill/>
          <a:ln w="9525">
            <a:noFill/>
            <a:miter lim="800000"/>
            <a:headEnd/>
            <a:tailEnd/>
          </a:ln>
        </p:spPr>
        <p:txBody>
          <a:bodyPr wrap="none">
            <a:spAutoFit/>
          </a:bodyPr>
          <a:lstStyle/>
          <a:p>
            <a:pPr algn="ctr"/>
            <a:r>
              <a:rPr lang="en-US" dirty="0"/>
              <a:t>L-864 and L-810</a:t>
            </a:r>
          </a:p>
        </p:txBody>
      </p:sp>
      <p:sp>
        <p:nvSpPr>
          <p:cNvPr id="32788" name="Oval 20"/>
          <p:cNvSpPr>
            <a:spLocks noChangeArrowheads="1"/>
          </p:cNvSpPr>
          <p:nvPr/>
        </p:nvSpPr>
        <p:spPr bwMode="auto">
          <a:xfrm>
            <a:off x="7239000" y="0"/>
            <a:ext cx="1219200" cy="6629400"/>
          </a:xfrm>
          <a:prstGeom prst="ellipse">
            <a:avLst/>
          </a:prstGeom>
          <a:noFill/>
          <a:ln w="57150" algn="ctr">
            <a:solidFill>
              <a:srgbClr val="66FF33"/>
            </a:solidFill>
            <a:round/>
            <a:headEnd/>
            <a:tailEnd/>
          </a:ln>
        </p:spPr>
        <p:txBody>
          <a:bodyPr wrap="none" anchor="ctr"/>
          <a:lstStyle/>
          <a:p>
            <a:pPr algn="ctr"/>
            <a:endParaRPr lang="en-US" dirty="0"/>
          </a:p>
        </p:txBody>
      </p:sp>
      <p:sp>
        <p:nvSpPr>
          <p:cNvPr id="32789" name="Text Box 22"/>
          <p:cNvSpPr txBox="1">
            <a:spLocks noChangeArrowheads="1"/>
          </p:cNvSpPr>
          <p:nvPr/>
        </p:nvSpPr>
        <p:spPr bwMode="auto">
          <a:xfrm>
            <a:off x="885989" y="4398962"/>
            <a:ext cx="5943600" cy="955675"/>
          </a:xfrm>
          <a:prstGeom prst="rect">
            <a:avLst/>
          </a:prstGeom>
          <a:noFill/>
          <a:ln w="9525">
            <a:noFill/>
            <a:miter lim="800000"/>
            <a:headEnd/>
            <a:tailEnd/>
          </a:ln>
        </p:spPr>
        <p:txBody>
          <a:bodyPr>
            <a:spAutoFit/>
          </a:bodyPr>
          <a:lstStyle/>
          <a:p>
            <a:pPr algn="ctr"/>
            <a:r>
              <a:rPr lang="en-US" sz="2800" b="1" dirty="0">
                <a:solidFill>
                  <a:srgbClr val="FFFF00"/>
                </a:solidFill>
              </a:rPr>
              <a:t>50-70% reduction in fatalities via </a:t>
            </a:r>
          </a:p>
          <a:p>
            <a:pPr algn="ctr"/>
            <a:r>
              <a:rPr lang="en-US" sz="2800" b="1" dirty="0">
                <a:solidFill>
                  <a:srgbClr val="FFFF00"/>
                </a:solidFill>
              </a:rPr>
              <a:t>elimination of non-flashing lights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a:srcRect/>
          <a:stretch>
            <a:fillRect/>
          </a:stretch>
        </p:blipFill>
        <p:spPr bwMode="auto">
          <a:xfrm>
            <a:off x="1828800" y="-381000"/>
            <a:ext cx="5737225" cy="8001000"/>
          </a:xfrm>
          <a:prstGeom prst="rect">
            <a:avLst/>
          </a:prstGeom>
          <a:noFill/>
          <a:ln w="9525">
            <a:noFill/>
            <a:miter lim="800000"/>
            <a:headEnd/>
            <a:tailEnd/>
          </a:ln>
        </p:spPr>
      </p:pic>
      <p:sp>
        <p:nvSpPr>
          <p:cNvPr id="33794" name="Rectangle 3"/>
          <p:cNvSpPr>
            <a:spLocks noChangeArrowheads="1"/>
          </p:cNvSpPr>
          <p:nvPr/>
        </p:nvSpPr>
        <p:spPr bwMode="auto">
          <a:xfrm>
            <a:off x="4343400" y="2209800"/>
            <a:ext cx="4648200" cy="1219200"/>
          </a:xfrm>
          <a:prstGeom prst="rect">
            <a:avLst/>
          </a:prstGeom>
          <a:solidFill>
            <a:schemeClr val="accent1"/>
          </a:solidFill>
          <a:ln w="9525" algn="ctr">
            <a:solidFill>
              <a:schemeClr val="tx1"/>
            </a:solidFill>
            <a:miter lim="800000"/>
            <a:headEnd/>
            <a:tailEnd/>
          </a:ln>
        </p:spPr>
        <p:txBody>
          <a:bodyPr wrap="none" anchor="ctr"/>
          <a:lstStyle/>
          <a:p>
            <a:pPr algn="ctr"/>
            <a:endParaRPr lang="en-US" dirty="0"/>
          </a:p>
        </p:txBody>
      </p:sp>
      <p:sp>
        <p:nvSpPr>
          <p:cNvPr id="33795" name="Text Box 4"/>
          <p:cNvSpPr txBox="1">
            <a:spLocks noChangeArrowheads="1"/>
          </p:cNvSpPr>
          <p:nvPr/>
        </p:nvSpPr>
        <p:spPr bwMode="auto">
          <a:xfrm>
            <a:off x="4495800" y="2286000"/>
            <a:ext cx="4648200" cy="1066800"/>
          </a:xfrm>
          <a:prstGeom prst="rect">
            <a:avLst/>
          </a:prstGeom>
          <a:noFill/>
          <a:ln w="9525">
            <a:noFill/>
            <a:miter lim="800000"/>
            <a:headEnd/>
            <a:tailEnd/>
          </a:ln>
        </p:spPr>
        <p:txBody>
          <a:bodyPr>
            <a:spAutoFit/>
          </a:bodyPr>
          <a:lstStyle/>
          <a:p>
            <a:r>
              <a:rPr lang="en-US" sz="3200" b="1" dirty="0">
                <a:solidFill>
                  <a:schemeClr val="folHlink"/>
                </a:solidFill>
              </a:rPr>
              <a:t>L-865 flashing white </a:t>
            </a:r>
          </a:p>
          <a:p>
            <a:r>
              <a:rPr lang="en-US" sz="3200" b="1" dirty="0">
                <a:solidFill>
                  <a:schemeClr val="folHlink"/>
                </a:solidFill>
              </a:rPr>
              <a:t>   NO non-flashing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GRAPHIC"/>
          <p:cNvPicPr>
            <a:picLocks noChangeAspect="1" noChangeArrowheads="1"/>
          </p:cNvPicPr>
          <p:nvPr/>
        </p:nvPicPr>
        <p:blipFill>
          <a:blip r:embed="rId3"/>
          <a:srcRect/>
          <a:stretch>
            <a:fillRect/>
          </a:stretch>
        </p:blipFill>
        <p:spPr bwMode="auto">
          <a:xfrm>
            <a:off x="1905000" y="0"/>
            <a:ext cx="5275263" cy="6858000"/>
          </a:xfrm>
          <a:prstGeom prst="rect">
            <a:avLst/>
          </a:prstGeom>
          <a:noFill/>
          <a:ln w="9525">
            <a:noFill/>
            <a:miter lim="800000"/>
            <a:headEnd/>
            <a:tailEnd/>
          </a:ln>
        </p:spPr>
      </p:pic>
      <p:sp>
        <p:nvSpPr>
          <p:cNvPr id="34818" name="Rectangle 3"/>
          <p:cNvSpPr>
            <a:spLocks noChangeArrowheads="1"/>
          </p:cNvSpPr>
          <p:nvPr/>
        </p:nvSpPr>
        <p:spPr bwMode="auto">
          <a:xfrm>
            <a:off x="4343400" y="2209800"/>
            <a:ext cx="4648200" cy="1219200"/>
          </a:xfrm>
          <a:prstGeom prst="rect">
            <a:avLst/>
          </a:prstGeom>
          <a:solidFill>
            <a:schemeClr val="accent1"/>
          </a:solidFill>
          <a:ln w="9525" algn="ctr">
            <a:solidFill>
              <a:schemeClr val="tx1"/>
            </a:solidFill>
            <a:miter lim="800000"/>
            <a:headEnd/>
            <a:tailEnd/>
          </a:ln>
        </p:spPr>
        <p:txBody>
          <a:bodyPr wrap="none" anchor="ctr"/>
          <a:lstStyle/>
          <a:p>
            <a:pPr algn="ctr"/>
            <a:endParaRPr lang="en-US" dirty="0"/>
          </a:p>
        </p:txBody>
      </p:sp>
      <p:sp>
        <p:nvSpPr>
          <p:cNvPr id="34819" name="Text Box 4"/>
          <p:cNvSpPr txBox="1">
            <a:spLocks noChangeArrowheads="1"/>
          </p:cNvSpPr>
          <p:nvPr/>
        </p:nvSpPr>
        <p:spPr bwMode="auto">
          <a:xfrm>
            <a:off x="4495800" y="2286000"/>
            <a:ext cx="4648200" cy="1066800"/>
          </a:xfrm>
          <a:prstGeom prst="rect">
            <a:avLst/>
          </a:prstGeom>
          <a:noFill/>
          <a:ln w="9525">
            <a:noFill/>
            <a:miter lim="800000"/>
            <a:headEnd/>
            <a:tailEnd/>
          </a:ln>
        </p:spPr>
        <p:txBody>
          <a:bodyPr>
            <a:spAutoFit/>
          </a:bodyPr>
          <a:lstStyle/>
          <a:p>
            <a:r>
              <a:rPr lang="en-US" sz="3200" b="1" dirty="0">
                <a:solidFill>
                  <a:schemeClr val="folHlink"/>
                </a:solidFill>
              </a:rPr>
              <a:t>L-864 flashing red </a:t>
            </a:r>
          </a:p>
          <a:p>
            <a:r>
              <a:rPr lang="en-US" sz="3200" b="1" dirty="0">
                <a:solidFill>
                  <a:schemeClr val="folHlink"/>
                </a:solidFill>
              </a:rPr>
              <a:t>L-810 non-flashing red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3"/>
          <a:srcRect/>
          <a:stretch>
            <a:fillRect/>
          </a:stretch>
        </p:blipFill>
        <p:spPr bwMode="auto">
          <a:xfrm>
            <a:off x="1714500" y="38100"/>
            <a:ext cx="5257800" cy="6853238"/>
          </a:xfrm>
          <a:prstGeom prst="rect">
            <a:avLst/>
          </a:prstGeom>
          <a:noFill/>
          <a:ln w="9525">
            <a:noFill/>
            <a:miter lim="800000"/>
            <a:headEnd/>
            <a:tailEnd/>
          </a:ln>
        </p:spPr>
      </p:pic>
      <p:sp>
        <p:nvSpPr>
          <p:cNvPr id="35842" name="Rectangle 3"/>
          <p:cNvSpPr>
            <a:spLocks noChangeArrowheads="1"/>
          </p:cNvSpPr>
          <p:nvPr/>
        </p:nvSpPr>
        <p:spPr bwMode="auto">
          <a:xfrm>
            <a:off x="4343400" y="2209800"/>
            <a:ext cx="4648200" cy="1219200"/>
          </a:xfrm>
          <a:prstGeom prst="rect">
            <a:avLst/>
          </a:prstGeom>
          <a:solidFill>
            <a:schemeClr val="accent1"/>
          </a:solidFill>
          <a:ln w="9525" algn="ctr">
            <a:solidFill>
              <a:schemeClr val="tx1"/>
            </a:solidFill>
            <a:miter lim="800000"/>
            <a:headEnd/>
            <a:tailEnd/>
          </a:ln>
        </p:spPr>
        <p:txBody>
          <a:bodyPr wrap="none" anchor="ctr"/>
          <a:lstStyle/>
          <a:p>
            <a:pPr algn="ctr"/>
            <a:endParaRPr lang="en-US" dirty="0"/>
          </a:p>
        </p:txBody>
      </p:sp>
      <p:sp>
        <p:nvSpPr>
          <p:cNvPr id="35843" name="Text Box 4"/>
          <p:cNvSpPr txBox="1">
            <a:spLocks noChangeArrowheads="1"/>
          </p:cNvSpPr>
          <p:nvPr/>
        </p:nvSpPr>
        <p:spPr bwMode="auto">
          <a:xfrm>
            <a:off x="4495800" y="2286000"/>
            <a:ext cx="4648200" cy="1066800"/>
          </a:xfrm>
          <a:prstGeom prst="rect">
            <a:avLst/>
          </a:prstGeom>
          <a:noFill/>
          <a:ln w="9525">
            <a:noFill/>
            <a:miter lim="800000"/>
            <a:headEnd/>
            <a:tailEnd/>
          </a:ln>
        </p:spPr>
        <p:txBody>
          <a:bodyPr>
            <a:spAutoFit/>
          </a:bodyPr>
          <a:lstStyle/>
          <a:p>
            <a:r>
              <a:rPr lang="en-US" sz="3200" b="1" dirty="0">
                <a:solidFill>
                  <a:schemeClr val="folHlink"/>
                </a:solidFill>
              </a:rPr>
              <a:t>L-864 flashing red </a:t>
            </a:r>
          </a:p>
          <a:p>
            <a:r>
              <a:rPr lang="en-US" sz="3200" b="1" dirty="0">
                <a:solidFill>
                  <a:schemeClr val="folHlink"/>
                </a:solidFill>
              </a:rPr>
              <a:t>L-810 non-flashing red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52600" y="0"/>
            <a:ext cx="5562600" cy="7091354"/>
          </a:xfrm>
          <a:prstGeom prst="rect">
            <a:avLst/>
          </a:prstGeom>
        </p:spPr>
      </p:pic>
    </p:spTree>
    <p:extLst>
      <p:ext uri="{BB962C8B-B14F-4D97-AF65-F5344CB8AC3E}">
        <p14:creationId xmlns:p14="http://schemas.microsoft.com/office/powerpoint/2010/main" val="1931089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GRAPHIC"/>
          <p:cNvPicPr>
            <a:picLocks noChangeAspect="1" noChangeArrowheads="1"/>
          </p:cNvPicPr>
          <p:nvPr/>
        </p:nvPicPr>
        <p:blipFill>
          <a:blip r:embed="rId3"/>
          <a:srcRect/>
          <a:stretch>
            <a:fillRect/>
          </a:stretch>
        </p:blipFill>
        <p:spPr bwMode="auto">
          <a:xfrm>
            <a:off x="36513" y="7938"/>
            <a:ext cx="3200400" cy="4159250"/>
          </a:xfrm>
          <a:prstGeom prst="rect">
            <a:avLst/>
          </a:prstGeom>
          <a:noFill/>
          <a:ln w="9525">
            <a:noFill/>
            <a:miter lim="800000"/>
            <a:headEnd/>
            <a:tailEnd/>
          </a:ln>
        </p:spPr>
      </p:pic>
      <p:pic>
        <p:nvPicPr>
          <p:cNvPr id="38914" name="Picture 6"/>
          <p:cNvPicPr>
            <a:picLocks noChangeAspect="1" noChangeArrowheads="1"/>
          </p:cNvPicPr>
          <p:nvPr/>
        </p:nvPicPr>
        <p:blipFill>
          <a:blip r:embed="rId4"/>
          <a:srcRect/>
          <a:stretch>
            <a:fillRect/>
          </a:stretch>
        </p:blipFill>
        <p:spPr bwMode="auto">
          <a:xfrm>
            <a:off x="3962400" y="-228601"/>
            <a:ext cx="5695950" cy="7337425"/>
          </a:xfrm>
          <a:prstGeom prst="rect">
            <a:avLst/>
          </a:prstGeom>
          <a:noFill/>
          <a:ln w="9525">
            <a:noFill/>
            <a:miter lim="800000"/>
            <a:headEnd/>
            <a:tailEnd/>
          </a:ln>
        </p:spPr>
      </p:pic>
      <p:sp>
        <p:nvSpPr>
          <p:cNvPr id="3" name="TextBox 2"/>
          <p:cNvSpPr txBox="1"/>
          <p:nvPr/>
        </p:nvSpPr>
        <p:spPr>
          <a:xfrm>
            <a:off x="0" y="4277699"/>
            <a:ext cx="3962400" cy="2677656"/>
          </a:xfrm>
          <a:prstGeom prst="rect">
            <a:avLst/>
          </a:prstGeom>
          <a:noFill/>
        </p:spPr>
        <p:txBody>
          <a:bodyPr wrap="square">
            <a:spAutoFit/>
          </a:bodyPr>
          <a:lstStyle/>
          <a:p>
            <a:pPr algn="ctr" fontAlgn="base">
              <a:spcBef>
                <a:spcPct val="0"/>
              </a:spcBef>
              <a:spcAft>
                <a:spcPct val="0"/>
              </a:spcAft>
              <a:defRPr/>
            </a:pPr>
            <a:r>
              <a:rPr lang="en-US" sz="2400" b="1" dirty="0">
                <a:solidFill>
                  <a:srgbClr val="FFFF00"/>
                </a:solidFill>
              </a:rPr>
              <a:t>New </a:t>
            </a:r>
            <a:r>
              <a:rPr lang="en-US" sz="2400" b="1" dirty="0" smtClean="0">
                <a:solidFill>
                  <a:srgbClr val="FFFF00"/>
                </a:solidFill>
              </a:rPr>
              <a:t>FAA lighting standards extinguish </a:t>
            </a:r>
            <a:r>
              <a:rPr lang="en-US" sz="2400" b="1" dirty="0">
                <a:solidFill>
                  <a:srgbClr val="FFFF00"/>
                </a:solidFill>
              </a:rPr>
              <a:t>non-flashing lights from towers &gt;350 ft. AGL </a:t>
            </a:r>
            <a:r>
              <a:rPr lang="en-US" sz="2400" b="1" dirty="0" smtClean="0">
                <a:solidFill>
                  <a:srgbClr val="FFFF00"/>
                </a:solidFill>
              </a:rPr>
              <a:t>and reprograms them to flash on towers 150-350 ft. AGL</a:t>
            </a:r>
            <a:endParaRPr lang="en-US" b="1" dirty="0" smtClean="0">
              <a:solidFill>
                <a:srgbClr val="FFFF00"/>
              </a:solidFill>
            </a:endParaRPr>
          </a:p>
          <a:p>
            <a:pPr algn="ctr" fontAlgn="base">
              <a:spcBef>
                <a:spcPct val="0"/>
              </a:spcBef>
              <a:spcAft>
                <a:spcPct val="0"/>
              </a:spcAft>
              <a:defRPr/>
            </a:pPr>
            <a:r>
              <a:rPr lang="en-US" b="1" dirty="0" smtClean="0">
                <a:solidFill>
                  <a:srgbClr val="FFFF00"/>
                </a:solidFill>
              </a:rPr>
              <a:t>(post September 15, 2016)</a:t>
            </a:r>
            <a:endParaRPr lang="en-US" b="1" dirty="0">
              <a:solidFill>
                <a:srgbClr val="FFFF00"/>
              </a:solidFill>
            </a:endParaRPr>
          </a:p>
        </p:txBody>
      </p:sp>
      <p:sp>
        <p:nvSpPr>
          <p:cNvPr id="2" name="Right Arrow 1"/>
          <p:cNvSpPr/>
          <p:nvPr/>
        </p:nvSpPr>
        <p:spPr bwMode="auto">
          <a:xfrm>
            <a:off x="2936620" y="2438400"/>
            <a:ext cx="1330579" cy="1219200"/>
          </a:xfrm>
          <a:prstGeom prst="rightArrow">
            <a:avLst/>
          </a:prstGeom>
          <a:solidFill>
            <a:srgbClr val="FFFF00"/>
          </a:solidFill>
          <a:ln w="9525" cap="flat" cmpd="sng" algn="ctr">
            <a:solidFill>
              <a:schemeClr val="tx1"/>
            </a:solidFill>
            <a:prstDash val="solid"/>
            <a:round/>
            <a:headEnd type="none" w="med" len="med"/>
            <a:tailEnd type="none" w="med" len="med"/>
          </a:ln>
          <a:effectLst>
            <a:innerShdw blurRad="63500" dist="50800" dir="13500000">
              <a:prstClr val="black">
                <a:alpha val="50000"/>
              </a:prstClr>
            </a:innerShdw>
          </a:effectLst>
          <a:extLst/>
        </p:spPr>
        <p:txBody>
          <a:bodyPr wrap="none" anchor="ctr"/>
          <a:lstStyle/>
          <a:p>
            <a:pPr algn="ctr" fontAlgn="base">
              <a:spcBef>
                <a:spcPct val="0"/>
              </a:spcBef>
              <a:spcAft>
                <a:spcPct val="0"/>
              </a:spcAft>
              <a:defRPr/>
            </a:pPr>
            <a:endParaRPr lang="en-US" dirty="0">
              <a:solidFill>
                <a:srgbClr val="FFFFFF"/>
              </a:solidFill>
            </a:endParaRPr>
          </a:p>
        </p:txBody>
      </p:sp>
      <p:sp>
        <p:nvSpPr>
          <p:cNvPr id="4" name="TextBox 3"/>
          <p:cNvSpPr txBox="1"/>
          <p:nvPr/>
        </p:nvSpPr>
        <p:spPr>
          <a:xfrm rot="20755051">
            <a:off x="4586818" y="1631901"/>
            <a:ext cx="4303713" cy="2308225"/>
          </a:xfrm>
          <a:prstGeom prst="rect">
            <a:avLst/>
          </a:prstGeom>
          <a:noFill/>
        </p:spPr>
        <p:txBody>
          <a:bodyPr>
            <a:spAutoFit/>
          </a:bodyPr>
          <a:lstStyle/>
          <a:p>
            <a:pPr algn="ctr" fontAlgn="base">
              <a:spcBef>
                <a:spcPct val="0"/>
              </a:spcBef>
              <a:spcAft>
                <a:spcPct val="0"/>
              </a:spcAft>
              <a:defRPr/>
            </a:pPr>
            <a:r>
              <a:rPr lang="en-US" sz="4800" b="1" dirty="0">
                <a:solidFill>
                  <a:srgbClr val="FF0000"/>
                </a:solidFill>
                <a:effectLst>
                  <a:outerShdw blurRad="38100" dist="38100" dir="2700000" algn="tl">
                    <a:srgbClr val="000000">
                      <a:alpha val="43137"/>
                    </a:srgbClr>
                  </a:outerShdw>
                </a:effectLst>
                <a:latin typeface="Arial Black" pitchFamily="34" charset="0"/>
              </a:rPr>
              <a:t>new and existing towers</a:t>
            </a:r>
          </a:p>
        </p:txBody>
      </p:sp>
      <p:sp>
        <p:nvSpPr>
          <p:cNvPr id="7" name="Oval 20"/>
          <p:cNvSpPr>
            <a:spLocks noChangeArrowheads="1"/>
          </p:cNvSpPr>
          <p:nvPr/>
        </p:nvSpPr>
        <p:spPr bwMode="auto">
          <a:xfrm>
            <a:off x="6400800" y="4549727"/>
            <a:ext cx="414780" cy="1066800"/>
          </a:xfrm>
          <a:prstGeom prst="ellipse">
            <a:avLst/>
          </a:prstGeom>
          <a:noFill/>
          <a:ln w="57150" algn="ctr">
            <a:solidFill>
              <a:srgbClr val="66FF33"/>
            </a:solidFill>
            <a:round/>
            <a:headEnd/>
            <a:tailEnd/>
          </a:ln>
        </p:spPr>
        <p:txBody>
          <a:bodyPr wrap="none" anchor="ctr"/>
          <a:lstStyle/>
          <a:p>
            <a:pPr algn="ctr"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val="263943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762000" y="1295400"/>
            <a:ext cx="8839200" cy="1143000"/>
          </a:xfrm>
        </p:spPr>
        <p:txBody>
          <a:bodyPr/>
          <a:lstStyle/>
          <a:p>
            <a:pPr eaLnBrk="1" hangingPunct="1">
              <a:defRPr/>
            </a:pPr>
            <a:r>
              <a:rPr lang="en-US" sz="3600" b="1" dirty="0">
                <a:solidFill>
                  <a:schemeClr val="folHlink"/>
                </a:solidFill>
                <a:effectLst>
                  <a:outerShdw blurRad="38100" dist="38100" dir="2700000" algn="tl">
                    <a:srgbClr val="000000"/>
                  </a:outerShdw>
                </a:effectLst>
              </a:rPr>
              <a:t>Threatened &amp;</a:t>
            </a:r>
            <a:r>
              <a:rPr lang="en-US" sz="3600" b="1" dirty="0" smtClean="0">
                <a:solidFill>
                  <a:schemeClr val="folHlink"/>
                </a:solidFill>
                <a:effectLst>
                  <a:outerShdw blurRad="38100" dist="38100" dir="2700000" algn="tl">
                    <a:srgbClr val="000000"/>
                  </a:outerShdw>
                </a:effectLst>
              </a:rPr>
              <a:t> </a:t>
            </a:r>
            <a:r>
              <a:rPr lang="en-US" sz="3600" b="1" dirty="0">
                <a:solidFill>
                  <a:schemeClr val="folHlink"/>
                </a:solidFill>
                <a:effectLst>
                  <a:outerShdw blurRad="38100" dist="38100" dir="2700000" algn="tl">
                    <a:srgbClr val="000000"/>
                  </a:outerShdw>
                </a:effectLst>
              </a:rPr>
              <a:t>Endangered Species</a:t>
            </a:r>
            <a:endParaRPr lang="en-US" sz="3600" b="1" dirty="0" smtClean="0">
              <a:solidFill>
                <a:schemeClr val="folHlink"/>
              </a:solidFill>
              <a:effectLst>
                <a:outerShdw blurRad="38100" dist="38100" dir="2700000" algn="tl">
                  <a:srgbClr val="000000"/>
                </a:outerShdw>
              </a:effectLst>
            </a:endParaRP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739157" y="2286000"/>
            <a:ext cx="7239000" cy="5105400"/>
          </a:xfrm>
        </p:spPr>
        <p:txBody>
          <a:bodyPr/>
          <a:lstStyle/>
          <a:p>
            <a:pPr>
              <a:defRPr/>
            </a:pPr>
            <a:r>
              <a:rPr lang="en-US" sz="2000" dirty="0" smtClean="0"/>
              <a:t>Section 1.1307(a</a:t>
            </a:r>
            <a:r>
              <a:rPr lang="en-US" sz="2000" dirty="0"/>
              <a:t>)(3) of the Commission’s rules, 47 C.F.R. §1.1307(a)(3), requires applicants, licensees, &amp;</a:t>
            </a:r>
            <a:r>
              <a:rPr lang="en-US" sz="2000" dirty="0" smtClean="0"/>
              <a:t> </a:t>
            </a:r>
            <a:r>
              <a:rPr lang="en-US" sz="2000" dirty="0"/>
              <a:t>tower owners </a:t>
            </a:r>
            <a:r>
              <a:rPr lang="en-US" sz="2000" dirty="0" smtClean="0"/>
              <a:t>to </a:t>
            </a:r>
            <a:r>
              <a:rPr lang="en-US" sz="2000" dirty="0"/>
              <a:t>consider the impact of proposed facilities under the Endangered Species Act (ESA), 16 U.S.C. </a:t>
            </a:r>
            <a:r>
              <a:rPr lang="en-US" sz="2000" dirty="0" smtClean="0"/>
              <a:t>§1531 </a:t>
            </a:r>
            <a:r>
              <a:rPr lang="en-US" sz="2000" dirty="0"/>
              <a:t>et seq. </a:t>
            </a:r>
            <a:endParaRPr lang="en-US" sz="2300" dirty="0">
              <a:solidFill>
                <a:srgbClr val="FFFF00"/>
              </a:solidFill>
            </a:endParaRPr>
          </a:p>
          <a:p>
            <a:pPr>
              <a:defRPr/>
            </a:pPr>
            <a:r>
              <a:rPr lang="en-US" sz="2300" dirty="0" smtClean="0">
                <a:solidFill>
                  <a:srgbClr val="FFFF00"/>
                </a:solidFill>
              </a:rPr>
              <a:t>Applicants </a:t>
            </a:r>
            <a:r>
              <a:rPr lang="en-US" sz="2300" dirty="0">
                <a:solidFill>
                  <a:srgbClr val="FFFF00"/>
                </a:solidFill>
              </a:rPr>
              <a:t>must determine whether any proposed facilities may affect listed, threatened or endangered species or designated critical habitats, or are likely to jeopardize the continued existence of any proposed threatened or endangered species or designated critical habitats. Applicants are also required to notify the FCC &amp;</a:t>
            </a:r>
            <a:r>
              <a:rPr lang="en-US" sz="2300" dirty="0" smtClean="0">
                <a:solidFill>
                  <a:srgbClr val="FFFF00"/>
                </a:solidFill>
              </a:rPr>
              <a:t> </a:t>
            </a:r>
            <a:r>
              <a:rPr lang="en-US" sz="2300" dirty="0">
                <a:solidFill>
                  <a:srgbClr val="FFFF00"/>
                </a:solidFill>
              </a:rPr>
              <a:t>file an environmental assessment if any of these conditions exist. </a:t>
            </a:r>
            <a:endParaRPr lang="en-US" sz="2300" dirty="0" smtClean="0">
              <a:solidFill>
                <a:srgbClr val="FFFF00"/>
              </a:solidFill>
            </a:endParaRPr>
          </a:p>
          <a:p>
            <a:pPr marL="0" indent="0">
              <a:buFontTx/>
              <a:buNone/>
              <a:defRPr/>
            </a:pPr>
            <a:endParaRPr lang="en-US" sz="23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1"/>
          <p:cNvSpPr>
            <a:spLocks noGrp="1"/>
          </p:cNvSpPr>
          <p:nvPr>
            <p:ph sz="half" idx="2"/>
          </p:nvPr>
        </p:nvSpPr>
        <p:spPr>
          <a:xfrm>
            <a:off x="381000" y="2362200"/>
            <a:ext cx="8458200" cy="4754563"/>
          </a:xfrm>
        </p:spPr>
        <p:txBody>
          <a:bodyPr/>
          <a:lstStyle/>
          <a:p>
            <a:pPr marL="0" indent="0">
              <a:buNone/>
            </a:pPr>
            <a:r>
              <a:rPr lang="en-US" sz="2400" dirty="0"/>
              <a:t>To extinguish or eliminate the L-810 tower lights/side-markers on an existing registered tower, or to request use of flashing red lights only on a proposed new tower, you must take the following </a:t>
            </a:r>
            <a:r>
              <a:rPr lang="en-US" sz="2400" dirty="0" smtClean="0"/>
              <a:t>steps:</a:t>
            </a:r>
          </a:p>
          <a:p>
            <a:endParaRPr lang="en-US" sz="2400" dirty="0"/>
          </a:p>
          <a:p>
            <a:r>
              <a:rPr lang="en-US" sz="2000" dirty="0" smtClean="0"/>
              <a:t>File </a:t>
            </a:r>
            <a:r>
              <a:rPr lang="en-US" sz="2000" dirty="0"/>
              <a:t>a Marking and Lighting study electronically with the </a:t>
            </a:r>
            <a:r>
              <a:rPr lang="en-US" sz="2000" dirty="0" smtClean="0"/>
              <a:t>FAA</a:t>
            </a:r>
            <a:r>
              <a:rPr lang="en-US" sz="2000" dirty="0"/>
              <a:t> </a:t>
            </a:r>
            <a:r>
              <a:rPr lang="en-US" sz="2000" dirty="0" smtClean="0"/>
              <a:t>requesting </a:t>
            </a:r>
            <a:r>
              <a:rPr lang="en-US" sz="2000" dirty="0"/>
              <a:t>the elimination or omission of steady-burning lights (L-810) with Form 7460-1, Notice of </a:t>
            </a:r>
            <a:r>
              <a:rPr lang="en-US" sz="2000" dirty="0" smtClean="0"/>
              <a:t>Proposed Construction </a:t>
            </a:r>
            <a:r>
              <a:rPr lang="en-US" sz="2000" dirty="0"/>
              <a:t>or Alteration. Designate structure type: “Deviation from Red Obstruction Light Standards</a:t>
            </a:r>
            <a:r>
              <a:rPr lang="en-US" sz="2000" dirty="0" smtClean="0"/>
              <a:t>.”</a:t>
            </a:r>
            <a:r>
              <a:rPr lang="en-US" sz="2000" dirty="0"/>
              <a:t>  </a:t>
            </a:r>
          </a:p>
        </p:txBody>
      </p:sp>
      <p:sp>
        <p:nvSpPr>
          <p:cNvPr id="6" name="Rectangle 3"/>
          <p:cNvSpPr>
            <a:spLocks noGrp="1" noChangeArrowheads="1"/>
          </p:cNvSpPr>
          <p:nvPr>
            <p:ph type="title"/>
          </p:nvPr>
        </p:nvSpPr>
        <p:spPr>
          <a:xfrm>
            <a:off x="1066800" y="1524000"/>
            <a:ext cx="69342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Lighting Deviation Process</a:t>
            </a:r>
          </a:p>
        </p:txBody>
      </p:sp>
    </p:spTree>
    <p:extLst>
      <p:ext uri="{BB962C8B-B14F-4D97-AF65-F5344CB8AC3E}">
        <p14:creationId xmlns:p14="http://schemas.microsoft.com/office/powerpoint/2010/main" val="2582088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1"/>
          <p:cNvSpPr>
            <a:spLocks noGrp="1"/>
          </p:cNvSpPr>
          <p:nvPr>
            <p:ph sz="half" idx="2"/>
          </p:nvPr>
        </p:nvSpPr>
        <p:spPr>
          <a:xfrm>
            <a:off x="304800" y="2514600"/>
            <a:ext cx="8458200" cy="4754563"/>
          </a:xfrm>
        </p:spPr>
        <p:txBody>
          <a:bodyPr/>
          <a:lstStyle/>
          <a:p>
            <a:r>
              <a:rPr lang="en-US" sz="2000" dirty="0" smtClean="0"/>
              <a:t>Once </a:t>
            </a:r>
            <a:r>
              <a:rPr lang="en-US" sz="2000" dirty="0"/>
              <a:t>the FAA has approved the request and assigned a FAA Study Number, file Form 854 with the FCC </a:t>
            </a:r>
            <a:r>
              <a:rPr lang="en-US" sz="2000" dirty="0" smtClean="0"/>
              <a:t>via the </a:t>
            </a:r>
            <a:r>
              <a:rPr lang="en-US" sz="2000" dirty="0"/>
              <a:t>Antenna Registration System (ASR). Please select “MD – Modification” and choose the appropriate </a:t>
            </a:r>
            <a:r>
              <a:rPr lang="en-US" sz="2000" dirty="0" smtClean="0"/>
              <a:t>FAA Lighting </a:t>
            </a:r>
            <a:r>
              <a:rPr lang="en-US" sz="2000" dirty="0"/>
              <a:t>Style</a:t>
            </a:r>
            <a:r>
              <a:rPr lang="en-US" sz="2000" dirty="0" smtClean="0"/>
              <a:t>. </a:t>
            </a:r>
            <a:r>
              <a:rPr lang="en-US" sz="2000" dirty="0"/>
              <a:t>The FCC will typically approve the application and modify the registration within 24 hours</a:t>
            </a:r>
            <a:r>
              <a:rPr lang="en-US" sz="2000" dirty="0" smtClean="0"/>
              <a:t>.</a:t>
            </a:r>
          </a:p>
          <a:p>
            <a:endParaRPr lang="en-US" sz="2000" dirty="0"/>
          </a:p>
          <a:p>
            <a:r>
              <a:rPr lang="en-US" sz="2000" dirty="0" smtClean="0"/>
              <a:t>After </a:t>
            </a:r>
            <a:r>
              <a:rPr lang="en-US" sz="2000" dirty="0"/>
              <a:t>the lighting change for a tower has been granted by the FCC via ASR, the steady-burning, side-marker</a:t>
            </a:r>
            <a:r>
              <a:rPr lang="en-US" sz="2000" dirty="0" smtClean="0"/>
              <a:t>, L-810 </a:t>
            </a:r>
            <a:r>
              <a:rPr lang="en-US" sz="2000" dirty="0"/>
              <a:t>tower lights can be extinguished. This is typically accomplished in the tower transmission building </a:t>
            </a:r>
            <a:r>
              <a:rPr lang="en-US" sz="2000" dirty="0" smtClean="0"/>
              <a:t>and does </a:t>
            </a:r>
            <a:r>
              <a:rPr lang="en-US" sz="2000" dirty="0"/>
              <a:t>not ordinarily require climbing the tower. Per the FAA requirements, flashing red lights should flash at </a:t>
            </a:r>
            <a:r>
              <a:rPr lang="en-US" sz="2000" dirty="0" smtClean="0"/>
              <a:t>30 FPM </a:t>
            </a:r>
            <a:r>
              <a:rPr lang="en-US" sz="2000" dirty="0"/>
              <a:t>(+/- 3 FPM). </a:t>
            </a:r>
          </a:p>
        </p:txBody>
      </p:sp>
      <p:sp>
        <p:nvSpPr>
          <p:cNvPr id="6" name="Rectangle 3"/>
          <p:cNvSpPr>
            <a:spLocks noGrp="1" noChangeArrowheads="1"/>
          </p:cNvSpPr>
          <p:nvPr>
            <p:ph type="title"/>
          </p:nvPr>
        </p:nvSpPr>
        <p:spPr>
          <a:xfrm>
            <a:off x="1066800" y="1524000"/>
            <a:ext cx="69342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Lighting Deviation Process</a:t>
            </a:r>
          </a:p>
        </p:txBody>
      </p:sp>
    </p:spTree>
    <p:extLst>
      <p:ext uri="{BB962C8B-B14F-4D97-AF65-F5344CB8AC3E}">
        <p14:creationId xmlns:p14="http://schemas.microsoft.com/office/powerpoint/2010/main" val="4939742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080" y="4419600"/>
            <a:ext cx="3415145" cy="2133600"/>
          </a:xfrm>
          <a:prstGeom prst="rect">
            <a:avLst/>
          </a:prstGeom>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228600" y="2438400"/>
            <a:ext cx="8763000" cy="4525963"/>
          </a:xfrm>
        </p:spPr>
        <p:txBody>
          <a:bodyPr/>
          <a:lstStyle/>
          <a:p>
            <a:pPr marL="342900" lvl="1" indent="-342900">
              <a:buFontTx/>
              <a:buChar char="•"/>
              <a:defRPr/>
            </a:pPr>
            <a:r>
              <a:rPr lang="en-US" dirty="0" smtClean="0"/>
              <a:t>Recommend motion-detector </a:t>
            </a:r>
            <a:r>
              <a:rPr lang="en-US" dirty="0"/>
              <a:t>lighting on out buildings </a:t>
            </a:r>
            <a:endParaRPr lang="en-US" dirty="0" smtClean="0"/>
          </a:p>
          <a:p>
            <a:pPr marL="342900" lvl="1" indent="-342900">
              <a:buFontTx/>
              <a:buChar char="•"/>
              <a:defRPr/>
            </a:pPr>
            <a:r>
              <a:rPr lang="en-US" dirty="0" smtClean="0"/>
              <a:t>Towers </a:t>
            </a:r>
            <a:r>
              <a:rPr lang="en-US" u="sng" dirty="0" smtClean="0"/>
              <a:t>&gt;</a:t>
            </a:r>
            <a:r>
              <a:rPr lang="en-US" dirty="0" smtClean="0"/>
              <a:t> 450 ft. (137 m) AGL</a:t>
            </a:r>
          </a:p>
          <a:p>
            <a:pPr lvl="1">
              <a:defRPr/>
            </a:pPr>
            <a:r>
              <a:rPr lang="en-US" sz="2200" dirty="0" smtClean="0"/>
              <a:t>Prepare an Environmental Assessment including a section specifically addressing potential                                                       migratory bird impacts and efforts to                                                   reduce those impacts (e.g., building                                                lights, bird flight diverters)</a:t>
            </a:r>
          </a:p>
          <a:p>
            <a:pPr lvl="1">
              <a:defRPr/>
            </a:pPr>
            <a:r>
              <a:rPr lang="en-US" sz="2200" dirty="0" smtClean="0"/>
              <a:t>Seek </a:t>
            </a:r>
            <a:r>
              <a:rPr lang="en-US" sz="2200" dirty="0"/>
              <a:t>migratory </a:t>
            </a:r>
            <a:r>
              <a:rPr lang="en-US" sz="2200" dirty="0" smtClean="0"/>
              <a:t>bird comment from                                                    FWS </a:t>
            </a:r>
          </a:p>
          <a:p>
            <a:pPr marL="857250" lvl="3" indent="0">
              <a:buFontTx/>
              <a:buNone/>
              <a:defRPr/>
            </a:pPr>
            <a:endParaRPr lang="en-US" sz="2400" dirty="0">
              <a:solidFill>
                <a:srgbClr val="FE02C8"/>
              </a:solidFill>
            </a:endParaRPr>
          </a:p>
          <a:p>
            <a:pPr marL="457200" lvl="1" indent="0">
              <a:buFontTx/>
              <a:buNone/>
              <a:defRPr/>
            </a:pPr>
            <a:endParaRPr lang="en-US" dirty="0" smtClean="0"/>
          </a:p>
        </p:txBody>
      </p:sp>
      <p:sp>
        <p:nvSpPr>
          <p:cNvPr id="7" name="Rectangle 3"/>
          <p:cNvSpPr txBox="1">
            <a:spLocks noChangeArrowheads="1"/>
          </p:cNvSpPr>
          <p:nvPr/>
        </p:nvSpPr>
        <p:spPr bwMode="auto">
          <a:xfrm>
            <a:off x="762000" y="1457325"/>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4000" b="1" dirty="0" smtClean="0">
                <a:solidFill>
                  <a:schemeClr val="folHlink"/>
                </a:solidFill>
                <a:effectLst>
                  <a:outerShdw blurRad="38100" dist="38100" dir="2700000" algn="tl">
                    <a:srgbClr val="000000"/>
                  </a:outerShdw>
                </a:effectLst>
              </a:rPr>
              <a:t>Migratory </a:t>
            </a:r>
            <a:r>
              <a:rPr lang="en-US" sz="4000" b="1" dirty="0">
                <a:solidFill>
                  <a:schemeClr val="folHlink"/>
                </a:solidFill>
                <a:effectLst>
                  <a:outerShdw blurRad="38100" dist="38100" dir="2700000" algn="tl">
                    <a:srgbClr val="000000"/>
                  </a:outerShdw>
                </a:effectLst>
              </a:rPr>
              <a:t>B</a:t>
            </a:r>
            <a:r>
              <a:rPr lang="en-US" sz="4000" b="1" dirty="0" smtClean="0">
                <a:solidFill>
                  <a:schemeClr val="folHlink"/>
                </a:solidFill>
                <a:effectLst>
                  <a:outerShdw blurRad="38100" dist="38100" dir="2700000" algn="tl">
                    <a:srgbClr val="000000"/>
                  </a:outerShdw>
                </a:effectLst>
              </a:rPr>
              <a:t>irds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762000" y="1752600"/>
            <a:ext cx="82296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Biological Review</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981200" y="3314700"/>
            <a:ext cx="6705600" cy="4525963"/>
          </a:xfrm>
        </p:spPr>
        <p:txBody>
          <a:bodyPr/>
          <a:lstStyle/>
          <a:p>
            <a:pPr lvl="1">
              <a:buFont typeface="Arial" panose="020B0604020202020204" pitchFamily="34" charset="0"/>
              <a:buChar char="•"/>
              <a:defRPr/>
            </a:pPr>
            <a:r>
              <a:rPr lang="en-US" dirty="0" smtClean="0"/>
              <a:t>Threatened </a:t>
            </a:r>
            <a:r>
              <a:rPr lang="en-US" dirty="0"/>
              <a:t>and Endangered </a:t>
            </a:r>
            <a:r>
              <a:rPr lang="en-US" dirty="0" smtClean="0"/>
              <a:t>Species</a:t>
            </a:r>
          </a:p>
          <a:p>
            <a:pPr lvl="1">
              <a:buFont typeface="Arial" panose="020B0604020202020204" pitchFamily="34" charset="0"/>
              <a:buChar char="•"/>
              <a:defRPr/>
            </a:pPr>
            <a:r>
              <a:rPr lang="en-US" dirty="0" smtClean="0"/>
              <a:t>Northern Long-eared Bat</a:t>
            </a:r>
          </a:p>
          <a:p>
            <a:pPr lvl="1">
              <a:buFont typeface="Arial" panose="020B0604020202020204" pitchFamily="34" charset="0"/>
              <a:buChar char="•"/>
              <a:defRPr/>
            </a:pPr>
            <a:r>
              <a:rPr lang="en-US" dirty="0" smtClean="0"/>
              <a:t>Migratory birds and the new FAA Advisory Circular</a:t>
            </a:r>
          </a:p>
          <a:p>
            <a:pPr lvl="1">
              <a:buFont typeface="Arial" panose="020B0604020202020204" pitchFamily="34" charset="0"/>
              <a:buChar char="•"/>
              <a:defRPr/>
            </a:pPr>
            <a:r>
              <a:rPr lang="en-US" dirty="0" smtClean="0">
                <a:solidFill>
                  <a:srgbClr val="FFFF00"/>
                </a:solidFill>
              </a:rPr>
              <a:t>Bald Eagles and Golden Eagles</a:t>
            </a:r>
          </a:p>
          <a:p>
            <a:pPr marL="0" indent="0">
              <a:buFontTx/>
              <a:buNone/>
              <a:defRPr/>
            </a:pPr>
            <a:endParaRPr lang="en-US" sz="2800" dirty="0"/>
          </a:p>
        </p:txBody>
      </p:sp>
    </p:spTree>
    <p:extLst>
      <p:ext uri="{BB962C8B-B14F-4D97-AF65-F5344CB8AC3E}">
        <p14:creationId xmlns:p14="http://schemas.microsoft.com/office/powerpoint/2010/main" val="37999458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freequark.com/wp-content/uploads/2012/04/nestingosprey16750.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5153" y="4544540"/>
            <a:ext cx="3091541" cy="2316595"/>
          </a:xfrm>
          <a:prstGeom prst="rect">
            <a:avLst/>
          </a:prstGeom>
          <a:noFill/>
          <a:extLst>
            <a:ext uri="{909E8E84-426E-40DD-AFC4-6F175D3DCCD1}">
              <a14:hiddenFill xmlns:a14="http://schemas.microsoft.com/office/drawing/2010/main">
                <a:solidFill>
                  <a:srgbClr val="FFFFFF"/>
                </a:solidFill>
              </a14:hiddenFill>
            </a:ext>
          </a:extLst>
        </p:spPr>
      </p:pic>
      <p:sp>
        <p:nvSpPr>
          <p:cNvPr id="433155" name="Rectangle 3"/>
          <p:cNvSpPr>
            <a:spLocks noGrp="1" noChangeArrowheads="1"/>
          </p:cNvSpPr>
          <p:nvPr>
            <p:ph type="title"/>
          </p:nvPr>
        </p:nvSpPr>
        <p:spPr>
          <a:xfrm>
            <a:off x="310243" y="1524000"/>
            <a:ext cx="82296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Eagles and </a:t>
            </a:r>
            <a:r>
              <a:rPr lang="en-US" sz="4000" b="1" dirty="0">
                <a:solidFill>
                  <a:schemeClr val="folHlink"/>
                </a:solidFill>
                <a:effectLst>
                  <a:outerShdw blurRad="38100" dist="38100" dir="2700000" algn="tl">
                    <a:srgbClr val="000000"/>
                  </a:outerShdw>
                </a:effectLst>
              </a:rPr>
              <a:t>o</a:t>
            </a:r>
            <a:r>
              <a:rPr lang="en-US" sz="4000" b="1" dirty="0" smtClean="0">
                <a:solidFill>
                  <a:schemeClr val="folHlink"/>
                </a:solidFill>
                <a:effectLst>
                  <a:outerShdw blurRad="38100" dist="38100" dir="2700000" algn="tl">
                    <a:srgbClr val="000000"/>
                  </a:outerShdw>
                </a:effectLst>
              </a:rPr>
              <a:t>ther Raptors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228600" y="2438400"/>
            <a:ext cx="9220200" cy="4754563"/>
          </a:xfrm>
        </p:spPr>
        <p:txBody>
          <a:bodyPr/>
          <a:lstStyle/>
          <a:p>
            <a:pPr lvl="1">
              <a:buFont typeface="Arial" panose="020B0604020202020204" pitchFamily="34" charset="0"/>
              <a:buChar char="•"/>
              <a:defRPr/>
            </a:pPr>
            <a:r>
              <a:rPr lang="en-US" sz="2000" dirty="0"/>
              <a:t>Bald and Golden Eagle Protection Act (BGEPA</a:t>
            </a:r>
            <a:r>
              <a:rPr lang="en-US" sz="2000" dirty="0" smtClean="0"/>
              <a:t>), MBTA, and some state protection</a:t>
            </a:r>
          </a:p>
          <a:p>
            <a:pPr lvl="1">
              <a:buFont typeface="Arial" panose="020B0604020202020204" pitchFamily="34" charset="0"/>
              <a:buChar char="•"/>
              <a:defRPr/>
            </a:pPr>
            <a:r>
              <a:rPr lang="en-US" sz="2000" dirty="0" smtClean="0"/>
              <a:t>Number </a:t>
            </a:r>
            <a:r>
              <a:rPr lang="en-US" sz="2000" dirty="0"/>
              <a:t>of </a:t>
            </a:r>
            <a:r>
              <a:rPr lang="en-US" sz="2000" dirty="0" smtClean="0"/>
              <a:t>nests </a:t>
            </a:r>
            <a:r>
              <a:rPr lang="en-US" sz="2000" dirty="0"/>
              <a:t>on </a:t>
            </a:r>
            <a:r>
              <a:rPr lang="en-US" sz="2000" dirty="0" smtClean="0"/>
              <a:t>towers is increasing.</a:t>
            </a:r>
          </a:p>
          <a:p>
            <a:pPr lvl="1">
              <a:buFont typeface="Arial" panose="020B0604020202020204" pitchFamily="34" charset="0"/>
              <a:buChar char="•"/>
              <a:defRPr/>
            </a:pPr>
            <a:r>
              <a:rPr lang="en-US" sz="2000" dirty="0" smtClean="0"/>
              <a:t>Contact USFWS &amp; state natural resource agency before construction or maintenance activities on towers with nests. May require permits. Nest exclusion devices can be used.</a:t>
            </a:r>
          </a:p>
          <a:p>
            <a:pPr lvl="1">
              <a:buFont typeface="Arial" panose="020B0604020202020204" pitchFamily="34" charset="0"/>
              <a:buChar char="•"/>
              <a:defRPr/>
            </a:pPr>
            <a:r>
              <a:rPr lang="en-US" sz="2000" dirty="0" smtClean="0"/>
              <a:t>Raptors can become </a:t>
            </a:r>
            <a:r>
              <a:rPr lang="en-US" sz="2000" dirty="0"/>
              <a:t>entangled in antenna  </a:t>
            </a:r>
            <a:r>
              <a:rPr lang="en-US" sz="2000" dirty="0" smtClean="0"/>
              <a:t>                                              wires </a:t>
            </a:r>
            <a:r>
              <a:rPr lang="en-US" sz="2000" dirty="0"/>
              <a:t>or </a:t>
            </a:r>
            <a:r>
              <a:rPr lang="en-US" sz="2000" dirty="0" smtClean="0"/>
              <a:t>twine </a:t>
            </a:r>
            <a:r>
              <a:rPr lang="en-US" sz="2000" dirty="0"/>
              <a:t>used as nesting material. </a:t>
            </a:r>
            <a:r>
              <a:rPr lang="en-US" sz="2000" dirty="0" smtClean="0"/>
              <a:t>                                              Minimize excess </a:t>
            </a:r>
            <a:r>
              <a:rPr lang="en-US" sz="2000" dirty="0"/>
              <a:t>wires, securely </a:t>
            </a:r>
            <a:r>
              <a:rPr lang="en-US" sz="2000" dirty="0" smtClean="0"/>
              <a:t>attach wires                                                  to tower, </a:t>
            </a:r>
            <a:r>
              <a:rPr lang="en-US" sz="2000" dirty="0"/>
              <a:t>and shrink </a:t>
            </a:r>
            <a:r>
              <a:rPr lang="en-US" sz="2000" dirty="0" smtClean="0"/>
              <a:t>wrap </a:t>
            </a:r>
            <a:r>
              <a:rPr lang="en-US" sz="2000" dirty="0"/>
              <a:t>or </a:t>
            </a:r>
            <a:r>
              <a:rPr lang="en-US" sz="2000" dirty="0" smtClean="0"/>
              <a:t>tape wires </a:t>
            </a:r>
            <a:r>
              <a:rPr lang="en-US" sz="2000" dirty="0"/>
              <a:t>together </a:t>
            </a:r>
            <a:r>
              <a:rPr lang="en-US" sz="2000" dirty="0" smtClean="0"/>
              <a:t>                                            to </a:t>
            </a:r>
            <a:r>
              <a:rPr lang="en-US" sz="2000" dirty="0"/>
              <a:t>reduce the </a:t>
            </a:r>
            <a:r>
              <a:rPr lang="en-US" sz="2000" dirty="0" smtClean="0"/>
              <a:t>risk of entanglement. Contact                                                          state natural resources </a:t>
            </a:r>
            <a:r>
              <a:rPr lang="en-US" sz="2000" dirty="0"/>
              <a:t>protection </a:t>
            </a:r>
            <a:r>
              <a:rPr lang="en-US" sz="2000" dirty="0" smtClean="0"/>
              <a:t>agency &amp;                                                   USFWS if bird entanglement occurs. </a:t>
            </a:r>
          </a:p>
        </p:txBody>
      </p:sp>
      <p:sp>
        <p:nvSpPr>
          <p:cNvPr id="3" name="TextBox 2"/>
          <p:cNvSpPr txBox="1"/>
          <p:nvPr/>
        </p:nvSpPr>
        <p:spPr>
          <a:xfrm>
            <a:off x="7968343" y="6525177"/>
            <a:ext cx="1143000" cy="553998"/>
          </a:xfrm>
          <a:prstGeom prst="rect">
            <a:avLst/>
          </a:prstGeom>
          <a:noFill/>
        </p:spPr>
        <p:txBody>
          <a:bodyPr wrap="square" rtlCol="0">
            <a:spAutoFit/>
          </a:bodyPr>
          <a:lstStyle/>
          <a:p>
            <a:r>
              <a:rPr lang="en-US" sz="1200" dirty="0">
                <a:solidFill>
                  <a:srgbClr val="92D050"/>
                </a:solidFill>
              </a:rPr>
              <a:t>©ingridtaylar</a:t>
            </a:r>
          </a:p>
          <a:p>
            <a:endParaRPr lang="en-US" dirty="0"/>
          </a:p>
        </p:txBody>
      </p:sp>
    </p:spTree>
    <p:extLst>
      <p:ext uri="{BB962C8B-B14F-4D97-AF65-F5344CB8AC3E}">
        <p14:creationId xmlns:p14="http://schemas.microsoft.com/office/powerpoint/2010/main" val="13885290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endParaRPr lang="en-US" dirty="0" smtClean="0"/>
          </a:p>
        </p:txBody>
      </p:sp>
      <p:sp>
        <p:nvSpPr>
          <p:cNvPr id="46082" name="Content Placeholder 2"/>
          <p:cNvSpPr>
            <a:spLocks noGrp="1"/>
          </p:cNvSpPr>
          <p:nvPr>
            <p:ph idx="1"/>
          </p:nvPr>
        </p:nvSpPr>
        <p:spPr/>
        <p:txBody>
          <a:bodyPr/>
          <a:lstStyle/>
          <a:p>
            <a:endParaRPr lang="en-US" dirty="0" smtClean="0"/>
          </a:p>
        </p:txBody>
      </p:sp>
      <p:pic>
        <p:nvPicPr>
          <p:cNvPr id="46083" name="Picture 11" descr="000_0054"/>
          <p:cNvPicPr>
            <a:picLocks noChangeAspect="1" noChangeArrowheads="1"/>
          </p:cNvPicPr>
          <p:nvPr/>
        </p:nvPicPr>
        <p:blipFill>
          <a:blip r:embed="rId3"/>
          <a:srcRect/>
          <a:stretch>
            <a:fillRect/>
          </a:stretch>
        </p:blipFill>
        <p:spPr bwMode="auto">
          <a:xfrm>
            <a:off x="-7938" y="0"/>
            <a:ext cx="9159876" cy="687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100_3891"/>
          <p:cNvPicPr>
            <a:picLocks noChangeAspect="1" noChangeArrowheads="1"/>
          </p:cNvPicPr>
          <p:nvPr/>
        </p:nvPicPr>
        <p:blipFill>
          <a:blip r:embed="rId3"/>
          <a:srcRect/>
          <a:stretch>
            <a:fillRect/>
          </a:stretch>
        </p:blipFill>
        <p:spPr bwMode="auto">
          <a:xfrm>
            <a:off x="2057400" y="0"/>
            <a:ext cx="5143500" cy="6858000"/>
          </a:xfrm>
          <a:prstGeom prst="rect">
            <a:avLst/>
          </a:prstGeom>
          <a:noFill/>
          <a:ln w="9525">
            <a:noFill/>
            <a:miter lim="800000"/>
            <a:headEnd/>
            <a:tailEnd/>
          </a:ln>
        </p:spPr>
      </p:pic>
      <p:sp>
        <p:nvSpPr>
          <p:cNvPr id="466947" name="Text Box 3"/>
          <p:cNvSpPr txBox="1">
            <a:spLocks noChangeArrowheads="1"/>
          </p:cNvSpPr>
          <p:nvPr/>
        </p:nvSpPr>
        <p:spPr bwMode="auto">
          <a:xfrm>
            <a:off x="1676400" y="2057400"/>
            <a:ext cx="6019800" cy="1754188"/>
          </a:xfrm>
          <a:prstGeom prst="rect">
            <a:avLst/>
          </a:prstGeom>
          <a:noFill/>
          <a:ln>
            <a:noFill/>
          </a:ln>
          <a:effectLst/>
          <a:extLst/>
        </p:spPr>
        <p:txBody>
          <a:bodyPr>
            <a:spAutoFit/>
          </a:bodyPr>
          <a:lstStyle/>
          <a:p>
            <a:pPr algn="ctr">
              <a:defRPr/>
            </a:pPr>
            <a:r>
              <a:rPr lang="en-US" sz="3600" b="1" dirty="0">
                <a:solidFill>
                  <a:schemeClr val="folHlink"/>
                </a:solidFill>
                <a:effectLst>
                  <a:outerShdw blurRad="38100" dist="38100" dir="2700000" algn="tl">
                    <a:srgbClr val="000000"/>
                  </a:outerShdw>
                </a:effectLst>
                <a:latin typeface="Times New Roman" pitchFamily="18" charset="0"/>
              </a:rPr>
              <a:t>For more information contact:</a:t>
            </a:r>
          </a:p>
          <a:p>
            <a:pPr algn="ctr">
              <a:defRPr/>
            </a:pPr>
            <a:r>
              <a:rPr lang="en-US" sz="3600" b="1" dirty="0">
                <a:solidFill>
                  <a:schemeClr val="folHlink"/>
                </a:solidFill>
                <a:effectLst>
                  <a:outerShdw blurRad="38100" dist="38100" dir="2700000" algn="tl">
                    <a:srgbClr val="000000"/>
                  </a:outerShdw>
                </a:effectLst>
                <a:latin typeface="Times New Roman" pitchFamily="18" charset="0"/>
              </a:rPr>
              <a:t>Joelle.Gehring@FCC.gov</a:t>
            </a:r>
          </a:p>
        </p:txBody>
      </p:sp>
      <p:pic>
        <p:nvPicPr>
          <p:cNvPr id="47107" name="Picture 2"/>
          <p:cNvPicPr>
            <a:picLocks noChangeAspect="1" noChangeArrowheads="1"/>
          </p:cNvPicPr>
          <p:nvPr/>
        </p:nvPicPr>
        <p:blipFill>
          <a:blip r:embed="rId4"/>
          <a:srcRect/>
          <a:stretch>
            <a:fillRect/>
          </a:stretch>
        </p:blipFill>
        <p:spPr bwMode="auto">
          <a:xfrm>
            <a:off x="6096000" y="4981575"/>
            <a:ext cx="3001963" cy="1876425"/>
          </a:xfrm>
          <a:prstGeom prst="rect">
            <a:avLst/>
          </a:prstGeom>
          <a:noFill/>
          <a:ln w="9525">
            <a:noFill/>
            <a:miter lim="800000"/>
            <a:headEnd/>
            <a:tailEnd/>
          </a:ln>
        </p:spPr>
      </p:pic>
      <p:pic>
        <p:nvPicPr>
          <p:cNvPr id="47108" name="Picture 3"/>
          <p:cNvPicPr>
            <a:picLocks noChangeAspect="1" noChangeArrowheads="1"/>
          </p:cNvPicPr>
          <p:nvPr/>
        </p:nvPicPr>
        <p:blipFill>
          <a:blip r:embed="rId5"/>
          <a:srcRect/>
          <a:stretch>
            <a:fillRect/>
          </a:stretch>
        </p:blipFill>
        <p:spPr bwMode="auto">
          <a:xfrm>
            <a:off x="0" y="4859338"/>
            <a:ext cx="2667000" cy="1998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2046288" y="2347748"/>
            <a:ext cx="6705600" cy="4525963"/>
          </a:xfrm>
        </p:spPr>
        <p:txBody>
          <a:bodyPr/>
          <a:lstStyle/>
          <a:p>
            <a:pPr marL="342900" lvl="1" indent="-342900">
              <a:buFontTx/>
              <a:buChar char="•"/>
              <a:defRPr/>
            </a:pPr>
            <a:r>
              <a:rPr lang="en-US" dirty="0" smtClean="0"/>
              <a:t>Plants </a:t>
            </a:r>
            <a:r>
              <a:rPr lang="en-US" dirty="0"/>
              <a:t>and animals </a:t>
            </a:r>
            <a:endParaRPr lang="en-US" dirty="0" smtClean="0"/>
          </a:p>
          <a:p>
            <a:pPr marL="342900" lvl="1" indent="-342900">
              <a:buFontTx/>
              <a:buChar char="•"/>
              <a:defRPr/>
            </a:pPr>
            <a:r>
              <a:rPr lang="en-US" dirty="0" smtClean="0"/>
              <a:t>Determine if T&amp;E species at your proposed facility site</a:t>
            </a:r>
          </a:p>
          <a:p>
            <a:pPr marL="457200" lvl="1" indent="0">
              <a:buFontTx/>
              <a:buNone/>
              <a:defRPr/>
            </a:pPr>
            <a:endParaRPr lang="en-US" dirty="0"/>
          </a:p>
          <a:p>
            <a:pPr marL="457200" lvl="1" indent="0">
              <a:buFontTx/>
              <a:buNone/>
              <a:defRPr/>
            </a:pPr>
            <a:endParaRPr lang="en-US" dirty="0" smtClean="0"/>
          </a:p>
        </p:txBody>
      </p:sp>
      <p:pic>
        <p:nvPicPr>
          <p:cNvPr id="21509" name="Picture 2"/>
          <p:cNvPicPr>
            <a:picLocks noChangeAspect="1"/>
          </p:cNvPicPr>
          <p:nvPr/>
        </p:nvPicPr>
        <p:blipFill>
          <a:blip r:embed="rId4"/>
          <a:srcRect/>
          <a:stretch>
            <a:fillRect/>
          </a:stretch>
        </p:blipFill>
        <p:spPr bwMode="auto">
          <a:xfrm>
            <a:off x="2036763" y="4191000"/>
            <a:ext cx="3362325" cy="2409825"/>
          </a:xfrm>
          <a:prstGeom prst="rect">
            <a:avLst/>
          </a:prstGeom>
          <a:noFill/>
          <a:ln w="9525">
            <a:noFill/>
            <a:miter lim="800000"/>
            <a:headEnd/>
            <a:tailEnd/>
          </a:ln>
        </p:spPr>
      </p:pic>
      <p:pic>
        <p:nvPicPr>
          <p:cNvPr id="21510" name="Picture 3"/>
          <p:cNvPicPr>
            <a:picLocks noChangeAspect="1"/>
          </p:cNvPicPr>
          <p:nvPr/>
        </p:nvPicPr>
        <p:blipFill>
          <a:blip r:embed="rId5"/>
          <a:srcRect/>
          <a:stretch>
            <a:fillRect/>
          </a:stretch>
        </p:blipFill>
        <p:spPr bwMode="auto">
          <a:xfrm>
            <a:off x="5446713" y="4206875"/>
            <a:ext cx="3581400" cy="2419350"/>
          </a:xfrm>
          <a:prstGeom prst="rect">
            <a:avLst/>
          </a:prstGeom>
          <a:noFill/>
          <a:ln w="9525">
            <a:noFill/>
            <a:miter lim="800000"/>
            <a:headEnd/>
            <a:tailEnd/>
          </a:ln>
        </p:spPr>
      </p:pic>
      <p:sp>
        <p:nvSpPr>
          <p:cNvPr id="11" name="Rectangle 3"/>
          <p:cNvSpPr txBox="1">
            <a:spLocks noChangeArrowheads="1"/>
          </p:cNvSpPr>
          <p:nvPr/>
        </p:nvSpPr>
        <p:spPr bwMode="auto">
          <a:xfrm>
            <a:off x="762000" y="12954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smtClean="0">
                <a:solidFill>
                  <a:schemeClr val="folHlink"/>
                </a:solidFill>
                <a:effectLst>
                  <a:outerShdw blurRad="38100" dist="38100" dir="2700000" algn="tl">
                    <a:srgbClr val="000000"/>
                  </a:outerShdw>
                </a:effectLst>
              </a:rPr>
              <a:t>Threatened &amp; Endangered Species</a:t>
            </a:r>
            <a:endParaRPr lang="en-US" sz="3600" b="1" dirty="0" smtClean="0">
              <a:solidFill>
                <a:schemeClr val="folHlink"/>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2532" name="Content Placeholder 1"/>
          <p:cNvSpPr>
            <a:spLocks noGrp="1"/>
          </p:cNvSpPr>
          <p:nvPr>
            <p:ph sz="half" idx="2"/>
          </p:nvPr>
        </p:nvSpPr>
        <p:spPr>
          <a:xfrm>
            <a:off x="1981200" y="2332037"/>
            <a:ext cx="7010400" cy="4525963"/>
          </a:xfrm>
        </p:spPr>
        <p:txBody>
          <a:bodyPr/>
          <a:lstStyle/>
          <a:p>
            <a:r>
              <a:rPr lang="en-US" sz="2800" dirty="0" smtClean="0"/>
              <a:t>Information for Planning and Conservation (IPaC) </a:t>
            </a:r>
          </a:p>
          <a:p>
            <a:pPr lvl="1"/>
            <a:r>
              <a:rPr lang="en-US" dirty="0" smtClean="0"/>
              <a:t>USFWS tool </a:t>
            </a:r>
          </a:p>
          <a:p>
            <a:pPr lvl="1"/>
            <a:r>
              <a:rPr lang="en-US" dirty="0" smtClean="0"/>
              <a:t>Provides species lists, critical habitat designations</a:t>
            </a:r>
          </a:p>
          <a:p>
            <a:pPr lvl="1"/>
            <a:r>
              <a:rPr lang="en-US" u="sng" dirty="0">
                <a:hlinkClick r:id="rId4"/>
              </a:rPr>
              <a:t>http://</a:t>
            </a:r>
            <a:r>
              <a:rPr lang="en-US" u="sng" dirty="0" smtClean="0">
                <a:hlinkClick r:id="rId4"/>
              </a:rPr>
              <a:t>ecos.fws.gov/ipac/</a:t>
            </a:r>
            <a:endParaRPr lang="en-US" u="sng" dirty="0" smtClean="0"/>
          </a:p>
          <a:p>
            <a:pPr lvl="1"/>
            <a:endParaRPr lang="en-US" sz="2000" dirty="0" smtClean="0">
              <a:solidFill>
                <a:srgbClr val="66FF33"/>
              </a:solidFill>
            </a:endParaRPr>
          </a:p>
        </p:txBody>
      </p:sp>
      <p:sp>
        <p:nvSpPr>
          <p:cNvPr id="7" name="Rectangle 3"/>
          <p:cNvSpPr txBox="1">
            <a:spLocks noChangeArrowheads="1"/>
          </p:cNvSpPr>
          <p:nvPr/>
        </p:nvSpPr>
        <p:spPr bwMode="auto">
          <a:xfrm>
            <a:off x="762000" y="12954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dirty="0" smtClean="0">
                <a:solidFill>
                  <a:schemeClr val="folHlink"/>
                </a:solidFill>
                <a:effectLst>
                  <a:outerShdw blurRad="38100" dist="38100" dir="2700000" algn="tl">
                    <a:srgbClr val="000000"/>
                  </a:outerShdw>
                </a:effectLst>
              </a:rPr>
              <a:t>Threatened &amp; Endangered Species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5" name="Rectangle 3"/>
          <p:cNvSpPr>
            <a:spLocks noGrp="1" noChangeArrowheads="1"/>
          </p:cNvSpPr>
          <p:nvPr>
            <p:ph type="title"/>
          </p:nvPr>
        </p:nvSpPr>
        <p:spPr>
          <a:xfrm>
            <a:off x="914400" y="304800"/>
            <a:ext cx="8229600" cy="1143000"/>
          </a:xfrm>
        </p:spPr>
        <p:txBody>
          <a:bodyPr/>
          <a:lstStyle/>
          <a:p>
            <a:pPr eaLnBrk="1" hangingPunct="1">
              <a:defRPr/>
            </a:pPr>
            <a:r>
              <a:rPr lang="en-US" sz="4800" b="1" dirty="0" smtClean="0">
                <a:solidFill>
                  <a:schemeClr val="folHlink"/>
                </a:solidFill>
                <a:effectLst>
                  <a:outerShdw blurRad="38100" dist="38100" dir="2700000" algn="tl">
                    <a:srgbClr val="000000"/>
                  </a:outerShdw>
                </a:effectLst>
              </a:rPr>
              <a:t>Threatened and Endangered Species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2532" name="Content Placeholder 1"/>
          <p:cNvSpPr>
            <a:spLocks noGrp="1"/>
          </p:cNvSpPr>
          <p:nvPr>
            <p:ph sz="half" idx="2"/>
          </p:nvPr>
        </p:nvSpPr>
        <p:spPr>
          <a:xfrm>
            <a:off x="1981200" y="1828800"/>
            <a:ext cx="6705600" cy="4525963"/>
          </a:xfrm>
        </p:spPr>
        <p:txBody>
          <a:bodyPr/>
          <a:lstStyle/>
          <a:p>
            <a:pPr lvl="1"/>
            <a:endParaRPr lang="en-US" sz="2000" dirty="0" smtClean="0">
              <a:solidFill>
                <a:srgbClr val="66FF33"/>
              </a:solidFill>
            </a:endParaRPr>
          </a:p>
        </p:txBody>
      </p:sp>
      <p:pic>
        <p:nvPicPr>
          <p:cNvPr id="2" name="Picture 1"/>
          <p:cNvPicPr>
            <a:picLocks noChangeAspect="1"/>
          </p:cNvPicPr>
          <p:nvPr/>
        </p:nvPicPr>
        <p:blipFill>
          <a:blip r:embed="rId3"/>
          <a:stretch>
            <a:fillRect/>
          </a:stretch>
        </p:blipFill>
        <p:spPr>
          <a:xfrm>
            <a:off x="304800" y="11430"/>
            <a:ext cx="8610600" cy="6888480"/>
          </a:xfrm>
          <a:prstGeom prst="rect">
            <a:avLst/>
          </a:prstGeom>
        </p:spPr>
      </p:pic>
    </p:spTree>
    <p:extLst>
      <p:ext uri="{BB962C8B-B14F-4D97-AF65-F5344CB8AC3E}">
        <p14:creationId xmlns:p14="http://schemas.microsoft.com/office/powerpoint/2010/main" val="3635016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914400" y="304800"/>
            <a:ext cx="8229600" cy="1143000"/>
          </a:xfrm>
        </p:spPr>
        <p:txBody>
          <a:bodyPr/>
          <a:lstStyle/>
          <a:p>
            <a:pPr eaLnBrk="1" hangingPunct="1">
              <a:defRPr/>
            </a:pPr>
            <a:r>
              <a:rPr lang="en-US" sz="4800" b="1" dirty="0" smtClean="0">
                <a:solidFill>
                  <a:schemeClr val="folHlink"/>
                </a:solidFill>
                <a:effectLst>
                  <a:outerShdw blurRad="38100" dist="38100" dir="2700000" algn="tl">
                    <a:srgbClr val="000000"/>
                  </a:outerShdw>
                </a:effectLst>
              </a:rPr>
              <a:t>Threatened and Endangered Species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2532" name="Content Placeholder 1"/>
          <p:cNvSpPr>
            <a:spLocks noGrp="1"/>
          </p:cNvSpPr>
          <p:nvPr>
            <p:ph sz="half" idx="2"/>
          </p:nvPr>
        </p:nvSpPr>
        <p:spPr>
          <a:xfrm>
            <a:off x="1981200" y="1828800"/>
            <a:ext cx="6705600" cy="4525963"/>
          </a:xfrm>
        </p:spPr>
        <p:txBody>
          <a:bodyPr/>
          <a:lstStyle/>
          <a:p>
            <a:pPr lvl="1"/>
            <a:endParaRPr lang="en-US" sz="2000" dirty="0" smtClean="0">
              <a:solidFill>
                <a:srgbClr val="66FF33"/>
              </a:solidFill>
            </a:endParaRPr>
          </a:p>
        </p:txBody>
      </p:sp>
      <p:pic>
        <p:nvPicPr>
          <p:cNvPr id="2" name="Picture 1"/>
          <p:cNvPicPr>
            <a:picLocks noChangeAspect="1"/>
          </p:cNvPicPr>
          <p:nvPr/>
        </p:nvPicPr>
        <p:blipFill>
          <a:blip r:embed="rId4"/>
          <a:stretch>
            <a:fillRect/>
          </a:stretch>
        </p:blipFill>
        <p:spPr>
          <a:xfrm>
            <a:off x="304800" y="0"/>
            <a:ext cx="8572500" cy="6858000"/>
          </a:xfrm>
          <a:prstGeom prst="rect">
            <a:avLst/>
          </a:prstGeom>
        </p:spPr>
      </p:pic>
    </p:spTree>
    <p:extLst>
      <p:ext uri="{BB962C8B-B14F-4D97-AF65-F5344CB8AC3E}">
        <p14:creationId xmlns:p14="http://schemas.microsoft.com/office/powerpoint/2010/main" val="1989523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914400" y="304800"/>
            <a:ext cx="8229600" cy="1143000"/>
          </a:xfrm>
        </p:spPr>
        <p:txBody>
          <a:bodyPr/>
          <a:lstStyle/>
          <a:p>
            <a:pPr eaLnBrk="1" hangingPunct="1">
              <a:defRPr/>
            </a:pPr>
            <a:r>
              <a:rPr lang="en-US" sz="4800" b="1" dirty="0" smtClean="0">
                <a:solidFill>
                  <a:schemeClr val="folHlink"/>
                </a:solidFill>
                <a:effectLst>
                  <a:outerShdw blurRad="38100" dist="38100" dir="2700000" algn="tl">
                    <a:srgbClr val="000000"/>
                  </a:outerShdw>
                </a:effectLst>
              </a:rPr>
              <a:t>Threatened and Endangered Species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2532" name="Content Placeholder 1"/>
          <p:cNvSpPr>
            <a:spLocks noGrp="1"/>
          </p:cNvSpPr>
          <p:nvPr>
            <p:ph sz="half" idx="2"/>
          </p:nvPr>
        </p:nvSpPr>
        <p:spPr>
          <a:xfrm>
            <a:off x="1981200" y="1828800"/>
            <a:ext cx="6705600" cy="4525963"/>
          </a:xfrm>
        </p:spPr>
        <p:txBody>
          <a:bodyPr/>
          <a:lstStyle/>
          <a:p>
            <a:pPr lvl="1"/>
            <a:endParaRPr lang="en-US" sz="2000" dirty="0" smtClean="0">
              <a:solidFill>
                <a:srgbClr val="66FF33"/>
              </a:solidFill>
            </a:endParaRPr>
          </a:p>
        </p:txBody>
      </p:sp>
      <p:pic>
        <p:nvPicPr>
          <p:cNvPr id="2" name="Picture 1"/>
          <p:cNvPicPr>
            <a:picLocks noChangeAspect="1"/>
          </p:cNvPicPr>
          <p:nvPr/>
        </p:nvPicPr>
        <p:blipFill>
          <a:blip r:embed="rId4"/>
          <a:stretch>
            <a:fillRect/>
          </a:stretch>
        </p:blipFill>
        <p:spPr>
          <a:xfrm>
            <a:off x="304800" y="0"/>
            <a:ext cx="8572500" cy="6858000"/>
          </a:xfrm>
          <a:prstGeom prst="rect">
            <a:avLst/>
          </a:prstGeom>
        </p:spPr>
      </p:pic>
    </p:spTree>
    <p:extLst>
      <p:ext uri="{BB962C8B-B14F-4D97-AF65-F5344CB8AC3E}">
        <p14:creationId xmlns:p14="http://schemas.microsoft.com/office/powerpoint/2010/main" val="307736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4834</TotalTime>
  <Words>2017</Words>
  <Application>Microsoft Office PowerPoint</Application>
  <PresentationFormat>On-screen Show (4:3)</PresentationFormat>
  <Paragraphs>314</Paragraphs>
  <Slides>46</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Arial Black</vt:lpstr>
      <vt:lpstr>Calibri</vt:lpstr>
      <vt:lpstr>Times New Roman</vt:lpstr>
      <vt:lpstr>Default Design</vt:lpstr>
      <vt:lpstr>Biological Reviews, FAA Tower Lighting, and Northern Long-eared Bats</vt:lpstr>
      <vt:lpstr>Biological Review</vt:lpstr>
      <vt:lpstr>Biological Review</vt:lpstr>
      <vt:lpstr>Threatened &amp; Endangered Species</vt:lpstr>
      <vt:lpstr>PowerPoint Presentation</vt:lpstr>
      <vt:lpstr>PowerPoint Presentation</vt:lpstr>
      <vt:lpstr>Threatened and Endangered Species</vt:lpstr>
      <vt:lpstr>Threatened and Endangered Species</vt:lpstr>
      <vt:lpstr>Threatened and Endangered Species</vt:lpstr>
      <vt:lpstr>Threatened and Endangered Species</vt:lpstr>
      <vt:lpstr>PowerPoint Presentation</vt:lpstr>
      <vt:lpstr>Threatened and Endangered Species</vt:lpstr>
      <vt:lpstr>PowerPoint Presentation</vt:lpstr>
      <vt:lpstr>PowerPoint Presentation</vt:lpstr>
      <vt:lpstr>PowerPoint Presentation</vt:lpstr>
      <vt:lpstr>PowerPoint Presentation</vt:lpstr>
      <vt:lpstr>Biological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Biological Review</vt:lpstr>
      <vt:lpstr>PowerPoint Presentation</vt:lpstr>
      <vt:lpstr>PowerPoint Presentation</vt:lpstr>
      <vt:lpstr>Detected Bird Mortality</vt:lpstr>
      <vt:lpstr>Variables Related to Bird Collisions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Lighting Deviation Process</vt:lpstr>
      <vt:lpstr>Lighting Deviation Process</vt:lpstr>
      <vt:lpstr>PowerPoint Presentation</vt:lpstr>
      <vt:lpstr>Biological Review</vt:lpstr>
      <vt:lpstr>Eagles and other Raptors</vt:lpstr>
      <vt:lpstr>PowerPoint Presentation</vt:lpstr>
      <vt:lpstr>PowerPoint Presentation</vt:lpstr>
    </vt:vector>
  </TitlesOfParts>
  <Company>CAWS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Avian collision study plan for the Michigan Public Safety Communications System (MPSCS): quantifying the role of lighting, height, and guy wires in avian mortality</dc:title>
  <dc:creator>Joelle Gehring</dc:creator>
  <cp:lastModifiedBy>Joelle Gehring</cp:lastModifiedBy>
  <cp:revision>587</cp:revision>
  <cp:lastPrinted>2016-05-04T12:23:36Z</cp:lastPrinted>
  <dcterms:created xsi:type="dcterms:W3CDTF">2004-02-02T22:21:54Z</dcterms:created>
  <dcterms:modified xsi:type="dcterms:W3CDTF">2016-05-04T20:44:17Z</dcterms:modified>
</cp:coreProperties>
</file>