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sldIdLst>
    <p:sldId id="278" r:id="rId2"/>
    <p:sldId id="279" r:id="rId3"/>
    <p:sldId id="295" r:id="rId4"/>
    <p:sldId id="298" r:id="rId5"/>
    <p:sldId id="300" r:id="rId6"/>
    <p:sldId id="301" r:id="rId7"/>
    <p:sldId id="302" r:id="rId8"/>
    <p:sldId id="286" r:id="rId9"/>
    <p:sldId id="303" r:id="rId10"/>
  </p:sldIdLst>
  <p:sldSz cx="9144000" cy="6858000" type="screen4x3"/>
  <p:notesSz cx="6858000" cy="9144000"/>
  <p:defaultTextStyle>
    <a:defPPr>
      <a:defRPr lang="en-US"/>
    </a:defPPr>
    <a:lvl1pPr algn="ctr" rtl="0" eaLnBrk="0" fontAlgn="base" hangingPunct="0">
      <a:spcBef>
        <a:spcPct val="0"/>
      </a:spcBef>
      <a:spcAft>
        <a:spcPct val="0"/>
      </a:spcAft>
      <a:defRPr sz="2400" kern="1200">
        <a:solidFill>
          <a:schemeClr val="tx1"/>
        </a:solidFill>
        <a:latin typeface="Times"/>
        <a:ea typeface="+mn-ea"/>
        <a:cs typeface="+mn-cs"/>
      </a:defRPr>
    </a:lvl1pPr>
    <a:lvl2pPr marL="457200" algn="ctr" rtl="0" eaLnBrk="0" fontAlgn="base" hangingPunct="0">
      <a:spcBef>
        <a:spcPct val="0"/>
      </a:spcBef>
      <a:spcAft>
        <a:spcPct val="0"/>
      </a:spcAft>
      <a:defRPr sz="2400" kern="1200">
        <a:solidFill>
          <a:schemeClr val="tx1"/>
        </a:solidFill>
        <a:latin typeface="Times"/>
        <a:ea typeface="+mn-ea"/>
        <a:cs typeface="+mn-cs"/>
      </a:defRPr>
    </a:lvl2pPr>
    <a:lvl3pPr marL="914400" algn="ctr" rtl="0" eaLnBrk="0" fontAlgn="base" hangingPunct="0">
      <a:spcBef>
        <a:spcPct val="0"/>
      </a:spcBef>
      <a:spcAft>
        <a:spcPct val="0"/>
      </a:spcAft>
      <a:defRPr sz="2400" kern="1200">
        <a:solidFill>
          <a:schemeClr val="tx1"/>
        </a:solidFill>
        <a:latin typeface="Times"/>
        <a:ea typeface="+mn-ea"/>
        <a:cs typeface="+mn-cs"/>
      </a:defRPr>
    </a:lvl3pPr>
    <a:lvl4pPr marL="1371600" algn="ctr" rtl="0" eaLnBrk="0" fontAlgn="base" hangingPunct="0">
      <a:spcBef>
        <a:spcPct val="0"/>
      </a:spcBef>
      <a:spcAft>
        <a:spcPct val="0"/>
      </a:spcAft>
      <a:defRPr sz="2400" kern="1200">
        <a:solidFill>
          <a:schemeClr val="tx1"/>
        </a:solidFill>
        <a:latin typeface="Times"/>
        <a:ea typeface="+mn-ea"/>
        <a:cs typeface="+mn-cs"/>
      </a:defRPr>
    </a:lvl4pPr>
    <a:lvl5pPr marL="1828800" algn="ctr"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C68"/>
    <a:srgbClr val="328C83"/>
    <a:srgbClr val="006F66"/>
    <a:srgbClr val="0098AC"/>
    <a:srgbClr val="00788A"/>
    <a:srgbClr val="455560"/>
    <a:srgbClr val="007888"/>
    <a:srgbClr val="66A9A2"/>
    <a:srgbClr val="E5E5E5"/>
    <a:srgbClr val="C0C0C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21906" autoAdjust="0"/>
    <p:restoredTop sz="94607" autoAdjust="0"/>
  </p:normalViewPr>
  <p:slideViewPr>
    <p:cSldViewPr>
      <p:cViewPr>
        <p:scale>
          <a:sx n="70" d="100"/>
          <a:sy n="70" d="100"/>
        </p:scale>
        <p:origin x="-105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ltLang="en-US" dirty="0"/>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ltLang="en-US" dirty="0"/>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ltLang="en-US" dirty="0"/>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D6421DB-47ED-4954-AE93-B77B782EAD88}" type="slidenum">
              <a:rPr lang="en-US" altLang="en-US"/>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a:ea typeface="+mn-ea"/>
        <a:cs typeface="+mn-cs"/>
      </a:defRPr>
    </a:lvl1pPr>
    <a:lvl2pPr marL="457200" algn="l" rtl="0" eaLnBrk="0" fontAlgn="base" hangingPunct="0">
      <a:spcBef>
        <a:spcPct val="30000"/>
      </a:spcBef>
      <a:spcAft>
        <a:spcPct val="0"/>
      </a:spcAft>
      <a:defRPr sz="1200" kern="1200">
        <a:solidFill>
          <a:schemeClr val="tx1"/>
        </a:solidFill>
        <a:latin typeface="Times"/>
        <a:ea typeface="+mn-ea"/>
        <a:cs typeface="+mn-cs"/>
      </a:defRPr>
    </a:lvl2pPr>
    <a:lvl3pPr marL="914400" algn="l" rtl="0" eaLnBrk="0" fontAlgn="base" hangingPunct="0">
      <a:spcBef>
        <a:spcPct val="30000"/>
      </a:spcBef>
      <a:spcAft>
        <a:spcPct val="0"/>
      </a:spcAft>
      <a:defRPr sz="1200" kern="1200">
        <a:solidFill>
          <a:schemeClr val="tx1"/>
        </a:solidFill>
        <a:latin typeface="Times"/>
        <a:ea typeface="+mn-ea"/>
        <a:cs typeface="+mn-cs"/>
      </a:defRPr>
    </a:lvl3pPr>
    <a:lvl4pPr marL="1371600" algn="l" rtl="0" eaLnBrk="0" fontAlgn="base" hangingPunct="0">
      <a:spcBef>
        <a:spcPct val="30000"/>
      </a:spcBef>
      <a:spcAft>
        <a:spcPct val="0"/>
      </a:spcAft>
      <a:defRPr sz="1200" kern="1200">
        <a:solidFill>
          <a:schemeClr val="tx1"/>
        </a:solidFill>
        <a:latin typeface="Times"/>
        <a:ea typeface="+mn-ea"/>
        <a:cs typeface="+mn-cs"/>
      </a:defRPr>
    </a:lvl4pPr>
    <a:lvl5pPr marL="1828800" algn="l" rtl="0" eaLnBrk="0" fontAlgn="base" hangingPunct="0">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4EFB92B-C77B-457D-838A-48B6D49A0CFD}" type="slidenum">
              <a:rPr lang="en-US" altLang="en-US" smtClean="0"/>
              <a:pPr>
                <a:defRPr/>
              </a:pPr>
              <a:t>2</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2532" name="Rectangle 4"/>
          <p:cNvSpPr>
            <a:spLocks noGrp="1" noChangeArrowheads="1"/>
          </p:cNvSpPr>
          <p:nvPr>
            <p:ph type="subTitle" idx="1"/>
          </p:nvPr>
        </p:nvSpPr>
        <p:spPr>
          <a:xfrm>
            <a:off x="1371600" y="3657600"/>
            <a:ext cx="6400800" cy="1981200"/>
          </a:xfrm>
        </p:spPr>
        <p:txBody>
          <a:bodyPr/>
          <a:lstStyle>
            <a:lvl1pPr marL="0" indent="0" algn="ctr">
              <a:buFont typeface="Wingdings" pitchFamily="2" charset="2"/>
              <a:buNone/>
              <a:defRPr>
                <a:solidFill>
                  <a:srgbClr val="00788A"/>
                </a:solidFill>
              </a:defRPr>
            </a:lvl1pPr>
          </a:lstStyle>
          <a:p>
            <a:r>
              <a:rPr lang="en-US" altLang="en-US" smtClean="0"/>
              <a:t>Click to edit Master subtitle style</a:t>
            </a:r>
            <a:endParaRPr lang="en-US" altLang="en-US" dirty="0"/>
          </a:p>
        </p:txBody>
      </p:sp>
      <p:sp>
        <p:nvSpPr>
          <p:cNvPr id="22567" name="Rectangle 39"/>
          <p:cNvSpPr>
            <a:spLocks noChangeArrowheads="1"/>
          </p:cNvSpPr>
          <p:nvPr/>
        </p:nvSpPr>
        <p:spPr bwMode="auto">
          <a:xfrm flipH="1">
            <a:off x="685800" y="3163888"/>
            <a:ext cx="7772400" cy="45719"/>
          </a:xfrm>
          <a:prstGeom prst="rect">
            <a:avLst/>
          </a:prstGeom>
          <a:gradFill flip="none" rotWithShape="1">
            <a:gsLst>
              <a:gs pos="0">
                <a:srgbClr val="00788A"/>
              </a:gs>
              <a:gs pos="50000">
                <a:srgbClr val="0098AC"/>
              </a:gs>
            </a:gsLst>
            <a:lin ang="2700000" scaled="0"/>
            <a:tileRect/>
          </a:gradFill>
          <a:ln w="9525" algn="ctr">
            <a:noFill/>
            <a:miter lim="800000"/>
            <a:headEnd/>
            <a:tailEnd/>
          </a:ln>
          <a:effectLst/>
        </p:spPr>
        <p:txBody>
          <a:bodyPr wrap="none" anchor="ctr"/>
          <a:lstStyle/>
          <a:p>
            <a:endParaRPr lang="en-US" dirty="0"/>
          </a:p>
        </p:txBody>
      </p:sp>
      <p:sp>
        <p:nvSpPr>
          <p:cNvPr id="22531" name="Rectangle 3"/>
          <p:cNvSpPr>
            <a:spLocks noGrp="1" noChangeArrowheads="1"/>
          </p:cNvSpPr>
          <p:nvPr>
            <p:ph type="ctrTitle"/>
          </p:nvPr>
        </p:nvSpPr>
        <p:spPr>
          <a:xfrm>
            <a:off x="685800" y="1981200"/>
            <a:ext cx="7772400" cy="1143000"/>
          </a:xfrm>
        </p:spPr>
        <p:txBody>
          <a:bodyPr/>
          <a:lstStyle>
            <a:lvl1pPr>
              <a:defRPr/>
            </a:lvl1pPr>
          </a:lstStyle>
          <a:p>
            <a:r>
              <a:rPr lang="en-US" altLang="en-US" smtClean="0"/>
              <a:t>Click to edit Master title style</a:t>
            </a:r>
            <a:endParaRPr lang="en-US" altLang="en-US" dirty="0"/>
          </a:p>
        </p:txBody>
      </p:sp>
      <p:sp>
        <p:nvSpPr>
          <p:cNvPr id="32" name="Rectangle 16"/>
          <p:cNvSpPr>
            <a:spLocks noChangeArrowheads="1"/>
          </p:cNvSpPr>
          <p:nvPr userDrawn="1"/>
        </p:nvSpPr>
        <p:spPr bwMode="auto">
          <a:xfrm>
            <a:off x="0" y="0"/>
            <a:ext cx="9140825" cy="762000"/>
          </a:xfrm>
          <a:prstGeom prst="rect">
            <a:avLst/>
          </a:prstGeom>
          <a:gradFill flip="none" rotWithShape="1">
            <a:gsLst>
              <a:gs pos="0">
                <a:srgbClr val="00788A"/>
              </a:gs>
              <a:gs pos="39999">
                <a:srgbClr val="0098AC"/>
              </a:gs>
            </a:gsLst>
            <a:lin ang="2700000" scaled="0"/>
            <a:tileRect/>
          </a:gradFill>
          <a:ln w="9525" algn="ctr">
            <a:noFill/>
            <a:miter lim="800000"/>
            <a:headEnd/>
            <a:tailEnd/>
          </a:ln>
          <a:effectLst>
            <a:outerShdw blurRad="50800" dist="38100" dir="5400000" algn="t" rotWithShape="0">
              <a:prstClr val="black">
                <a:alpha val="40000"/>
              </a:prstClr>
            </a:outerShdw>
          </a:effectLst>
        </p:spPr>
        <p:txBody>
          <a:bodyPr wrap="none" anchor="ctr"/>
          <a:lstStyle/>
          <a:p>
            <a:endParaRPr lang="en-US" dirty="0"/>
          </a:p>
        </p:txBody>
      </p:sp>
      <p:sp>
        <p:nvSpPr>
          <p:cNvPr id="33" name="Rectangle 20"/>
          <p:cNvSpPr>
            <a:spLocks noChangeArrowheads="1"/>
          </p:cNvSpPr>
          <p:nvPr userDrawn="1"/>
        </p:nvSpPr>
        <p:spPr bwMode="auto">
          <a:xfrm flipH="1">
            <a:off x="3175" y="762000"/>
            <a:ext cx="9140825" cy="228600"/>
          </a:xfrm>
          <a:prstGeom prst="rect">
            <a:avLst/>
          </a:prstGeom>
          <a:gradFill flip="none" rotWithShape="1">
            <a:gsLst>
              <a:gs pos="0">
                <a:srgbClr val="455560">
                  <a:shade val="30000"/>
                  <a:satMod val="115000"/>
                </a:srgbClr>
              </a:gs>
              <a:gs pos="50000">
                <a:srgbClr val="005C68"/>
              </a:gs>
            </a:gsLst>
            <a:lin ang="2700000" scaled="1"/>
            <a:tileRect/>
          </a:gradFill>
          <a:ln w="9525" algn="ctr">
            <a:noFill/>
            <a:miter lim="800000"/>
            <a:headEnd/>
            <a:tailEnd/>
          </a:ln>
          <a:effectLst>
            <a:outerShdw blurRad="50800" dist="38100" dir="5400000" algn="t" rotWithShape="0">
              <a:prstClr val="black">
                <a:alpha val="40000"/>
              </a:prstClr>
            </a:outerShdw>
          </a:effectLst>
        </p:spPr>
        <p:txBody>
          <a:bodyPr wrap="none" anchor="ctr"/>
          <a:lstStyle/>
          <a:p>
            <a:endParaRPr lang="en-US" dirty="0"/>
          </a:p>
        </p:txBody>
      </p:sp>
      <p:pic>
        <p:nvPicPr>
          <p:cNvPr id="7" name="Picture 6" descr="EBI Logo Big.jpg"/>
          <p:cNvPicPr>
            <a:picLocks noChangeAspect="1"/>
          </p:cNvPicPr>
          <p:nvPr userDrawn="1"/>
        </p:nvPicPr>
        <p:blipFill>
          <a:blip r:embed="rId2" cstate="print"/>
          <a:stretch>
            <a:fillRect/>
          </a:stretch>
        </p:blipFill>
        <p:spPr>
          <a:xfrm>
            <a:off x="2667000" y="4876800"/>
            <a:ext cx="3313176" cy="56885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36650"/>
            <a:ext cx="2057400" cy="4349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36650"/>
            <a:ext cx="6019800" cy="4349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809625"/>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109787"/>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609600"/>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096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3505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4"/>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6.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jpeg"/><Relationship Id="rId2" Type="http://schemas.openxmlformats.org/officeDocument/2006/relationships/slideLayout" Target="../slideLayouts/slideLayout2.xml"/><Relationship Id="rId16"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19" Type="http://schemas.openxmlformats.org/officeDocument/2006/relationships/image" Target="../media/image7.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 name="Rectangle 10"/>
          <p:cNvSpPr>
            <a:spLocks noGrp="1" noChangeArrowheads="1"/>
          </p:cNvSpPr>
          <p:nvPr>
            <p:ph type="title"/>
          </p:nvPr>
        </p:nvSpPr>
        <p:spPr bwMode="auto">
          <a:xfrm>
            <a:off x="457200" y="1136650"/>
            <a:ext cx="8229600" cy="8096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1035" name="Rectangle 11"/>
          <p:cNvSpPr>
            <a:spLocks noGrp="1" noChangeArrowheads="1"/>
          </p:cNvSpPr>
          <p:nvPr>
            <p:ph type="body" idx="1"/>
          </p:nvPr>
        </p:nvSpPr>
        <p:spPr bwMode="auto">
          <a:xfrm>
            <a:off x="685800" y="1981200"/>
            <a:ext cx="7772400" cy="3505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Rectangle 16"/>
          <p:cNvSpPr>
            <a:spLocks noChangeArrowheads="1"/>
          </p:cNvSpPr>
          <p:nvPr userDrawn="1"/>
        </p:nvSpPr>
        <p:spPr bwMode="auto">
          <a:xfrm>
            <a:off x="0" y="0"/>
            <a:ext cx="9140825" cy="228600"/>
          </a:xfrm>
          <a:prstGeom prst="rect">
            <a:avLst/>
          </a:prstGeom>
          <a:gradFill flip="none" rotWithShape="1">
            <a:gsLst>
              <a:gs pos="0">
                <a:srgbClr val="00788A"/>
              </a:gs>
              <a:gs pos="39999">
                <a:srgbClr val="0098AC"/>
              </a:gs>
            </a:gsLst>
            <a:lin ang="2700000" scaled="0"/>
            <a:tileRect/>
          </a:gradFill>
          <a:ln w="9525" algn="ctr">
            <a:noFill/>
            <a:miter lim="800000"/>
            <a:headEnd/>
            <a:tailEnd/>
          </a:ln>
          <a:effectLst>
            <a:outerShdw blurRad="50800" dist="38100" dir="5400000" algn="t" rotWithShape="0">
              <a:prstClr val="black">
                <a:alpha val="40000"/>
              </a:prstClr>
            </a:outerShdw>
          </a:effectLst>
        </p:spPr>
        <p:txBody>
          <a:bodyPr wrap="none" anchor="ctr"/>
          <a:lstStyle/>
          <a:p>
            <a:endParaRPr lang="en-US" dirty="0"/>
          </a:p>
        </p:txBody>
      </p:sp>
      <p:sp>
        <p:nvSpPr>
          <p:cNvPr id="9" name="Rectangle 20"/>
          <p:cNvSpPr>
            <a:spLocks noChangeArrowheads="1"/>
          </p:cNvSpPr>
          <p:nvPr userDrawn="1"/>
        </p:nvSpPr>
        <p:spPr bwMode="auto">
          <a:xfrm flipH="1">
            <a:off x="0" y="228600"/>
            <a:ext cx="9140825" cy="152400"/>
          </a:xfrm>
          <a:prstGeom prst="rect">
            <a:avLst/>
          </a:prstGeom>
          <a:gradFill flip="none" rotWithShape="1">
            <a:gsLst>
              <a:gs pos="0">
                <a:srgbClr val="455560">
                  <a:shade val="30000"/>
                  <a:satMod val="115000"/>
                </a:srgbClr>
              </a:gs>
              <a:gs pos="50000">
                <a:srgbClr val="005C68"/>
              </a:gs>
            </a:gsLst>
            <a:lin ang="2700000" scaled="1"/>
            <a:tileRect/>
          </a:gradFill>
          <a:ln w="9525" algn="ctr">
            <a:noFill/>
            <a:miter lim="800000"/>
            <a:headEnd/>
            <a:tailEnd/>
          </a:ln>
          <a:effectLst>
            <a:outerShdw blurRad="50800" dist="38100" dir="5400000" algn="t" rotWithShape="0">
              <a:prstClr val="black">
                <a:alpha val="40000"/>
              </a:prstClr>
            </a:outerShdw>
          </a:effectLst>
        </p:spPr>
        <p:txBody>
          <a:bodyPr wrap="none" anchor="ctr"/>
          <a:lstStyle/>
          <a:p>
            <a:endParaRPr lang="en-US" dirty="0"/>
          </a:p>
        </p:txBody>
      </p:sp>
      <p:pic>
        <p:nvPicPr>
          <p:cNvPr id="10" name="Picture 9" descr="ENV18.jpg"/>
          <p:cNvPicPr>
            <a:picLocks noChangeAspect="1"/>
          </p:cNvPicPr>
          <p:nvPr userDrawn="1"/>
        </p:nvPicPr>
        <p:blipFill>
          <a:blip r:embed="rId13" cstate="print"/>
          <a:srcRect l="3703" t="16667" r="7435" b="26191"/>
          <a:stretch>
            <a:fillRect/>
          </a:stretch>
        </p:blipFill>
        <p:spPr>
          <a:xfrm>
            <a:off x="5207000" y="5867400"/>
            <a:ext cx="1955800" cy="914400"/>
          </a:xfrm>
          <a:prstGeom prst="rect">
            <a:avLst/>
          </a:prstGeom>
        </p:spPr>
      </p:pic>
      <p:pic>
        <p:nvPicPr>
          <p:cNvPr id="11" name="Picture 10" descr="ENRG03.jpg"/>
          <p:cNvPicPr>
            <a:picLocks noChangeAspect="1"/>
          </p:cNvPicPr>
          <p:nvPr userDrawn="1"/>
        </p:nvPicPr>
        <p:blipFill>
          <a:blip r:embed="rId14" cstate="print"/>
          <a:srcRect t="16667" b="16667"/>
          <a:stretch>
            <a:fillRect/>
          </a:stretch>
        </p:blipFill>
        <p:spPr>
          <a:xfrm>
            <a:off x="3886200" y="5867400"/>
            <a:ext cx="1229485" cy="914400"/>
          </a:xfrm>
          <a:prstGeom prst="rect">
            <a:avLst/>
          </a:prstGeom>
        </p:spPr>
      </p:pic>
      <p:pic>
        <p:nvPicPr>
          <p:cNvPr id="12" name="Picture 11" descr="RE-BUILD 37.jpg"/>
          <p:cNvPicPr>
            <a:picLocks noChangeAspect="1"/>
          </p:cNvPicPr>
          <p:nvPr userDrawn="1"/>
        </p:nvPicPr>
        <p:blipFill>
          <a:blip r:embed="rId15" cstate="print"/>
          <a:srcRect l="3636" t="16667" r="9103" b="16667"/>
          <a:stretch>
            <a:fillRect/>
          </a:stretch>
        </p:blipFill>
        <p:spPr>
          <a:xfrm>
            <a:off x="1981200" y="5867400"/>
            <a:ext cx="1828800" cy="914400"/>
          </a:xfrm>
          <a:prstGeom prst="rect">
            <a:avLst/>
          </a:prstGeom>
        </p:spPr>
      </p:pic>
      <p:pic>
        <p:nvPicPr>
          <p:cNvPr id="13" name="Picture 12" descr="ENV12.jpg"/>
          <p:cNvPicPr>
            <a:picLocks noChangeAspect="1"/>
          </p:cNvPicPr>
          <p:nvPr userDrawn="1"/>
        </p:nvPicPr>
        <p:blipFill>
          <a:blip r:embed="rId16" cstate="print"/>
          <a:srcRect l="21194" t="16666" r="22291" b="16667"/>
          <a:stretch>
            <a:fillRect/>
          </a:stretch>
        </p:blipFill>
        <p:spPr>
          <a:xfrm>
            <a:off x="8229600" y="5867400"/>
            <a:ext cx="914400" cy="914400"/>
          </a:xfrm>
          <a:prstGeom prst="rect">
            <a:avLst/>
          </a:prstGeom>
        </p:spPr>
      </p:pic>
      <p:pic>
        <p:nvPicPr>
          <p:cNvPr id="14" name="Picture 13" descr="TEL 08.jpg"/>
          <p:cNvPicPr>
            <a:picLocks noChangeAspect="1"/>
          </p:cNvPicPr>
          <p:nvPr userDrawn="1"/>
        </p:nvPicPr>
        <p:blipFill>
          <a:blip r:embed="rId17" cstate="print"/>
          <a:srcRect t="11111" b="16667"/>
          <a:stretch>
            <a:fillRect/>
          </a:stretch>
        </p:blipFill>
        <p:spPr>
          <a:xfrm>
            <a:off x="0" y="5867400"/>
            <a:ext cx="914400" cy="914400"/>
          </a:xfrm>
          <a:prstGeom prst="rect">
            <a:avLst/>
          </a:prstGeom>
        </p:spPr>
      </p:pic>
      <p:pic>
        <p:nvPicPr>
          <p:cNvPr id="16" name="Picture 15" descr="RF Engineering Services.jpg"/>
          <p:cNvPicPr>
            <a:picLocks noChangeAspect="1"/>
          </p:cNvPicPr>
          <p:nvPr userDrawn="1"/>
        </p:nvPicPr>
        <p:blipFill>
          <a:blip r:embed="rId18" cstate="print"/>
          <a:srcRect r="20000"/>
          <a:stretch>
            <a:fillRect/>
          </a:stretch>
        </p:blipFill>
        <p:spPr>
          <a:xfrm>
            <a:off x="7239000" y="5867400"/>
            <a:ext cx="914400" cy="914400"/>
          </a:xfrm>
          <a:prstGeom prst="rect">
            <a:avLst/>
          </a:prstGeom>
        </p:spPr>
      </p:pic>
      <p:pic>
        <p:nvPicPr>
          <p:cNvPr id="18" name="Picture 17" descr="RE-BUILD 27.jpg"/>
          <p:cNvPicPr>
            <a:picLocks noChangeAspect="1"/>
          </p:cNvPicPr>
          <p:nvPr userDrawn="1"/>
        </p:nvPicPr>
        <p:blipFill>
          <a:blip r:embed="rId19" cstate="print"/>
          <a:srcRect l="22223" r="11111"/>
          <a:stretch>
            <a:fillRect/>
          </a:stretch>
        </p:blipFill>
        <p:spPr>
          <a:xfrm>
            <a:off x="990600" y="5867400"/>
            <a:ext cx="914400" cy="914400"/>
          </a:xfrm>
          <a:prstGeom prst="rect">
            <a:avLst/>
          </a:prstGeom>
        </p:spPr>
      </p:pic>
      <p:sp>
        <p:nvSpPr>
          <p:cNvPr id="19" name="Rectangle 18"/>
          <p:cNvSpPr/>
          <p:nvPr userDrawn="1"/>
        </p:nvSpPr>
        <p:spPr>
          <a:xfrm>
            <a:off x="0" y="5715000"/>
            <a:ext cx="9144000" cy="76200"/>
          </a:xfrm>
          <a:prstGeom prst="rect">
            <a:avLst/>
          </a:prstGeom>
          <a:solidFill>
            <a:srgbClr val="4555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p:cNvSpPr/>
          <p:nvPr userDrawn="1"/>
        </p:nvSpPr>
        <p:spPr>
          <a:xfrm flipV="1">
            <a:off x="0" y="6857999"/>
            <a:ext cx="9144000" cy="45719"/>
          </a:xfrm>
          <a:prstGeom prst="rect">
            <a:avLst/>
          </a:prstGeom>
          <a:solidFill>
            <a:srgbClr val="0078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3600" b="1">
          <a:solidFill>
            <a:schemeClr val="tx1"/>
          </a:solidFill>
          <a:latin typeface="Corbel" pitchFamily="34" charset="0"/>
          <a:ea typeface="+mj-ea"/>
          <a:cs typeface="+mj-cs"/>
        </a:defRPr>
      </a:lvl1pPr>
      <a:lvl2pPr algn="ctr" rtl="0" eaLnBrk="1" fontAlgn="base" hangingPunct="1">
        <a:spcBef>
          <a:spcPct val="0"/>
        </a:spcBef>
        <a:spcAft>
          <a:spcPct val="0"/>
        </a:spcAft>
        <a:defRPr sz="3600" b="1">
          <a:solidFill>
            <a:schemeClr val="tx1"/>
          </a:solidFill>
          <a:latin typeface="Arial" charset="0"/>
        </a:defRPr>
      </a:lvl2pPr>
      <a:lvl3pPr algn="ctr" rtl="0" eaLnBrk="1" fontAlgn="base" hangingPunct="1">
        <a:spcBef>
          <a:spcPct val="0"/>
        </a:spcBef>
        <a:spcAft>
          <a:spcPct val="0"/>
        </a:spcAft>
        <a:defRPr sz="3600" b="1">
          <a:solidFill>
            <a:schemeClr val="tx1"/>
          </a:solidFill>
          <a:latin typeface="Arial" charset="0"/>
        </a:defRPr>
      </a:lvl3pPr>
      <a:lvl4pPr algn="ctr" rtl="0" eaLnBrk="1" fontAlgn="base" hangingPunct="1">
        <a:spcBef>
          <a:spcPct val="0"/>
        </a:spcBef>
        <a:spcAft>
          <a:spcPct val="0"/>
        </a:spcAft>
        <a:defRPr sz="3600" b="1">
          <a:solidFill>
            <a:schemeClr val="tx1"/>
          </a:solidFill>
          <a:latin typeface="Arial" charset="0"/>
        </a:defRPr>
      </a:lvl4pPr>
      <a:lvl5pPr algn="ctr" rtl="0" eaLnBrk="1" fontAlgn="base" hangingPunct="1">
        <a:spcBef>
          <a:spcPct val="0"/>
        </a:spcBef>
        <a:spcAft>
          <a:spcPct val="0"/>
        </a:spcAft>
        <a:defRPr sz="3600" b="1">
          <a:solidFill>
            <a:schemeClr val="tx1"/>
          </a:solidFill>
          <a:latin typeface="Arial" charset="0"/>
        </a:defRPr>
      </a:lvl5pPr>
      <a:lvl6pPr marL="457200" algn="ctr" rtl="0" eaLnBrk="1" fontAlgn="base" hangingPunct="1">
        <a:spcBef>
          <a:spcPct val="0"/>
        </a:spcBef>
        <a:spcAft>
          <a:spcPct val="0"/>
        </a:spcAft>
        <a:defRPr sz="3600" b="1">
          <a:solidFill>
            <a:schemeClr val="tx1"/>
          </a:solidFill>
          <a:latin typeface="Arial" charset="0"/>
        </a:defRPr>
      </a:lvl6pPr>
      <a:lvl7pPr marL="914400" algn="ctr" rtl="0" eaLnBrk="1" fontAlgn="base" hangingPunct="1">
        <a:spcBef>
          <a:spcPct val="0"/>
        </a:spcBef>
        <a:spcAft>
          <a:spcPct val="0"/>
        </a:spcAft>
        <a:defRPr sz="3600" b="1">
          <a:solidFill>
            <a:schemeClr val="tx1"/>
          </a:solidFill>
          <a:latin typeface="Arial" charset="0"/>
        </a:defRPr>
      </a:lvl7pPr>
      <a:lvl8pPr marL="1371600" algn="ctr" rtl="0" eaLnBrk="1" fontAlgn="base" hangingPunct="1">
        <a:spcBef>
          <a:spcPct val="0"/>
        </a:spcBef>
        <a:spcAft>
          <a:spcPct val="0"/>
        </a:spcAft>
        <a:defRPr sz="3600" b="1">
          <a:solidFill>
            <a:schemeClr val="tx1"/>
          </a:solidFill>
          <a:latin typeface="Arial" charset="0"/>
        </a:defRPr>
      </a:lvl8pPr>
      <a:lvl9pPr marL="1828800" algn="ctr" rtl="0" eaLnBrk="1" fontAlgn="base" hangingPunct="1">
        <a:spcBef>
          <a:spcPct val="0"/>
        </a:spcBef>
        <a:spcAft>
          <a:spcPct val="0"/>
        </a:spcAft>
        <a:defRPr sz="3600" b="1">
          <a:solidFill>
            <a:schemeClr val="tx1"/>
          </a:solidFill>
          <a:latin typeface="Arial" charset="0"/>
        </a:defRPr>
      </a:lvl9pPr>
    </p:titleStyle>
    <p:bodyStyle>
      <a:lvl1pPr marL="342900" indent="-342900" algn="l" rtl="0" eaLnBrk="1" fontAlgn="base" hangingPunct="1">
        <a:spcBef>
          <a:spcPct val="20000"/>
        </a:spcBef>
        <a:spcAft>
          <a:spcPct val="0"/>
        </a:spcAft>
        <a:buClr>
          <a:srgbClr val="006F6E"/>
        </a:buClr>
        <a:buSzPct val="70000"/>
        <a:buFont typeface="Wingdings" pitchFamily="2" charset="2"/>
        <a:buChar char="o"/>
        <a:defRPr sz="3000">
          <a:solidFill>
            <a:schemeClr val="tx1"/>
          </a:solidFill>
          <a:latin typeface="Corbel" pitchFamily="34" charset="0"/>
          <a:ea typeface="+mn-ea"/>
          <a:cs typeface="+mn-cs"/>
        </a:defRPr>
      </a:lvl1pPr>
      <a:lvl2pPr marL="687388" indent="-230188" algn="l" rtl="0" eaLnBrk="1" fontAlgn="base" hangingPunct="1">
        <a:spcBef>
          <a:spcPct val="20000"/>
        </a:spcBef>
        <a:spcAft>
          <a:spcPct val="0"/>
        </a:spcAft>
        <a:buClr>
          <a:srgbClr val="333333"/>
        </a:buClr>
        <a:buSzPct val="60000"/>
        <a:buFont typeface="Wingdings" pitchFamily="2" charset="2"/>
        <a:buChar char="n"/>
        <a:defRPr sz="2600">
          <a:solidFill>
            <a:schemeClr val="tx1"/>
          </a:solidFill>
          <a:latin typeface="Corbel" pitchFamily="34" charset="0"/>
        </a:defRPr>
      </a:lvl2pPr>
      <a:lvl3pPr marL="1146175" indent="-231775" algn="l" rtl="0" eaLnBrk="1" fontAlgn="base" hangingPunct="1">
        <a:spcBef>
          <a:spcPct val="20000"/>
        </a:spcBef>
        <a:spcAft>
          <a:spcPct val="0"/>
        </a:spcAft>
        <a:buClr>
          <a:srgbClr val="006F6E"/>
        </a:buClr>
        <a:buFont typeface="Wingdings" pitchFamily="2" charset="2"/>
        <a:buChar char="w"/>
        <a:defRPr sz="2400">
          <a:solidFill>
            <a:schemeClr val="tx1"/>
          </a:solidFill>
          <a:latin typeface="Corbel" pitchFamily="34" charset="0"/>
        </a:defRPr>
      </a:lvl3pPr>
      <a:lvl4pPr marL="1604963" indent="-233363" algn="l" rtl="0" eaLnBrk="1" fontAlgn="base" hangingPunct="1">
        <a:spcBef>
          <a:spcPct val="20000"/>
        </a:spcBef>
        <a:spcAft>
          <a:spcPct val="0"/>
        </a:spcAft>
        <a:buClr>
          <a:srgbClr val="333333"/>
        </a:buClr>
        <a:buFont typeface="Wingdings" pitchFamily="2" charset="2"/>
        <a:buChar char="w"/>
        <a:defRPr sz="2000">
          <a:solidFill>
            <a:schemeClr val="tx1"/>
          </a:solidFill>
          <a:latin typeface="Corbel" pitchFamily="34" charset="0"/>
        </a:defRPr>
      </a:lvl4pPr>
      <a:lvl5pPr marL="2057400" indent="-228600" algn="l" rtl="0" eaLnBrk="1" fontAlgn="base" hangingPunct="1">
        <a:spcBef>
          <a:spcPct val="20000"/>
        </a:spcBef>
        <a:spcAft>
          <a:spcPct val="0"/>
        </a:spcAft>
        <a:buClr>
          <a:srgbClr val="006F6E"/>
        </a:buClr>
        <a:buSzPct val="80000"/>
        <a:buFont typeface="Wingdings" pitchFamily="2" charset="2"/>
        <a:buChar char="w"/>
        <a:defRPr sz="2000" i="1">
          <a:solidFill>
            <a:schemeClr val="tx1"/>
          </a:solidFill>
          <a:latin typeface="Corbel" pitchFamily="34" charset="0"/>
        </a:defRPr>
      </a:lvl5pPr>
      <a:lvl6pPr marL="2514600" indent="-228600" algn="l" rtl="0" eaLnBrk="1" fontAlgn="base" hangingPunct="1">
        <a:spcBef>
          <a:spcPct val="20000"/>
        </a:spcBef>
        <a:spcAft>
          <a:spcPct val="0"/>
        </a:spcAft>
        <a:buClr>
          <a:srgbClr val="006F6E"/>
        </a:buClr>
        <a:buSzPct val="80000"/>
        <a:buFont typeface="Wingdings" pitchFamily="2" charset="2"/>
        <a:buChar char="w"/>
        <a:defRPr sz="2000" i="1">
          <a:solidFill>
            <a:schemeClr val="tx1"/>
          </a:solidFill>
          <a:latin typeface="+mn-lt"/>
        </a:defRPr>
      </a:lvl6pPr>
      <a:lvl7pPr marL="2971800" indent="-228600" algn="l" rtl="0" eaLnBrk="1" fontAlgn="base" hangingPunct="1">
        <a:spcBef>
          <a:spcPct val="20000"/>
        </a:spcBef>
        <a:spcAft>
          <a:spcPct val="0"/>
        </a:spcAft>
        <a:buClr>
          <a:srgbClr val="006F6E"/>
        </a:buClr>
        <a:buSzPct val="80000"/>
        <a:buFont typeface="Wingdings" pitchFamily="2" charset="2"/>
        <a:buChar char="w"/>
        <a:defRPr sz="2000" i="1">
          <a:solidFill>
            <a:schemeClr val="tx1"/>
          </a:solidFill>
          <a:latin typeface="+mn-lt"/>
        </a:defRPr>
      </a:lvl7pPr>
      <a:lvl8pPr marL="3429000" indent="-228600" algn="l" rtl="0" eaLnBrk="1" fontAlgn="base" hangingPunct="1">
        <a:spcBef>
          <a:spcPct val="20000"/>
        </a:spcBef>
        <a:spcAft>
          <a:spcPct val="0"/>
        </a:spcAft>
        <a:buClr>
          <a:srgbClr val="006F6E"/>
        </a:buClr>
        <a:buSzPct val="80000"/>
        <a:buFont typeface="Wingdings" pitchFamily="2" charset="2"/>
        <a:buChar char="w"/>
        <a:defRPr sz="2000" i="1">
          <a:solidFill>
            <a:schemeClr val="tx1"/>
          </a:solidFill>
          <a:latin typeface="+mn-lt"/>
        </a:defRPr>
      </a:lvl8pPr>
      <a:lvl9pPr marL="3886200" indent="-228600" algn="l" rtl="0" eaLnBrk="1" fontAlgn="base" hangingPunct="1">
        <a:spcBef>
          <a:spcPct val="20000"/>
        </a:spcBef>
        <a:spcAft>
          <a:spcPct val="0"/>
        </a:spcAft>
        <a:buClr>
          <a:srgbClr val="006F6E"/>
        </a:buClr>
        <a:buSzPct val="80000"/>
        <a:buFont typeface="Wingdings" pitchFamily="2" charset="2"/>
        <a:buChar char="w"/>
        <a:defRPr sz="2000" i="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ubTitle" idx="1"/>
          </p:nvPr>
        </p:nvSpPr>
        <p:spPr>
          <a:xfrm>
            <a:off x="1219200" y="3657600"/>
            <a:ext cx="6781800" cy="1981200"/>
          </a:xfrm>
        </p:spPr>
        <p:txBody>
          <a:bodyPr/>
          <a:lstStyle/>
          <a:p>
            <a:pPr eaLnBrk="1" hangingPunct="1"/>
            <a:r>
              <a:rPr lang="en-US" b="1" dirty="0" smtClean="0"/>
              <a:t>Suzanne Derrick</a:t>
            </a:r>
          </a:p>
          <a:p>
            <a:pPr eaLnBrk="1" hangingPunct="1"/>
            <a:r>
              <a:rPr lang="en-US" b="1" dirty="0" smtClean="0"/>
              <a:t>Technical Director – Cultural Resources</a:t>
            </a:r>
          </a:p>
        </p:txBody>
      </p:sp>
      <p:sp>
        <p:nvSpPr>
          <p:cNvPr id="4099" name="Rectangle 6"/>
          <p:cNvSpPr>
            <a:spLocks noGrp="1" noChangeArrowheads="1"/>
          </p:cNvSpPr>
          <p:nvPr>
            <p:ph type="ctrTitle"/>
          </p:nvPr>
        </p:nvSpPr>
        <p:spPr>
          <a:xfrm>
            <a:off x="228600" y="1981200"/>
            <a:ext cx="8686800" cy="1143000"/>
          </a:xfrm>
        </p:spPr>
        <p:txBody>
          <a:bodyPr/>
          <a:lstStyle/>
          <a:p>
            <a:pPr eaLnBrk="1" hangingPunct="1"/>
            <a:r>
              <a:rPr lang="en-US" dirty="0" smtClean="0"/>
              <a:t>FCC Section 106 Process and the Archeology of Tower </a:t>
            </a:r>
            <a:r>
              <a:rPr lang="en-US" dirty="0" err="1" smtClean="0"/>
              <a:t>Siting</a:t>
            </a:r>
            <a:r>
              <a:rPr lang="en-US" dirty="0" smtClean="0"/>
              <a:t/>
            </a:r>
            <a:br>
              <a:rPr lang="en-US" dirty="0" smtClean="0"/>
            </a:br>
            <a:r>
              <a:rPr lang="en-US" sz="3200" dirty="0" smtClean="0"/>
              <a:t>Panelist Presentation</a:t>
            </a:r>
            <a:r>
              <a:rPr lang="en-US" dirty="0" smtClean="0"/>
              <a:t/>
            </a:r>
            <a:br>
              <a:rPr lang="en-US" dirty="0" smtClean="0"/>
            </a:br>
            <a:r>
              <a:rPr lang="en-US" sz="2800" dirty="0" smtClean="0"/>
              <a:t>May 4, 2016</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bwMode="auto">
          <a:xfrm>
            <a:off x="0" y="1447800"/>
            <a:ext cx="9144000" cy="457200"/>
          </a:xfrm>
          <a:prstGeom prst="rect">
            <a:avLst/>
          </a:prstGeom>
          <a:noFill/>
          <a:ln w="9525">
            <a:noFill/>
            <a:miter lim="800000"/>
            <a:headEnd/>
            <a:tailEnd/>
          </a:ln>
        </p:spPr>
        <p:txBody>
          <a:bodyPr/>
          <a:lstStyle/>
          <a:p>
            <a:pPr marL="342900" indent="-342900" algn="ctr">
              <a:lnSpc>
                <a:spcPct val="90000"/>
              </a:lnSpc>
              <a:spcBef>
                <a:spcPct val="20000"/>
              </a:spcBef>
              <a:buClr>
                <a:srgbClr val="006F6E"/>
              </a:buClr>
              <a:buSzPct val="70000"/>
              <a:defRPr/>
            </a:pPr>
            <a:r>
              <a:rPr lang="en-US" sz="3000" dirty="0" smtClean="0">
                <a:solidFill>
                  <a:srgbClr val="006F66"/>
                </a:solidFill>
                <a:latin typeface="Corbel" pitchFamily="34" charset="0"/>
              </a:rPr>
              <a:t>The NPAs - “Streamlining” and “Certainty”</a:t>
            </a:r>
          </a:p>
          <a:p>
            <a:pPr marL="342900" indent="-342900" algn="ctr">
              <a:lnSpc>
                <a:spcPct val="90000"/>
              </a:lnSpc>
              <a:spcBef>
                <a:spcPct val="20000"/>
              </a:spcBef>
              <a:buClr>
                <a:srgbClr val="006F6E"/>
              </a:buClr>
              <a:buSzPct val="70000"/>
              <a:defRPr/>
            </a:pPr>
            <a:r>
              <a:rPr lang="en-US" sz="2800" i="1" dirty="0" smtClean="0">
                <a:solidFill>
                  <a:srgbClr val="006F66"/>
                </a:solidFill>
                <a:latin typeface="Georgia" pitchFamily="18" charset="0"/>
              </a:rPr>
              <a:t> </a:t>
            </a:r>
            <a:endParaRPr lang="en-US" sz="2800" i="1" dirty="0">
              <a:solidFill>
                <a:srgbClr val="006F66"/>
              </a:solidFill>
              <a:latin typeface="Georgia" pitchFamily="18" charset="0"/>
            </a:endParaRPr>
          </a:p>
        </p:txBody>
      </p:sp>
      <p:sp>
        <p:nvSpPr>
          <p:cNvPr id="8" name="Rectangle 9"/>
          <p:cNvSpPr>
            <a:spLocks noChangeArrowheads="1"/>
          </p:cNvSpPr>
          <p:nvPr/>
        </p:nvSpPr>
        <p:spPr bwMode="auto">
          <a:xfrm>
            <a:off x="0" y="2057400"/>
            <a:ext cx="2514600" cy="381000"/>
          </a:xfrm>
          <a:prstGeom prst="rect">
            <a:avLst/>
          </a:prstGeom>
          <a:noFill/>
          <a:ln w="9525">
            <a:noFill/>
            <a:miter lim="800000"/>
            <a:headEnd/>
            <a:tailEnd/>
          </a:ln>
        </p:spPr>
        <p:txBody>
          <a:bodyPr/>
          <a:lstStyle/>
          <a:p>
            <a:pPr marL="342900" indent="-342900" algn="ctr">
              <a:lnSpc>
                <a:spcPct val="80000"/>
              </a:lnSpc>
              <a:spcBef>
                <a:spcPct val="20000"/>
              </a:spcBef>
              <a:buClr>
                <a:schemeClr val="tx1"/>
              </a:buClr>
              <a:buSzPct val="70000"/>
              <a:buFont typeface="Wingdings" pitchFamily="2" charset="2"/>
              <a:buNone/>
            </a:pPr>
            <a:r>
              <a:rPr lang="en-US" sz="2000" b="1" u="sng" dirty="0" smtClean="0">
                <a:solidFill>
                  <a:srgbClr val="005C68"/>
                </a:solidFill>
                <a:latin typeface="Corbel" pitchFamily="34" charset="0"/>
              </a:rPr>
              <a:t>“Streamlining”</a:t>
            </a:r>
            <a:endParaRPr lang="en-US" sz="2000" b="1" u="sng" dirty="0">
              <a:solidFill>
                <a:srgbClr val="005C68"/>
              </a:solidFill>
              <a:latin typeface="Corbel" pitchFamily="34" charset="0"/>
            </a:endParaRPr>
          </a:p>
        </p:txBody>
      </p:sp>
      <p:sp>
        <p:nvSpPr>
          <p:cNvPr id="9" name="Rectangle 10"/>
          <p:cNvSpPr>
            <a:spLocks noChangeArrowheads="1"/>
          </p:cNvSpPr>
          <p:nvPr/>
        </p:nvSpPr>
        <p:spPr bwMode="auto">
          <a:xfrm>
            <a:off x="152400" y="2362200"/>
            <a:ext cx="8534400" cy="990600"/>
          </a:xfrm>
          <a:prstGeom prst="rect">
            <a:avLst/>
          </a:prstGeom>
          <a:noFill/>
          <a:ln w="9525">
            <a:noFill/>
            <a:miter lim="800000"/>
            <a:headEnd/>
            <a:tailEnd/>
          </a:ln>
        </p:spPr>
        <p:txBody>
          <a:bodyPr/>
          <a:lstStyle/>
          <a:p>
            <a:pPr marL="342900" indent="-342900" algn="l">
              <a:lnSpc>
                <a:spcPct val="80000"/>
              </a:lnSpc>
              <a:spcBef>
                <a:spcPct val="20000"/>
              </a:spcBef>
              <a:buClr>
                <a:schemeClr val="tx1"/>
              </a:buClr>
              <a:buSzPct val="70000"/>
              <a:buFont typeface="Wingdings" pitchFamily="2" charset="2"/>
              <a:buChar char="§"/>
            </a:pPr>
            <a:r>
              <a:rPr lang="en-US" sz="1800" dirty="0" smtClean="0">
                <a:latin typeface="Corbel" pitchFamily="34" charset="0"/>
              </a:rPr>
              <a:t>The use of the FCC Form 620 &amp; 621 makes the submissions to every state similar</a:t>
            </a:r>
          </a:p>
          <a:p>
            <a:pPr marL="342900" indent="-342900" algn="l">
              <a:lnSpc>
                <a:spcPct val="80000"/>
              </a:lnSpc>
              <a:spcBef>
                <a:spcPct val="20000"/>
              </a:spcBef>
              <a:buClr>
                <a:schemeClr val="tx1"/>
              </a:buClr>
              <a:buSzPct val="70000"/>
              <a:buFont typeface="Wingdings" pitchFamily="2" charset="2"/>
              <a:buChar char="§"/>
            </a:pPr>
            <a:r>
              <a:rPr lang="en-US" sz="1800" dirty="0" smtClean="0">
                <a:latin typeface="Corbel" pitchFamily="34" charset="0"/>
              </a:rPr>
              <a:t>Defines the APEs</a:t>
            </a:r>
          </a:p>
          <a:p>
            <a:pPr marL="342900" indent="-342900" algn="l">
              <a:lnSpc>
                <a:spcPct val="80000"/>
              </a:lnSpc>
              <a:spcBef>
                <a:spcPct val="20000"/>
              </a:spcBef>
              <a:buClr>
                <a:schemeClr val="tx1"/>
              </a:buClr>
              <a:buSzPct val="70000"/>
              <a:buFont typeface="Wingdings" pitchFamily="2" charset="2"/>
              <a:buChar char="§"/>
            </a:pPr>
            <a:r>
              <a:rPr lang="en-US" sz="1800" dirty="0" smtClean="0">
                <a:latin typeface="Corbel" pitchFamily="34" charset="0"/>
              </a:rPr>
              <a:t>Limits the level of survey required in the APE –Visual Effect  </a:t>
            </a:r>
          </a:p>
          <a:p>
            <a:pPr marL="342900" indent="-342900">
              <a:lnSpc>
                <a:spcPct val="80000"/>
              </a:lnSpc>
              <a:spcBef>
                <a:spcPct val="20000"/>
              </a:spcBef>
              <a:buClr>
                <a:schemeClr val="tx1"/>
              </a:buClr>
              <a:buSzPct val="70000"/>
              <a:buFont typeface="Wingdings" pitchFamily="2" charset="2"/>
              <a:buChar char="§"/>
            </a:pPr>
            <a:endParaRPr lang="en-US" sz="1800" dirty="0">
              <a:latin typeface="Baskerville Old Face" pitchFamily="18" charset="0"/>
            </a:endParaRPr>
          </a:p>
        </p:txBody>
      </p:sp>
      <p:sp>
        <p:nvSpPr>
          <p:cNvPr id="10" name="Rectangle 9"/>
          <p:cNvSpPr>
            <a:spLocks noChangeArrowheads="1"/>
          </p:cNvSpPr>
          <p:nvPr/>
        </p:nvSpPr>
        <p:spPr bwMode="auto">
          <a:xfrm>
            <a:off x="381000" y="3200400"/>
            <a:ext cx="1600200" cy="381000"/>
          </a:xfrm>
          <a:prstGeom prst="rect">
            <a:avLst/>
          </a:prstGeom>
          <a:noFill/>
          <a:ln w="9525">
            <a:noFill/>
            <a:miter lim="800000"/>
            <a:headEnd/>
            <a:tailEnd/>
          </a:ln>
        </p:spPr>
        <p:txBody>
          <a:bodyPr/>
          <a:lstStyle/>
          <a:p>
            <a:pPr marL="342900" indent="-342900" algn="ctr">
              <a:lnSpc>
                <a:spcPct val="80000"/>
              </a:lnSpc>
              <a:spcBef>
                <a:spcPct val="20000"/>
              </a:spcBef>
              <a:buClr>
                <a:schemeClr val="tx1"/>
              </a:buClr>
              <a:buSzPct val="70000"/>
              <a:buFont typeface="Wingdings" pitchFamily="2" charset="2"/>
              <a:buNone/>
            </a:pPr>
            <a:r>
              <a:rPr lang="en-US" sz="2000" b="1" u="sng" dirty="0" smtClean="0">
                <a:solidFill>
                  <a:srgbClr val="005C68"/>
                </a:solidFill>
                <a:latin typeface="Corbel" pitchFamily="34" charset="0"/>
              </a:rPr>
              <a:t>“Certainty”</a:t>
            </a:r>
            <a:endParaRPr lang="en-US" sz="2000" b="1" u="sng" dirty="0">
              <a:solidFill>
                <a:srgbClr val="005C68"/>
              </a:solidFill>
              <a:latin typeface="Corbel" pitchFamily="34" charset="0"/>
            </a:endParaRPr>
          </a:p>
        </p:txBody>
      </p:sp>
      <p:sp>
        <p:nvSpPr>
          <p:cNvPr id="11" name="Rectangle 10"/>
          <p:cNvSpPr>
            <a:spLocks noChangeArrowheads="1"/>
          </p:cNvSpPr>
          <p:nvPr/>
        </p:nvSpPr>
        <p:spPr bwMode="auto">
          <a:xfrm>
            <a:off x="152400" y="3505200"/>
            <a:ext cx="8534400" cy="1066800"/>
          </a:xfrm>
          <a:prstGeom prst="rect">
            <a:avLst/>
          </a:prstGeom>
          <a:noFill/>
          <a:ln w="9525">
            <a:noFill/>
            <a:miter lim="800000"/>
            <a:headEnd/>
            <a:tailEnd/>
          </a:ln>
        </p:spPr>
        <p:txBody>
          <a:bodyPr/>
          <a:lstStyle/>
          <a:p>
            <a:pPr marL="342900" indent="-342900" algn="l">
              <a:lnSpc>
                <a:spcPct val="80000"/>
              </a:lnSpc>
              <a:spcBef>
                <a:spcPct val="20000"/>
              </a:spcBef>
              <a:buClr>
                <a:schemeClr val="tx1"/>
              </a:buClr>
              <a:buSzPct val="70000"/>
              <a:buFont typeface="Wingdings" pitchFamily="2" charset="2"/>
              <a:buChar char="§"/>
            </a:pPr>
            <a:r>
              <a:rPr lang="en-US" sz="1800" dirty="0" smtClean="0">
                <a:latin typeface="Corbel" pitchFamily="34" charset="0"/>
              </a:rPr>
              <a:t>Provides a “clock” for the consultation process</a:t>
            </a:r>
          </a:p>
          <a:p>
            <a:pPr marL="342900" indent="-342900" algn="l">
              <a:lnSpc>
                <a:spcPct val="80000"/>
              </a:lnSpc>
              <a:spcBef>
                <a:spcPct val="20000"/>
              </a:spcBef>
              <a:buClr>
                <a:schemeClr val="tx1"/>
              </a:buClr>
              <a:buSzPct val="70000"/>
              <a:buFont typeface="Wingdings" pitchFamily="2" charset="2"/>
              <a:buChar char="§"/>
            </a:pPr>
            <a:r>
              <a:rPr lang="en-US" sz="1800" dirty="0" smtClean="0">
                <a:latin typeface="Corbel" pitchFamily="34" charset="0"/>
              </a:rPr>
              <a:t>Provides a mechanism for tribal consultation</a:t>
            </a:r>
          </a:p>
          <a:p>
            <a:pPr marL="342900" indent="-342900" algn="l">
              <a:lnSpc>
                <a:spcPct val="80000"/>
              </a:lnSpc>
              <a:spcBef>
                <a:spcPct val="20000"/>
              </a:spcBef>
              <a:buClr>
                <a:schemeClr val="tx1"/>
              </a:buClr>
              <a:buSzPct val="70000"/>
              <a:buFont typeface="Wingdings" pitchFamily="2" charset="2"/>
              <a:buChar char="§"/>
            </a:pPr>
            <a:r>
              <a:rPr lang="en-US" sz="1800" dirty="0" smtClean="0">
                <a:latin typeface="Corbel" pitchFamily="34" charset="0"/>
              </a:rPr>
              <a:t>Provides a method to conclude consultation even if the SHPO is non-responsive</a:t>
            </a:r>
            <a:endParaRPr lang="en-US" sz="1800" dirty="0">
              <a:latin typeface="Corbel" pitchFamily="34" charset="0"/>
            </a:endParaRPr>
          </a:p>
        </p:txBody>
      </p:sp>
      <p:sp>
        <p:nvSpPr>
          <p:cNvPr id="12" name="TextBox 11"/>
          <p:cNvSpPr txBox="1"/>
          <p:nvPr/>
        </p:nvSpPr>
        <p:spPr>
          <a:xfrm>
            <a:off x="228600" y="4343400"/>
            <a:ext cx="8610600" cy="369332"/>
          </a:xfrm>
          <a:prstGeom prst="rect">
            <a:avLst/>
          </a:prstGeom>
          <a:noFill/>
        </p:spPr>
        <p:txBody>
          <a:bodyPr wrap="square" rtlCol="0">
            <a:spAutoFit/>
          </a:bodyPr>
          <a:lstStyle/>
          <a:p>
            <a:pPr algn="ctr"/>
            <a:r>
              <a:rPr lang="en-US" sz="1800" dirty="0" smtClean="0">
                <a:solidFill>
                  <a:srgbClr val="006F66"/>
                </a:solidFill>
                <a:latin typeface="Corbel" pitchFamily="34" charset="0"/>
              </a:rPr>
              <a:t>For further information visit: http://wireless.fcc.gov/siting/historic_preservation.html</a:t>
            </a:r>
            <a:endParaRPr lang="en-US" sz="1800" dirty="0">
              <a:solidFill>
                <a:srgbClr val="006F66"/>
              </a:solidFill>
              <a:latin typeface="Corbel" pitchFamily="34" charset="0"/>
            </a:endParaRPr>
          </a:p>
        </p:txBody>
      </p:sp>
      <p:sp>
        <p:nvSpPr>
          <p:cNvPr id="13" name="TextBox 12"/>
          <p:cNvSpPr txBox="1"/>
          <p:nvPr/>
        </p:nvSpPr>
        <p:spPr>
          <a:xfrm>
            <a:off x="152400" y="4724400"/>
            <a:ext cx="8763000" cy="707886"/>
          </a:xfrm>
          <a:prstGeom prst="rect">
            <a:avLst/>
          </a:prstGeom>
          <a:noFill/>
        </p:spPr>
        <p:txBody>
          <a:bodyPr wrap="square" rtlCol="0">
            <a:spAutoFit/>
          </a:bodyPr>
          <a:lstStyle/>
          <a:p>
            <a:r>
              <a:rPr lang="en-US" sz="2000" dirty="0" smtClean="0">
                <a:solidFill>
                  <a:srgbClr val="005C68"/>
                </a:solidFill>
              </a:rPr>
              <a:t>But even with the FCC’s expectations being defined in the 2004 NPA, there are still significant differences in what the SHPOs and Tribes request</a:t>
            </a:r>
            <a:endParaRPr lang="en-US" sz="2000" dirty="0">
              <a:solidFill>
                <a:srgbClr val="005C68"/>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1000"/>
                                        <p:tgtEl>
                                          <p:spTgt spid="9"/>
                                        </p:tgtEl>
                                      </p:cBhvr>
                                    </p:animEffect>
                                  </p:childTnLst>
                                </p:cTn>
                              </p:par>
                            </p:childTnLst>
                          </p:cTn>
                        </p:par>
                        <p:par>
                          <p:cTn id="11" fill="hold">
                            <p:stCondLst>
                              <p:cond delay="1000"/>
                            </p:stCondLst>
                            <p:childTnLst>
                              <p:par>
                                <p:cTn id="12" presetID="10" presetClass="entr" presetSubtype="0"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28600" y="1397000"/>
          <a:ext cx="8763000" cy="4124960"/>
        </p:xfrm>
        <a:graphic>
          <a:graphicData uri="http://schemas.openxmlformats.org/drawingml/2006/table">
            <a:tbl>
              <a:tblPr firstRow="1" bandRow="1">
                <a:tableStyleId>{5C22544A-7EE6-4342-B048-85BDC9FD1C3A}</a:tableStyleId>
              </a:tblPr>
              <a:tblGrid>
                <a:gridCol w="4381500"/>
                <a:gridCol w="4381500"/>
              </a:tblGrid>
              <a:tr h="370840">
                <a:tc>
                  <a:txBody>
                    <a:bodyPr/>
                    <a:lstStyle/>
                    <a:p>
                      <a:r>
                        <a:rPr lang="en-US" dirty="0" smtClean="0"/>
                        <a:t>2004 NPA Guidance</a:t>
                      </a:r>
                      <a:endParaRPr lang="en-US" dirty="0"/>
                    </a:p>
                  </a:txBody>
                  <a:tcPr/>
                </a:tc>
                <a:tc>
                  <a:txBody>
                    <a:bodyPr/>
                    <a:lstStyle/>
                    <a:p>
                      <a:r>
                        <a:rPr lang="en-US" dirty="0" smtClean="0"/>
                        <a:t>Other’s Expectations</a:t>
                      </a:r>
                      <a:endParaRPr lang="en-US" dirty="0"/>
                    </a:p>
                  </a:txBody>
                  <a:tcPr/>
                </a:tc>
              </a:tr>
              <a:tr h="370840">
                <a:tc gridSpan="2">
                  <a:txBody>
                    <a:bodyPr/>
                    <a:lstStyle/>
                    <a:p>
                      <a:pPr algn="ctr"/>
                      <a:r>
                        <a:rPr lang="en-US" b="1" dirty="0" smtClean="0"/>
                        <a:t>Identification of Historic Properties</a:t>
                      </a:r>
                      <a:endParaRPr lang="en-US" b="1" dirty="0"/>
                    </a:p>
                  </a:txBody>
                  <a:tcPr/>
                </a:tc>
                <a:tc hMerge="1">
                  <a:txBody>
                    <a:bodyPr/>
                    <a:lstStyle/>
                    <a:p>
                      <a:endParaRPr lang="en-US" dirty="0"/>
                    </a:p>
                  </a:txBody>
                  <a:tcPr/>
                </a:tc>
              </a:tr>
              <a:tr h="370840">
                <a:tc>
                  <a:txBody>
                    <a:bodyPr/>
                    <a:lstStyle/>
                    <a:p>
                      <a:r>
                        <a:rPr lang="en-US" b="1" dirty="0" smtClean="0"/>
                        <a:t>APE-VE: </a:t>
                      </a:r>
                      <a:r>
                        <a:rPr lang="en-US" dirty="0" smtClean="0"/>
                        <a:t>Section</a:t>
                      </a:r>
                      <a:r>
                        <a:rPr lang="en-US" baseline="0" dirty="0" smtClean="0"/>
                        <a:t> VI.D.1.a of the 2004 NPA - </a:t>
                      </a:r>
                      <a:r>
                        <a:rPr lang="en-US" dirty="0" smtClean="0"/>
                        <a:t>Research SHPO’s files or designated repositories</a:t>
                      </a:r>
                      <a:r>
                        <a:rPr lang="en-US" baseline="0" dirty="0" smtClean="0"/>
                        <a:t> to identify NR-Listed, NR-eligible (DOE/SHPO Opinion), properties SHPO certifies are in the process of being listed or in the Inventory and already determined eligible. </a:t>
                      </a:r>
                    </a:p>
                    <a:p>
                      <a:r>
                        <a:rPr lang="en-US" b="1" baseline="0" dirty="0" smtClean="0"/>
                        <a:t>APE-DE:  </a:t>
                      </a:r>
                      <a:r>
                        <a:rPr lang="en-US" baseline="0" dirty="0" smtClean="0"/>
                        <a:t>Conduct Research and then Field Survey (if necessary) to identify whether archaeological properties eligible for listing on the National Register of Historic Places exist </a:t>
                      </a:r>
                    </a:p>
                  </a:txBody>
                  <a:tcPr/>
                </a:tc>
                <a:tc>
                  <a:txBody>
                    <a:bodyPr/>
                    <a:lstStyle/>
                    <a:p>
                      <a:pPr>
                        <a:buFont typeface="Arial" pitchFamily="34" charset="0"/>
                        <a:buChar char="•"/>
                      </a:pPr>
                      <a:r>
                        <a:rPr lang="en-US" dirty="0" smtClean="0"/>
                        <a:t>Some SHPOs request that</a:t>
                      </a:r>
                      <a:r>
                        <a:rPr lang="en-US" baseline="0" dirty="0" smtClean="0"/>
                        <a:t> consultants treat all properties in their inventories as “historic properties”</a:t>
                      </a:r>
                    </a:p>
                    <a:p>
                      <a:pPr>
                        <a:buFont typeface="Arial" pitchFamily="34" charset="0"/>
                        <a:buChar char="•"/>
                      </a:pPr>
                      <a:r>
                        <a:rPr lang="en-US" baseline="0" dirty="0" smtClean="0"/>
                        <a:t>Consultants are asked to photograph all properties &gt; 50 years of age in the APE-VE, so the SHPO can id which may be eligible and might be affected.</a:t>
                      </a:r>
                    </a:p>
                    <a:p>
                      <a:pPr>
                        <a:buFont typeface="Arial" pitchFamily="34" charset="0"/>
                        <a:buChar char="•"/>
                      </a:pPr>
                      <a:r>
                        <a:rPr lang="en-US" baseline="0" dirty="0" smtClean="0"/>
                        <a:t>Consultants are asked to survey all properties &gt;50 yrs in the APE-VE and make determinations of eligibility.</a:t>
                      </a:r>
                    </a:p>
                    <a:p>
                      <a:pPr>
                        <a:buFont typeface="Arial" pitchFamily="34" charset="0"/>
                        <a:buNone/>
                      </a:pPr>
                      <a:endParaRPr lang="en-US"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400" y="1219200"/>
          <a:ext cx="8763000" cy="4399280"/>
        </p:xfrm>
        <a:graphic>
          <a:graphicData uri="http://schemas.openxmlformats.org/drawingml/2006/table">
            <a:tbl>
              <a:tblPr firstRow="1" bandRow="1">
                <a:tableStyleId>{5C22544A-7EE6-4342-B048-85BDC9FD1C3A}</a:tableStyleId>
              </a:tblPr>
              <a:tblGrid>
                <a:gridCol w="4381500"/>
                <a:gridCol w="4381500"/>
              </a:tblGrid>
              <a:tr h="370840">
                <a:tc>
                  <a:txBody>
                    <a:bodyPr/>
                    <a:lstStyle/>
                    <a:p>
                      <a:r>
                        <a:rPr lang="en-US" dirty="0" smtClean="0"/>
                        <a:t>2004 NPA</a:t>
                      </a:r>
                      <a:r>
                        <a:rPr lang="en-US" baseline="0" dirty="0" smtClean="0"/>
                        <a:t> Guidance</a:t>
                      </a:r>
                      <a:endParaRPr lang="en-US" dirty="0"/>
                    </a:p>
                  </a:txBody>
                  <a:tcPr/>
                </a:tc>
                <a:tc>
                  <a:txBody>
                    <a:bodyPr/>
                    <a:lstStyle/>
                    <a:p>
                      <a:r>
                        <a:rPr lang="en-US" dirty="0" smtClean="0"/>
                        <a:t>Other’s Expectations</a:t>
                      </a:r>
                      <a:endParaRPr lang="en-US" dirty="0"/>
                    </a:p>
                  </a:txBody>
                  <a:tcPr/>
                </a:tc>
              </a:tr>
              <a:tr h="370840">
                <a:tc gridSpan="2">
                  <a:txBody>
                    <a:bodyPr/>
                    <a:lstStyle/>
                    <a:p>
                      <a:pPr algn="ctr"/>
                      <a:r>
                        <a:rPr lang="en-US" b="1" baseline="0" dirty="0" smtClean="0"/>
                        <a:t>Field Survey in the APE-DE</a:t>
                      </a:r>
                      <a:endParaRPr lang="en-US" b="1" dirty="0"/>
                    </a:p>
                  </a:txBody>
                  <a:tcPr/>
                </a:tc>
                <a:tc hMerge="1">
                  <a:txBody>
                    <a:bodyPr/>
                    <a:lstStyle/>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t>Section VI.D.2.a of the 2004 NPA states </a:t>
                      </a:r>
                      <a:r>
                        <a:rPr lang="en-US" b="0" i="1" baseline="0" dirty="0" smtClean="0"/>
                        <a:t>“</a:t>
                      </a:r>
                      <a:r>
                        <a:rPr lang="en-US" sz="1800" i="1" kern="1200" dirty="0" smtClean="0">
                          <a:solidFill>
                            <a:schemeClr val="dk1"/>
                          </a:solidFill>
                          <a:latin typeface="+mn-lt"/>
                          <a:ea typeface="+mn-ea"/>
                          <a:cs typeface="+mn-cs"/>
                        </a:rPr>
                        <a:t>In addition to the properties identified pursuant to Section VI.D.1, Applicants shall make a reasonable good faith effort to identify other above ground and archeological Historic Properties, including buildings, structures, and historic districts, that lie within the APE for direct effects. Such reasonable and good faith efforts may include a Field Survey where appropriate.”</a:t>
                      </a:r>
                      <a:endParaRPr lang="en-US" b="0" i="1" baseline="0" dirty="0" smtClean="0"/>
                    </a:p>
                    <a:p>
                      <a:endParaRPr lang="en-US" dirty="0"/>
                    </a:p>
                  </a:txBody>
                  <a:tcPr/>
                </a:tc>
                <a:tc>
                  <a:txBody>
                    <a:bodyPr/>
                    <a:lstStyle/>
                    <a:p>
                      <a:pPr>
                        <a:buFont typeface="Arial" pitchFamily="34" charset="0"/>
                        <a:buChar char="•"/>
                      </a:pPr>
                      <a:r>
                        <a:rPr lang="en-US" dirty="0" smtClean="0"/>
                        <a:t>Some</a:t>
                      </a:r>
                      <a:r>
                        <a:rPr lang="en-US" baseline="0" dirty="0" smtClean="0"/>
                        <a:t> SHPOs require the completion of state-specific survey forms to document the eligibility determination</a:t>
                      </a:r>
                    </a:p>
                    <a:p>
                      <a:pPr>
                        <a:buFont typeface="Arial" pitchFamily="34" charset="0"/>
                        <a:buChar char="•"/>
                      </a:pPr>
                      <a:r>
                        <a:rPr lang="en-US" baseline="0" dirty="0" smtClean="0"/>
                        <a:t>Completion of the state-specific forms can require NR-nomination levels of work</a:t>
                      </a:r>
                    </a:p>
                    <a:p>
                      <a:pPr>
                        <a:buFont typeface="Arial" pitchFamily="34" charset="0"/>
                        <a:buChar char="•"/>
                      </a:pPr>
                      <a:r>
                        <a:rPr lang="en-US" baseline="0" dirty="0" smtClean="0"/>
                        <a:t>SHPOs and Tribes do not always agree on the level of archeological survey required to determine whether archeological properties exist in the APE-DE. </a:t>
                      </a:r>
                    </a:p>
                    <a:p>
                      <a:pPr>
                        <a:buFont typeface="Arial" pitchFamily="34" charset="0"/>
                        <a:buChar char="•"/>
                      </a:pPr>
                      <a:r>
                        <a:rPr lang="en-US" baseline="0" dirty="0" smtClean="0"/>
                        <a:t>Some SHPOs consider entire parcel (or even historic parcel boundaries) to = APE-DE </a:t>
                      </a:r>
                    </a:p>
                  </a:txBody>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533400" y="1397000"/>
          <a:ext cx="8229600" cy="330200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2004 NPA</a:t>
                      </a:r>
                      <a:r>
                        <a:rPr lang="en-US" baseline="0" dirty="0" smtClean="0"/>
                        <a:t> Guidance</a:t>
                      </a:r>
                      <a:endParaRPr lang="en-US" dirty="0"/>
                    </a:p>
                  </a:txBody>
                  <a:tcPr/>
                </a:tc>
                <a:tc>
                  <a:txBody>
                    <a:bodyPr/>
                    <a:lstStyle/>
                    <a:p>
                      <a:r>
                        <a:rPr lang="en-US" dirty="0" smtClean="0"/>
                        <a:t>Other’s Expectations</a:t>
                      </a:r>
                      <a:endParaRPr lang="en-US" dirty="0"/>
                    </a:p>
                  </a:txBody>
                  <a:tcPr/>
                </a:tc>
              </a:tr>
              <a:tr h="370840">
                <a:tc gridSpan="2">
                  <a:txBody>
                    <a:bodyPr/>
                    <a:lstStyle/>
                    <a:p>
                      <a:pPr algn="ctr"/>
                      <a:r>
                        <a:rPr lang="en-US" b="1" baseline="0" dirty="0" smtClean="0"/>
                        <a:t>Field Survey in the APE-VE</a:t>
                      </a:r>
                      <a:endParaRPr lang="en-US" b="1" dirty="0"/>
                    </a:p>
                  </a:txBody>
                  <a:tcPr/>
                </a:tc>
                <a:tc hMerge="1">
                  <a:txBody>
                    <a:bodyPr/>
                    <a:lstStyle/>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Section VI.D.1.a of the 2004 NPA states the following relative to the identification of historic properties in the APE-VE: </a:t>
                      </a:r>
                      <a:r>
                        <a:rPr lang="en-US" i="1" baseline="0" dirty="0" smtClean="0"/>
                        <a:t>“</a:t>
                      </a:r>
                      <a:r>
                        <a:rPr lang="en-US" sz="1800" i="1" kern="1200" dirty="0" smtClean="0">
                          <a:solidFill>
                            <a:schemeClr val="dk1"/>
                          </a:solidFill>
                          <a:latin typeface="+mn-lt"/>
                          <a:ea typeface="+mn-ea"/>
                          <a:cs typeface="+mn-cs"/>
                        </a:rPr>
                        <a:t>Applicants are not required to undertake a Field Survey or other measures other than reviewing these records in order to identify Historic Properties</a:t>
                      </a:r>
                      <a:r>
                        <a:rPr lang="en-US" sz="1800" i="1" kern="1200" baseline="0" dirty="0" smtClean="0">
                          <a:solidFill>
                            <a:schemeClr val="dk1"/>
                          </a:solidFill>
                          <a:latin typeface="+mn-lt"/>
                          <a:ea typeface="+mn-ea"/>
                          <a:cs typeface="+mn-cs"/>
                        </a:rPr>
                        <a:t>”</a:t>
                      </a:r>
                      <a:endParaRPr lang="en-US" i="1" baseline="0"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Some SHPOs and</a:t>
                      </a:r>
                      <a:r>
                        <a:rPr lang="en-US" baseline="0" dirty="0" smtClean="0"/>
                        <a:t>/or Consulting parties request identification survey of one or more properties &gt;50 yrs in the APE-VE.  </a:t>
                      </a:r>
                      <a:endParaRPr lang="en-US" dirty="0" smtClean="0"/>
                    </a:p>
                    <a:p>
                      <a:pPr>
                        <a:buFont typeface="Arial" pitchFamily="34" charset="0"/>
                        <a:buChar char="•"/>
                      </a:pPr>
                      <a:r>
                        <a:rPr lang="en-US" dirty="0" smtClean="0"/>
                        <a:t>Some SHPOs routinely request</a:t>
                      </a:r>
                      <a:r>
                        <a:rPr lang="en-US" baseline="0" dirty="0" smtClean="0"/>
                        <a:t> an expansion of the APE-VE.  </a:t>
                      </a: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28600" y="1371601"/>
          <a:ext cx="8763000" cy="4281138"/>
        </p:xfrm>
        <a:graphic>
          <a:graphicData uri="http://schemas.openxmlformats.org/drawingml/2006/table">
            <a:tbl>
              <a:tblPr firstRow="1" bandRow="1">
                <a:tableStyleId>{5C22544A-7EE6-4342-B048-85BDC9FD1C3A}</a:tableStyleId>
              </a:tblPr>
              <a:tblGrid>
                <a:gridCol w="4381500"/>
                <a:gridCol w="4381500"/>
              </a:tblGrid>
              <a:tr h="358790">
                <a:tc>
                  <a:txBody>
                    <a:bodyPr/>
                    <a:lstStyle/>
                    <a:p>
                      <a:r>
                        <a:rPr lang="en-US" dirty="0" smtClean="0"/>
                        <a:t>2004 NPA</a:t>
                      </a:r>
                      <a:r>
                        <a:rPr lang="en-US" baseline="0" dirty="0" smtClean="0"/>
                        <a:t> Guidance</a:t>
                      </a:r>
                      <a:endParaRPr lang="en-US" dirty="0"/>
                    </a:p>
                  </a:txBody>
                  <a:tcPr/>
                </a:tc>
                <a:tc>
                  <a:txBody>
                    <a:bodyPr/>
                    <a:lstStyle/>
                    <a:p>
                      <a:r>
                        <a:rPr lang="en-US" dirty="0" smtClean="0"/>
                        <a:t>Other’s Expectations</a:t>
                      </a:r>
                      <a:endParaRPr lang="en-US" dirty="0"/>
                    </a:p>
                  </a:txBody>
                  <a:tcPr/>
                </a:tc>
              </a:tr>
              <a:tr h="358790">
                <a:tc gridSpan="2">
                  <a:txBody>
                    <a:bodyPr/>
                    <a:lstStyle/>
                    <a:p>
                      <a:pPr algn="ctr"/>
                      <a:r>
                        <a:rPr lang="en-US" b="1" dirty="0" smtClean="0"/>
                        <a:t>Assessment of Effects</a:t>
                      </a:r>
                      <a:endParaRPr lang="en-US" b="1" dirty="0"/>
                    </a:p>
                  </a:txBody>
                  <a:tcPr/>
                </a:tc>
                <a:tc hMerge="1">
                  <a:txBody>
                    <a:bodyPr/>
                    <a:lstStyle/>
                    <a:p>
                      <a:endParaRPr lang="en-US" dirty="0"/>
                    </a:p>
                  </a:txBody>
                  <a:tcPr/>
                </a:tc>
              </a:tr>
              <a:tr h="35496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b="0" baseline="0" dirty="0" smtClean="0"/>
                        <a:t>Per Section VI.E of the 2004 NPA:</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700" b="0" baseline="0" dirty="0" smtClean="0"/>
                        <a:t>Criteria of Adverse Effect are applied</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700" i="1" kern="1200" dirty="0" smtClean="0">
                          <a:solidFill>
                            <a:schemeClr val="dk1"/>
                          </a:solidFill>
                          <a:latin typeface="+mn-lt"/>
                          <a:ea typeface="+mn-ea"/>
                          <a:cs typeface="+mn-cs"/>
                        </a:rPr>
                        <a:t>“An Undertaking will have a visual adverse effect on a Historic Property if the visual effect from the Facility will noticeably diminish the integrity of one or more of the characteristics qualifying the property for inclusion in or eligibility for the National Register.  Construction of a Facility will not cause a visual adverse effect except where visual setting or visual elements are character-defining features of eligibility of a Historic Property located within the APE.”</a:t>
                      </a:r>
                      <a:r>
                        <a:rPr lang="en-US" sz="1700" b="0" i="1" baseline="0" dirty="0" smtClean="0"/>
                        <a:t>  </a:t>
                      </a:r>
                    </a:p>
                  </a:txBody>
                  <a:tcPr/>
                </a:tc>
                <a:tc>
                  <a:txBody>
                    <a:bodyPr/>
                    <a:lstStyle/>
                    <a:p>
                      <a:pPr>
                        <a:buFont typeface="Arial" pitchFamily="34" charset="0"/>
                        <a:buChar char="•"/>
                      </a:pPr>
                      <a:r>
                        <a:rPr lang="en-US" dirty="0" smtClean="0"/>
                        <a:t>Some SHPOs do not consider</a:t>
                      </a:r>
                      <a:r>
                        <a:rPr lang="en-US" baseline="0" dirty="0" smtClean="0"/>
                        <a:t> intervening distance, tree cover or topography to have a significant role in softening the visual impact</a:t>
                      </a:r>
                    </a:p>
                    <a:p>
                      <a:pPr>
                        <a:buFont typeface="Arial" pitchFamily="34" charset="0"/>
                        <a:buChar char="•"/>
                      </a:pPr>
                      <a:r>
                        <a:rPr lang="en-US" baseline="0" dirty="0" smtClean="0"/>
                        <a:t>Some SHPOs believe the facility’s presence anywhere in the </a:t>
                      </a:r>
                      <a:r>
                        <a:rPr lang="en-US" baseline="0" dirty="0" err="1" smtClean="0"/>
                        <a:t>viewshed</a:t>
                      </a:r>
                      <a:r>
                        <a:rPr lang="en-US" baseline="0" dirty="0" smtClean="0"/>
                        <a:t> will constitute an adverse effect.</a:t>
                      </a:r>
                    </a:p>
                    <a:p>
                      <a:pPr>
                        <a:buFont typeface="Arial" pitchFamily="34" charset="0"/>
                        <a:buChar char="•"/>
                      </a:pPr>
                      <a:r>
                        <a:rPr lang="en-US" baseline="0" dirty="0" smtClean="0"/>
                        <a:t>Some SHPOs only consider the effect to be from the historic property and others consider it to be from the viewer’s perspective when viewing the historic property.</a:t>
                      </a: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152400" y="1371599"/>
          <a:ext cx="8839200" cy="4191002"/>
        </p:xfrm>
        <a:graphic>
          <a:graphicData uri="http://schemas.openxmlformats.org/drawingml/2006/table">
            <a:tbl>
              <a:tblPr firstRow="1" bandRow="1">
                <a:tableStyleId>{5C22544A-7EE6-4342-B048-85BDC9FD1C3A}</a:tableStyleId>
              </a:tblPr>
              <a:tblGrid>
                <a:gridCol w="4419600"/>
                <a:gridCol w="4419600"/>
              </a:tblGrid>
              <a:tr h="372534">
                <a:tc>
                  <a:txBody>
                    <a:bodyPr/>
                    <a:lstStyle/>
                    <a:p>
                      <a:r>
                        <a:rPr lang="en-US" dirty="0" smtClean="0"/>
                        <a:t>2004 NPA</a:t>
                      </a:r>
                      <a:r>
                        <a:rPr lang="en-US" baseline="0" dirty="0" smtClean="0"/>
                        <a:t> Guidance</a:t>
                      </a:r>
                      <a:endParaRPr lang="en-US" dirty="0"/>
                    </a:p>
                  </a:txBody>
                  <a:tcPr/>
                </a:tc>
                <a:tc>
                  <a:txBody>
                    <a:bodyPr/>
                    <a:lstStyle/>
                    <a:p>
                      <a:r>
                        <a:rPr lang="en-US" dirty="0" smtClean="0"/>
                        <a:t>Other’s Expectations</a:t>
                      </a:r>
                      <a:endParaRPr lang="en-US" dirty="0"/>
                    </a:p>
                  </a:txBody>
                  <a:tcPr/>
                </a:tc>
              </a:tr>
              <a:tr h="372534">
                <a:tc gridSpan="2">
                  <a:txBody>
                    <a:bodyPr/>
                    <a:lstStyle/>
                    <a:p>
                      <a:pPr algn="ctr"/>
                      <a:r>
                        <a:rPr lang="en-US" b="1" dirty="0" smtClean="0"/>
                        <a:t>Qualifications</a:t>
                      </a:r>
                      <a:endParaRPr lang="en-US" b="1" dirty="0"/>
                    </a:p>
                  </a:txBody>
                  <a:tcPr/>
                </a:tc>
                <a:tc hMerge="1">
                  <a:txBody>
                    <a:bodyPr/>
                    <a:lstStyle/>
                    <a:p>
                      <a:endParaRPr lang="en-US" dirty="0"/>
                    </a:p>
                  </a:txBody>
                  <a:tcPr/>
                </a:tc>
              </a:tr>
              <a:tr h="3445934">
                <a:tc>
                  <a:txBody>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0" baseline="0" dirty="0" smtClean="0"/>
                        <a:t>Use of an SOI-qualified Architectural Historian/Historian is at applicant discretion unless an assessment of effects is required.</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0" baseline="0" dirty="0" smtClean="0"/>
                        <a:t>SOI-qualified archeologists are required to make determinations of the level of effort required to identify and evaluate archeological resources.</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Use</a:t>
                      </a:r>
                      <a:r>
                        <a:rPr lang="en-US" baseline="0" dirty="0" smtClean="0"/>
                        <a:t> of professionals with regional experience helps with the identification of regional site types</a:t>
                      </a:r>
                    </a:p>
                  </a:txBody>
                  <a:tcPr/>
                </a:tc>
                <a:tc>
                  <a:txBody>
                    <a:bodyPr/>
                    <a:lstStyle/>
                    <a:p>
                      <a:pPr>
                        <a:buFont typeface="Arial" pitchFamily="34" charset="0"/>
                        <a:buChar char="•"/>
                      </a:pPr>
                      <a:r>
                        <a:rPr lang="en-US" dirty="0" smtClean="0"/>
                        <a:t>Some</a:t>
                      </a:r>
                      <a:r>
                        <a:rPr lang="en-US" baseline="0" dirty="0" smtClean="0"/>
                        <a:t> states require all levels of survey be conducted by permitted professionals (SOI-qual is not sufficient).</a:t>
                      </a:r>
                    </a:p>
                    <a:p>
                      <a:pPr>
                        <a:buFont typeface="Arial" pitchFamily="34" charset="0"/>
                        <a:buChar char="•"/>
                      </a:pPr>
                      <a:r>
                        <a:rPr lang="en-US" baseline="0" dirty="0" smtClean="0"/>
                        <a:t>Some states require permits only for later phases of archaeological survey.</a:t>
                      </a:r>
                    </a:p>
                    <a:p>
                      <a:pPr>
                        <a:buFont typeface="Arial" pitchFamily="34" charset="0"/>
                        <a:buChar char="•"/>
                      </a:pPr>
                      <a:r>
                        <a:rPr lang="en-US" baseline="0" dirty="0" smtClean="0"/>
                        <a:t>Some Tribes require specialized survey conducted by contractors approved by the tribes.</a:t>
                      </a:r>
                      <a:endParaRPr 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C:\Users\mricks\Pictures\2013-03-22\091.JPG"/>
          <p:cNvPicPr/>
          <p:nvPr/>
        </p:nvPicPr>
        <p:blipFill>
          <a:blip r:embed="rId2" cstate="print"/>
          <a:srcRect/>
          <a:stretch>
            <a:fillRect/>
          </a:stretch>
        </p:blipFill>
        <p:spPr bwMode="auto">
          <a:xfrm>
            <a:off x="304800" y="1295400"/>
            <a:ext cx="4692098" cy="3518248"/>
          </a:xfrm>
          <a:prstGeom prst="rect">
            <a:avLst/>
          </a:prstGeom>
          <a:noFill/>
          <a:ln w="19050">
            <a:solidFill>
              <a:schemeClr val="accent1"/>
            </a:solidFill>
            <a:miter lim="800000"/>
            <a:headEnd/>
            <a:tailEnd/>
          </a:ln>
        </p:spPr>
      </p:pic>
      <p:sp>
        <p:nvSpPr>
          <p:cNvPr id="3" name="TextBox 2"/>
          <p:cNvSpPr txBox="1"/>
          <p:nvPr/>
        </p:nvSpPr>
        <p:spPr>
          <a:xfrm>
            <a:off x="304800" y="762000"/>
            <a:ext cx="8610600" cy="461665"/>
          </a:xfrm>
          <a:prstGeom prst="rect">
            <a:avLst/>
          </a:prstGeom>
          <a:noFill/>
        </p:spPr>
        <p:txBody>
          <a:bodyPr wrap="square" rtlCol="0">
            <a:spAutoFit/>
          </a:bodyPr>
          <a:lstStyle/>
          <a:p>
            <a:r>
              <a:rPr lang="en-US" b="1" dirty="0" smtClean="0">
                <a:solidFill>
                  <a:srgbClr val="005C68"/>
                </a:solidFill>
                <a:latin typeface="Corbel" pitchFamily="34" charset="0"/>
              </a:rPr>
              <a:t>Case Study on Reasonable and Good Faith Effort</a:t>
            </a:r>
            <a:endParaRPr lang="en-US" b="1" dirty="0">
              <a:solidFill>
                <a:srgbClr val="005C68"/>
              </a:solidFill>
              <a:latin typeface="Corbel" pitchFamily="34" charset="0"/>
            </a:endParaRPr>
          </a:p>
        </p:txBody>
      </p:sp>
      <p:sp>
        <p:nvSpPr>
          <p:cNvPr id="4" name="TextBox 3"/>
          <p:cNvSpPr txBox="1"/>
          <p:nvPr/>
        </p:nvSpPr>
        <p:spPr>
          <a:xfrm>
            <a:off x="5105400" y="1295400"/>
            <a:ext cx="3810000" cy="4401205"/>
          </a:xfrm>
          <a:prstGeom prst="rect">
            <a:avLst/>
          </a:prstGeom>
          <a:noFill/>
        </p:spPr>
        <p:txBody>
          <a:bodyPr wrap="square" rtlCol="0">
            <a:spAutoFit/>
          </a:bodyPr>
          <a:lstStyle/>
          <a:p>
            <a:pPr algn="l">
              <a:buFont typeface="Arial" pitchFamily="34" charset="0"/>
              <a:buChar char="•"/>
            </a:pPr>
            <a:r>
              <a:rPr lang="en-US" sz="2000" dirty="0" smtClean="0"/>
              <a:t>Client proposed to install LTE antennas on existing colo</a:t>
            </a:r>
          </a:p>
          <a:p>
            <a:pPr algn="l">
              <a:buFont typeface="Arial" pitchFamily="34" charset="0"/>
              <a:buChar char="•"/>
            </a:pPr>
            <a:r>
              <a:rPr lang="en-US" sz="2000" dirty="0" smtClean="0"/>
              <a:t>&gt;45 years of age, so SHPO was required</a:t>
            </a:r>
          </a:p>
          <a:p>
            <a:pPr algn="l">
              <a:buFont typeface="Arial" pitchFamily="34" charset="0"/>
              <a:buChar char="•"/>
            </a:pPr>
            <a:r>
              <a:rPr lang="en-US" sz="2000" dirty="0" smtClean="0"/>
              <a:t>Research identified subject property as being NR-Eligible (2001)</a:t>
            </a:r>
          </a:p>
          <a:p>
            <a:pPr algn="l">
              <a:buFont typeface="Arial" pitchFamily="34" charset="0"/>
              <a:buChar char="•"/>
            </a:pPr>
            <a:r>
              <a:rPr lang="en-US" sz="2000" dirty="0" smtClean="0"/>
              <a:t>Conditional No Adverse Effect and Painting Plan acknowledged by FCC were a result of a circa 2008 consultation</a:t>
            </a:r>
          </a:p>
          <a:p>
            <a:pPr algn="l">
              <a:buFont typeface="Arial" pitchFamily="34" charset="0"/>
              <a:buChar char="•"/>
            </a:pPr>
            <a:r>
              <a:rPr lang="en-US" sz="2000" dirty="0" smtClean="0"/>
              <a:t>Several installations were not consistent w/ painting plan</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762000"/>
            <a:ext cx="8610600" cy="461665"/>
          </a:xfrm>
          <a:prstGeom prst="rect">
            <a:avLst/>
          </a:prstGeom>
          <a:noFill/>
        </p:spPr>
        <p:txBody>
          <a:bodyPr wrap="square" rtlCol="0">
            <a:spAutoFit/>
          </a:bodyPr>
          <a:lstStyle/>
          <a:p>
            <a:r>
              <a:rPr lang="en-US" b="1" dirty="0" smtClean="0">
                <a:solidFill>
                  <a:srgbClr val="005C68"/>
                </a:solidFill>
                <a:latin typeface="Corbel" pitchFamily="34" charset="0"/>
              </a:rPr>
              <a:t>Case Study on Reasonable and Good Faith Effort (con’t)</a:t>
            </a:r>
            <a:endParaRPr lang="en-US" b="1" dirty="0">
              <a:solidFill>
                <a:srgbClr val="005C68"/>
              </a:solidFill>
              <a:latin typeface="Corbel" pitchFamily="34" charset="0"/>
            </a:endParaRPr>
          </a:p>
        </p:txBody>
      </p:sp>
      <p:sp>
        <p:nvSpPr>
          <p:cNvPr id="4" name="TextBox 3"/>
          <p:cNvSpPr txBox="1"/>
          <p:nvPr/>
        </p:nvSpPr>
        <p:spPr>
          <a:xfrm>
            <a:off x="5105400" y="1295400"/>
            <a:ext cx="3810000" cy="3477875"/>
          </a:xfrm>
          <a:prstGeom prst="rect">
            <a:avLst/>
          </a:prstGeom>
          <a:noFill/>
        </p:spPr>
        <p:txBody>
          <a:bodyPr wrap="square" rtlCol="0">
            <a:spAutoFit/>
          </a:bodyPr>
          <a:lstStyle/>
          <a:p>
            <a:pPr algn="l">
              <a:buFont typeface="Arial" pitchFamily="34" charset="0"/>
              <a:buChar char="•"/>
            </a:pPr>
            <a:r>
              <a:rPr lang="en-US" sz="2000" dirty="0" smtClean="0"/>
              <a:t>SHPO responded to LTE submission that a cumulative Adverse Effect has now occurred</a:t>
            </a:r>
          </a:p>
          <a:p>
            <a:pPr algn="l">
              <a:buFont typeface="Arial" pitchFamily="34" charset="0"/>
              <a:buChar char="•"/>
            </a:pPr>
            <a:r>
              <a:rPr lang="en-US" sz="2000" dirty="0" smtClean="0"/>
              <a:t>Consultant worked with Applicant to show compliance history and to re-design their installation to be consistent w/ painting plan, etc.  </a:t>
            </a:r>
          </a:p>
          <a:p>
            <a:pPr algn="l">
              <a:buFont typeface="Arial" pitchFamily="34" charset="0"/>
              <a:buChar char="•"/>
            </a:pPr>
            <a:r>
              <a:rPr lang="en-US" sz="2000" dirty="0" smtClean="0"/>
              <a:t>Resulted in Conditional No Adverse Effect</a:t>
            </a:r>
            <a:endParaRPr lang="en-US" sz="2000" dirty="0"/>
          </a:p>
        </p:txBody>
      </p:sp>
      <p:pic>
        <p:nvPicPr>
          <p:cNvPr id="5" name="Picture 4" descr="C:\Users\mricks\Pictures\2013-03-22\093.JPG"/>
          <p:cNvPicPr/>
          <p:nvPr/>
        </p:nvPicPr>
        <p:blipFill>
          <a:blip r:embed="rId2" cstate="print"/>
          <a:srcRect/>
          <a:stretch>
            <a:fillRect/>
          </a:stretch>
        </p:blipFill>
        <p:spPr bwMode="auto">
          <a:xfrm>
            <a:off x="457200" y="1371600"/>
            <a:ext cx="4524470" cy="3392557"/>
          </a:xfrm>
          <a:prstGeom prst="rect">
            <a:avLst/>
          </a:prstGeom>
          <a:noFill/>
          <a:ln w="19050">
            <a:solidFill>
              <a:schemeClr val="accent1"/>
            </a:solid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_New Logo">
  <a:themeElements>
    <a:clrScheme name="ebi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eb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a:defRPr>
        </a:defPPr>
      </a:lstStyle>
    </a:lnDef>
  </a:objectDefaults>
  <a:extraClrSchemeLst>
    <a:extraClrScheme>
      <a:clrScheme name="ebi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bi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ebi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ebi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ebi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ebi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ebi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ebi 8">
        <a:dk1>
          <a:srgbClr val="000000"/>
        </a:dk1>
        <a:lt1>
          <a:srgbClr val="E5E5E5"/>
        </a:lt1>
        <a:dk2>
          <a:srgbClr val="000000"/>
        </a:dk2>
        <a:lt2>
          <a:srgbClr val="006F66"/>
        </a:lt2>
        <a:accent1>
          <a:srgbClr val="328C83"/>
        </a:accent1>
        <a:accent2>
          <a:srgbClr val="80B7B2"/>
        </a:accent2>
        <a:accent3>
          <a:srgbClr val="F0F0F0"/>
        </a:accent3>
        <a:accent4>
          <a:srgbClr val="000000"/>
        </a:accent4>
        <a:accent5>
          <a:srgbClr val="ADC5C1"/>
        </a:accent5>
        <a:accent6>
          <a:srgbClr val="73A6A1"/>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ebi 9">
        <a:dk1>
          <a:srgbClr val="000000"/>
        </a:dk1>
        <a:lt1>
          <a:srgbClr val="FFFFFF"/>
        </a:lt1>
        <a:dk2>
          <a:srgbClr val="000000"/>
        </a:dk2>
        <a:lt2>
          <a:srgbClr val="006F66"/>
        </a:lt2>
        <a:accent1>
          <a:srgbClr val="328C83"/>
        </a:accent1>
        <a:accent2>
          <a:srgbClr val="80B7B2"/>
        </a:accent2>
        <a:accent3>
          <a:srgbClr val="FFFFFF"/>
        </a:accent3>
        <a:accent4>
          <a:srgbClr val="000000"/>
        </a:accent4>
        <a:accent5>
          <a:srgbClr val="ADC5C1"/>
        </a:accent5>
        <a:accent6>
          <a:srgbClr val="73A6A1"/>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 Template_New Logo</Template>
  <TotalTime>5349</TotalTime>
  <Words>882</Words>
  <Application>Microsoft Office PowerPoint</Application>
  <PresentationFormat>On-screen Show (4:3)</PresentationFormat>
  <Paragraphs>66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PowerPoint Template_New Logo</vt:lpstr>
      <vt:lpstr>FCC Section 106 Process and the Archeology of Tower Siting Panelist Presentation May 4, 2016</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EBI Consulting Annual Sales Summit</dc:title>
  <dc:creator>acolby</dc:creator>
  <cp:lastModifiedBy>sderrick</cp:lastModifiedBy>
  <cp:revision>237</cp:revision>
  <dcterms:created xsi:type="dcterms:W3CDTF">2015-04-10T18:00:20Z</dcterms:created>
  <dcterms:modified xsi:type="dcterms:W3CDTF">2016-05-04T04:11:15Z</dcterms:modified>
</cp:coreProperties>
</file>