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sldIdLst>
    <p:sldId id="256" r:id="rId2"/>
    <p:sldId id="271" r:id="rId3"/>
    <p:sldId id="269" r:id="rId4"/>
    <p:sldId id="263" r:id="rId5"/>
    <p:sldId id="270" r:id="rId6"/>
    <p:sldId id="257" r:id="rId7"/>
    <p:sldId id="264" r:id="rId8"/>
    <p:sldId id="268" r:id="rId9"/>
    <p:sldId id="258"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77" d="100"/>
          <a:sy n="77" d="100"/>
        </p:scale>
        <p:origin x="-56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dirty="0" smtClean="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7789B951-B236-42F3-8F26-0FDCCCE68EF8}" type="datetimeFigureOut">
              <a:rPr lang="en-US"/>
              <a:pPr>
                <a:defRPr/>
              </a:pPr>
              <a:t>3/16/2012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dirty="0" smtClean="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188028AA-4B12-4DB4-AB37-97DB81192C3B}" type="slidenum">
              <a:rPr lang="en-US"/>
              <a:pPr>
                <a:defRPr/>
              </a:pPr>
              <a:t>‹#›</a:t>
            </a:fld>
            <a:endParaRPr lang="en-US" dirty="0"/>
          </a:p>
        </p:txBody>
      </p:sp>
    </p:spTree>
    <p:extLst>
      <p:ext uri="{BB962C8B-B14F-4D97-AF65-F5344CB8AC3E}">
        <p14:creationId xmlns:p14="http://schemas.microsoft.com/office/powerpoint/2010/main" val="60684016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26 participants from 20 organizations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38454054-D87F-4AA3-AFE3-5F127761C91B}" type="datetime1">
              <a:rPr lang="en-US"/>
              <a:pPr>
                <a:defRPr/>
              </a:pPr>
              <a:t>3/16/2012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45E78CA-EE20-4A9D-AA33-AB4CB6155E73}"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54ED9CC-61B3-411B-97E9-37056FA1867B}" type="datetime1">
              <a:rPr lang="en-US"/>
              <a:pPr>
                <a:defRPr/>
              </a:pPr>
              <a:t>3/16/2012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90F8E7E-6E7A-491D-A7AF-38C69247F1E8}"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C8EC457-8F9C-4CB0-8D27-8A6B462A5875}" type="datetime1">
              <a:rPr lang="en-US"/>
              <a:pPr>
                <a:defRPr/>
              </a:pPr>
              <a:t>3/16/2012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ED063E2-410B-44FF-A1E1-2BDE44144384}"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9C2EF11-25AF-4CCF-A83E-279E8E2CCC3F}" type="datetime1">
              <a:rPr lang="en-US"/>
              <a:pPr>
                <a:defRPr/>
              </a:pPr>
              <a:t>3/16/2012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25F8232-61B6-41DA-845A-B7B619920359}"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1F9F570-E183-4A40-9384-6BF2798C8BDD}" type="datetime1">
              <a:rPr lang="en-US"/>
              <a:pPr>
                <a:defRPr/>
              </a:pPr>
              <a:t>3/16/2012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9C2825D-D433-490B-A7CD-54A8A9DBBC1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76F65FDB-68AB-4625-9686-B67E52A885B3}" type="datetime1">
              <a:rPr lang="en-US"/>
              <a:pPr>
                <a:defRPr/>
              </a:pPr>
              <a:t>3/16/2012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882DD6C-2558-41F0-A179-4747A6C73168}"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DD2334C-E434-457C-8265-479E33E8D0BD}" type="datetime1">
              <a:rPr lang="en-US"/>
              <a:pPr>
                <a:defRPr/>
              </a:pPr>
              <a:t>3/16/2012</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55D9FC1-4685-45E5-86F6-6CAF07F30FB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DA923E7-576F-4C3B-9E8D-D65F14EDD690}" type="datetime1">
              <a:rPr lang="en-US"/>
              <a:pPr>
                <a:defRPr/>
              </a:pPr>
              <a:t>3/16/2012</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4374FB0-7826-4D99-BF6A-A267D431EB41}"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503EAA8-FBCE-4BA9-8EC3-37ACF7D49935}" type="datetime1">
              <a:rPr lang="en-US"/>
              <a:pPr>
                <a:defRPr/>
              </a:pPr>
              <a:t>3/16/2012</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043A7AB-969A-4D64-B319-7703B87BA01D}"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7A10053-2AD5-4741-93EE-E69958B03DDD}" type="datetime1">
              <a:rPr lang="en-US"/>
              <a:pPr>
                <a:defRPr/>
              </a:pPr>
              <a:t>3/16/2012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E6D1F7A-6C96-4181-8D93-F3F13A62300E}"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353A393-5804-464A-ADA8-4A9A6055E1F6}" type="datetime1">
              <a:rPr lang="en-US"/>
              <a:pPr>
                <a:defRPr/>
              </a:pPr>
              <a:t>3/16/2012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1060013-30E6-4117-9DDA-BC889CEDBFCF}"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59F9FEA9-43C8-4E05-B08E-A00E8CA07D78}" type="datetime1">
              <a:rPr lang="en-US"/>
              <a:pPr>
                <a:defRPr/>
              </a:pPr>
              <a:t>3/16/2012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0F959013-8373-4161-A495-CBDBF80A61FA}"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762000" y="2209800"/>
            <a:ext cx="8001000" cy="1143000"/>
          </a:xfrm>
        </p:spPr>
        <p:txBody>
          <a:bodyPr/>
          <a:lstStyle/>
          <a:p>
            <a:pPr eaLnBrk="1" hangingPunct="1"/>
            <a:r>
              <a:rPr lang="en-US" sz="4000" b="1" dirty="0" smtClean="0"/>
              <a:t>Working Group 1: NG9-1-1</a:t>
            </a:r>
          </a:p>
        </p:txBody>
      </p:sp>
      <p:sp>
        <p:nvSpPr>
          <p:cNvPr id="2051" name="TextBox 5"/>
          <p:cNvSpPr txBox="1">
            <a:spLocks noChangeArrowheads="1"/>
          </p:cNvSpPr>
          <p:nvPr/>
        </p:nvSpPr>
        <p:spPr bwMode="auto">
          <a:xfrm>
            <a:off x="609600" y="4191000"/>
            <a:ext cx="7924800" cy="2246313"/>
          </a:xfrm>
          <a:prstGeom prst="rect">
            <a:avLst/>
          </a:prstGeom>
          <a:noFill/>
          <a:ln w="9525">
            <a:noFill/>
            <a:miter lim="800000"/>
            <a:headEnd/>
            <a:tailEnd/>
          </a:ln>
        </p:spPr>
        <p:txBody>
          <a:bodyPr>
            <a:spAutoFit/>
          </a:bodyPr>
          <a:lstStyle/>
          <a:p>
            <a:pPr algn="ctr"/>
            <a:r>
              <a:rPr lang="en-US" sz="3200" dirty="0" smtClean="0">
                <a:latin typeface="Calibri" pitchFamily="34" charset="0"/>
              </a:rPr>
              <a:t>March 22, 2012</a:t>
            </a:r>
            <a:endParaRPr lang="en-US" sz="3200" dirty="0">
              <a:latin typeface="Calibri" pitchFamily="34" charset="0"/>
            </a:endParaRPr>
          </a:p>
          <a:p>
            <a:endParaRPr lang="en-US" dirty="0">
              <a:latin typeface="Calibri" pitchFamily="34" charset="0"/>
            </a:endParaRPr>
          </a:p>
          <a:p>
            <a:endParaRPr lang="en-US" dirty="0">
              <a:latin typeface="Calibri" pitchFamily="34" charset="0"/>
            </a:endParaRPr>
          </a:p>
          <a:p>
            <a:r>
              <a:rPr lang="en-US" dirty="0" smtClean="0">
                <a:latin typeface="Calibri" pitchFamily="34" charset="0"/>
              </a:rPr>
              <a:t>Laurie Flaherty</a:t>
            </a:r>
            <a:endParaRPr lang="en-US" dirty="0">
              <a:latin typeface="Calibri" pitchFamily="34" charset="0"/>
            </a:endParaRPr>
          </a:p>
          <a:p>
            <a:r>
              <a:rPr lang="en-US" dirty="0" smtClean="0">
                <a:latin typeface="Calibri" pitchFamily="34" charset="0"/>
              </a:rPr>
              <a:t>Brian </a:t>
            </a:r>
            <a:r>
              <a:rPr lang="en-US" dirty="0" err="1" smtClean="0">
                <a:latin typeface="Calibri" pitchFamily="34" charset="0"/>
              </a:rPr>
              <a:t>Fontes</a:t>
            </a:r>
            <a:endParaRPr lang="en-US" dirty="0">
              <a:latin typeface="Calibri" pitchFamily="34" charset="0"/>
            </a:endParaRPr>
          </a:p>
          <a:p>
            <a:r>
              <a:rPr lang="en-US" dirty="0" smtClean="0">
                <a:latin typeface="Calibri" pitchFamily="34" charset="0"/>
              </a:rPr>
              <a:t>WG 1 Co-Chairs</a:t>
            </a:r>
            <a:endParaRPr lang="en-US" dirty="0">
              <a:latin typeface="Calibri" pitchFamily="34" charset="0"/>
            </a:endParaRPr>
          </a:p>
          <a:p>
            <a:endParaRPr lang="en-US" dirty="0">
              <a:latin typeface="Calibri" pitchFamily="34" charset="0"/>
            </a:endParaRPr>
          </a:p>
        </p:txBody>
      </p:sp>
      <p:pic>
        <p:nvPicPr>
          <p:cNvPr id="22" name="Picture 4" descr="CSRIC III Logo"/>
          <p:cNvPicPr>
            <a:picLocks noChangeAspect="1" noChangeArrowheads="1"/>
          </p:cNvPicPr>
          <p:nvPr/>
        </p:nvPicPr>
        <p:blipFill>
          <a:blip r:embed="rId2" cstate="print"/>
          <a:srcRect/>
          <a:stretch>
            <a:fillRect/>
          </a:stretch>
        </p:blipFill>
        <p:spPr bwMode="auto">
          <a:xfrm>
            <a:off x="457200" y="152400"/>
            <a:ext cx="3962400" cy="1586639"/>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p:cNvSpPr>
          <p:nvPr>
            <p:ph type="title"/>
          </p:nvPr>
        </p:nvSpPr>
        <p:spPr>
          <a:xfrm>
            <a:off x="457200" y="228600"/>
            <a:ext cx="8229600" cy="1143000"/>
          </a:xfrm>
        </p:spPr>
        <p:txBody>
          <a:bodyPr/>
          <a:lstStyle/>
          <a:p>
            <a:r>
              <a:rPr lang="en-US" sz="3600" b="1" u="sng" dirty="0" smtClean="0"/>
              <a:t>Working Group </a:t>
            </a:r>
            <a:r>
              <a:rPr lang="en-US" sz="3600" b="1" u="sng" dirty="0" smtClean="0"/>
              <a:t>#1 </a:t>
            </a:r>
            <a:r>
              <a:rPr lang="en-US" sz="3600" b="1" u="sng" dirty="0" smtClean="0"/>
              <a:t>– Participants</a:t>
            </a:r>
          </a:p>
        </p:txBody>
      </p:sp>
      <p:sp>
        <p:nvSpPr>
          <p:cNvPr id="24" name="Text Placeholder 23"/>
          <p:cNvSpPr>
            <a:spLocks noGrp="1"/>
          </p:cNvSpPr>
          <p:nvPr>
            <p:ph type="body" idx="1"/>
          </p:nvPr>
        </p:nvSpPr>
        <p:spPr>
          <a:xfrm>
            <a:off x="457200" y="2895600"/>
            <a:ext cx="4040188" cy="639762"/>
          </a:xfrm>
        </p:spPr>
        <p:txBody>
          <a:bodyPr/>
          <a:lstStyle/>
          <a:p>
            <a:pPr algn="ctr"/>
            <a:r>
              <a:rPr lang="en-US" sz="2000" dirty="0" smtClean="0"/>
              <a:t>Subgroup 1:  Chair – Brian Daly</a:t>
            </a:r>
            <a:endParaRPr lang="en-US" sz="2000" dirty="0"/>
          </a:p>
        </p:txBody>
      </p:sp>
      <p:sp>
        <p:nvSpPr>
          <p:cNvPr id="25" name="Content Placeholder 24"/>
          <p:cNvSpPr>
            <a:spLocks noGrp="1"/>
          </p:cNvSpPr>
          <p:nvPr>
            <p:ph sz="half" idx="2"/>
          </p:nvPr>
        </p:nvSpPr>
        <p:spPr>
          <a:xfrm>
            <a:off x="457200" y="3505200"/>
            <a:ext cx="4040188" cy="2016125"/>
          </a:xfrm>
        </p:spPr>
        <p:txBody>
          <a:bodyPr/>
          <a:lstStyle/>
          <a:p>
            <a:pPr marL="1314450" lvl="1">
              <a:buFont typeface="Wingdings" pitchFamily="2" charset="2"/>
              <a:buChar char="q"/>
            </a:pPr>
            <a:r>
              <a:rPr lang="en-US" dirty="0" smtClean="0"/>
              <a:t>27 members</a:t>
            </a:r>
            <a:endParaRPr lang="en-US" dirty="0"/>
          </a:p>
        </p:txBody>
      </p:sp>
      <p:sp>
        <p:nvSpPr>
          <p:cNvPr id="26" name="Text Placeholder 25"/>
          <p:cNvSpPr>
            <a:spLocks noGrp="1"/>
          </p:cNvSpPr>
          <p:nvPr>
            <p:ph type="body" sz="quarter" idx="3"/>
          </p:nvPr>
        </p:nvSpPr>
        <p:spPr>
          <a:xfrm>
            <a:off x="4648200" y="2895600"/>
            <a:ext cx="4041775" cy="639762"/>
          </a:xfrm>
        </p:spPr>
        <p:txBody>
          <a:bodyPr/>
          <a:lstStyle/>
          <a:p>
            <a:pPr algn="ctr"/>
            <a:r>
              <a:rPr lang="en-US" sz="2000" dirty="0" smtClean="0"/>
              <a:t>Subgroup 2:  Chair – Jenny Hansen</a:t>
            </a:r>
            <a:endParaRPr lang="en-US" sz="2000" dirty="0"/>
          </a:p>
        </p:txBody>
      </p:sp>
      <p:sp>
        <p:nvSpPr>
          <p:cNvPr id="27" name="Content Placeholder 26"/>
          <p:cNvSpPr>
            <a:spLocks noGrp="1"/>
          </p:cNvSpPr>
          <p:nvPr>
            <p:ph sz="quarter" idx="4"/>
          </p:nvPr>
        </p:nvSpPr>
        <p:spPr>
          <a:xfrm>
            <a:off x="4572000" y="3505200"/>
            <a:ext cx="4041775" cy="2057400"/>
          </a:xfrm>
        </p:spPr>
        <p:txBody>
          <a:bodyPr/>
          <a:lstStyle/>
          <a:p>
            <a:pPr marL="1085850" lvl="1" indent="-171450">
              <a:buFont typeface="Wingdings" pitchFamily="2" charset="2"/>
              <a:buChar char="q"/>
            </a:pPr>
            <a:r>
              <a:rPr lang="en-US" dirty="0" smtClean="0"/>
              <a:t> 16 members</a:t>
            </a:r>
            <a:endParaRPr lang="en-US" dirty="0"/>
          </a:p>
        </p:txBody>
      </p:sp>
      <p:sp>
        <p:nvSpPr>
          <p:cNvPr id="101" name="Slide Number Placeholder 5"/>
          <p:cNvSpPr>
            <a:spLocks noGrp="1"/>
          </p:cNvSpPr>
          <p:nvPr>
            <p:ph type="sldNum" sz="quarter" idx="12"/>
          </p:nvPr>
        </p:nvSpPr>
        <p:spPr/>
        <p:txBody>
          <a:bodyPr/>
          <a:lstStyle/>
          <a:p>
            <a:pPr>
              <a:defRPr/>
            </a:pPr>
            <a:fld id="{48B728CF-61E4-4AA2-8723-7AAFCC1DB0F5}" type="slidenum">
              <a:rPr lang="en-US"/>
              <a:pPr>
                <a:defRPr/>
              </a:pPr>
              <a:t>2</a:t>
            </a:fld>
            <a:endParaRPr lang="en-US" dirty="0"/>
          </a:p>
        </p:txBody>
      </p:sp>
      <p:sp>
        <p:nvSpPr>
          <p:cNvPr id="4101" name="Rectangle 307"/>
          <p:cNvSpPr>
            <a:spLocks noChangeArrowheads="1"/>
          </p:cNvSpPr>
          <p:nvPr/>
        </p:nvSpPr>
        <p:spPr bwMode="auto">
          <a:xfrm>
            <a:off x="0" y="7569200"/>
            <a:ext cx="9144000" cy="0"/>
          </a:xfrm>
          <a:prstGeom prst="rect">
            <a:avLst/>
          </a:prstGeom>
          <a:noFill/>
          <a:ln w="9525">
            <a:noFill/>
            <a:miter lim="800000"/>
            <a:headEnd/>
            <a:tailEnd/>
          </a:ln>
        </p:spPr>
        <p:txBody>
          <a:bodyPr wrap="none" anchor="ctr">
            <a:spAutoFit/>
          </a:bodyPr>
          <a:lstStyle/>
          <a:p>
            <a:endParaRPr lang="en-US">
              <a:latin typeface="Calibri" pitchFamily="34" charset="0"/>
            </a:endParaRPr>
          </a:p>
        </p:txBody>
      </p:sp>
      <p:sp>
        <p:nvSpPr>
          <p:cNvPr id="28" name="TextBox 27"/>
          <p:cNvSpPr txBox="1"/>
          <p:nvPr/>
        </p:nvSpPr>
        <p:spPr>
          <a:xfrm>
            <a:off x="457200" y="1981200"/>
            <a:ext cx="8229600" cy="923330"/>
          </a:xfrm>
          <a:prstGeom prst="rect">
            <a:avLst/>
          </a:prstGeom>
          <a:noFill/>
        </p:spPr>
        <p:txBody>
          <a:bodyPr wrap="square" rtlCol="0">
            <a:spAutoFit/>
          </a:bodyPr>
          <a:lstStyle/>
          <a:p>
            <a:pPr lvl="1" indent="-457200">
              <a:buFont typeface="Wingdings" pitchFamily="2" charset="2"/>
              <a:buChar char="q"/>
            </a:pPr>
            <a:r>
              <a:rPr lang="en-US" dirty="0" smtClean="0"/>
              <a:t>  Co-Chairs:  Laurie Flaherty &amp; Brian </a:t>
            </a:r>
            <a:r>
              <a:rPr lang="en-US" dirty="0" err="1" smtClean="0"/>
              <a:t>Fontes</a:t>
            </a:r>
            <a:endParaRPr lang="en-US" dirty="0" smtClean="0"/>
          </a:p>
          <a:p>
            <a:pPr lvl="1" indent="-457200">
              <a:buFont typeface="Wingdings" pitchFamily="2" charset="2"/>
              <a:buChar char="q"/>
            </a:pPr>
            <a:r>
              <a:rPr lang="en-US" dirty="0"/>
              <a:t> </a:t>
            </a:r>
            <a:r>
              <a:rPr lang="en-US" dirty="0" smtClean="0"/>
              <a:t> FCC Liaisons:  Patrick Donovan &amp; Jerry </a:t>
            </a:r>
            <a:r>
              <a:rPr lang="en-US" dirty="0" err="1" smtClean="0"/>
              <a:t>Stanshine</a:t>
            </a:r>
            <a:endParaRPr lang="en-US" dirty="0" smtClean="0"/>
          </a:p>
          <a:p>
            <a:pPr lvl="1" indent="-457200">
              <a:buFont typeface="Wingdings" pitchFamily="2" charset="2"/>
              <a:buChar char="q"/>
            </a:pPr>
            <a:r>
              <a:rPr lang="en-US" dirty="0"/>
              <a:t> </a:t>
            </a:r>
            <a:r>
              <a:rPr lang="en-US" dirty="0" smtClean="0"/>
              <a:t> Members:  37</a:t>
            </a:r>
            <a:endParaRPr lang="en-US" dirty="0"/>
          </a:p>
        </p:txBody>
      </p:sp>
      <p:pic>
        <p:nvPicPr>
          <p:cNvPr id="29" name="Picture 4" descr="CSRIC III Logo"/>
          <p:cNvPicPr>
            <a:picLocks noChangeAspect="1" noChangeArrowheads="1"/>
          </p:cNvPicPr>
          <p:nvPr/>
        </p:nvPicPr>
        <p:blipFill>
          <a:blip r:embed="rId3" cstate="print"/>
          <a:srcRect/>
          <a:stretch>
            <a:fillRect/>
          </a:stretch>
        </p:blipFill>
        <p:spPr bwMode="auto">
          <a:xfrm>
            <a:off x="228600" y="6096000"/>
            <a:ext cx="1524000" cy="610246"/>
          </a:xfrm>
          <a:prstGeom prst="rect">
            <a:avLst/>
          </a:prstGeom>
          <a:noFill/>
        </p:spPr>
      </p:pic>
    </p:spTree>
    <p:extLst>
      <p:ext uri="{BB962C8B-B14F-4D97-AF65-F5344CB8AC3E}">
        <p14:creationId xmlns:p14="http://schemas.microsoft.com/office/powerpoint/2010/main" val="7107137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Slide Number Placeholder 5"/>
          <p:cNvSpPr>
            <a:spLocks noGrp="1"/>
          </p:cNvSpPr>
          <p:nvPr>
            <p:ph type="sldNum" sz="quarter" idx="12"/>
          </p:nvPr>
        </p:nvSpPr>
        <p:spPr/>
        <p:txBody>
          <a:bodyPr/>
          <a:lstStyle/>
          <a:p>
            <a:pPr>
              <a:defRPr/>
            </a:pPr>
            <a:fld id="{560D2A79-9CBE-4EAA-985A-3B6D1D6B95A3}" type="slidenum">
              <a:rPr lang="en-US"/>
              <a:pPr>
                <a:defRPr/>
              </a:pPr>
              <a:t>3</a:t>
            </a:fld>
            <a:endParaRPr lang="en-US" dirty="0"/>
          </a:p>
        </p:txBody>
      </p:sp>
      <p:sp>
        <p:nvSpPr>
          <p:cNvPr id="3075" name="Rectangle 2"/>
          <p:cNvSpPr>
            <a:spLocks noGrp="1"/>
          </p:cNvSpPr>
          <p:nvPr>
            <p:ph type="title"/>
          </p:nvPr>
        </p:nvSpPr>
        <p:spPr>
          <a:xfrm>
            <a:off x="228600" y="152400"/>
            <a:ext cx="8686800" cy="838200"/>
          </a:xfrm>
        </p:spPr>
        <p:txBody>
          <a:bodyPr/>
          <a:lstStyle/>
          <a:p>
            <a:r>
              <a:rPr lang="en-US" sz="3600" b="1" u="sng" dirty="0" smtClean="0"/>
              <a:t>Working Group #1: NG9-1-1</a:t>
            </a:r>
          </a:p>
        </p:txBody>
      </p:sp>
      <p:sp>
        <p:nvSpPr>
          <p:cNvPr id="3076" name="Rectangle 3"/>
          <p:cNvSpPr>
            <a:spLocks noGrp="1"/>
          </p:cNvSpPr>
          <p:nvPr>
            <p:ph type="body" idx="1"/>
          </p:nvPr>
        </p:nvSpPr>
        <p:spPr>
          <a:xfrm>
            <a:off x="457200" y="914400"/>
            <a:ext cx="8229600" cy="3429000"/>
          </a:xfrm>
        </p:spPr>
        <p:txBody>
          <a:bodyPr/>
          <a:lstStyle/>
          <a:p>
            <a:pPr>
              <a:buFont typeface="Wingdings" pitchFamily="2" charset="2"/>
              <a:buChar char="q"/>
            </a:pPr>
            <a:endParaRPr lang="en-US" sz="1600" dirty="0" smtClean="0"/>
          </a:p>
          <a:p>
            <a:pPr>
              <a:buNone/>
            </a:pPr>
            <a:r>
              <a:rPr lang="en-US" sz="2000" b="1" dirty="0" smtClean="0"/>
              <a:t>Original Tasks:</a:t>
            </a:r>
          </a:p>
          <a:p>
            <a:pPr>
              <a:buFont typeface="Wingdings" pitchFamily="2" charset="2"/>
              <a:buChar char="q"/>
            </a:pPr>
            <a:r>
              <a:rPr lang="en-US" sz="1600" dirty="0" smtClean="0"/>
              <a:t>The Working Group shall identify ongoing work related to Next Generation (NG) NG911 network architecture, including standards development efforts such as the National Emergency Number Association’s (NENA’s) i3 standard and others. The Working Group shall label aspects of identified standards as: </a:t>
            </a:r>
          </a:p>
          <a:p>
            <a:pPr marL="914400" lvl="1" indent="-228600"/>
            <a:r>
              <a:rPr lang="en-US" sz="1400" dirty="0" smtClean="0"/>
              <a:t>Critical for deployment, </a:t>
            </a:r>
          </a:p>
          <a:p>
            <a:pPr marL="914400" lvl="1" indent="-228600"/>
            <a:r>
              <a:rPr lang="en-US" sz="1400" dirty="0" smtClean="0"/>
              <a:t>Critical for competition,</a:t>
            </a:r>
          </a:p>
          <a:p>
            <a:pPr marL="914400" lvl="1" indent="-228600"/>
            <a:r>
              <a:rPr lang="en-US" sz="1400" dirty="0" smtClean="0"/>
              <a:t>Desirable,</a:t>
            </a:r>
          </a:p>
          <a:p>
            <a:pPr marL="914400" lvl="1" indent="-228600"/>
            <a:r>
              <a:rPr lang="en-US" sz="1400" dirty="0" smtClean="0"/>
              <a:t>Long-term, or</a:t>
            </a:r>
          </a:p>
          <a:p>
            <a:pPr marL="914400" lvl="1" indent="-228600"/>
            <a:r>
              <a:rPr lang="en-US" sz="1400" dirty="0" smtClean="0"/>
              <a:t>Non-critical.</a:t>
            </a:r>
          </a:p>
          <a:p>
            <a:pPr marL="342900" lvl="1" indent="0">
              <a:buNone/>
            </a:pPr>
            <a:r>
              <a:rPr lang="en-US" sz="1600" dirty="0" smtClean="0"/>
              <a:t>In addition, the Working Group shall identify any gaps in existing or developmental standards work and classify the importance and urgency of resolving those gaps. </a:t>
            </a:r>
          </a:p>
          <a:p>
            <a:pPr marL="342900" lvl="1" indent="0">
              <a:buNone/>
            </a:pPr>
            <a:endParaRPr lang="en-US" sz="1600" dirty="0" smtClean="0"/>
          </a:p>
          <a:p>
            <a:pPr marL="342900" lvl="1" indent="-342900">
              <a:buFont typeface="Wingdings" pitchFamily="2" charset="2"/>
              <a:buChar char="q"/>
            </a:pPr>
            <a:r>
              <a:rPr lang="en-US" sz="1600" dirty="0" smtClean="0"/>
              <a:t>The Working Group shall identify criteria that signify the technical and/or operational readiness of a regional/Statewide 9-1-1 system, to accept NG9-1-1 calls and data.</a:t>
            </a:r>
          </a:p>
          <a:p>
            <a:pPr>
              <a:lnSpc>
                <a:spcPct val="80000"/>
              </a:lnSpc>
              <a:buFont typeface="Wingdings" pitchFamily="2" charset="2"/>
              <a:buChar char="q"/>
            </a:pPr>
            <a:endParaRPr lang="en-US" sz="1600" dirty="0" smtClean="0"/>
          </a:p>
          <a:p>
            <a:pPr>
              <a:lnSpc>
                <a:spcPct val="80000"/>
              </a:lnSpc>
              <a:spcBef>
                <a:spcPct val="25000"/>
              </a:spcBef>
              <a:buNone/>
            </a:pPr>
            <a:r>
              <a:rPr lang="en-US" sz="2000" b="1" dirty="0" smtClean="0"/>
              <a:t>Deadline:</a:t>
            </a:r>
            <a:r>
              <a:rPr lang="en-US" sz="1600" b="1" dirty="0" smtClean="0"/>
              <a:t> </a:t>
            </a:r>
            <a:r>
              <a:rPr lang="en-US" sz="1600" dirty="0" smtClean="0"/>
              <a:t> December 8, 2011</a:t>
            </a:r>
          </a:p>
        </p:txBody>
      </p:sp>
      <p:pic>
        <p:nvPicPr>
          <p:cNvPr id="23" name="Picture 4" descr="CSRIC III Logo"/>
          <p:cNvPicPr>
            <a:picLocks noChangeAspect="1" noChangeArrowheads="1"/>
          </p:cNvPicPr>
          <p:nvPr/>
        </p:nvPicPr>
        <p:blipFill>
          <a:blip r:embed="rId2" cstate="print"/>
          <a:srcRect/>
          <a:stretch>
            <a:fillRect/>
          </a:stretch>
        </p:blipFill>
        <p:spPr bwMode="auto">
          <a:xfrm>
            <a:off x="228600" y="6096000"/>
            <a:ext cx="1524000" cy="610246"/>
          </a:xfrm>
          <a:prstGeom prst="rect">
            <a:avLst/>
          </a:prstGeom>
          <a:noFill/>
        </p:spPr>
      </p:pic>
    </p:spTree>
    <p:extLst>
      <p:ext uri="{BB962C8B-B14F-4D97-AF65-F5344CB8AC3E}">
        <p14:creationId xmlns:p14="http://schemas.microsoft.com/office/powerpoint/2010/main" val="13370709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Slide Number Placeholder 5"/>
          <p:cNvSpPr>
            <a:spLocks noGrp="1"/>
          </p:cNvSpPr>
          <p:nvPr>
            <p:ph type="sldNum" sz="quarter" idx="12"/>
          </p:nvPr>
        </p:nvSpPr>
        <p:spPr/>
        <p:txBody>
          <a:bodyPr/>
          <a:lstStyle/>
          <a:p>
            <a:pPr>
              <a:defRPr/>
            </a:pPr>
            <a:fld id="{560D2A79-9CBE-4EAA-985A-3B6D1D6B95A3}" type="slidenum">
              <a:rPr lang="en-US"/>
              <a:pPr>
                <a:defRPr/>
              </a:pPr>
              <a:t>4</a:t>
            </a:fld>
            <a:endParaRPr lang="en-US" dirty="0"/>
          </a:p>
        </p:txBody>
      </p:sp>
      <p:sp>
        <p:nvSpPr>
          <p:cNvPr id="3075" name="Rectangle 2"/>
          <p:cNvSpPr>
            <a:spLocks noGrp="1"/>
          </p:cNvSpPr>
          <p:nvPr>
            <p:ph type="title"/>
          </p:nvPr>
        </p:nvSpPr>
        <p:spPr>
          <a:xfrm>
            <a:off x="228600" y="152400"/>
            <a:ext cx="8686800" cy="838200"/>
          </a:xfrm>
        </p:spPr>
        <p:txBody>
          <a:bodyPr/>
          <a:lstStyle/>
          <a:p>
            <a:r>
              <a:rPr lang="en-US" sz="3600" b="1" u="sng" dirty="0" smtClean="0"/>
              <a:t>Working Group #1: NG9-1-1</a:t>
            </a:r>
          </a:p>
        </p:txBody>
      </p:sp>
      <p:sp>
        <p:nvSpPr>
          <p:cNvPr id="3076" name="Rectangle 3"/>
          <p:cNvSpPr>
            <a:spLocks noGrp="1"/>
          </p:cNvSpPr>
          <p:nvPr>
            <p:ph type="body" idx="1"/>
          </p:nvPr>
        </p:nvSpPr>
        <p:spPr>
          <a:xfrm>
            <a:off x="457200" y="609600"/>
            <a:ext cx="8229600" cy="5029200"/>
          </a:xfrm>
        </p:spPr>
        <p:txBody>
          <a:bodyPr/>
          <a:lstStyle/>
          <a:p>
            <a:pPr>
              <a:buFont typeface="Wingdings" pitchFamily="2" charset="2"/>
              <a:buChar char="q"/>
            </a:pPr>
            <a:endParaRPr lang="en-US" sz="1600" dirty="0" smtClean="0"/>
          </a:p>
          <a:p>
            <a:pPr>
              <a:buNone/>
            </a:pPr>
            <a:r>
              <a:rPr lang="en-US" sz="2000" b="1" dirty="0" smtClean="0"/>
              <a:t>Add-on Tasks:</a:t>
            </a:r>
          </a:p>
          <a:p>
            <a:pPr marL="342900" lvl="1" indent="-342900">
              <a:buFont typeface="Wingdings" pitchFamily="2" charset="2"/>
              <a:buChar char="q"/>
            </a:pPr>
            <a:r>
              <a:rPr lang="en-US" sz="1800" b="1" dirty="0" smtClean="0"/>
              <a:t>Subgroup 1</a:t>
            </a:r>
          </a:p>
          <a:p>
            <a:pPr marL="742950" lvl="2" indent="-342900">
              <a:buFont typeface="Wingdings" pitchFamily="2" charset="2"/>
              <a:buChar char="q"/>
            </a:pPr>
            <a:r>
              <a:rPr lang="en-US" sz="1800" dirty="0"/>
              <a:t>Complete a prioritization of the standards gaps identified in Table </a:t>
            </a:r>
            <a:r>
              <a:rPr lang="en-US" sz="1800" dirty="0" smtClean="0"/>
              <a:t>2-4 of the December report. </a:t>
            </a:r>
            <a:r>
              <a:rPr lang="en-US" sz="1800" dirty="0"/>
              <a:t>We request that the prioritization explain which gaps are the most essential to have closed. Although the alignment of IP Multimedia Subsystem (IMS) with i3 is expected to be completed relatively soon, we request that you include the misalignment as a gap until the alignment is finalized.</a:t>
            </a:r>
          </a:p>
          <a:p>
            <a:pPr marL="742950" lvl="2" indent="-342900">
              <a:buFont typeface="Wingdings" pitchFamily="2" charset="2"/>
              <a:buChar char="q"/>
            </a:pPr>
            <a:r>
              <a:rPr lang="en-US" sz="1800" dirty="0" smtClean="0"/>
              <a:t>WG1’s </a:t>
            </a:r>
            <a:r>
              <a:rPr lang="en-US" sz="1800" dirty="0"/>
              <a:t>December Report noted that "NENA 77-501 v1 is the initial version of the transition plan to NG9-1-1 but there are still gaps remaining for some originating access network types." Please clarify the “access network types” that the report was referring to. Is there a problem with the </a:t>
            </a:r>
            <a:r>
              <a:rPr lang="en-US" sz="1800" dirty="0" err="1"/>
              <a:t>wireline</a:t>
            </a:r>
            <a:r>
              <a:rPr lang="en-US" sz="1800" dirty="0"/>
              <a:t> PSTN? Wireless? How broad or narrow are these "access network types"?</a:t>
            </a:r>
          </a:p>
          <a:p>
            <a:pPr marL="742950" lvl="2" indent="-342900">
              <a:buFont typeface="Wingdings" pitchFamily="2" charset="2"/>
              <a:buChar char="q"/>
            </a:pPr>
            <a:r>
              <a:rPr lang="en-US" sz="1800" dirty="0" smtClean="0"/>
              <a:t>In </a:t>
            </a:r>
            <a:r>
              <a:rPr lang="en-US" sz="1800" dirty="0"/>
              <a:t>Section 2.3.7 of WG1’s December Report, the column that included “Identified Gaps” for the Legacy Selective Router Gateway (LSRG) was not complete. Please complete the </a:t>
            </a:r>
            <a:r>
              <a:rPr lang="en-US" sz="1800" dirty="0" smtClean="0"/>
              <a:t>column.</a:t>
            </a:r>
          </a:p>
          <a:p>
            <a:pPr marL="742950" lvl="2" indent="-342900">
              <a:buFont typeface="Wingdings" pitchFamily="2" charset="2"/>
              <a:buChar char="q"/>
            </a:pPr>
            <a:r>
              <a:rPr lang="en-US" sz="1800" dirty="0" smtClean="0"/>
              <a:t>Deadline:</a:t>
            </a:r>
            <a:r>
              <a:rPr lang="en-US" sz="1800" b="1" dirty="0" smtClean="0"/>
              <a:t> </a:t>
            </a:r>
            <a:r>
              <a:rPr lang="en-US" sz="1800" dirty="0" smtClean="0"/>
              <a:t> March 22, 2012</a:t>
            </a:r>
          </a:p>
          <a:p>
            <a:pPr>
              <a:lnSpc>
                <a:spcPct val="80000"/>
              </a:lnSpc>
              <a:spcBef>
                <a:spcPct val="25000"/>
              </a:spcBef>
              <a:buNone/>
            </a:pPr>
            <a:endParaRPr lang="en-US" sz="1600" dirty="0" smtClean="0"/>
          </a:p>
        </p:txBody>
      </p:sp>
      <p:pic>
        <p:nvPicPr>
          <p:cNvPr id="23" name="Picture 4" descr="CSRIC III Logo"/>
          <p:cNvPicPr>
            <a:picLocks noChangeAspect="1" noChangeArrowheads="1"/>
          </p:cNvPicPr>
          <p:nvPr/>
        </p:nvPicPr>
        <p:blipFill>
          <a:blip r:embed="rId2" cstate="print"/>
          <a:srcRect/>
          <a:stretch>
            <a:fillRect/>
          </a:stretch>
        </p:blipFill>
        <p:spPr bwMode="auto">
          <a:xfrm>
            <a:off x="228600" y="6096000"/>
            <a:ext cx="1524000" cy="610246"/>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Working Group #1: NG9-1-1</a:t>
            </a:r>
            <a:endParaRPr lang="en-US" dirty="0"/>
          </a:p>
        </p:txBody>
      </p:sp>
      <p:sp>
        <p:nvSpPr>
          <p:cNvPr id="4" name="Slide Number Placeholder 3"/>
          <p:cNvSpPr>
            <a:spLocks noGrp="1"/>
          </p:cNvSpPr>
          <p:nvPr>
            <p:ph type="sldNum" sz="quarter" idx="12"/>
          </p:nvPr>
        </p:nvSpPr>
        <p:spPr/>
        <p:txBody>
          <a:bodyPr/>
          <a:lstStyle/>
          <a:p>
            <a:pPr>
              <a:defRPr/>
            </a:pPr>
            <a:fld id="{025F8232-61B6-41DA-845A-B7B619920359}" type="slidenum">
              <a:rPr lang="en-US" smtClean="0"/>
              <a:pPr>
                <a:defRPr/>
              </a:pPr>
              <a:t>5</a:t>
            </a:fld>
            <a:endParaRPr lang="en-US" dirty="0"/>
          </a:p>
        </p:txBody>
      </p:sp>
      <p:sp>
        <p:nvSpPr>
          <p:cNvPr id="5" name="Rectangle 4"/>
          <p:cNvSpPr/>
          <p:nvPr/>
        </p:nvSpPr>
        <p:spPr>
          <a:xfrm>
            <a:off x="533400" y="1225689"/>
            <a:ext cx="8001000" cy="5632311"/>
          </a:xfrm>
          <a:prstGeom prst="rect">
            <a:avLst/>
          </a:prstGeom>
        </p:spPr>
        <p:txBody>
          <a:bodyPr wrap="square">
            <a:spAutoFit/>
          </a:bodyPr>
          <a:lstStyle/>
          <a:p>
            <a:pPr>
              <a:buNone/>
            </a:pPr>
            <a:r>
              <a:rPr lang="en-US" sz="2000" b="1" dirty="0">
                <a:latin typeface="+mn-lt"/>
              </a:rPr>
              <a:t>Add-on Tasks:</a:t>
            </a:r>
          </a:p>
          <a:p>
            <a:pPr marL="342900" lvl="1" indent="0">
              <a:buNone/>
            </a:pPr>
            <a:endParaRPr lang="en-US" dirty="0">
              <a:latin typeface="+mn-lt"/>
            </a:endParaRPr>
          </a:p>
          <a:p>
            <a:pPr marL="342900" lvl="1" indent="-342900">
              <a:buFont typeface="Wingdings" pitchFamily="2" charset="2"/>
              <a:buChar char="q"/>
            </a:pPr>
            <a:r>
              <a:rPr lang="en-US" dirty="0">
                <a:latin typeface="+mn-lt"/>
              </a:rPr>
              <a:t>Subgroup </a:t>
            </a:r>
            <a:r>
              <a:rPr lang="en-US" dirty="0" smtClean="0">
                <a:latin typeface="+mn-lt"/>
              </a:rPr>
              <a:t>2</a:t>
            </a:r>
            <a:r>
              <a:rPr lang="en-US" dirty="0">
                <a:latin typeface="+mn-lt"/>
              </a:rPr>
              <a:t>:    For each activity listed in Section 2.5.5 and </a:t>
            </a:r>
            <a:r>
              <a:rPr lang="en-US" dirty="0" smtClean="0">
                <a:latin typeface="+mn-lt"/>
              </a:rPr>
              <a:t>2.5.6 of the December report, </a:t>
            </a:r>
            <a:r>
              <a:rPr lang="en-US" dirty="0">
                <a:latin typeface="+mn-lt"/>
              </a:rPr>
              <a:t>prepare a list of measurable outcomes that could serve as objective evidence of each activity’s completion.  The items in the list should be expressed as results or outcomes, rather than processes or activities.  </a:t>
            </a:r>
          </a:p>
          <a:p>
            <a:pPr marL="800100" lvl="2" indent="-342900">
              <a:buFont typeface="Wingdings" pitchFamily="2" charset="2"/>
              <a:buChar char="q"/>
            </a:pPr>
            <a:r>
              <a:rPr lang="en-US" dirty="0" smtClean="0">
                <a:latin typeface="+mn-lt"/>
              </a:rPr>
              <a:t>Analogous </a:t>
            </a:r>
            <a:r>
              <a:rPr lang="en-US" dirty="0">
                <a:latin typeface="+mn-lt"/>
              </a:rPr>
              <a:t>to the process used to implement Phase I of E911, the report should provide specific information about the evidence signaling the readiness of PSAPs within a given region or state to accept NG911 calls, which could serve as the basis for a validation processes that PSAPs and providers would implement in order to accommodate NG911 calls or text (if text is to be part of Release 1).</a:t>
            </a:r>
          </a:p>
          <a:p>
            <a:pPr marL="800100" lvl="2" indent="-342900">
              <a:buFont typeface="Wingdings" pitchFamily="2" charset="2"/>
              <a:buChar char="q"/>
            </a:pPr>
            <a:r>
              <a:rPr lang="en-US" dirty="0" smtClean="0">
                <a:latin typeface="+mn-lt"/>
              </a:rPr>
              <a:t>The </a:t>
            </a:r>
            <a:r>
              <a:rPr lang="en-US" dirty="0">
                <a:latin typeface="+mn-lt"/>
              </a:rPr>
              <a:t>list does not need to be overly inclusive. For example, the list does not need to include a complete list of every data, GIS, and logging feature that is internal to the PSAP. The list also does not need to include transition elements, such as the LSRG. </a:t>
            </a:r>
            <a:endParaRPr lang="en-US" dirty="0" smtClean="0">
              <a:latin typeface="+mn-lt"/>
            </a:endParaRPr>
          </a:p>
          <a:p>
            <a:pPr marL="800100" lvl="2" indent="-342900">
              <a:buFont typeface="Wingdings" pitchFamily="2" charset="2"/>
              <a:buChar char="q"/>
            </a:pPr>
            <a:r>
              <a:rPr lang="en-US" dirty="0" smtClean="0">
                <a:latin typeface="+mn-lt"/>
              </a:rPr>
              <a:t>Deadline:  June 2012</a:t>
            </a:r>
            <a:endParaRPr lang="en-US" dirty="0">
              <a:latin typeface="+mn-lt"/>
            </a:endParaRPr>
          </a:p>
          <a:p>
            <a:pPr marL="0" lvl="1"/>
            <a:endParaRPr lang="en-US" dirty="0" smtClean="0"/>
          </a:p>
          <a:p>
            <a:pPr marL="800100" lvl="2" indent="-342900">
              <a:buFont typeface="Wingdings" pitchFamily="2" charset="2"/>
              <a:buChar char="q"/>
            </a:pPr>
            <a:endParaRPr lang="en-US" dirty="0"/>
          </a:p>
          <a:p>
            <a:pPr marL="400050" lvl="2"/>
            <a:endParaRPr lang="en-US" dirty="0"/>
          </a:p>
        </p:txBody>
      </p:sp>
      <p:pic>
        <p:nvPicPr>
          <p:cNvPr id="8" name="Picture 4" descr="CSRIC III Logo"/>
          <p:cNvPicPr>
            <a:picLocks noChangeAspect="1" noChangeArrowheads="1"/>
          </p:cNvPicPr>
          <p:nvPr/>
        </p:nvPicPr>
        <p:blipFill>
          <a:blip r:embed="rId2" cstate="print"/>
          <a:srcRect/>
          <a:stretch>
            <a:fillRect/>
          </a:stretch>
        </p:blipFill>
        <p:spPr bwMode="auto">
          <a:xfrm>
            <a:off x="228600" y="6096000"/>
            <a:ext cx="1524000" cy="610246"/>
          </a:xfrm>
          <a:prstGeom prst="rect">
            <a:avLst/>
          </a:prstGeom>
          <a:noFill/>
        </p:spPr>
      </p:pic>
    </p:spTree>
    <p:extLst>
      <p:ext uri="{BB962C8B-B14F-4D97-AF65-F5344CB8AC3E}">
        <p14:creationId xmlns:p14="http://schemas.microsoft.com/office/powerpoint/2010/main" val="40762048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152400"/>
            <a:ext cx="8229600" cy="1143000"/>
          </a:xfrm>
        </p:spPr>
        <p:txBody>
          <a:bodyPr/>
          <a:lstStyle/>
          <a:p>
            <a:pPr eaLnBrk="1" hangingPunct="1"/>
            <a:r>
              <a:rPr lang="en-US" sz="3600" b="1" u="sng" dirty="0" smtClean="0"/>
              <a:t>CSRIC WG1 – Subgroup 1</a:t>
            </a:r>
          </a:p>
        </p:txBody>
      </p:sp>
      <p:sp>
        <p:nvSpPr>
          <p:cNvPr id="6147" name="Content Placeholder 2"/>
          <p:cNvSpPr>
            <a:spLocks noGrp="1"/>
          </p:cNvSpPr>
          <p:nvPr>
            <p:ph idx="1"/>
          </p:nvPr>
        </p:nvSpPr>
        <p:spPr>
          <a:xfrm>
            <a:off x="381000" y="1371600"/>
            <a:ext cx="8229600" cy="4525963"/>
          </a:xfrm>
        </p:spPr>
        <p:txBody>
          <a:bodyPr/>
          <a:lstStyle/>
          <a:p>
            <a:pPr marL="342900" lvl="1" indent="-342900">
              <a:buFont typeface="Wingdings" pitchFamily="2" charset="2"/>
              <a:buChar char="q"/>
            </a:pPr>
            <a:r>
              <a:rPr lang="en-US" sz="2000" b="1" dirty="0" smtClean="0"/>
              <a:t>Methodology:  </a:t>
            </a:r>
          </a:p>
          <a:p>
            <a:pPr marL="742950" lvl="2" indent="-342900">
              <a:buFont typeface="Wingdings" pitchFamily="2" charset="2"/>
              <a:buChar char="q"/>
            </a:pPr>
            <a:r>
              <a:rPr lang="en-US" sz="1800" dirty="0"/>
              <a:t>The table included in </a:t>
            </a:r>
            <a:r>
              <a:rPr lang="en-US" sz="1800" dirty="0" smtClean="0"/>
              <a:t>the report </a:t>
            </a:r>
            <a:r>
              <a:rPr lang="en-US" sz="1800" dirty="0"/>
              <a:t>(Table 2-4 of the December report of Working Group 1) was revised to include identified standards gaps which have been prioritized as follows:</a:t>
            </a:r>
          </a:p>
          <a:p>
            <a:pPr marL="1200150" lvl="3" indent="-342900">
              <a:buFont typeface="Wingdings" pitchFamily="2" charset="2"/>
              <a:buChar char="q"/>
            </a:pPr>
            <a:r>
              <a:rPr lang="en-US" sz="1800" dirty="0"/>
              <a:t>• Priority 1 indicates the high priority standards gaps to be resolved.</a:t>
            </a:r>
          </a:p>
          <a:p>
            <a:pPr marL="1200150" lvl="3" indent="-342900">
              <a:buFont typeface="Wingdings" pitchFamily="2" charset="2"/>
              <a:buChar char="q"/>
            </a:pPr>
            <a:r>
              <a:rPr lang="en-US" sz="1800" dirty="0"/>
              <a:t>• Priority 2 indicates the medium priority.</a:t>
            </a:r>
          </a:p>
          <a:p>
            <a:pPr marL="1200150" lvl="3" indent="-342900">
              <a:buFont typeface="Wingdings" pitchFamily="2" charset="2"/>
              <a:buChar char="q"/>
            </a:pPr>
            <a:r>
              <a:rPr lang="en-US" sz="1800" dirty="0"/>
              <a:t>• Priority 3 indicates the low priority</a:t>
            </a:r>
            <a:r>
              <a:rPr lang="en-US" sz="1800" dirty="0" smtClean="0"/>
              <a:t>.</a:t>
            </a:r>
          </a:p>
          <a:p>
            <a:pPr marL="857250" lvl="3" indent="0">
              <a:buNone/>
            </a:pPr>
            <a:endParaRPr lang="en-US" sz="1800" dirty="0"/>
          </a:p>
          <a:p>
            <a:pPr marL="742950" lvl="2" indent="-342900">
              <a:buFont typeface="Wingdings" pitchFamily="2" charset="2"/>
              <a:buChar char="q"/>
            </a:pPr>
            <a:r>
              <a:rPr lang="en-US" sz="1800" dirty="0"/>
              <a:t>These priority ratings appear in column three of the table. The assignment of Priority 1, 2, or 3 is not based upon the importance of these standards. Rather, the prioritization value of 1, 2, or 3 is based upon their dependence and/or on other activities. For example, items assigned Priority 2 have other work activities which are dependent upon the completion of the Priority 1 items</a:t>
            </a:r>
            <a:r>
              <a:rPr lang="en-US" sz="1800" dirty="0" smtClean="0"/>
              <a:t>.</a:t>
            </a:r>
          </a:p>
          <a:p>
            <a:pPr marL="400050" lvl="2" indent="0">
              <a:buNone/>
            </a:pPr>
            <a:endParaRPr lang="en-US" sz="1400" dirty="0"/>
          </a:p>
          <a:p>
            <a:pPr eaLnBrk="1" hangingPunct="1">
              <a:buNone/>
            </a:pPr>
            <a:endParaRPr lang="en-US" sz="2400" dirty="0" smtClean="0"/>
          </a:p>
        </p:txBody>
      </p:sp>
      <p:sp>
        <p:nvSpPr>
          <p:cNvPr id="4" name="Slide Number Placeholder 3"/>
          <p:cNvSpPr>
            <a:spLocks noGrp="1"/>
          </p:cNvSpPr>
          <p:nvPr>
            <p:ph type="sldNum" sz="quarter" idx="12"/>
          </p:nvPr>
        </p:nvSpPr>
        <p:spPr/>
        <p:txBody>
          <a:bodyPr/>
          <a:lstStyle/>
          <a:p>
            <a:pPr>
              <a:defRPr/>
            </a:pPr>
            <a:fld id="{EE135FCD-7DF1-4818-B22F-152A9C998640}" type="slidenum">
              <a:rPr lang="en-US" smtClean="0"/>
              <a:pPr>
                <a:defRPr/>
              </a:pPr>
              <a:t>6</a:t>
            </a:fld>
            <a:endParaRPr lang="en-US" dirty="0"/>
          </a:p>
        </p:txBody>
      </p:sp>
      <p:pic>
        <p:nvPicPr>
          <p:cNvPr id="23" name="Picture 4" descr="CSRIC III Logo"/>
          <p:cNvPicPr>
            <a:picLocks noChangeAspect="1" noChangeArrowheads="1"/>
          </p:cNvPicPr>
          <p:nvPr/>
        </p:nvPicPr>
        <p:blipFill>
          <a:blip r:embed="rId2" cstate="print"/>
          <a:srcRect/>
          <a:stretch>
            <a:fillRect/>
          </a:stretch>
        </p:blipFill>
        <p:spPr bwMode="auto">
          <a:xfrm>
            <a:off x="228600" y="6096000"/>
            <a:ext cx="1524000" cy="610246"/>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CSRIC WG1 – Subgroup 1</a:t>
            </a:r>
            <a:endParaRPr lang="en-US" dirty="0"/>
          </a:p>
        </p:txBody>
      </p:sp>
      <p:sp>
        <p:nvSpPr>
          <p:cNvPr id="3" name="Content Placeholder 2"/>
          <p:cNvSpPr>
            <a:spLocks noGrp="1"/>
          </p:cNvSpPr>
          <p:nvPr>
            <p:ph idx="1"/>
          </p:nvPr>
        </p:nvSpPr>
        <p:spPr>
          <a:xfrm>
            <a:off x="457200" y="1219200"/>
            <a:ext cx="8229600" cy="4525963"/>
          </a:xfrm>
        </p:spPr>
        <p:txBody>
          <a:bodyPr/>
          <a:lstStyle/>
          <a:p>
            <a:pPr marL="914400" lvl="3" indent="-342900">
              <a:buFont typeface="Wingdings" pitchFamily="2" charset="2"/>
              <a:buChar char="q"/>
            </a:pPr>
            <a:endParaRPr lang="en-US" b="1" dirty="0" smtClean="0"/>
          </a:p>
          <a:p>
            <a:pPr marL="914400" lvl="3" indent="-342900">
              <a:buFont typeface="Wingdings" pitchFamily="2" charset="2"/>
              <a:buChar char="q"/>
            </a:pPr>
            <a:endParaRPr lang="en-US" dirty="0"/>
          </a:p>
        </p:txBody>
      </p:sp>
      <p:sp>
        <p:nvSpPr>
          <p:cNvPr id="4" name="Slide Number Placeholder 3"/>
          <p:cNvSpPr>
            <a:spLocks noGrp="1"/>
          </p:cNvSpPr>
          <p:nvPr>
            <p:ph type="sldNum" sz="quarter" idx="12"/>
          </p:nvPr>
        </p:nvSpPr>
        <p:spPr/>
        <p:txBody>
          <a:bodyPr/>
          <a:lstStyle/>
          <a:p>
            <a:pPr>
              <a:defRPr/>
            </a:pPr>
            <a:fld id="{025F8232-61B6-41DA-845A-B7B619920359}" type="slidenum">
              <a:rPr lang="en-US" smtClean="0"/>
              <a:pPr>
                <a:defRPr/>
              </a:pPr>
              <a:t>7</a:t>
            </a:fld>
            <a:endParaRPr lang="en-US" dirty="0"/>
          </a:p>
        </p:txBody>
      </p:sp>
      <p:pic>
        <p:nvPicPr>
          <p:cNvPr id="5" name="Picture 4" descr="CSRIC III Logo"/>
          <p:cNvPicPr>
            <a:picLocks noChangeAspect="1" noChangeArrowheads="1"/>
          </p:cNvPicPr>
          <p:nvPr/>
        </p:nvPicPr>
        <p:blipFill>
          <a:blip r:embed="rId2" cstate="print"/>
          <a:srcRect/>
          <a:stretch>
            <a:fillRect/>
          </a:stretch>
        </p:blipFill>
        <p:spPr bwMode="auto">
          <a:xfrm>
            <a:off x="228600" y="6096000"/>
            <a:ext cx="1524000" cy="610246"/>
          </a:xfrm>
          <a:prstGeom prst="rect">
            <a:avLst/>
          </a:prstGeom>
          <a:noFill/>
        </p:spPr>
      </p:pic>
      <p:sp>
        <p:nvSpPr>
          <p:cNvPr id="6" name="Rectangle 5"/>
          <p:cNvSpPr/>
          <p:nvPr/>
        </p:nvSpPr>
        <p:spPr>
          <a:xfrm>
            <a:off x="609600" y="1600200"/>
            <a:ext cx="7772400" cy="4001095"/>
          </a:xfrm>
          <a:prstGeom prst="rect">
            <a:avLst/>
          </a:prstGeom>
        </p:spPr>
        <p:txBody>
          <a:bodyPr wrap="square">
            <a:spAutoFit/>
          </a:bodyPr>
          <a:lstStyle/>
          <a:p>
            <a:pPr marL="342900" lvl="1" indent="-342900">
              <a:buFont typeface="Wingdings" pitchFamily="2" charset="2"/>
              <a:buChar char="q"/>
            </a:pPr>
            <a:r>
              <a:rPr lang="en-US" sz="2000" b="1" dirty="0" smtClean="0">
                <a:latin typeface="+mn-lt"/>
              </a:rPr>
              <a:t>Methodology, continued:  </a:t>
            </a:r>
            <a:endParaRPr lang="en-US" sz="2000" b="1" dirty="0">
              <a:latin typeface="+mn-lt"/>
            </a:endParaRPr>
          </a:p>
          <a:p>
            <a:pPr marL="0" lvl="1"/>
            <a:endParaRPr lang="en-US" b="1" dirty="0">
              <a:latin typeface="+mn-lt"/>
            </a:endParaRPr>
          </a:p>
          <a:p>
            <a:pPr marL="742950" lvl="2" indent="-342900">
              <a:buFont typeface="Wingdings" pitchFamily="2" charset="2"/>
              <a:buChar char="q"/>
            </a:pPr>
            <a:r>
              <a:rPr lang="en-US" dirty="0">
                <a:latin typeface="+mn-lt"/>
              </a:rPr>
              <a:t>Content addressing the second new task can be found in the </a:t>
            </a:r>
            <a:r>
              <a:rPr lang="en-US" dirty="0" smtClean="0">
                <a:latin typeface="+mn-lt"/>
              </a:rPr>
              <a:t>same table</a:t>
            </a:r>
            <a:r>
              <a:rPr lang="en-US" dirty="0">
                <a:latin typeface="+mn-lt"/>
              </a:rPr>
              <a:t>, after the process labeled “Security,” after the sub-process labeled “End User Location Integrity” – in column three on page </a:t>
            </a:r>
            <a:r>
              <a:rPr lang="en-US" dirty="0" smtClean="0">
                <a:latin typeface="+mn-lt"/>
              </a:rPr>
              <a:t> 13 and 14</a:t>
            </a:r>
            <a:r>
              <a:rPr lang="en-US" dirty="0">
                <a:latin typeface="+mn-lt"/>
              </a:rPr>
              <a:t>.</a:t>
            </a:r>
          </a:p>
          <a:p>
            <a:pPr marL="400050" lvl="2" indent="0">
              <a:buNone/>
            </a:pPr>
            <a:endParaRPr lang="en-US" dirty="0">
              <a:latin typeface="+mn-lt"/>
            </a:endParaRPr>
          </a:p>
          <a:p>
            <a:pPr marL="742950" lvl="2" indent="-342900">
              <a:buFont typeface="Wingdings" pitchFamily="2" charset="2"/>
              <a:buChar char="q"/>
            </a:pPr>
            <a:r>
              <a:rPr lang="en-US" dirty="0">
                <a:latin typeface="+mn-lt"/>
              </a:rPr>
              <a:t>Content addressing the third new task can be found in the table, in the following locations:</a:t>
            </a:r>
          </a:p>
          <a:p>
            <a:pPr marL="1200150" lvl="3" indent="-342900">
              <a:buFont typeface="Wingdings" pitchFamily="2" charset="2"/>
              <a:buChar char="q"/>
            </a:pPr>
            <a:r>
              <a:rPr lang="en-US" dirty="0" smtClean="0">
                <a:latin typeface="+mn-lt"/>
              </a:rPr>
              <a:t>In </a:t>
            </a:r>
            <a:r>
              <a:rPr lang="en-US" dirty="0">
                <a:latin typeface="+mn-lt"/>
              </a:rPr>
              <a:t>column three of the process labeled “Access Networks” - on page nine.</a:t>
            </a:r>
          </a:p>
          <a:p>
            <a:pPr marL="1200150" lvl="3" indent="-342900">
              <a:buFont typeface="Wingdings" pitchFamily="2" charset="2"/>
              <a:buChar char="q"/>
            </a:pPr>
            <a:r>
              <a:rPr lang="en-US" dirty="0" smtClean="0">
                <a:latin typeface="+mn-lt"/>
              </a:rPr>
              <a:t>In </a:t>
            </a:r>
            <a:r>
              <a:rPr lang="en-US" dirty="0">
                <a:latin typeface="+mn-lt"/>
              </a:rPr>
              <a:t>column three of the process labeled “Legacy Origination Networks” on page 10</a:t>
            </a:r>
            <a:r>
              <a:rPr lang="en-US" dirty="0" smtClean="0">
                <a:latin typeface="+mn-lt"/>
              </a:rPr>
              <a:t>.  Technical </a:t>
            </a:r>
            <a:r>
              <a:rPr lang="en-US" dirty="0">
                <a:latin typeface="+mn-lt"/>
              </a:rPr>
              <a:t>diagrams were used to provide a framework for identification and analysis of standards.  </a:t>
            </a:r>
          </a:p>
          <a:p>
            <a:pPr marL="342900" lvl="1" indent="-342900">
              <a:buNone/>
            </a:pPr>
            <a:r>
              <a:rPr lang="en-US" dirty="0">
                <a:latin typeface="+mn-lt"/>
              </a:rPr>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Edits</a:t>
            </a:r>
            <a:endParaRPr lang="en-US" b="1" dirty="0"/>
          </a:p>
        </p:txBody>
      </p:sp>
      <p:sp>
        <p:nvSpPr>
          <p:cNvPr id="4" name="Slide Number Placeholder 3"/>
          <p:cNvSpPr>
            <a:spLocks noGrp="1"/>
          </p:cNvSpPr>
          <p:nvPr>
            <p:ph type="sldNum" sz="quarter" idx="12"/>
          </p:nvPr>
        </p:nvSpPr>
        <p:spPr/>
        <p:txBody>
          <a:bodyPr/>
          <a:lstStyle/>
          <a:p>
            <a:pPr>
              <a:defRPr/>
            </a:pPr>
            <a:fld id="{025F8232-61B6-41DA-845A-B7B619920359}" type="slidenum">
              <a:rPr lang="en-US" smtClean="0"/>
              <a:pPr>
                <a:defRPr/>
              </a:pPr>
              <a:t>8</a:t>
            </a:fld>
            <a:endParaRPr lang="en-US" dirty="0"/>
          </a:p>
        </p:txBody>
      </p:sp>
      <p:pic>
        <p:nvPicPr>
          <p:cNvPr id="23" name="Picture 4" descr="CSRIC III Logo"/>
          <p:cNvPicPr>
            <a:picLocks noChangeAspect="1" noChangeArrowheads="1"/>
          </p:cNvPicPr>
          <p:nvPr/>
        </p:nvPicPr>
        <p:blipFill>
          <a:blip r:embed="rId2" cstate="print"/>
          <a:srcRect/>
          <a:stretch>
            <a:fillRect/>
          </a:stretch>
        </p:blipFill>
        <p:spPr bwMode="auto">
          <a:xfrm>
            <a:off x="228600" y="6096000"/>
            <a:ext cx="1524000" cy="610246"/>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304800"/>
            <a:ext cx="8229600" cy="1143000"/>
          </a:xfrm>
        </p:spPr>
        <p:txBody>
          <a:bodyPr/>
          <a:lstStyle/>
          <a:p>
            <a:pPr eaLnBrk="1" hangingPunct="1"/>
            <a:r>
              <a:rPr lang="en-US" sz="3600" b="1" u="sng" dirty="0" smtClean="0"/>
              <a:t>Working Group 1 - Next Steps</a:t>
            </a:r>
          </a:p>
        </p:txBody>
      </p:sp>
      <p:sp>
        <p:nvSpPr>
          <p:cNvPr id="7171" name="Content Placeholder 6"/>
          <p:cNvSpPr>
            <a:spLocks noGrp="1"/>
          </p:cNvSpPr>
          <p:nvPr>
            <p:ph idx="1"/>
          </p:nvPr>
        </p:nvSpPr>
        <p:spPr>
          <a:xfrm>
            <a:off x="457200" y="1524000"/>
            <a:ext cx="8229600" cy="4525963"/>
          </a:xfrm>
        </p:spPr>
        <p:txBody>
          <a:bodyPr/>
          <a:lstStyle/>
          <a:p>
            <a:r>
              <a:rPr lang="en-US" sz="2400" dirty="0" smtClean="0"/>
              <a:t>Subgroup 1 report submitted and vote/approval requested.</a:t>
            </a:r>
          </a:p>
          <a:p>
            <a:r>
              <a:rPr lang="en-US" sz="2400" dirty="0" smtClean="0"/>
              <a:t>Subgroup 2 will complete its work and submit its report at the next full CSRIC meeting.</a:t>
            </a:r>
          </a:p>
          <a:p>
            <a:endParaRPr lang="en-US" dirty="0" smtClean="0"/>
          </a:p>
          <a:p>
            <a:endParaRPr lang="en-US" dirty="0" smtClean="0"/>
          </a:p>
        </p:txBody>
      </p:sp>
      <p:sp>
        <p:nvSpPr>
          <p:cNvPr id="8" name="Slide Number Placeholder 7"/>
          <p:cNvSpPr>
            <a:spLocks noGrp="1"/>
          </p:cNvSpPr>
          <p:nvPr>
            <p:ph type="sldNum" sz="quarter" idx="12"/>
          </p:nvPr>
        </p:nvSpPr>
        <p:spPr/>
        <p:txBody>
          <a:bodyPr/>
          <a:lstStyle/>
          <a:p>
            <a:pPr>
              <a:defRPr/>
            </a:pPr>
            <a:fld id="{C0C25FC3-0AC2-4DF3-838F-B6FA36EA8ADA}" type="slidenum">
              <a:rPr lang="en-US" smtClean="0"/>
              <a:pPr>
                <a:defRPr/>
              </a:pPr>
              <a:t>9</a:t>
            </a:fld>
            <a:endParaRPr lang="en-US" dirty="0"/>
          </a:p>
        </p:txBody>
      </p:sp>
      <p:pic>
        <p:nvPicPr>
          <p:cNvPr id="24" name="Picture 4" descr="CSRIC III Logo"/>
          <p:cNvPicPr>
            <a:picLocks noChangeAspect="1" noChangeArrowheads="1"/>
          </p:cNvPicPr>
          <p:nvPr/>
        </p:nvPicPr>
        <p:blipFill>
          <a:blip r:embed="rId2" cstate="print"/>
          <a:srcRect/>
          <a:stretch>
            <a:fillRect/>
          </a:stretch>
        </p:blipFill>
        <p:spPr bwMode="auto">
          <a:xfrm>
            <a:off x="228600" y="6096000"/>
            <a:ext cx="1524000" cy="610246"/>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294</TotalTime>
  <Words>870</Words>
  <Application>Microsoft Office PowerPoint</Application>
  <PresentationFormat>On-screen Show (4:3)</PresentationFormat>
  <Paragraphs>75</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Working Group 1: NG9-1-1</vt:lpstr>
      <vt:lpstr>Working Group #1 – Participants</vt:lpstr>
      <vt:lpstr>Working Group #1: NG9-1-1</vt:lpstr>
      <vt:lpstr>Working Group #1: NG9-1-1</vt:lpstr>
      <vt:lpstr>Working Group #1: NG9-1-1</vt:lpstr>
      <vt:lpstr>CSRIC WG1 – Subgroup 1</vt:lpstr>
      <vt:lpstr>CSRIC WG1 – Subgroup 1</vt:lpstr>
      <vt:lpstr>Edits</vt:lpstr>
      <vt:lpstr>Working Group 1 - Next Steps</vt:lpstr>
    </vt:vector>
  </TitlesOfParts>
  <Company>AT&amp;T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CSRIC Steering Committee Meeting</dc:title>
  <dc:creator>CDT User</dc:creator>
  <cp:lastModifiedBy>USDOT_User</cp:lastModifiedBy>
  <cp:revision>50</cp:revision>
  <dcterms:created xsi:type="dcterms:W3CDTF">2010-04-27T19:12:40Z</dcterms:created>
  <dcterms:modified xsi:type="dcterms:W3CDTF">2012-03-16T20:12:36Z</dcterms:modified>
</cp:coreProperties>
</file>