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96" r:id="rId1"/>
  </p:sldMasterIdLst>
  <p:notesMasterIdLst>
    <p:notesMasterId r:id="rId10"/>
  </p:notesMasterIdLst>
  <p:handoutMasterIdLst>
    <p:handoutMasterId r:id="rId11"/>
  </p:handoutMasterIdLst>
  <p:sldIdLst>
    <p:sldId id="382" r:id="rId2"/>
    <p:sldId id="419" r:id="rId3"/>
    <p:sldId id="424" r:id="rId4"/>
    <p:sldId id="423" r:id="rId5"/>
    <p:sldId id="427" r:id="rId6"/>
    <p:sldId id="425" r:id="rId7"/>
    <p:sldId id="426" r:id="rId8"/>
    <p:sldId id="394" r:id="rId9"/>
  </p:sldIdLst>
  <p:sldSz cx="9144000" cy="6858000" type="letter"/>
  <p:notesSz cx="6992938" cy="9280525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287338" indent="169863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576263" indent="338138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863600" indent="5080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152525" indent="676275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hai Nguyen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</p:showPr>
  <p:clrMru>
    <a:srgbClr val="EDAAFF"/>
    <a:srgbClr val="068658"/>
    <a:srgbClr val="A20000"/>
    <a:srgbClr val="262727"/>
    <a:srgbClr val="5E6060"/>
    <a:srgbClr val="414343"/>
    <a:srgbClr val="7D7D7D"/>
    <a:srgbClr val="02473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6" autoAdjust="0"/>
    <p:restoredTop sz="86565" autoAdjust="0"/>
  </p:normalViewPr>
  <p:slideViewPr>
    <p:cSldViewPr snapToGrid="0">
      <p:cViewPr varScale="1">
        <p:scale>
          <a:sx n="59" d="100"/>
          <a:sy n="59" d="100"/>
        </p:scale>
        <p:origin x="-792" y="-78"/>
      </p:cViewPr>
      <p:guideLst>
        <p:guide orient="horz" pos="979"/>
        <p:guide orient="horz" pos="3449"/>
        <p:guide orient="horz" pos="3053"/>
        <p:guide orient="horz" pos="2657"/>
        <p:guide orient="horz" pos="2260"/>
        <p:guide orient="horz" pos="1988"/>
        <p:guide orient="horz" pos="1076"/>
        <p:guide orient="horz" pos="1500"/>
        <p:guide pos="3362"/>
        <p:guide pos="431"/>
        <p:guide pos="1893"/>
        <p:guide pos="2402"/>
        <p:guide pos="3865"/>
        <p:guide pos="5488"/>
        <p:guide pos="2870"/>
        <p:guide pos="28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0538" cy="463550"/>
          </a:xfrm>
          <a:prstGeom prst="rect">
            <a:avLst/>
          </a:prstGeom>
        </p:spPr>
        <p:txBody>
          <a:bodyPr vert="horz" wrap="square" lIns="92281" tIns="46141" rIns="92281" bIns="4614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0813" y="0"/>
            <a:ext cx="3030537" cy="463550"/>
          </a:xfrm>
          <a:prstGeom prst="rect">
            <a:avLst/>
          </a:prstGeom>
        </p:spPr>
        <p:txBody>
          <a:bodyPr vert="horz" wrap="square" lIns="92281" tIns="46141" rIns="92281" bIns="4614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865F470-C35B-422B-81C6-E8A48FD82556}" type="datetimeFigureOut">
              <a:rPr lang="en-US"/>
              <a:pPr>
                <a:defRPr/>
              </a:pPr>
              <a:t>3/21/2012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30538" cy="463550"/>
          </a:xfrm>
          <a:prstGeom prst="rect">
            <a:avLst/>
          </a:prstGeom>
        </p:spPr>
        <p:txBody>
          <a:bodyPr vert="horz" wrap="square" lIns="92281" tIns="46141" rIns="92281" bIns="4614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0813" y="8815388"/>
            <a:ext cx="3030537" cy="463550"/>
          </a:xfrm>
          <a:prstGeom prst="rect">
            <a:avLst/>
          </a:prstGeom>
        </p:spPr>
        <p:txBody>
          <a:bodyPr vert="horz" wrap="square" lIns="92281" tIns="46141" rIns="92281" bIns="4614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1FF8BAF-1260-4BDB-A5B1-39C8D8AA0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0538" cy="463550"/>
          </a:xfrm>
          <a:prstGeom prst="rect">
            <a:avLst/>
          </a:prstGeom>
        </p:spPr>
        <p:txBody>
          <a:bodyPr vert="horz" wrap="square" lIns="92281" tIns="46141" rIns="92281" bIns="4614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0813" y="0"/>
            <a:ext cx="3030537" cy="463550"/>
          </a:xfrm>
          <a:prstGeom prst="rect">
            <a:avLst/>
          </a:prstGeom>
        </p:spPr>
        <p:txBody>
          <a:bodyPr vert="horz" wrap="square" lIns="92281" tIns="46141" rIns="92281" bIns="4614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691BE7C-117B-496C-9F60-A5CD8FCCCFB6}" type="datetimeFigureOut">
              <a:rPr lang="en-US"/>
              <a:pPr>
                <a:defRPr/>
              </a:pPr>
              <a:t>3/21/2012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695325"/>
            <a:ext cx="4640262" cy="3479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1" tIns="46141" rIns="92281" bIns="4614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08488"/>
            <a:ext cx="5594350" cy="4176712"/>
          </a:xfrm>
          <a:prstGeom prst="rect">
            <a:avLst/>
          </a:prstGeom>
        </p:spPr>
        <p:txBody>
          <a:bodyPr vert="horz" wrap="square" lIns="92281" tIns="46141" rIns="92281" bIns="4614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5388"/>
            <a:ext cx="3030538" cy="463550"/>
          </a:xfrm>
          <a:prstGeom prst="rect">
            <a:avLst/>
          </a:prstGeom>
        </p:spPr>
        <p:txBody>
          <a:bodyPr vert="horz" wrap="square" lIns="92281" tIns="46141" rIns="92281" bIns="4614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0813" y="8815388"/>
            <a:ext cx="3030537" cy="463550"/>
          </a:xfrm>
          <a:prstGeom prst="rect">
            <a:avLst/>
          </a:prstGeom>
        </p:spPr>
        <p:txBody>
          <a:bodyPr vert="horz" wrap="square" lIns="92281" tIns="46141" rIns="92281" bIns="4614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AEFD364-325C-49BC-B8C5-76A7E1AD8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pitchFamily="84" charset="-128"/>
        <a:cs typeface="ＭＳ Ｐゴシック" pitchFamily="84" charset="-128"/>
      </a:defRPr>
    </a:lvl1pPr>
    <a:lvl2pPr marL="287338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pitchFamily="84" charset="-128"/>
        <a:cs typeface="ＭＳ Ｐゴシック"/>
      </a:defRPr>
    </a:lvl2pPr>
    <a:lvl3pPr marL="576263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pitchFamily="84" charset="-128"/>
        <a:cs typeface="ＭＳ Ｐゴシック"/>
      </a:defRPr>
    </a:lvl3pPr>
    <a:lvl4pPr marL="8636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pitchFamily="84" charset="-128"/>
        <a:cs typeface="ＭＳ Ｐゴシック"/>
      </a:defRPr>
    </a:lvl4pPr>
    <a:lvl5pPr marL="1152525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pitchFamily="84" charset="-128"/>
        <a:cs typeface="ＭＳ Ｐゴシック"/>
      </a:defRPr>
    </a:lvl5pPr>
    <a:lvl6pPr marL="1441552" algn="l" defTabSz="576621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29862" algn="l" defTabSz="576621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18172" algn="l" defTabSz="576621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306483" algn="l" defTabSz="576621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D1ED81-7A95-457A-9E9F-62A30BABE3F0}" type="slidenum">
              <a:rPr lang="en-US" smtClean="0"/>
              <a:pPr/>
              <a:t>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376166-8F58-41CF-A148-FC029A7C1F9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Neustar Inc. Confidential</a:t>
            </a:r>
          </a:p>
        </p:txBody>
      </p:sp>
      <p:sp>
        <p:nvSpPr>
          <p:cNvPr id="19460" name="Notes Placeholder 5"/>
          <p:cNvSpPr>
            <a:spLocks noGrp="1"/>
          </p:cNvSpPr>
          <p:nvPr/>
        </p:nvSpPr>
        <p:spPr bwMode="auto">
          <a:xfrm>
            <a:off x="700088" y="4408488"/>
            <a:ext cx="5594350" cy="4176712"/>
          </a:xfrm>
          <a:prstGeom prst="rect">
            <a:avLst/>
          </a:prstGeom>
          <a:noFill/>
        </p:spPr>
        <p:txBody>
          <a:bodyPr lIns="92281" tIns="46141" rIns="92281" bIns="46141"/>
          <a:lstStyle/>
          <a:p>
            <a:pPr marL="225425" lvl="1" indent="0">
              <a:spcBef>
                <a:spcPts val="1213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B5E602-9F2A-45FA-B368-6F20D05094E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Neustar Inc. Confidential</a:t>
            </a:r>
          </a:p>
        </p:txBody>
      </p:sp>
      <p:sp>
        <p:nvSpPr>
          <p:cNvPr id="21508" name="Notes Placeholder 5"/>
          <p:cNvSpPr>
            <a:spLocks noGrp="1"/>
          </p:cNvSpPr>
          <p:nvPr/>
        </p:nvSpPr>
        <p:spPr bwMode="auto">
          <a:xfrm>
            <a:off x="700088" y="4408488"/>
            <a:ext cx="5594350" cy="4176712"/>
          </a:xfrm>
          <a:prstGeom prst="rect">
            <a:avLst/>
          </a:prstGeom>
          <a:noFill/>
        </p:spPr>
        <p:txBody>
          <a:bodyPr lIns="92281" tIns="46141" rIns="92281" bIns="46141"/>
          <a:lstStyle/>
          <a:p>
            <a:pPr marL="225425" lvl="1" indent="0">
              <a:spcBef>
                <a:spcPts val="1213"/>
              </a:spcBef>
            </a:pPr>
            <a:r>
              <a:rPr lang="en-US" sz="2400"/>
              <a:t>Need for services that collect information externally about internet traffic to determine vulnerabilities inside a network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92087F-7581-4067-B493-7F311B8147F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Neustar Inc. Confidential</a:t>
            </a:r>
          </a:p>
        </p:txBody>
      </p:sp>
      <p:sp>
        <p:nvSpPr>
          <p:cNvPr id="23556" name="Notes Placeholder 5"/>
          <p:cNvSpPr>
            <a:spLocks noGrp="1"/>
          </p:cNvSpPr>
          <p:nvPr/>
        </p:nvSpPr>
        <p:spPr bwMode="auto">
          <a:xfrm>
            <a:off x="700088" y="4408488"/>
            <a:ext cx="5594350" cy="4176712"/>
          </a:xfrm>
          <a:prstGeom prst="rect">
            <a:avLst/>
          </a:prstGeom>
          <a:noFill/>
        </p:spPr>
        <p:txBody>
          <a:bodyPr lIns="92281" tIns="46141" rIns="92281" bIns="46141"/>
          <a:lstStyle/>
          <a:p>
            <a:pPr marL="225425" lvl="1" indent="0">
              <a:spcBef>
                <a:spcPts val="1213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FCE759-DEBA-4C00-854A-39D28BFF0F9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Neustar Inc. Confidential</a:t>
            </a:r>
          </a:p>
        </p:txBody>
      </p:sp>
      <p:sp>
        <p:nvSpPr>
          <p:cNvPr id="25604" name="Notes Placeholder 5"/>
          <p:cNvSpPr>
            <a:spLocks noGrp="1"/>
          </p:cNvSpPr>
          <p:nvPr/>
        </p:nvSpPr>
        <p:spPr bwMode="auto">
          <a:xfrm>
            <a:off x="700088" y="4408488"/>
            <a:ext cx="5594350" cy="4176712"/>
          </a:xfrm>
          <a:prstGeom prst="rect">
            <a:avLst/>
          </a:prstGeom>
          <a:noFill/>
        </p:spPr>
        <p:txBody>
          <a:bodyPr lIns="92281" tIns="46141" rIns="92281" bIns="46141"/>
          <a:lstStyle/>
          <a:p>
            <a:pPr marL="225425" lvl="1" indent="0">
              <a:spcBef>
                <a:spcPts val="1213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2A63B8-7B40-422D-98FD-AE1BEC5AB7D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Neustar Inc. Confidential</a:t>
            </a:r>
          </a:p>
        </p:txBody>
      </p:sp>
      <p:sp>
        <p:nvSpPr>
          <p:cNvPr id="27652" name="Notes Placeholder 5"/>
          <p:cNvSpPr>
            <a:spLocks noGrp="1"/>
          </p:cNvSpPr>
          <p:nvPr/>
        </p:nvSpPr>
        <p:spPr bwMode="auto">
          <a:xfrm>
            <a:off x="700088" y="4408488"/>
            <a:ext cx="5594350" cy="4176712"/>
          </a:xfrm>
          <a:prstGeom prst="rect">
            <a:avLst/>
          </a:prstGeom>
          <a:noFill/>
        </p:spPr>
        <p:txBody>
          <a:bodyPr lIns="92281" tIns="46141" rIns="92281" bIns="46141"/>
          <a:lstStyle/>
          <a:p>
            <a:pPr marL="225425" lvl="1" indent="0">
              <a:spcBef>
                <a:spcPts val="1213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466BC6-6D67-44F6-913B-D0172B6A5E00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FCCE0-8531-4535-B40B-3C7F47540390}" type="datetime1">
              <a:rPr lang="en-US"/>
              <a:pPr>
                <a:defRPr/>
              </a:pPr>
              <a:t>3/21/2012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32A08-5832-4E74-BB77-DD786C4E485A}" type="slidenum">
              <a:rPr lang="en-US"/>
              <a:pPr>
                <a:defRPr/>
              </a:pPr>
              <a:t>‹#›</a:t>
            </a:fld>
            <a:endParaRPr lang="en-US" sz="900" dirty="0"/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BB94F-75CD-414D-8D2E-BAF57F039202}" type="datetime1">
              <a:rPr lang="en-US"/>
              <a:pPr>
                <a:defRPr/>
              </a:pPr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5D155-DD85-4D00-9142-B4C1A26B7F29}" type="slidenum">
              <a:rPr lang="en-US"/>
              <a:pPr>
                <a:defRPr/>
              </a:pPr>
              <a:t>‹#›</a:t>
            </a:fld>
            <a:endParaRPr lang="en-US" sz="900" dirty="0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ADE84-5640-4FEE-833A-DE038B397E7E}" type="datetime1">
              <a:rPr lang="en-US"/>
              <a:pPr>
                <a:defRPr/>
              </a:pPr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1F0D3-1496-4EC7-801E-4C8ED6E277F8}" type="slidenum">
              <a:rPr lang="en-US"/>
              <a:pPr>
                <a:defRPr/>
              </a:pPr>
              <a:t>‹#›</a:t>
            </a:fld>
            <a:endParaRPr lang="en-US" sz="900" dirty="0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 userDrawn="1"/>
        </p:nvSpPr>
        <p:spPr bwMode="auto">
          <a:xfrm flipV="1">
            <a:off x="452438" y="1039813"/>
            <a:ext cx="8231187" cy="1587"/>
          </a:xfrm>
          <a:prstGeom prst="line">
            <a:avLst/>
          </a:prstGeom>
          <a:noFill/>
          <a:ln w="12700">
            <a:solidFill>
              <a:srgbClr val="7D7D7D">
                <a:alpha val="70195"/>
              </a:srgbClr>
            </a:solidFill>
            <a:round/>
            <a:headEnd/>
            <a:tailEnd/>
          </a:ln>
        </p:spPr>
        <p:txBody>
          <a:bodyPr wrap="none" lIns="57662" tIns="28831" rIns="57662" bIns="28831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6" name="Picture 1031" descr="neustar_TM_CMYK_po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05688" y="5699125"/>
            <a:ext cx="13112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5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789" y="1524000"/>
            <a:ext cx="4638183" cy="3099620"/>
          </a:xfrm>
        </p:spPr>
        <p:txBody>
          <a:bodyPr/>
          <a:lstStyle>
            <a:lvl1pPr>
              <a:defRPr>
                <a:solidFill>
                  <a:srgbClr val="7D7D7D"/>
                </a:solidFill>
              </a:defRPr>
            </a:lvl1pPr>
            <a:lvl2pPr>
              <a:defRPr>
                <a:solidFill>
                  <a:srgbClr val="7D7D7D"/>
                </a:solidFill>
              </a:defRPr>
            </a:lvl2pPr>
            <a:lvl3pPr>
              <a:defRPr>
                <a:solidFill>
                  <a:srgbClr val="7D7D7D"/>
                </a:solidFill>
              </a:defRPr>
            </a:lvl3pPr>
            <a:lvl4pPr>
              <a:defRPr>
                <a:solidFill>
                  <a:srgbClr val="7D7D7D"/>
                </a:solidFill>
              </a:defRPr>
            </a:lvl4pPr>
            <a:lvl5pPr>
              <a:defRPr>
                <a:solidFill>
                  <a:srgbClr val="7D7D7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5789" y="857716"/>
            <a:ext cx="4636394" cy="666284"/>
          </a:xfrm>
        </p:spPr>
        <p:txBody>
          <a:bodyPr tIns="57662" bIns="115324">
            <a:normAutofit/>
          </a:bodyPr>
          <a:lstStyle>
            <a:lvl1pPr>
              <a:buNone/>
              <a:defRPr sz="2000" i="0">
                <a:solidFill>
                  <a:srgbClr val="7D7D7D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214688" y="6164263"/>
            <a:ext cx="2705100" cy="693737"/>
          </a:xfrm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>
            <a:lvl1pPr algn="ctr">
              <a:defRPr sz="800" dirty="0">
                <a:solidFill>
                  <a:srgbClr val="7F7F7F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6F44C-9295-4DF4-B05A-46B87780B149}" type="slidenum">
              <a:rPr lang="en-US"/>
              <a:pPr>
                <a:defRPr/>
              </a:pPr>
              <a:t>‹#›</a:t>
            </a:fld>
            <a:endParaRPr lang="en-US" sz="900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 flipV="1">
            <a:off x="452438" y="1027113"/>
            <a:ext cx="8231187" cy="1587"/>
          </a:xfrm>
          <a:prstGeom prst="line">
            <a:avLst/>
          </a:prstGeom>
          <a:noFill/>
          <a:ln w="12700">
            <a:solidFill>
              <a:srgbClr val="7D7D7D">
                <a:alpha val="70195"/>
              </a:srgbClr>
            </a:solidFill>
            <a:round/>
            <a:headEnd/>
            <a:tailEnd/>
          </a:ln>
        </p:spPr>
        <p:txBody>
          <a:bodyPr wrap="none" lIns="57662" tIns="28831" rIns="57662" bIns="28831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3AB01-0D70-462D-9685-200EAC6B20FC}" type="datetime1">
              <a:rPr lang="en-US"/>
              <a:pPr>
                <a:defRPr/>
              </a:pPr>
              <a:t>3/21/2012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6E606-A4D3-448F-91AE-8A835B7DF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CF732-0FE5-4AF9-AFBB-5E42C00625BD}" type="datetime1">
              <a:rPr lang="en-US"/>
              <a:pPr>
                <a:defRPr/>
              </a:pPr>
              <a:t>3/21/2012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655AF-DA17-4EBE-A2DE-9CE991D47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823DD-F72E-46E9-9FF2-CF05E86FA558}" type="datetime1">
              <a:rPr lang="en-US"/>
              <a:pPr>
                <a:defRPr/>
              </a:pPr>
              <a:t>3/21/2012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8ACD2-8F54-4147-929A-A53974539670}" type="slidenum">
              <a:rPr lang="en-US"/>
              <a:pPr>
                <a:defRPr/>
              </a:pPr>
              <a:t>‹#›</a:t>
            </a:fld>
            <a:endParaRPr lang="en-US" sz="900" dirty="0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7"/>
          <p:cNvSpPr>
            <a:spLocks noChangeShapeType="1"/>
          </p:cNvSpPr>
          <p:nvPr userDrawn="1"/>
        </p:nvSpPr>
        <p:spPr bwMode="auto">
          <a:xfrm flipV="1">
            <a:off x="452438" y="1039813"/>
            <a:ext cx="8231187" cy="1587"/>
          </a:xfrm>
          <a:prstGeom prst="line">
            <a:avLst/>
          </a:prstGeom>
          <a:noFill/>
          <a:ln w="12700">
            <a:solidFill>
              <a:srgbClr val="7D7D7D">
                <a:alpha val="70195"/>
              </a:srgbClr>
            </a:solidFill>
            <a:round/>
            <a:headEnd/>
            <a:tailEnd/>
          </a:ln>
        </p:spPr>
        <p:txBody>
          <a:bodyPr wrap="none" lIns="57662" tIns="28831" rIns="57662" bIns="28831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0" name="Picture 1031" descr="neustar_TM_CMYK_po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05688" y="5699125"/>
            <a:ext cx="13112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21393-9E45-4339-BDCA-CAB0CA0E67DB}" type="datetime1">
              <a:rPr lang="en-US"/>
              <a:pPr>
                <a:defRPr/>
              </a:pPr>
              <a:t>3/21/2012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58DE1-6F72-4EBF-8FEA-10CDB0668CA1}" type="slidenum">
              <a:rPr lang="en-US"/>
              <a:pPr>
                <a:defRPr/>
              </a:pPr>
              <a:t>‹#›</a:t>
            </a:fld>
            <a:endParaRPr lang="en-US" sz="9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/>
          <p:cNvSpPr>
            <a:spLocks noChangeShapeType="1"/>
          </p:cNvSpPr>
          <p:nvPr userDrawn="1"/>
        </p:nvSpPr>
        <p:spPr bwMode="auto">
          <a:xfrm flipV="1">
            <a:off x="452438" y="1039813"/>
            <a:ext cx="8231187" cy="1587"/>
          </a:xfrm>
          <a:prstGeom prst="line">
            <a:avLst/>
          </a:prstGeom>
          <a:noFill/>
          <a:ln w="12700">
            <a:solidFill>
              <a:srgbClr val="7D7D7D">
                <a:alpha val="70195"/>
              </a:srgbClr>
            </a:solidFill>
            <a:round/>
            <a:headEnd/>
            <a:tailEnd/>
          </a:ln>
        </p:spPr>
        <p:txBody>
          <a:bodyPr wrap="none" lIns="57662" tIns="28831" rIns="57662" bIns="28831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4" name="Picture 1031" descr="neustar_TM_CMYK_po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05688" y="5699125"/>
            <a:ext cx="13112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FE339-7E54-4905-AFC1-B5F9E8ECA63B}" type="datetime1">
              <a:rPr lang="en-US"/>
              <a:pPr>
                <a:defRPr/>
              </a:pPr>
              <a:t>3/21/2012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FBB4C-086C-44D1-9641-8D45CBDA5A07}" type="slidenum">
              <a:rPr lang="en-US"/>
              <a:pPr>
                <a:defRPr/>
              </a:pPr>
              <a:t>‹#›</a:t>
            </a:fld>
            <a:endParaRPr lang="en-US" sz="9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504A4-FA34-4E6E-BE43-B76BA620AE2E}" type="datetime1">
              <a:rPr lang="en-US"/>
              <a:pPr>
                <a:defRPr/>
              </a:pPr>
              <a:t>3/21/2012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4B6B3-15CF-409F-8376-4504E60820A9}" type="slidenum">
              <a:rPr lang="en-US"/>
              <a:pPr>
                <a:defRPr/>
              </a:pPr>
              <a:t>‹#›</a:t>
            </a:fld>
            <a:endParaRPr lang="en-US" sz="900" dirty="0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95181-32CA-4E4B-B013-E8422992F7AC}" type="datetime1">
              <a:rPr lang="en-US"/>
              <a:pPr>
                <a:defRPr/>
              </a:pPr>
              <a:t>3/21/2012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1E5D4-AA49-4915-BBCC-CD0F83E490D8}" type="slidenum">
              <a:rPr lang="en-US"/>
              <a:pPr>
                <a:defRPr/>
              </a:pPr>
              <a:t>‹#›</a:t>
            </a:fld>
            <a:endParaRPr lang="en-US" sz="900" dirty="0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88B37-790A-4792-85EF-CA881EDBCFCC}" type="datetime1">
              <a:rPr lang="en-US"/>
              <a:pPr>
                <a:defRPr/>
              </a:pPr>
              <a:t>3/21/2012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DC90E-333C-46E1-BFA2-C876224F9654}" type="slidenum">
              <a:rPr lang="en-US"/>
              <a:pPr>
                <a:defRPr/>
              </a:pPr>
              <a:t>‹#›</a:t>
            </a:fld>
            <a:endParaRPr lang="en-US" sz="900" dirty="0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5C7455-F3AE-47FE-8FAA-1C897F321B19}" type="datetime1">
              <a:rPr lang="en-US"/>
              <a:pPr>
                <a:defRPr/>
              </a:pPr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7BBB8E2E-596E-49D4-8B6D-65E2CF4DB0AA}" type="slidenum">
              <a:rPr lang="en-US"/>
              <a:pPr>
                <a:defRPr/>
              </a:pPr>
              <a:t>‹#›</a:t>
            </a:fld>
            <a:endParaRPr lang="en-US" sz="900" dirty="0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08" r:id="rId4"/>
    <p:sldLayoutId id="2147483812" r:id="rId5"/>
    <p:sldLayoutId id="2147483813" r:id="rId6"/>
    <p:sldLayoutId id="2147483807" r:id="rId7"/>
    <p:sldLayoutId id="2147483814" r:id="rId8"/>
    <p:sldLayoutId id="2147483806" r:id="rId9"/>
    <p:sldLayoutId id="2147483805" r:id="rId10"/>
    <p:sldLayoutId id="2147483804" r:id="rId11"/>
    <p:sldLayoutId id="2147483815" r:id="rId12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ChangeArrowheads="1"/>
          </p:cNvSpPr>
          <p:nvPr/>
        </p:nvSpPr>
        <p:spPr bwMode="auto">
          <a:xfrm>
            <a:off x="0" y="660400"/>
            <a:ext cx="5883275" cy="3860800"/>
          </a:xfrm>
          <a:prstGeom prst="rect">
            <a:avLst/>
          </a:prstGeom>
          <a:solidFill>
            <a:schemeClr val="tx2"/>
          </a:solidFill>
          <a:ln w="0">
            <a:noFill/>
            <a:miter lim="800000"/>
            <a:headEnd/>
            <a:tailEnd/>
          </a:ln>
        </p:spPr>
        <p:txBody>
          <a:bodyPr wrap="none" lIns="57662" tIns="28831" rIns="57662" bIns="28831" anchor="ctr"/>
          <a:lstStyle/>
          <a:p>
            <a:endParaRPr lang="en-US"/>
          </a:p>
        </p:txBody>
      </p:sp>
      <p:sp>
        <p:nvSpPr>
          <p:cNvPr id="16386" name="Title 5"/>
          <p:cNvSpPr>
            <a:spLocks/>
          </p:cNvSpPr>
          <p:nvPr/>
        </p:nvSpPr>
        <p:spPr bwMode="auto">
          <a:xfrm>
            <a:off x="225425" y="896938"/>
            <a:ext cx="5192713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912813"/>
            <a:r>
              <a:rPr lang="en-US" sz="2800" b="1">
                <a:solidFill>
                  <a:srgbClr val="DEE007"/>
                </a:solidFill>
              </a:rPr>
              <a:t>FCC CSRIC III</a:t>
            </a:r>
          </a:p>
          <a:p>
            <a:pPr algn="ctr" defTabSz="912813"/>
            <a:endParaRPr lang="en-US" sz="2800" b="1">
              <a:solidFill>
                <a:srgbClr val="DEE007"/>
              </a:solidFill>
            </a:endParaRPr>
          </a:p>
          <a:p>
            <a:pPr algn="ctr" defTabSz="912813"/>
            <a:r>
              <a:rPr lang="en-US" sz="2800" b="1">
                <a:solidFill>
                  <a:srgbClr val="DEE007"/>
                </a:solidFill>
                <a:latin typeface="Arial Rounded MT Bold" pitchFamily="34" charset="0"/>
              </a:rPr>
              <a:t>Working Group 5</a:t>
            </a:r>
          </a:p>
          <a:p>
            <a:pPr algn="ctr" defTabSz="912813"/>
            <a:endParaRPr lang="en-US" sz="2800" b="1">
              <a:solidFill>
                <a:srgbClr val="DEE007"/>
              </a:solidFill>
              <a:latin typeface="Arial Rounded MT Bold" pitchFamily="34" charset="0"/>
            </a:endParaRPr>
          </a:p>
          <a:p>
            <a:pPr algn="ctr" defTabSz="912813"/>
            <a:r>
              <a:rPr lang="en-US" sz="2400" b="1">
                <a:solidFill>
                  <a:srgbClr val="DEE007"/>
                </a:solidFill>
                <a:latin typeface="Arial Rounded MT Bold" pitchFamily="34" charset="0"/>
              </a:rPr>
              <a:t>DNSSEC Implementation Practices</a:t>
            </a:r>
            <a:endParaRPr lang="en-US" sz="4000" b="1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33425" y="3144838"/>
            <a:ext cx="4316413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662" tIns="28831" rIns="57662" bIns="2883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DEE007"/>
                </a:solidFill>
                <a:latin typeface="+mn-lt"/>
              </a:rPr>
              <a:t>Steve Crocker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DEE007"/>
                </a:solidFill>
                <a:latin typeface="+mn-lt"/>
              </a:rPr>
              <a:t>CEO, Shinkuro, Inc.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600" b="1" dirty="0" err="1">
                <a:solidFill>
                  <a:srgbClr val="DEE007"/>
                </a:solidFill>
                <a:latin typeface="+mn-lt"/>
              </a:rPr>
              <a:t>steve@shinkuro.com</a:t>
            </a:r>
            <a:endParaRPr lang="en-US" sz="1600" b="1" dirty="0">
              <a:solidFill>
                <a:srgbClr val="DEE007"/>
              </a:solidFill>
              <a:latin typeface="+mn-lt"/>
            </a:endParaRPr>
          </a:p>
        </p:txBody>
      </p:sp>
      <p:pic>
        <p:nvPicPr>
          <p:cNvPr id="16388" name="Picture 10" descr="Crumbling Lo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642938"/>
            <a:ext cx="3286125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smtClean="0">
                <a:cs typeface="HGP創英角ｺﾞｼｯｸUB"/>
              </a:rPr>
              <a:t>The Opportunity</a:t>
            </a:r>
            <a:endParaRPr lang="en-US" sz="3200" smtClean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B7E906-D05C-4410-B956-9E050592DADD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8435" name="Content Placeholder 2"/>
          <p:cNvSpPr txBox="1">
            <a:spLocks/>
          </p:cNvSpPr>
          <p:nvPr/>
        </p:nvSpPr>
        <p:spPr bwMode="auto">
          <a:xfrm>
            <a:off x="457200" y="1169988"/>
            <a:ext cx="8323263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600">
                <a:solidFill>
                  <a:schemeClr val="accent2"/>
                </a:solidFill>
              </a:rPr>
              <a:t>	</a:t>
            </a:r>
          </a:p>
          <a:p>
            <a:pPr>
              <a:buFont typeface="Arial" charset="0"/>
              <a:buChar char="•"/>
            </a:pPr>
            <a:r>
              <a:rPr lang="en-US" sz="1600"/>
              <a:t>	Protection against cache poisoning</a:t>
            </a:r>
          </a:p>
          <a:p>
            <a:pPr lvl="1" indent="0">
              <a:buFont typeface="Arial" charset="0"/>
              <a:buChar char="•"/>
            </a:pPr>
            <a:endParaRPr lang="en-US" sz="1600"/>
          </a:p>
          <a:p>
            <a:pPr>
              <a:buFont typeface="Arial" charset="0"/>
              <a:buChar char="•"/>
            </a:pPr>
            <a:r>
              <a:rPr lang="en-US" sz="1600"/>
              <a:t>	Security increasingly resonates with customers</a:t>
            </a:r>
          </a:p>
          <a:p>
            <a:pPr lvl="1" indent="0"/>
            <a:r>
              <a:rPr lang="en-US" sz="1600"/>
              <a:t>	</a:t>
            </a:r>
          </a:p>
          <a:p>
            <a:pPr>
              <a:buFont typeface="Arial" charset="0"/>
              <a:buChar char="•"/>
            </a:pPr>
            <a:r>
              <a:rPr lang="en-US" sz="1600"/>
              <a:t>	DNSSEC can be a market differentiator for early adopters</a:t>
            </a:r>
          </a:p>
          <a:p>
            <a:pPr>
              <a:buFont typeface="Arial" charset="0"/>
              <a:buChar char="•"/>
            </a:pPr>
            <a:endParaRPr lang="en-US" sz="1600"/>
          </a:p>
          <a:p>
            <a:pPr>
              <a:buFont typeface="Arial" charset="0"/>
              <a:buChar char="•"/>
            </a:pPr>
            <a:r>
              <a:rPr lang="en-US" sz="1600"/>
              <a:t>	DNSSEC may help ISPs avoid some costs if a cache poisoning attack occurs</a:t>
            </a:r>
          </a:p>
          <a:p>
            <a:pPr>
              <a:buFont typeface="Arial" charset="0"/>
              <a:buChar char="•"/>
            </a:pPr>
            <a:endParaRPr lang="en-US" sz="1600"/>
          </a:p>
          <a:p>
            <a:pPr>
              <a:buFont typeface="Arial" charset="0"/>
              <a:buChar char="•"/>
            </a:pPr>
            <a:r>
              <a:rPr lang="en-US" sz="1600"/>
              <a:t>	ISP DNSSEC awareness in DNS recursive nameservers is necessary for end-	user validation (e.g., DANE)</a:t>
            </a:r>
          </a:p>
          <a:p>
            <a:endParaRPr lang="en-US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smtClean="0">
                <a:cs typeface="HGP創英角ｺﾞｼｯｸUB"/>
              </a:rPr>
              <a:t>WG5 Objective</a:t>
            </a:r>
            <a:endParaRPr lang="en-US" sz="3200" smtClean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C7D22-F724-4C6C-BA8F-81C38C9D2384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0483" name="Content Placeholder 2"/>
          <p:cNvSpPr txBox="1">
            <a:spLocks/>
          </p:cNvSpPr>
          <p:nvPr/>
        </p:nvSpPr>
        <p:spPr bwMode="auto">
          <a:xfrm>
            <a:off x="744538" y="1320800"/>
            <a:ext cx="7807325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Font typeface="Arial" charset="0"/>
              <a:buChar char="•"/>
            </a:pPr>
            <a:r>
              <a:rPr lang="en-US" sz="1600"/>
              <a:t>	Recommend the best practices for deploying and managing 	the Domain 	Name System Security Extensions (DNSSEC) by Internet service providers 	(ISPs).</a:t>
            </a:r>
          </a:p>
          <a:p>
            <a:endParaRPr lang="en-US" sz="1600" b="1">
              <a:solidFill>
                <a:srgbClr val="009B48"/>
              </a:solidFill>
            </a:endParaRPr>
          </a:p>
          <a:p>
            <a:pPr>
              <a:buFont typeface="Arial" charset="0"/>
              <a:buChar char="•"/>
            </a:pPr>
            <a:endParaRPr lang="en-US" sz="1600" b="1">
              <a:solidFill>
                <a:srgbClr val="009B48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1600"/>
              <a:t>	Recommend proper metrics and measurements that allow for 	evaluation of the effectiveness of DNSSEC deployment by 	ISPs.</a:t>
            </a:r>
            <a:r>
              <a:rPr lang="en-US" sz="1600" b="1">
                <a:solidFill>
                  <a:srgbClr val="009B48"/>
                </a:solidFill>
              </a:rPr>
              <a:t> </a:t>
            </a:r>
            <a:endParaRPr lang="en-US" sz="1600">
              <a:solidFill>
                <a:srgbClr val="009B48"/>
              </a:solidFill>
            </a:endParaRPr>
          </a:p>
          <a:p>
            <a:pPr algn="ctr"/>
            <a:endParaRPr lang="en-US" sz="1600">
              <a:solidFill>
                <a:srgbClr val="009B48"/>
              </a:solidFill>
            </a:endParaRPr>
          </a:p>
          <a:p>
            <a:endParaRPr lang="en-US" sz="1600">
              <a:solidFill>
                <a:srgbClr val="009B48"/>
              </a:solidFill>
            </a:endParaRPr>
          </a:p>
          <a:p>
            <a:endParaRPr lang="en-US" sz="1600" b="1">
              <a:solidFill>
                <a:srgbClr val="009B48"/>
              </a:solidFill>
            </a:endParaRPr>
          </a:p>
          <a:p>
            <a:endParaRPr lang="en-US" sz="1600">
              <a:solidFill>
                <a:srgbClr val="009B48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smtClean="0">
                <a:cs typeface="HGP創英角ｺﾞｼｯｸUB"/>
              </a:rPr>
              <a:t>The Challenges</a:t>
            </a:r>
            <a:endParaRPr lang="en-US" sz="3200" smtClean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A5B4D-B768-4058-A55C-1D8168E8DF66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2531" name="Content Placeholder 2"/>
          <p:cNvSpPr txBox="1">
            <a:spLocks/>
          </p:cNvSpPr>
          <p:nvPr/>
        </p:nvSpPr>
        <p:spPr bwMode="auto">
          <a:xfrm>
            <a:off x="323850" y="1090613"/>
            <a:ext cx="86360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Font typeface="Arial" charset="0"/>
              <a:buChar char="•"/>
            </a:pPr>
            <a:r>
              <a:rPr lang="en-US" sz="1600"/>
              <a:t>	Unclear U.S. government policy regarding use of DNS redirection to block botnets 	and advanced persistent threats (APTs) as well as other malicious or illicit activity</a:t>
            </a:r>
          </a:p>
          <a:p>
            <a:endParaRPr lang="en-US" sz="1600"/>
          </a:p>
          <a:p>
            <a:pPr>
              <a:buFont typeface="Arial" charset="0"/>
              <a:buChar char="•"/>
            </a:pPr>
            <a:r>
              <a:rPr lang="en-US" sz="1600"/>
              <a:t>	DNSSEC efforts may create an inaccurate impression of DNS infrastructure security</a:t>
            </a:r>
          </a:p>
          <a:p>
            <a:endParaRPr lang="en-US" sz="1600"/>
          </a:p>
          <a:p>
            <a:pPr>
              <a:buFont typeface="Arial" charset="0"/>
              <a:buChar char="•"/>
            </a:pPr>
            <a:r>
              <a:rPr lang="en-US" sz="1600"/>
              <a:t>	Loss of nonexistent domain (NXDOMAIN) revenues</a:t>
            </a:r>
          </a:p>
          <a:p>
            <a:endParaRPr lang="en-US" sz="1600"/>
          </a:p>
          <a:p>
            <a:pPr>
              <a:buFont typeface="Arial" charset="0"/>
              <a:buChar char="•"/>
            </a:pPr>
            <a:r>
              <a:rPr lang="en-US" sz="1600"/>
              <a:t>	Perceived impact to Internet service reliability</a:t>
            </a:r>
          </a:p>
          <a:p>
            <a:endParaRPr lang="en-US" sz="1600"/>
          </a:p>
          <a:p>
            <a:pPr>
              <a:buFont typeface="Arial" charset="0"/>
              <a:buChar char="•"/>
            </a:pPr>
            <a:r>
              <a:rPr lang="en-US" sz="1600"/>
              <a:t>	Poor WHOIS contact information complicates troubleshooting</a:t>
            </a:r>
          </a:p>
          <a:p>
            <a:endParaRPr lang="en-US" sz="1600"/>
          </a:p>
          <a:p>
            <a:pPr>
              <a:buFont typeface="Arial" charset="0"/>
              <a:buChar char="•"/>
            </a:pPr>
            <a:r>
              <a:rPr lang="en-US" sz="1600"/>
              <a:t>	Effectiveness and impact of DNS amplification attacks may be exacerbated by 	DNSSEC deployment</a:t>
            </a:r>
          </a:p>
          <a:p>
            <a:endParaRPr lang="en-US" sz="1600"/>
          </a:p>
          <a:p>
            <a:pPr>
              <a:buFont typeface="Arial" charset="0"/>
              <a:buChar char="•"/>
            </a:pPr>
            <a:r>
              <a:rPr lang="en-US" sz="1600"/>
              <a:t>	Possible unanticipated abuses of DNSSEC-enabled services for attacks</a:t>
            </a:r>
          </a:p>
          <a:p>
            <a:endParaRPr lang="en-US" sz="1600" b="1">
              <a:solidFill>
                <a:schemeClr val="accent2"/>
              </a:solidFill>
            </a:endParaRPr>
          </a:p>
          <a:p>
            <a:endParaRPr lang="en-US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smtClean="0">
                <a:cs typeface="HGP創英角ｺﾞｼｯｸUB"/>
              </a:rPr>
              <a:t>The Challenges</a:t>
            </a:r>
            <a:endParaRPr lang="en-US" sz="3200" smtClean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C5A3F-53C0-4064-9BE0-F171C0EF5A33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4579" name="Content Placeholder 2"/>
          <p:cNvSpPr txBox="1">
            <a:spLocks/>
          </p:cNvSpPr>
          <p:nvPr/>
        </p:nvSpPr>
        <p:spPr bwMode="auto">
          <a:xfrm>
            <a:off x="323850" y="1090613"/>
            <a:ext cx="86360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600"/>
          </a:p>
          <a:p>
            <a:pPr>
              <a:buFont typeface="Arial" charset="0"/>
              <a:buChar char="•"/>
            </a:pPr>
            <a:r>
              <a:rPr lang="en-US" sz="1600"/>
              <a:t>	Lack of direct financial benefit from DNSSEC adoption</a:t>
            </a:r>
          </a:p>
          <a:p>
            <a:endParaRPr lang="en-US" sz="1600"/>
          </a:p>
          <a:p>
            <a:pPr>
              <a:buFont typeface="Arial" charset="0"/>
              <a:buChar char="•"/>
            </a:pPr>
            <a:r>
              <a:rPr lang="en-US" sz="1600"/>
              <a:t>	More signed domains needed</a:t>
            </a:r>
          </a:p>
          <a:p>
            <a:endParaRPr lang="en-US" sz="1600"/>
          </a:p>
          <a:p>
            <a:pPr>
              <a:buFont typeface="Arial" charset="0"/>
              <a:buChar char="•"/>
            </a:pPr>
            <a:r>
              <a:rPr lang="en-US" sz="1600"/>
              <a:t>	End-system validation obviates the need for ISP validation</a:t>
            </a:r>
          </a:p>
          <a:p>
            <a:endParaRPr lang="en-US" sz="1600"/>
          </a:p>
          <a:p>
            <a:pPr>
              <a:buFont typeface="Arial" charset="0"/>
              <a:buChar char="•"/>
            </a:pPr>
            <a:r>
              <a:rPr lang="en-US" sz="1600"/>
              <a:t>	DNSSEC may increase operating costs for ISPs and other DNS service providers</a:t>
            </a:r>
          </a:p>
          <a:p>
            <a:endParaRPr lang="en-US" sz="1600"/>
          </a:p>
          <a:p>
            <a:pPr>
              <a:buFont typeface="Arial" charset="0"/>
              <a:buChar char="•"/>
            </a:pPr>
            <a:r>
              <a:rPr lang="en-US" sz="1600"/>
              <a:t>	Content distribution network service providers such as Akamai may face additional 	challenges in implementing and managing DNSSEC (although they may gain 	advantages as well)</a:t>
            </a:r>
          </a:p>
          <a:p>
            <a:endParaRPr lang="en-US" sz="1600"/>
          </a:p>
          <a:p>
            <a:pPr>
              <a:buFont typeface="Arial" charset="0"/>
              <a:buChar char="•"/>
            </a:pPr>
            <a:r>
              <a:rPr lang="en-US" sz="1600"/>
              <a:t>	Alternate providers of DNS services may compete with services provided by ISPs, 	and those providers may not have any intention of implementing DNSSEC</a:t>
            </a:r>
          </a:p>
          <a:p>
            <a:endParaRPr lang="en-US" sz="1600" b="1">
              <a:solidFill>
                <a:schemeClr val="accent2"/>
              </a:solidFill>
            </a:endParaRPr>
          </a:p>
          <a:p>
            <a:endParaRPr lang="en-US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smtClean="0">
                <a:cs typeface="HGP創英角ｺﾞｼｯｸUB"/>
              </a:rPr>
              <a:t>The Recommendations</a:t>
            </a:r>
            <a:endParaRPr lang="en-US" sz="3200" smtClean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615F5-F0EE-4077-844E-3842E59C4EAE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73063" y="1084263"/>
            <a:ext cx="8601075" cy="480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600"/>
              <a:t>ISPs implement their DNS recursive nameservers so that they are at a minimum DNSSEC-aware, as soon as possible.</a:t>
            </a:r>
          </a:p>
          <a:p>
            <a:endParaRPr lang="en-US" sz="1600"/>
          </a:p>
          <a:p>
            <a:r>
              <a:rPr lang="en-US" sz="1600"/>
              <a:t>Key industry segments, such as banking, credit cards, healthcare and others, sign their respective domain names with DNSSEC.</a:t>
            </a:r>
          </a:p>
          <a:p>
            <a:endParaRPr lang="en-US" sz="1600"/>
          </a:p>
          <a:p>
            <a:r>
              <a:rPr lang="en-US" sz="1600"/>
              <a:t>Software developers, such as those creating operating-system, web-browser, and other Internet-focused applications, study how and when to incorporate DNSSEC validation functions into their software.</a:t>
            </a:r>
          </a:p>
          <a:p>
            <a:endParaRPr lang="en-US" sz="1600"/>
          </a:p>
          <a:p>
            <a:r>
              <a:rPr lang="en-US" sz="1600"/>
              <a:t>Report lays out some best practices for deployment</a:t>
            </a:r>
          </a:p>
          <a:p>
            <a:endParaRPr lang="en-US" sz="1600">
              <a:solidFill>
                <a:srgbClr val="009B48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	ISP support for DNSSEC is necessary even in a future in which end points perform all validation. They must be able to, at a minimum, recognize DNSSEC-related traffic and allow it to pass for the smooth functioning of an end-to-end, DNSSEC-secured system.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FFE64A4-35FB-42B6-9183-2C0CE0E36649}" type="datetime1">
              <a:rPr lang="en-US"/>
              <a:pPr>
                <a:defRPr/>
              </a:pPr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35DC9-101E-4FEB-BDFB-91B221A39EFA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Cover-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441450"/>
            <a:ext cx="5715000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398588" y="1317625"/>
            <a:ext cx="2255837" cy="6635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>
                <a:solidFill>
                  <a:schemeClr val="accent1"/>
                </a:solidFill>
                <a:ea typeface="+mj-ea"/>
                <a:cs typeface="Arial" pitchFamily="34" charset="0"/>
              </a:rPr>
              <a:t>Thank You</a:t>
            </a:r>
            <a:endParaRPr lang="en-US" sz="3400" b="1" dirty="0">
              <a:solidFill>
                <a:schemeClr val="accent1"/>
              </a:solidFill>
              <a:latin typeface="Arial Rounded MT Std" pitchFamily="34" charset="0"/>
              <a:ea typeface="+mj-ea"/>
              <a:cs typeface="Arial" pitchFamily="34" charset="0"/>
            </a:endParaRPr>
          </a:p>
        </p:txBody>
      </p:sp>
      <p:sp>
        <p:nvSpPr>
          <p:cNvPr id="29699" name="Rectangle 9"/>
          <p:cNvSpPr>
            <a:spLocks noChangeArrowheads="1"/>
          </p:cNvSpPr>
          <p:nvPr/>
        </p:nvSpPr>
        <p:spPr bwMode="auto">
          <a:xfrm>
            <a:off x="-142875" y="2343150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 defTabSz="912813"/>
            <a:r>
              <a:rPr lang="en-US" sz="2000" b="1">
                <a:solidFill>
                  <a:srgbClr val="414343"/>
                </a:solidFill>
              </a:rPr>
              <a:t>Steve Crocker</a:t>
            </a:r>
          </a:p>
          <a:p>
            <a:pPr algn="ctr" defTabSz="912813"/>
            <a:r>
              <a:rPr lang="en-US" sz="2000" b="1">
                <a:solidFill>
                  <a:srgbClr val="414343"/>
                </a:solidFill>
              </a:rPr>
              <a:t>steve@shinkuro.com</a:t>
            </a:r>
          </a:p>
          <a:p>
            <a:pPr algn="ctr" defTabSz="912813"/>
            <a:r>
              <a:rPr lang="en-US" sz="2000" b="1">
                <a:solidFill>
                  <a:srgbClr val="414343"/>
                </a:solidFill>
              </a:rPr>
              <a:t>(301) 961-3131, ext 111</a:t>
            </a:r>
            <a:endParaRPr lang="en-US">
              <a:solidFill>
                <a:srgbClr val="414343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EF1B9-BE8B-4B89-A43F-ED8860E2D10B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49&quot;&gt;&lt;/object&gt;&lt;object type=&quot;2&quot; unique_id=&quot;10050&quot;&gt;&lt;object type=&quot;3&quot; unique_id=&quot;10051&quot;&gt;&lt;property id=&quot;20148&quot; value=&quot;5&quot;/&gt;&lt;property id=&quot;20300&quot; value=&quot;Slide 1 - &amp;quot;Neustar&amp;#x0D;&amp;#x0A;&amp;quot;&quot;/&gt;&lt;property id=&quot;20307&quot; value=&quot;256&quot;/&gt;&lt;/object&gt;&lt;object type=&quot;3&quot; unique_id=&quot;10052&quot;&gt;&lt;property id=&quot;20148&quot; value=&quot;5&quot;/&gt;&lt;property id=&quot;20300&quot; value=&quot;Slide 2 - &amp;quot;Agenda&amp;quot;&quot;/&gt;&lt;property id=&quot;20307&quot; value=&quot;263&quot;/&gt;&lt;/object&gt;&lt;object type=&quot;3&quot; unique_id=&quot;10053&quot;&gt;&lt;property id=&quot;20148&quot; value=&quot;5&quot;/&gt;&lt;property id=&quot;20300&quot; value=&quot;Slide 3 - &amp;quot;Neustar Overview&amp;quot;&quot;/&gt;&lt;property id=&quot;20307&quot; value=&quot;264&quot;/&gt;&lt;/object&gt;&lt;object type=&quot;3&quot; unique_id=&quot;10054&quot;&gt;&lt;property id=&quot;20148&quot; value=&quot;5&quot;/&gt;&lt;property id=&quot;20300&quot; value=&quot;Slide 4 - &amp;quot;Neustar Facts&amp;quot;&quot;/&gt;&lt;property id=&quot;20307&quot; value=&quot;267&quot;/&gt;&lt;/object&gt;&lt;object type=&quot;3&quot; unique_id=&quot;10055&quot;&gt;&lt;property id=&quot;20148&quot; value=&quot;5&quot;/&gt;&lt;property id=&quot;20300&quot; value=&quot;Slide 5 - &amp;quot;Solving Complexity, Delivering Value&amp;quot;&quot;/&gt;&lt;property id=&quot;20307&quot; value=&quot;272&quot;/&gt;&lt;/object&gt;&lt;object type=&quot;3&quot; unique_id=&quot;10056&quot;&gt;&lt;property id=&quot;20148&quot; value=&quot;5&quot;/&gt;&lt;property id=&quot;20300&quot; value=&quot;Slide 6 - &amp;quot;Our Commitment To The Industries We Serve&amp;quot;&quot;/&gt;&lt;property id=&quot;20307&quot; value=&quot;261&quot;/&gt;&lt;/object&gt;&lt;object type=&quot;3&quot; unique_id=&quot;10057&quot;&gt;&lt;property id=&quot;20148&quot; value=&quot;5&quot;/&gt;&lt;property id=&quot;20300&quot; value=&quot;Slide 7 - &amp;quot;Solutions for Networks&amp;quot;&quot;/&gt;&lt;property id=&quot;20307&quot; value=&quot;269&quot;/&gt;&lt;/object&gt;&lt;object type=&quot;3&quot; unique_id=&quot;10058&quot;&gt;&lt;property id=&quot;20148&quot; value=&quot;5&quot;/&gt;&lt;property id=&quot;20300&quot; value=&quot;Slide 8 - &amp;quot;Services&amp;quot;&quot;/&gt;&lt;property id=&quot;20307&quot; value=&quot;271&quot;/&gt;&lt;/object&gt;&lt;object type=&quot;3&quot; unique_id=&quot;10059&quot;&gt;&lt;property id=&quot;20148&quot; value=&quot;5&quot;/&gt;&lt;property id=&quot;20300&quot; value=&quot;Slide 9 - &amp;quot;Neustar By The Numbers&amp;quot;&quot;/&gt;&lt;property id=&quot;20307&quot; value=&quot;259&quot;/&gt;&lt;/object&gt;&lt;object type=&quot;3&quot; unique_id=&quot;10060&quot;&gt;&lt;property id=&quot;20148&quot; value=&quot;5&quot;/&gt;&lt;property id=&quot;20300&quot; value=&quot;Slide 10 - &amp;quot;Competitive Advantage&amp;quot;&quot;/&gt;&lt;property id=&quot;20307&quot; value=&quot;268&quot;/&gt;&lt;/object&gt;&lt;object type=&quot;3&quot; unique_id=&quot;10061&quot;&gt;&lt;property id=&quot;20148&quot; value=&quot;5&quot;/&gt;&lt;property id=&quot;20300&quot; value=&quot;Slide 11 - &amp;quot;Why Neustar?&amp;quot;&quot;/&gt;&lt;property id=&quot;20307&quot; value=&quot;262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32226</TotalTime>
  <Words>428</Words>
  <Application>Microsoft Office PowerPoint</Application>
  <PresentationFormat>Letter Paper (8.5x11 in)</PresentationFormat>
  <Paragraphs>88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8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Arial</vt:lpstr>
      <vt:lpstr>ＭＳ Ｐゴシック</vt:lpstr>
      <vt:lpstr>Impact</vt:lpstr>
      <vt:lpstr>Times New Roman</vt:lpstr>
      <vt:lpstr>Calibri</vt:lpstr>
      <vt:lpstr>Arial Rounded MT Bold</vt:lpstr>
      <vt:lpstr>HGP創英角ｺﾞｼｯｸUB</vt:lpstr>
      <vt:lpstr>Arial Rounded MT Std</vt:lpstr>
      <vt:lpstr>NewsPrint</vt:lpstr>
      <vt:lpstr>NewsPrint</vt:lpstr>
      <vt:lpstr>NewsPrint</vt:lpstr>
      <vt:lpstr>NewsPrint</vt:lpstr>
      <vt:lpstr>NewsPrint</vt:lpstr>
      <vt:lpstr>NewsPrint</vt:lpstr>
      <vt:lpstr>NewsPrint</vt:lpstr>
      <vt:lpstr>NewsPrint</vt:lpstr>
      <vt:lpstr>Slide 0</vt:lpstr>
      <vt:lpstr>The Opportunity</vt:lpstr>
      <vt:lpstr>WG5 Objective</vt:lpstr>
      <vt:lpstr>The Challenges</vt:lpstr>
      <vt:lpstr>The Challenges</vt:lpstr>
      <vt:lpstr>The Recommendations</vt:lpstr>
      <vt:lpstr>Conclusion</vt:lpstr>
      <vt:lpstr>Slide 7</vt:lpstr>
    </vt:vector>
  </TitlesOfParts>
  <Company>NeuStar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Brad Windham</dc:creator>
  <cp:lastModifiedBy>Sue.Gilgenbach</cp:lastModifiedBy>
  <cp:revision>991</cp:revision>
  <cp:lastPrinted>2011-01-25T18:00:58Z</cp:lastPrinted>
  <dcterms:created xsi:type="dcterms:W3CDTF">2011-06-30T19:35:16Z</dcterms:created>
  <dcterms:modified xsi:type="dcterms:W3CDTF">2012-03-21T18:51:33Z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0x010100249BEDCB18B7D0419ECECED360FC9FD0</vt:lpwstr>
  </property>
</Properties>
</file>