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63" r:id="rId4"/>
    <p:sldId id="259" r:id="rId5"/>
    <p:sldId id="260" r:id="rId6"/>
    <p:sldId id="262" r:id="rId7"/>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618" y="-102"/>
      </p:cViewPr>
      <p:guideLst>
        <p:guide orient="horz" pos="864"/>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41650" cy="465138"/>
          </a:xfrm>
          <a:prstGeom prst="rect">
            <a:avLst/>
          </a:prstGeom>
          <a:noFill/>
          <a:ln w="9525">
            <a:noFill/>
            <a:miter lim="800000"/>
            <a:headEnd/>
            <a:tailEnd/>
          </a:ln>
        </p:spPr>
        <p:txBody>
          <a:bodyPr vert="horz" wrap="square" lIns="91403" tIns="45702" rIns="91403" bIns="45702"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976688" y="0"/>
            <a:ext cx="3041650" cy="465138"/>
          </a:xfrm>
          <a:prstGeom prst="rect">
            <a:avLst/>
          </a:prstGeom>
          <a:noFill/>
          <a:ln w="9525">
            <a:noFill/>
            <a:miter lim="800000"/>
            <a:headEnd/>
            <a:tailEnd/>
          </a:ln>
        </p:spPr>
        <p:txBody>
          <a:bodyPr vert="horz" wrap="square" lIns="91403" tIns="45702" rIns="91403" bIns="45702" numCol="1" anchor="t" anchorCtr="0" compatLnSpc="1">
            <a:prstTxWarp prst="textNoShape">
              <a:avLst/>
            </a:prstTxWarp>
          </a:bodyPr>
          <a:lstStyle>
            <a:lvl1pPr algn="r">
              <a:defRPr sz="1200"/>
            </a:lvl1pPr>
          </a:lstStyle>
          <a:p>
            <a:pPr>
              <a:defRPr/>
            </a:pPr>
            <a:fld id="{C067843D-BEF8-4ABA-93A8-42158AD895AF}" type="datetimeFigureOut">
              <a:rPr lang="en-US"/>
              <a:pPr>
                <a:defRPr/>
              </a:pPr>
              <a:t>12/14/2011</a:t>
            </a:fld>
            <a:endParaRPr lang="en-US"/>
          </a:p>
        </p:txBody>
      </p:sp>
      <p:sp>
        <p:nvSpPr>
          <p:cNvPr id="13316" name="Rectangle 4"/>
          <p:cNvSpPr>
            <a:spLocks noGrp="1" noRot="1" noChangeAspect="1" noChangeArrowheads="1" noTextEdit="1"/>
          </p:cNvSpPr>
          <p:nvPr>
            <p:ph type="sldImg" idx="2"/>
          </p:nvPr>
        </p:nvSpPr>
        <p:spPr bwMode="auto">
          <a:xfrm>
            <a:off x="1182688" y="698500"/>
            <a:ext cx="4654550" cy="3489325"/>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01675" y="4419600"/>
            <a:ext cx="5616575" cy="4187825"/>
          </a:xfrm>
          <a:prstGeom prst="rect">
            <a:avLst/>
          </a:prstGeom>
          <a:noFill/>
          <a:ln w="9525">
            <a:noFill/>
            <a:miter lim="800000"/>
            <a:headEnd/>
            <a:tailEnd/>
          </a:ln>
        </p:spPr>
        <p:txBody>
          <a:bodyPr vert="horz" wrap="square" lIns="91403" tIns="45702" rIns="91403" bIns="457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39200"/>
            <a:ext cx="3041650" cy="465138"/>
          </a:xfrm>
          <a:prstGeom prst="rect">
            <a:avLst/>
          </a:prstGeom>
          <a:noFill/>
          <a:ln w="9525">
            <a:noFill/>
            <a:miter lim="800000"/>
            <a:headEnd/>
            <a:tailEnd/>
          </a:ln>
        </p:spPr>
        <p:txBody>
          <a:bodyPr vert="horz" wrap="square" lIns="91403" tIns="45702" rIns="91403" bIns="45702"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976688" y="8839200"/>
            <a:ext cx="3041650" cy="465138"/>
          </a:xfrm>
          <a:prstGeom prst="rect">
            <a:avLst/>
          </a:prstGeom>
          <a:noFill/>
          <a:ln w="9525">
            <a:noFill/>
            <a:miter lim="800000"/>
            <a:headEnd/>
            <a:tailEnd/>
          </a:ln>
        </p:spPr>
        <p:txBody>
          <a:bodyPr vert="horz" wrap="square" lIns="91403" tIns="45702" rIns="91403" bIns="45702" numCol="1" anchor="b" anchorCtr="0" compatLnSpc="1">
            <a:prstTxWarp prst="textNoShape">
              <a:avLst/>
            </a:prstTxWarp>
          </a:bodyPr>
          <a:lstStyle>
            <a:lvl1pPr algn="r">
              <a:defRPr sz="1200"/>
            </a:lvl1pPr>
          </a:lstStyle>
          <a:p>
            <a:pPr>
              <a:defRPr/>
            </a:pPr>
            <a:fld id="{175B8DC0-26E9-4C4D-BC94-4669AFA3FC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410F81F-C93F-4356-9C43-2E6114A19E20}" type="datetime1">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9ADC1D-E64F-46E7-BF7B-EC331DB9C1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865E62-E35D-4EFD-ADC3-B26E650A847F}" type="datetime1">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65F49-2D60-4764-8AA4-549D57D2BD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95FCDE-52B6-400A-ADC2-D4BD614B51DC}" type="datetime1">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8B9BA2-FF1C-4E0C-B9C6-2EA96D225B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81181C-7745-4282-940E-E3EABC9B24F8}" type="datetime1">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E81E65-7FA2-422C-9B13-51B37B8752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0588D4-0FD8-4AE4-9584-F9FBE46E6865}" type="datetime1">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7BB097-9DAF-4F95-AB06-B411C32955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8480DE9-B743-46D8-A09B-40D0EDBFA065}" type="datetime1">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60A8C1-8687-4046-A383-ED13CE66CF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48642F-23D1-4B22-91DC-844BF346141E}" type="datetime1">
              <a:rPr lang="en-US"/>
              <a:pPr>
                <a:defRPr/>
              </a:pPr>
              <a:t>12/14/2011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521F2D-326C-4C7C-A09E-426729F615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03EEAA-A784-45D0-B3A1-2A9BC8313156}" type="datetime1">
              <a:rPr lang="en-US"/>
              <a:pPr>
                <a:defRPr/>
              </a:pPr>
              <a:t>12/14/2011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188AFA-6B8A-4ECC-99FD-2096EEBB6D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7304BB-DD88-449A-A492-D58E35489F7B}" type="datetime1">
              <a:rPr lang="en-US"/>
              <a:pPr>
                <a:defRPr/>
              </a:pPr>
              <a:t>12/14/2011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3264844-C64F-42C9-B014-A973B2114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23442B-D4FF-4332-921F-8552198CC678}" type="datetime1">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E78B63-4D35-4DEB-8AD5-37BCCB499A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BD13AE-C14B-4202-A4B2-70B4508BCA34}" type="datetime1">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6105CD-1A0A-4BF9-AF9D-5F77243D19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376AEC4-73D7-49AB-973E-1FB5AD70F615}" type="datetime1">
              <a:rPr lang="en-US"/>
              <a:pPr>
                <a:defRPr/>
              </a:pPr>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65E9500-C012-47F6-B71A-FA89087037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EFB7E60-BC57-4BC0-A8DA-B1BDCD49B9B9}" type="slidenum">
              <a:rPr lang="en-US"/>
              <a:pPr>
                <a:defRPr/>
              </a:pPr>
              <a:t>1</a:t>
            </a:fld>
            <a:endParaRPr lang="en-US"/>
          </a:p>
        </p:txBody>
      </p:sp>
      <p:sp>
        <p:nvSpPr>
          <p:cNvPr id="14338" name="Title 1"/>
          <p:cNvSpPr>
            <a:spLocks noGrp="1"/>
          </p:cNvSpPr>
          <p:nvPr>
            <p:ph type="ctrTitle"/>
          </p:nvPr>
        </p:nvSpPr>
        <p:spPr/>
        <p:txBody>
          <a:bodyPr/>
          <a:lstStyle/>
          <a:p>
            <a:pPr eaLnBrk="1" hangingPunct="1"/>
            <a:r>
              <a:rPr lang="en-US" smtClean="0"/>
              <a:t>CSRIC Working Group 7</a:t>
            </a:r>
            <a:br>
              <a:rPr lang="en-US" smtClean="0"/>
            </a:br>
            <a:r>
              <a:rPr lang="en-US" smtClean="0"/>
              <a:t>Status  </a:t>
            </a:r>
          </a:p>
        </p:txBody>
      </p:sp>
      <p:sp>
        <p:nvSpPr>
          <p:cNvPr id="14339" name="Subtitle 2"/>
          <p:cNvSpPr>
            <a:spLocks noGrp="1"/>
          </p:cNvSpPr>
          <p:nvPr>
            <p:ph type="subTitle" idx="1"/>
          </p:nvPr>
        </p:nvSpPr>
        <p:spPr/>
        <p:txBody>
          <a:bodyPr/>
          <a:lstStyle/>
          <a:p>
            <a:pPr eaLnBrk="1" hangingPunct="1"/>
            <a:r>
              <a:rPr lang="en-US" smtClean="0">
                <a:solidFill>
                  <a:schemeClr val="tx1"/>
                </a:solidFill>
              </a:rPr>
              <a:t>Mike O’Reirdan</a:t>
            </a:r>
          </a:p>
          <a:p>
            <a:pPr eaLnBrk="1" hangingPunct="1"/>
            <a:r>
              <a:rPr lang="en-US" sz="2000" smtClean="0">
                <a:solidFill>
                  <a:schemeClr val="tx1"/>
                </a:solidFill>
              </a:rPr>
              <a:t>December 16, 2011</a:t>
            </a:r>
          </a:p>
          <a:p>
            <a:pPr eaLnBrk="1" hangingPunct="1"/>
            <a:endParaRPr lang="en-US" sz="2000" smtClean="0">
              <a:solidFill>
                <a:schemeClr val="tx1"/>
              </a:solidFill>
            </a:endParaRPr>
          </a:p>
          <a:p>
            <a:pPr eaLnBrk="1" hangingPunct="1"/>
            <a:endParaRPr lang="en-US"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E666F64-86A7-4645-A34E-890B6B921017}" type="slidenum">
              <a:rPr lang="en-US"/>
              <a:pPr>
                <a:defRPr/>
              </a:pPr>
              <a:t>2</a:t>
            </a:fld>
            <a:endParaRPr lang="en-US"/>
          </a:p>
        </p:txBody>
      </p:sp>
      <p:sp>
        <p:nvSpPr>
          <p:cNvPr id="15362" name="Title 1"/>
          <p:cNvSpPr>
            <a:spLocks noGrp="1"/>
          </p:cNvSpPr>
          <p:nvPr>
            <p:ph type="title"/>
          </p:nvPr>
        </p:nvSpPr>
        <p:spPr/>
        <p:txBody>
          <a:bodyPr/>
          <a:lstStyle/>
          <a:p>
            <a:pPr eaLnBrk="1" hangingPunct="1"/>
            <a:r>
              <a:rPr lang="en-US" smtClean="0"/>
              <a:t>WG 7 Objectives</a:t>
            </a:r>
          </a:p>
        </p:txBody>
      </p:sp>
      <p:sp>
        <p:nvSpPr>
          <p:cNvPr id="15363" name="Content Placeholder 2"/>
          <p:cNvSpPr>
            <a:spLocks noGrp="1"/>
          </p:cNvSpPr>
          <p:nvPr>
            <p:ph idx="1"/>
          </p:nvPr>
        </p:nvSpPr>
        <p:spPr>
          <a:xfrm>
            <a:off x="457200" y="1244600"/>
            <a:ext cx="8229600" cy="4525963"/>
          </a:xfrm>
        </p:spPr>
        <p:txBody>
          <a:bodyPr/>
          <a:lstStyle/>
          <a:p>
            <a:pPr marL="0" indent="0" eaLnBrk="1" hangingPunct="1">
              <a:buFont typeface="Arial" charset="0"/>
              <a:buNone/>
            </a:pPr>
            <a:r>
              <a:rPr lang="en-US" sz="1600" b="1" u="sng" smtClean="0"/>
              <a:t>Working Group 7 – Botnet Remediation</a:t>
            </a:r>
            <a:endParaRPr lang="en-US" sz="1600" smtClean="0"/>
          </a:p>
          <a:p>
            <a:pPr marL="0" indent="0" eaLnBrk="1" hangingPunct="1">
              <a:buFont typeface="Arial" charset="0"/>
              <a:buNone/>
            </a:pPr>
            <a:r>
              <a:rPr lang="en-US" sz="1600" b="1" smtClean="0"/>
              <a:t> </a:t>
            </a:r>
            <a:endParaRPr lang="en-US" sz="1600" smtClean="0"/>
          </a:p>
          <a:p>
            <a:pPr marL="0" indent="0" eaLnBrk="1" hangingPunct="1">
              <a:buFont typeface="Arial" charset="0"/>
              <a:buNone/>
            </a:pPr>
            <a:r>
              <a:rPr lang="en-US" sz="1600" b="1" smtClean="0"/>
              <a:t>Chair – Michael O’Reirdan, Chairman, Messaging Anti-Abuse Working Group</a:t>
            </a:r>
          </a:p>
          <a:p>
            <a:pPr marL="0" indent="0" eaLnBrk="1" hangingPunct="1">
              <a:buFont typeface="Arial" charset="0"/>
              <a:buNone/>
            </a:pPr>
            <a:r>
              <a:rPr lang="en-US" sz="1600" b="1" smtClean="0"/>
              <a:t>Vice-Chair – Peter Fonash, DHS</a:t>
            </a:r>
            <a:br>
              <a:rPr lang="en-US" sz="1600" b="1" smtClean="0"/>
            </a:br>
            <a:endParaRPr lang="en-US" sz="1600" smtClean="0"/>
          </a:p>
          <a:p>
            <a:pPr marL="0" indent="0" eaLnBrk="1" hangingPunct="1">
              <a:buFont typeface="Arial" charset="0"/>
              <a:buNone/>
            </a:pPr>
            <a:r>
              <a:rPr lang="en-US" sz="1600" b="1" smtClean="0"/>
              <a:t>Description:  </a:t>
            </a:r>
            <a:r>
              <a:rPr lang="en-US" sz="1600" smtClean="0"/>
              <a:t>This Working Group will review the efforts undertaken within the international community, such as the Australian Internet Industry Code of Practice, and among domestic stakeholder groups, such as IETF and the Messaging Anti-Abuse Working Group, for applicability to U.S. ISPs.  Building on the work of CSRIC II Working Group 8 ISP Network Protection Practices, the Botnet Remediation Working Group shall propose a set of agreed-upon voluntary practices that would constitute the framework for an opt-in implementation model for ISPs. The Working Group will propose a method for ISPs to express their intent to op-into the framework proposed by the Working Group.  </a:t>
            </a:r>
            <a:br>
              <a:rPr lang="en-US" sz="1600" smtClean="0"/>
            </a:br>
            <a:endParaRPr lang="en-US" sz="1600" smtClean="0"/>
          </a:p>
          <a:p>
            <a:pPr marL="0" indent="0" eaLnBrk="1" hangingPunct="1">
              <a:buFont typeface="Arial" charset="0"/>
              <a:buNone/>
            </a:pPr>
            <a:r>
              <a:rPr lang="en-US" sz="1600" smtClean="0"/>
              <a:t>The Working Group will also identify potential ISP implementation obstacles to the newly drafted Botnet Remediation business practices and identify steps the FCC can take that may help overcome these obstacles.  </a:t>
            </a:r>
            <a:br>
              <a:rPr lang="en-US" sz="1600" smtClean="0"/>
            </a:br>
            <a:endParaRPr lang="en-US" sz="1600" smtClean="0"/>
          </a:p>
          <a:p>
            <a:pPr marL="0" indent="0" eaLnBrk="1" hangingPunct="1">
              <a:buFont typeface="Arial" charset="0"/>
              <a:buNone/>
            </a:pPr>
            <a:r>
              <a:rPr lang="en-US" sz="1600" smtClean="0"/>
              <a:t>Finally, the Working Group shall identify performance metrics to evaluate the effectiveness of the ISP Botnet Remediation Business Practices at curbing the spread of botnet infections.</a:t>
            </a:r>
          </a:p>
          <a:p>
            <a:pPr marL="0" indent="0" eaLnBrk="1" hangingPunct="1">
              <a:buFont typeface="Arial" charset="0"/>
              <a:buNone/>
            </a:pPr>
            <a:endParaRPr lang="en-US" sz="1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0D65FD3-33E6-4437-BD95-472501F1D5FB}" type="slidenum">
              <a:rPr lang="en-US" sz="1200">
                <a:solidFill>
                  <a:schemeClr val="tx1">
                    <a:tint val="75000"/>
                  </a:schemeClr>
                </a:solidFill>
                <a:latin typeface="+mn-lt"/>
              </a:rPr>
              <a:pPr algn="r" fontAlgn="auto">
                <a:spcBef>
                  <a:spcPts val="0"/>
                </a:spcBef>
                <a:spcAft>
                  <a:spcPts val="0"/>
                </a:spcAft>
                <a:defRPr/>
              </a:pPr>
              <a:t>3</a:t>
            </a:fld>
            <a:endParaRPr lang="en-US" sz="1200">
              <a:solidFill>
                <a:schemeClr val="tx1">
                  <a:tint val="75000"/>
                </a:schemeClr>
              </a:solidFill>
              <a:latin typeface="+mn-lt"/>
            </a:endParaRPr>
          </a:p>
        </p:txBody>
      </p:sp>
      <p:sp>
        <p:nvSpPr>
          <p:cNvPr id="16386" name="Title 1"/>
          <p:cNvSpPr>
            <a:spLocks noGrp="1"/>
          </p:cNvSpPr>
          <p:nvPr>
            <p:ph type="title" idx="4294967295"/>
          </p:nvPr>
        </p:nvSpPr>
        <p:spPr/>
        <p:txBody>
          <a:bodyPr/>
          <a:lstStyle/>
          <a:p>
            <a:pPr eaLnBrk="1" hangingPunct="1"/>
            <a:r>
              <a:rPr lang="en-US" smtClean="0"/>
              <a:t>WG 7 Members</a:t>
            </a:r>
          </a:p>
        </p:txBody>
      </p:sp>
      <p:graphicFrame>
        <p:nvGraphicFramePr>
          <p:cNvPr id="21812" name="Group 308"/>
          <p:cNvGraphicFramePr>
            <a:graphicFrameLocks noGrp="1"/>
          </p:cNvGraphicFramePr>
          <p:nvPr/>
        </p:nvGraphicFramePr>
        <p:xfrm>
          <a:off x="1149350" y="1162050"/>
          <a:ext cx="3517900" cy="5516563"/>
        </p:xfrm>
        <a:graphic>
          <a:graphicData uri="http://schemas.openxmlformats.org/drawingml/2006/table">
            <a:tbl>
              <a:tblPr/>
              <a:tblGrid>
                <a:gridCol w="1739900"/>
                <a:gridCol w="1778000"/>
              </a:tblGrid>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1" i="0" u="sng" strike="noStrike" cap="none" normalizeH="0" baseline="0" smtClean="0">
                          <a:ln>
                            <a:noFill/>
                          </a:ln>
                          <a:solidFill>
                            <a:schemeClr val="tx1"/>
                          </a:solidFill>
                          <a:effectLst/>
                          <a:latin typeface="Arial" charset="0"/>
                          <a:cs typeface="Arial" charset="0"/>
                        </a:rPr>
                        <a:t>Name</a:t>
                      </a:r>
                      <a:endParaRPr kumimoji="0" lang="en-US" sz="1100" b="1" i="0" u="sng"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1" i="0" u="sng" strike="noStrike" cap="none" normalizeH="0" baseline="0" smtClean="0">
                          <a:ln>
                            <a:noFill/>
                          </a:ln>
                          <a:solidFill>
                            <a:schemeClr val="tx1"/>
                          </a:solidFill>
                          <a:effectLst/>
                          <a:latin typeface="Arial" charset="0"/>
                          <a:cs typeface="Arial" charset="0"/>
                        </a:rPr>
                        <a:t>Organization</a:t>
                      </a:r>
                      <a:endParaRPr kumimoji="0" lang="en-US" sz="1100" b="1" i="0" u="sng"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Michael O'Reirdan (Chair)</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MAAWG</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Peter Fonash (Vice Chair)</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DHS</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Robert Thornberry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Alcatel-Lucent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Alex Bobotek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AT&amp;T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Neil Schwartzman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CAUCE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Michael Glenn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CenturyLink</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Paul Diamond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CenturyLink</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Jay Opperman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Comcast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Matt Carothers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Cox</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Gunter Ollmann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Damballa</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Brian Done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DHS</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Daniel Bright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E-MC Inc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Jeff Goldthorp</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FCC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Vern Mosley</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FCC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Bill McInnis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Internet Identity</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Chris Sills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Internet Identity</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Tim Rohrbaugh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Intersections</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Barry Greene </a:t>
                      </a: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ISC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graphicFrame>
        <p:nvGraphicFramePr>
          <p:cNvPr id="16472" name="Group 88"/>
          <p:cNvGraphicFramePr>
            <a:graphicFrameLocks noGrp="1"/>
          </p:cNvGraphicFramePr>
          <p:nvPr/>
        </p:nvGraphicFramePr>
        <p:xfrm>
          <a:off x="4286250" y="1160463"/>
          <a:ext cx="3517900" cy="5440362"/>
        </p:xfrm>
        <a:graphic>
          <a:graphicData uri="http://schemas.openxmlformats.org/drawingml/2006/table">
            <a:tbl>
              <a:tblPr/>
              <a:tblGrid>
                <a:gridCol w="1739900"/>
                <a:gridCol w="1778000"/>
              </a:tblGrid>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1" i="0" u="sng" strike="noStrike" cap="none" normalizeH="0" baseline="0" smtClean="0">
                          <a:ln>
                            <a:noFill/>
                          </a:ln>
                          <a:solidFill>
                            <a:schemeClr val="tx1"/>
                          </a:solidFill>
                          <a:effectLst/>
                          <a:latin typeface="Arial" charset="0"/>
                          <a:cs typeface="Arial" charset="0"/>
                        </a:rPr>
                        <a:t>Name</a:t>
                      </a:r>
                      <a:endParaRPr kumimoji="0" lang="en-US" sz="1100" b="1" i="0" u="sng"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1" i="0" u="sng" strike="noStrike" cap="none" normalizeH="0" baseline="0" smtClean="0">
                          <a:ln>
                            <a:noFill/>
                          </a:ln>
                          <a:solidFill>
                            <a:schemeClr val="tx1"/>
                          </a:solidFill>
                          <a:effectLst/>
                          <a:latin typeface="Arial" charset="0"/>
                          <a:cs typeface="Arial" charset="0"/>
                        </a:rPr>
                        <a:t>Organization</a:t>
                      </a:r>
                      <a:endParaRPr kumimoji="0" lang="en-US" sz="1100" b="1" i="0" u="sng"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Merike Kaeo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ISC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Kevin Sullivan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Microsoft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Craig Spiezle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OTA</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Bill Smith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PayPal</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Gabe Iovino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REN-ISAC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Johannes Ullrich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SANS Institute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Adam O'Donnell</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Sourcefire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Alfred Huger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Sourcefire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Greg Holzapfel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Sprint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James Holgerson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Sprint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Michael Fiumano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Sprint</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Maxim Weinstein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StopBadware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Tice Morgan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T-Mobile</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John Griffin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TCS</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Chris Roosenraad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TWC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Joe St Sauver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Univ of Oregon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Robert Mayer</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USTelecom Assoc.</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Eric Osterweil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Verisign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John St. Clair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Verizon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244475">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Timothy Vogel </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Verizon</a:t>
                      </a:r>
                      <a:endParaRPr kumimoji="0" lang="en-US" sz="11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8126958-F4AC-4139-9222-5F97AA714BDD}" type="slidenum">
              <a:rPr lang="en-US"/>
              <a:pPr>
                <a:defRPr/>
              </a:pPr>
              <a:t>4</a:t>
            </a:fld>
            <a:endParaRPr lang="en-US"/>
          </a:p>
        </p:txBody>
      </p:sp>
      <p:sp>
        <p:nvSpPr>
          <p:cNvPr id="17410" name="Title 1"/>
          <p:cNvSpPr>
            <a:spLocks noGrp="1"/>
          </p:cNvSpPr>
          <p:nvPr>
            <p:ph type="title"/>
          </p:nvPr>
        </p:nvSpPr>
        <p:spPr/>
        <p:txBody>
          <a:bodyPr/>
          <a:lstStyle/>
          <a:p>
            <a:pPr eaLnBrk="1" hangingPunct="1"/>
            <a:r>
              <a:rPr lang="en-US" smtClean="0"/>
              <a:t>Work Plan</a:t>
            </a:r>
          </a:p>
        </p:txBody>
      </p:sp>
      <p:sp>
        <p:nvSpPr>
          <p:cNvPr id="17411" name="Content Placeholder 2"/>
          <p:cNvSpPr>
            <a:spLocks noGrp="1"/>
          </p:cNvSpPr>
          <p:nvPr>
            <p:ph idx="1"/>
          </p:nvPr>
        </p:nvSpPr>
        <p:spPr/>
        <p:txBody>
          <a:bodyPr/>
          <a:lstStyle/>
          <a:p>
            <a:pPr marL="0" indent="0" eaLnBrk="1" hangingPunct="1">
              <a:lnSpc>
                <a:spcPct val="90000"/>
              </a:lnSpc>
              <a:buFont typeface="Arial" charset="0"/>
              <a:buNone/>
            </a:pPr>
            <a:r>
              <a:rPr lang="en-US" sz="3000" smtClean="0"/>
              <a:t>Phase 1:	Based on CSRIC II output, MAAWG</a:t>
            </a:r>
          </a:p>
          <a:p>
            <a:pPr marL="0" indent="0" eaLnBrk="1" hangingPunct="1">
              <a:lnSpc>
                <a:spcPct val="90000"/>
              </a:lnSpc>
              <a:buFont typeface="Arial" charset="0"/>
              <a:buNone/>
            </a:pPr>
            <a:r>
              <a:rPr lang="en-US" sz="3000" smtClean="0"/>
              <a:t>	           recommendations and IETF draft,           			      produce initial Code of Conduct </a:t>
            </a:r>
          </a:p>
          <a:p>
            <a:pPr marL="0" indent="0" eaLnBrk="1" hangingPunct="1">
              <a:lnSpc>
                <a:spcPct val="90000"/>
              </a:lnSpc>
              <a:buFont typeface="Arial" charset="0"/>
              <a:buNone/>
            </a:pPr>
            <a:r>
              <a:rPr lang="en-US" sz="3000" smtClean="0"/>
              <a:t>			 - March 2012</a:t>
            </a:r>
          </a:p>
          <a:p>
            <a:pPr marL="0" indent="0" eaLnBrk="1" hangingPunct="1">
              <a:lnSpc>
                <a:spcPct val="90000"/>
              </a:lnSpc>
              <a:buFont typeface="Arial" charset="0"/>
              <a:buNone/>
            </a:pPr>
            <a:r>
              <a:rPr lang="en-US" sz="3000" smtClean="0"/>
              <a:t>Phase 2:	Identify Barriers to Code Participation </a:t>
            </a:r>
          </a:p>
          <a:p>
            <a:pPr marL="0" indent="0" eaLnBrk="1" hangingPunct="1">
              <a:lnSpc>
                <a:spcPct val="90000"/>
              </a:lnSpc>
              <a:buFont typeface="Arial" charset="0"/>
              <a:buNone/>
            </a:pPr>
            <a:r>
              <a:rPr lang="en-US" sz="3000" smtClean="0"/>
              <a:t>			- September 2012</a:t>
            </a:r>
          </a:p>
          <a:p>
            <a:pPr marL="0" indent="0" eaLnBrk="1" hangingPunct="1">
              <a:lnSpc>
                <a:spcPct val="90000"/>
              </a:lnSpc>
              <a:buFont typeface="Arial" charset="0"/>
              <a:buNone/>
            </a:pPr>
            <a:r>
              <a:rPr lang="en-US" sz="3000" smtClean="0"/>
              <a:t>Phase 3: Develop Bot Metrics</a:t>
            </a:r>
          </a:p>
          <a:p>
            <a:pPr marL="0" indent="0" eaLnBrk="1" hangingPunct="1">
              <a:lnSpc>
                <a:spcPct val="90000"/>
              </a:lnSpc>
              <a:buFont typeface="Arial" charset="0"/>
              <a:buNone/>
            </a:pPr>
            <a:r>
              <a:rPr lang="en-US" sz="3000" smtClean="0"/>
              <a:t>			- December 2012</a:t>
            </a:r>
          </a:p>
          <a:p>
            <a:pPr marL="0" indent="0" eaLnBrk="1" hangingPunct="1">
              <a:lnSpc>
                <a:spcPct val="90000"/>
              </a:lnSpc>
              <a:buFont typeface="Arial" charset="0"/>
              <a:buNone/>
            </a:pPr>
            <a:r>
              <a:rPr lang="en-US" sz="3000" smtClean="0"/>
              <a:t>				</a:t>
            </a:r>
          </a:p>
          <a:p>
            <a:pPr marL="0" indent="0" eaLnBrk="1" hangingPunct="1">
              <a:lnSpc>
                <a:spcPct val="90000"/>
              </a:lnSpc>
              <a:buFont typeface="Arial" charset="0"/>
              <a:buNone/>
            </a:pPr>
            <a:r>
              <a:rPr lang="en-US" sz="30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A29B2C1-6987-473B-9695-A4E63EAD51BA}" type="slidenum">
              <a:rPr lang="en-US"/>
              <a:pPr>
                <a:defRPr/>
              </a:pPr>
              <a:t>5</a:t>
            </a:fld>
            <a:endParaRPr lang="en-US"/>
          </a:p>
        </p:txBody>
      </p:sp>
      <p:sp>
        <p:nvSpPr>
          <p:cNvPr id="18434" name="Title 1"/>
          <p:cNvSpPr>
            <a:spLocks noGrp="1"/>
          </p:cNvSpPr>
          <p:nvPr>
            <p:ph type="title" idx="4294967295"/>
          </p:nvPr>
        </p:nvSpPr>
        <p:spPr/>
        <p:txBody>
          <a:bodyPr/>
          <a:lstStyle/>
          <a:p>
            <a:pPr eaLnBrk="1" hangingPunct="1"/>
            <a:r>
              <a:rPr lang="en-US" smtClean="0"/>
              <a:t>Status</a:t>
            </a:r>
          </a:p>
        </p:txBody>
      </p:sp>
      <p:sp>
        <p:nvSpPr>
          <p:cNvPr id="18435" name="Content Placeholder 2"/>
          <p:cNvSpPr>
            <a:spLocks noGrp="1"/>
          </p:cNvSpPr>
          <p:nvPr>
            <p:ph idx="4294967295"/>
          </p:nvPr>
        </p:nvSpPr>
        <p:spPr/>
        <p:txBody>
          <a:bodyPr/>
          <a:lstStyle/>
          <a:p>
            <a:pPr marL="0" indent="0" eaLnBrk="1" hangingPunct="1">
              <a:lnSpc>
                <a:spcPct val="90000"/>
              </a:lnSpc>
              <a:buFont typeface="Arial" charset="0"/>
              <a:buNone/>
            </a:pPr>
            <a:r>
              <a:rPr lang="en-US" sz="3000" smtClean="0"/>
              <a:t>Phase 1:	Initial Code of Conduct </a:t>
            </a:r>
          </a:p>
          <a:p>
            <a:pPr marL="0" indent="0" eaLnBrk="1" hangingPunct="1">
              <a:lnSpc>
                <a:spcPct val="90000"/>
              </a:lnSpc>
            </a:pPr>
            <a:r>
              <a:rPr lang="en-US" sz="3000" smtClean="0"/>
              <a:t> Held 5 Biweekly Conference Calls</a:t>
            </a:r>
          </a:p>
          <a:p>
            <a:pPr marL="0" indent="0" eaLnBrk="1" hangingPunct="1">
              <a:lnSpc>
                <a:spcPct val="90000"/>
              </a:lnSpc>
            </a:pPr>
            <a:r>
              <a:rPr lang="en-US" sz="3000" smtClean="0"/>
              <a:t> Met Face-to-Face in November</a:t>
            </a:r>
          </a:p>
          <a:p>
            <a:pPr marL="0" indent="0" eaLnBrk="1" hangingPunct="1">
              <a:lnSpc>
                <a:spcPct val="90000"/>
              </a:lnSpc>
            </a:pPr>
            <a:r>
              <a:rPr lang="en-US" sz="3000" smtClean="0"/>
              <a:t> Identified Code of Conduct Sections</a:t>
            </a:r>
          </a:p>
          <a:p>
            <a:pPr marL="0" indent="0" eaLnBrk="1" hangingPunct="1">
              <a:lnSpc>
                <a:spcPct val="90000"/>
              </a:lnSpc>
            </a:pPr>
            <a:r>
              <a:rPr lang="en-US" sz="3000" smtClean="0"/>
              <a:t> Section Champions Identified</a:t>
            </a:r>
          </a:p>
          <a:p>
            <a:pPr marL="0" indent="0" eaLnBrk="1" hangingPunct="1">
              <a:lnSpc>
                <a:spcPct val="90000"/>
              </a:lnSpc>
            </a:pPr>
            <a:r>
              <a:rPr lang="en-US" sz="3000" smtClean="0"/>
              <a:t> Initial Section Drafts Reviewed by WG</a:t>
            </a:r>
          </a:p>
          <a:p>
            <a:pPr marL="0" indent="0" eaLnBrk="1" hangingPunct="1">
              <a:lnSpc>
                <a:spcPct val="90000"/>
              </a:lnSpc>
            </a:pPr>
            <a:r>
              <a:rPr lang="en-US" sz="3000" smtClean="0"/>
              <a:t> Sections Being Revised Based on WG Feedback</a:t>
            </a:r>
          </a:p>
          <a:p>
            <a:pPr marL="0" indent="0" eaLnBrk="1" hangingPunct="1">
              <a:lnSpc>
                <a:spcPct val="90000"/>
              </a:lnSpc>
            </a:pPr>
            <a:r>
              <a:rPr lang="en-US" sz="3000" smtClean="0"/>
              <a:t> On Track for a March 2012 Deliverable</a:t>
            </a:r>
          </a:p>
          <a:p>
            <a:pPr marL="0" indent="0" eaLnBrk="1" hangingPunct="1">
              <a:lnSpc>
                <a:spcPct val="90000"/>
              </a:lnSpc>
            </a:pPr>
            <a:r>
              <a:rPr lang="en-US" sz="3000" smtClean="0"/>
              <a:t>Next Face to Face January 19</a:t>
            </a:r>
            <a:r>
              <a:rPr lang="en-US" sz="3000" baseline="30000" smtClean="0"/>
              <a:t>th</a:t>
            </a:r>
            <a:r>
              <a:rPr lang="en-US" sz="3000" smtClean="0"/>
              <a:t> Redmond WA</a:t>
            </a:r>
          </a:p>
          <a:p>
            <a:pPr marL="0" indent="0" eaLnBrk="1" hangingPunct="1">
              <a:lnSpc>
                <a:spcPct val="90000"/>
              </a:lnSpc>
              <a:buFont typeface="Arial" charset="0"/>
              <a:buNone/>
            </a:pPr>
            <a:r>
              <a:rPr lang="en-US" sz="3000" smtClean="0"/>
              <a:t> </a:t>
            </a:r>
          </a:p>
          <a:p>
            <a:pPr marL="0" indent="0" eaLnBrk="1" hangingPunct="1">
              <a:lnSpc>
                <a:spcPct val="90000"/>
              </a:lnSpc>
              <a:buFont typeface="Arial" charset="0"/>
              <a:buNone/>
            </a:pPr>
            <a:endParaRPr lang="en-US" sz="3000" smtClean="0"/>
          </a:p>
          <a:p>
            <a:pPr marL="0" indent="0" eaLnBrk="1" hangingPunct="1">
              <a:lnSpc>
                <a:spcPct val="90000"/>
              </a:lnSpc>
              <a:buFont typeface="Arial" charset="0"/>
              <a:buNone/>
            </a:pPr>
            <a:r>
              <a:rPr lang="en-US" sz="3000" smtClean="0"/>
              <a:t>				</a:t>
            </a:r>
          </a:p>
          <a:p>
            <a:pPr marL="0" indent="0" eaLnBrk="1" hangingPunct="1">
              <a:lnSpc>
                <a:spcPct val="90000"/>
              </a:lnSpc>
              <a:buFont typeface="Arial" charset="0"/>
              <a:buNone/>
            </a:pPr>
            <a:r>
              <a:rPr lang="en-US" sz="3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4D896C1-8ABA-4A61-BAAC-0A03BE6E2C44}" type="slidenum">
              <a:rPr lang="en-US"/>
              <a:pPr>
                <a:defRPr/>
              </a:pPr>
              <a:t>6</a:t>
            </a:fld>
            <a:endParaRPr lang="en-US"/>
          </a:p>
        </p:txBody>
      </p:sp>
      <p:sp>
        <p:nvSpPr>
          <p:cNvPr id="19458" name="Title 1"/>
          <p:cNvSpPr>
            <a:spLocks noGrp="1"/>
          </p:cNvSpPr>
          <p:nvPr>
            <p:ph type="title" idx="4294967295"/>
          </p:nvPr>
        </p:nvSpPr>
        <p:spPr/>
        <p:txBody>
          <a:bodyPr/>
          <a:lstStyle/>
          <a:p>
            <a:pPr eaLnBrk="1" hangingPunct="1"/>
            <a:r>
              <a:rPr lang="en-US" smtClean="0"/>
              <a:t>Next Steps</a:t>
            </a:r>
          </a:p>
        </p:txBody>
      </p:sp>
      <p:sp>
        <p:nvSpPr>
          <p:cNvPr id="19459" name="Content Placeholder 2"/>
          <p:cNvSpPr>
            <a:spLocks noGrp="1"/>
          </p:cNvSpPr>
          <p:nvPr>
            <p:ph idx="4294967295"/>
          </p:nvPr>
        </p:nvSpPr>
        <p:spPr/>
        <p:txBody>
          <a:bodyPr/>
          <a:lstStyle/>
          <a:p>
            <a:pPr marL="0" indent="0" eaLnBrk="1" hangingPunct="1">
              <a:lnSpc>
                <a:spcPct val="90000"/>
              </a:lnSpc>
            </a:pPr>
            <a:r>
              <a:rPr lang="en-US" sz="3000" smtClean="0"/>
              <a:t> Continue Biweekly Conference Calls</a:t>
            </a:r>
          </a:p>
          <a:p>
            <a:pPr marL="0" indent="0" eaLnBrk="1" hangingPunct="1">
              <a:lnSpc>
                <a:spcPct val="90000"/>
              </a:lnSpc>
            </a:pPr>
            <a:r>
              <a:rPr lang="en-US" sz="3000" smtClean="0"/>
              <a:t> Meet Face-to-Face in January 2012 to Review Draft Code of Conduct</a:t>
            </a:r>
          </a:p>
          <a:p>
            <a:pPr marL="0" indent="0" eaLnBrk="1" hangingPunct="1">
              <a:lnSpc>
                <a:spcPct val="90000"/>
              </a:lnSpc>
            </a:pPr>
            <a:r>
              <a:rPr lang="en-US" sz="3000" smtClean="0"/>
              <a:t> Finalize Initial Code of Conduct</a:t>
            </a:r>
          </a:p>
          <a:p>
            <a:pPr marL="0" indent="0" eaLnBrk="1" hangingPunct="1">
              <a:lnSpc>
                <a:spcPct val="90000"/>
              </a:lnSpc>
            </a:pPr>
            <a:r>
              <a:rPr lang="en-US" sz="3000" smtClean="0"/>
              <a:t> Begin Planning for Phase 2 Identification of Barriers to Code Participation</a:t>
            </a:r>
          </a:p>
          <a:p>
            <a:pPr marL="0" indent="0" eaLnBrk="1" hangingPunct="1">
              <a:lnSpc>
                <a:spcPct val="90000"/>
              </a:lnSpc>
              <a:buFont typeface="Arial" charset="0"/>
              <a:buNone/>
            </a:pPr>
            <a:endParaRPr lang="en-US" sz="3000" smtClean="0"/>
          </a:p>
          <a:p>
            <a:pPr marL="0" indent="0" eaLnBrk="1" hangingPunct="1">
              <a:lnSpc>
                <a:spcPct val="90000"/>
              </a:lnSpc>
              <a:buFont typeface="Arial" charset="0"/>
              <a:buNone/>
            </a:pPr>
            <a:endParaRPr lang="en-US" sz="3000" smtClean="0"/>
          </a:p>
          <a:p>
            <a:pPr marL="0" indent="0" eaLnBrk="1" hangingPunct="1">
              <a:lnSpc>
                <a:spcPct val="90000"/>
              </a:lnSpc>
              <a:buFont typeface="Arial" charset="0"/>
              <a:buNone/>
            </a:pPr>
            <a:r>
              <a:rPr lang="en-US" sz="3000" smtClean="0"/>
              <a:t>				</a:t>
            </a:r>
          </a:p>
          <a:p>
            <a:pPr marL="0" indent="0" eaLnBrk="1" hangingPunct="1">
              <a:lnSpc>
                <a:spcPct val="90000"/>
              </a:lnSpc>
              <a:buFont typeface="Arial" charset="0"/>
              <a:buNone/>
            </a:pPr>
            <a:r>
              <a:rPr lang="en-US" sz="30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450</Words>
  <Application>Microsoft Macintosh PowerPoint</Application>
  <PresentationFormat>On-screen Show (4:3)</PresentationFormat>
  <Paragraphs>131</Paragraphs>
  <Slides>6</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Arial</vt:lpstr>
      <vt:lpstr>Calibri</vt:lpstr>
      <vt:lpstr>Office Theme</vt:lpstr>
      <vt:lpstr>CSRIC Working Group 7 Status  </vt:lpstr>
      <vt:lpstr>WG 7 Objectives</vt:lpstr>
      <vt:lpstr>WG 7 Members</vt:lpstr>
      <vt:lpstr>Work Plan</vt:lpstr>
      <vt:lpstr>Status</vt:lpstr>
      <vt:lpstr>Next Steps</vt:lpstr>
    </vt:vector>
  </TitlesOfParts>
  <Company>comcast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CSRIC Working Group 7 plan </dc:title>
  <dc:creator>O'Reirdan, Michael</dc:creator>
  <cp:lastModifiedBy>Sue.Gilgenbach</cp:lastModifiedBy>
  <cp:revision>33</cp:revision>
  <dcterms:created xsi:type="dcterms:W3CDTF">2011-09-20T12:25:11Z</dcterms:created>
  <dcterms:modified xsi:type="dcterms:W3CDTF">2011-12-14T14:35:44Z</dcterms:modified>
</cp:coreProperties>
</file>