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B3C3B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B3C3B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B3C3B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B3C3B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B3C3B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B3C3B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B3C3B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B3C3B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B3C3B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B3C3B"/>
        </a:fontRef>
        <a:srgbClr val="3B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BDE"/>
          </a:solidFill>
        </a:fill>
      </a:tcStyle>
    </a:wholeTbl>
    <a:band2H>
      <a:tcTxStyle/>
      <a:tcStyle>
        <a:tcBdr/>
        <a:fill>
          <a:solidFill>
            <a:srgbClr val="E8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B3C3B"/>
        </a:fontRef>
        <a:srgbClr val="3B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B3C3B"/>
        </a:fontRef>
        <a:srgbClr val="3B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B3C3B"/>
        </a:fontRef>
        <a:srgbClr val="3B3C3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B3C3B"/>
        </a:fontRef>
        <a:srgbClr val="3B3C3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B3C3B"/>
              </a:solidFill>
              <a:prstDash val="solid"/>
              <a:round/>
            </a:ln>
          </a:top>
          <a:bottom>
            <a:ln w="25400" cap="flat">
              <a:solidFill>
                <a:srgbClr val="3B3C3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B3C3B"/>
              </a:solidFill>
              <a:prstDash val="solid"/>
              <a:round/>
            </a:ln>
          </a:top>
          <a:bottom>
            <a:ln w="25400" cap="flat">
              <a:solidFill>
                <a:srgbClr val="3B3C3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B3C3B"/>
        </a:fontRef>
        <a:srgbClr val="3B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B3C3B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B3C3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B3C3B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B3C3B"/>
        </a:fontRef>
        <a:srgbClr val="3B3C3B"/>
      </a:tcTxStyle>
      <a:tcStyle>
        <a:tcBdr>
          <a:left>
            <a:ln w="12700" cap="flat">
              <a:solidFill>
                <a:srgbClr val="3B3C3B"/>
              </a:solidFill>
              <a:prstDash val="solid"/>
              <a:round/>
            </a:ln>
          </a:left>
          <a:right>
            <a:ln w="12700" cap="flat">
              <a:solidFill>
                <a:srgbClr val="3B3C3B"/>
              </a:solidFill>
              <a:prstDash val="solid"/>
              <a:round/>
            </a:ln>
          </a:right>
          <a:top>
            <a:ln w="12700" cap="flat">
              <a:solidFill>
                <a:srgbClr val="3B3C3B"/>
              </a:solidFill>
              <a:prstDash val="solid"/>
              <a:round/>
            </a:ln>
          </a:top>
          <a:bottom>
            <a:ln w="12700" cap="flat">
              <a:solidFill>
                <a:srgbClr val="3B3C3B"/>
              </a:solidFill>
              <a:prstDash val="solid"/>
              <a:round/>
            </a:ln>
          </a:bottom>
          <a:insideH>
            <a:ln w="12700" cap="flat">
              <a:solidFill>
                <a:srgbClr val="3B3C3B"/>
              </a:solidFill>
              <a:prstDash val="solid"/>
              <a:round/>
            </a:ln>
          </a:insideH>
          <a:insideV>
            <a:ln w="12700" cap="flat">
              <a:solidFill>
                <a:srgbClr val="3B3C3B"/>
              </a:solidFill>
              <a:prstDash val="solid"/>
              <a:round/>
            </a:ln>
          </a:insideV>
        </a:tcBdr>
        <a:fill>
          <a:solidFill>
            <a:srgbClr val="3B3C3B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B3C3B"/>
        </a:fontRef>
        <a:srgbClr val="3B3C3B"/>
      </a:tcTxStyle>
      <a:tcStyle>
        <a:tcBdr>
          <a:left>
            <a:ln w="12700" cap="flat">
              <a:solidFill>
                <a:srgbClr val="3B3C3B"/>
              </a:solidFill>
              <a:prstDash val="solid"/>
              <a:round/>
            </a:ln>
          </a:left>
          <a:right>
            <a:ln w="12700" cap="flat">
              <a:solidFill>
                <a:srgbClr val="3B3C3B"/>
              </a:solidFill>
              <a:prstDash val="solid"/>
              <a:round/>
            </a:ln>
          </a:right>
          <a:top>
            <a:ln w="12700" cap="flat">
              <a:solidFill>
                <a:srgbClr val="3B3C3B"/>
              </a:solidFill>
              <a:prstDash val="solid"/>
              <a:round/>
            </a:ln>
          </a:top>
          <a:bottom>
            <a:ln w="12700" cap="flat">
              <a:solidFill>
                <a:srgbClr val="3B3C3B"/>
              </a:solidFill>
              <a:prstDash val="solid"/>
              <a:round/>
            </a:ln>
          </a:bottom>
          <a:insideH>
            <a:ln w="12700" cap="flat">
              <a:solidFill>
                <a:srgbClr val="3B3C3B"/>
              </a:solidFill>
              <a:prstDash val="solid"/>
              <a:round/>
            </a:ln>
          </a:insideH>
          <a:insideV>
            <a:ln w="12700" cap="flat">
              <a:solidFill>
                <a:srgbClr val="3B3C3B"/>
              </a:solidFill>
              <a:prstDash val="solid"/>
              <a:round/>
            </a:ln>
          </a:insideV>
        </a:tcBdr>
        <a:fill>
          <a:solidFill>
            <a:srgbClr val="3B3C3B">
              <a:alpha val="20000"/>
            </a:srgbClr>
          </a:solidFill>
        </a:fill>
      </a:tcStyle>
    </a:firstCol>
    <a:lastRow>
      <a:tcTxStyle b="on" i="off">
        <a:fontRef idx="major">
          <a:srgbClr val="3B3C3B"/>
        </a:fontRef>
        <a:srgbClr val="3B3C3B"/>
      </a:tcTxStyle>
      <a:tcStyle>
        <a:tcBdr>
          <a:left>
            <a:ln w="12700" cap="flat">
              <a:solidFill>
                <a:srgbClr val="3B3C3B"/>
              </a:solidFill>
              <a:prstDash val="solid"/>
              <a:round/>
            </a:ln>
          </a:left>
          <a:right>
            <a:ln w="12700" cap="flat">
              <a:solidFill>
                <a:srgbClr val="3B3C3B"/>
              </a:solidFill>
              <a:prstDash val="solid"/>
              <a:round/>
            </a:ln>
          </a:right>
          <a:top>
            <a:ln w="50800" cap="flat">
              <a:solidFill>
                <a:srgbClr val="3B3C3B"/>
              </a:solidFill>
              <a:prstDash val="solid"/>
              <a:round/>
            </a:ln>
          </a:top>
          <a:bottom>
            <a:ln w="12700" cap="flat">
              <a:solidFill>
                <a:srgbClr val="3B3C3B"/>
              </a:solidFill>
              <a:prstDash val="solid"/>
              <a:round/>
            </a:ln>
          </a:bottom>
          <a:insideH>
            <a:ln w="12700" cap="flat">
              <a:solidFill>
                <a:srgbClr val="3B3C3B"/>
              </a:solidFill>
              <a:prstDash val="solid"/>
              <a:round/>
            </a:ln>
          </a:insideH>
          <a:insideV>
            <a:ln w="12700" cap="flat">
              <a:solidFill>
                <a:srgbClr val="3B3C3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B3C3B"/>
        </a:fontRef>
        <a:srgbClr val="3B3C3B"/>
      </a:tcTxStyle>
      <a:tcStyle>
        <a:tcBdr>
          <a:left>
            <a:ln w="12700" cap="flat">
              <a:solidFill>
                <a:srgbClr val="3B3C3B"/>
              </a:solidFill>
              <a:prstDash val="solid"/>
              <a:round/>
            </a:ln>
          </a:left>
          <a:right>
            <a:ln w="12700" cap="flat">
              <a:solidFill>
                <a:srgbClr val="3B3C3B"/>
              </a:solidFill>
              <a:prstDash val="solid"/>
              <a:round/>
            </a:ln>
          </a:right>
          <a:top>
            <a:ln w="12700" cap="flat">
              <a:solidFill>
                <a:srgbClr val="3B3C3B"/>
              </a:solidFill>
              <a:prstDash val="solid"/>
              <a:round/>
            </a:ln>
          </a:top>
          <a:bottom>
            <a:ln w="25400" cap="flat">
              <a:solidFill>
                <a:srgbClr val="3B3C3B"/>
              </a:solidFill>
              <a:prstDash val="solid"/>
              <a:round/>
            </a:ln>
          </a:bottom>
          <a:insideH>
            <a:ln w="12700" cap="flat">
              <a:solidFill>
                <a:srgbClr val="3B3C3B"/>
              </a:solidFill>
              <a:prstDash val="solid"/>
              <a:round/>
            </a:ln>
          </a:insideH>
          <a:insideV>
            <a:ln w="12700" cap="flat">
              <a:solidFill>
                <a:srgbClr val="3B3C3B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4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5810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pt-title.jpeg" descr="ppt-titl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AE-1F0C-47F9-9448-09ECF12247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997C-2494-44A3-B307-716B15311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1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AE-1F0C-47F9-9448-09ECF12247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997C-2494-44A3-B307-716B15311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1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AE-1F0C-47F9-9448-09ECF12247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997C-2494-44A3-B307-716B15311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65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AE-1F0C-47F9-9448-09ECF12247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997C-2494-44A3-B307-716B15311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5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AE-1F0C-47F9-9448-09ECF12247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997C-2494-44A3-B307-716B15311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5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AE-1F0C-47F9-9448-09ECF12247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997C-2494-44A3-B307-716B15311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07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AE-1F0C-47F9-9448-09ECF12247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997C-2494-44A3-B307-716B15311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9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AE-1F0C-47F9-9448-09ECF12247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997C-2494-44A3-B307-716B15311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05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AE-1F0C-47F9-9448-09ECF12247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997C-2494-44A3-B307-716B15311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AE-1F0C-47F9-9448-09ECF12247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997C-2494-44A3-B307-716B15311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"/>
          <p:cNvSpPr/>
          <p:nvPr/>
        </p:nvSpPr>
        <p:spPr>
          <a:xfrm>
            <a:off x="253999" y="228599"/>
            <a:ext cx="8704265" cy="3484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</a:t>
            </a:r>
          </a:p>
        </p:txBody>
      </p:sp>
      <p:sp>
        <p:nvSpPr>
          <p:cNvPr id="33" name="Line"/>
          <p:cNvSpPr/>
          <p:nvPr/>
        </p:nvSpPr>
        <p:spPr>
          <a:xfrm>
            <a:off x="369885" y="2116135"/>
            <a:ext cx="8316916" cy="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Slide Number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2737" cy="348425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Slide Number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2737" cy="348425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2737" cy="348425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Slide Number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2737" cy="348425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pt-divider1.jpeg" descr="ppt-divider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"/>
          <p:cNvSpPr/>
          <p:nvPr/>
        </p:nvSpPr>
        <p:spPr>
          <a:xfrm>
            <a:off x="253999" y="228599"/>
            <a:ext cx="8704265" cy="3484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</a:t>
            </a:r>
          </a:p>
        </p:txBody>
      </p:sp>
      <p:sp>
        <p:nvSpPr>
          <p:cNvPr id="88" name="Line"/>
          <p:cNvSpPr/>
          <p:nvPr/>
        </p:nvSpPr>
        <p:spPr>
          <a:xfrm>
            <a:off x="369885" y="2116136"/>
            <a:ext cx="831691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9" name="Slide Number"/>
          <p:cNvSpPr>
            <a:spLocks noGrp="1"/>
          </p:cNvSpPr>
          <p:nvPr>
            <p:ph type="sldNum" sz="quarter" idx="2"/>
          </p:nvPr>
        </p:nvSpPr>
        <p:spPr>
          <a:xfrm>
            <a:off x="6289222" y="6221732"/>
            <a:ext cx="263979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AE-1F0C-47F9-9448-09ECF12247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997C-2494-44A3-B307-716B15311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2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-slide2.jpeg" descr="ppt-slide2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14287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Line"/>
          <p:cNvSpPr/>
          <p:nvPr/>
        </p:nvSpPr>
        <p:spPr>
          <a:xfrm flipH="1" flipV="1">
            <a:off x="1027111" y="858837"/>
            <a:ext cx="7573966" cy="3"/>
          </a:xfrm>
          <a:prstGeom prst="line">
            <a:avLst/>
          </a:prstGeom>
          <a:ln w="28575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Body Level One…"/>
          <p:cNvSpPr>
            <a:spLocks noGrp="1"/>
          </p:cNvSpPr>
          <p:nvPr>
            <p:ph type="body" idx="1"/>
          </p:nvPr>
        </p:nvSpPr>
        <p:spPr>
          <a:xfrm>
            <a:off x="369885" y="1290637"/>
            <a:ext cx="8462966" cy="497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>
            <a:spLocks noGrp="1"/>
          </p:cNvSpPr>
          <p:nvPr>
            <p:ph type="title"/>
          </p:nvPr>
        </p:nvSpPr>
        <p:spPr>
          <a:xfrm>
            <a:off x="1027112" y="304800"/>
            <a:ext cx="7805740" cy="663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6289222" y="6221732"/>
            <a:ext cx="263979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7668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7668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7668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7668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7668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7668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7668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7668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7668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5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3B3C3B"/>
          </a:solidFill>
          <a:uFillTx/>
          <a:latin typeface="Arial"/>
          <a:ea typeface="Arial"/>
          <a:cs typeface="Arial"/>
          <a:sym typeface="Arial"/>
        </a:defRPr>
      </a:lvl1pPr>
      <a:lvl2pPr marL="768925" marR="0" indent="-311725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 typeface="Arial"/>
        <a:buChar char="▪"/>
        <a:tabLst/>
        <a:defRPr sz="2400" b="0" i="0" u="none" strike="noStrike" cap="none" spc="0" baseline="0">
          <a:ln>
            <a:noFill/>
          </a:ln>
          <a:solidFill>
            <a:srgbClr val="3B3C3B"/>
          </a:solidFill>
          <a:uFillTx/>
          <a:latin typeface="Arial"/>
          <a:ea typeface="Arial"/>
          <a:cs typeface="Arial"/>
          <a:sym typeface="Arial"/>
        </a:defRPr>
      </a:lvl2pPr>
      <a:lvl3pPr marL="1188719" marR="0" indent="-27431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400" b="0" i="0" u="none" strike="noStrike" cap="none" spc="0" baseline="0">
          <a:ln>
            <a:noFill/>
          </a:ln>
          <a:solidFill>
            <a:srgbClr val="3B3C3B"/>
          </a:solidFill>
          <a:uFillTx/>
          <a:latin typeface="Arial"/>
          <a:ea typeface="Arial"/>
          <a:cs typeface="Arial"/>
          <a:sym typeface="Arial"/>
        </a:defRPr>
      </a:lvl3pPr>
      <a:lvl4pPr marL="1676400" marR="0" indent="-3048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3B3C3B"/>
          </a:solidFill>
          <a:uFillTx/>
          <a:latin typeface="Arial"/>
          <a:ea typeface="Arial"/>
          <a:cs typeface="Arial"/>
          <a:sym typeface="Arial"/>
        </a:defRPr>
      </a:lvl4pPr>
      <a:lvl5pPr marL="2133600" marR="0" indent="-3048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3B3C3B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3B3C3B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3B3C3B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3B3C3B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3B3C3B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E5BE95AE-1F0C-47F9-9448-09ECF12247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hangingPunct="1"/>
              <a:t>4/24/2017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8FAE997C-2494-44A3-B307-716B15311CA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27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omplaints.fcc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Informal Consumer Complaints"/>
          <p:cNvSpPr/>
          <p:nvPr/>
        </p:nvSpPr>
        <p:spPr>
          <a:xfrm>
            <a:off x="1403331" y="1362892"/>
            <a:ext cx="6405594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Informal Consumer Complaints</a:t>
            </a:r>
          </a:p>
        </p:txBody>
      </p:sp>
      <p:sp>
        <p:nvSpPr>
          <p:cNvPr id="99" name="Billing…"/>
          <p:cNvSpPr/>
          <p:nvPr/>
        </p:nvSpPr>
        <p:spPr>
          <a:xfrm>
            <a:off x="342397" y="3366627"/>
            <a:ext cx="2313987" cy="2217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4063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Billing</a:t>
            </a:r>
          </a:p>
          <a:p>
            <a:pPr marL="24063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Availability</a:t>
            </a:r>
          </a:p>
          <a:p>
            <a:pPr marL="24063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Service Quality</a:t>
            </a:r>
          </a:p>
          <a:p>
            <a:pPr marL="24063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Unwanted Calls</a:t>
            </a:r>
          </a:p>
          <a:p>
            <a:pPr marL="24063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Indecency</a:t>
            </a:r>
          </a:p>
          <a:p>
            <a:pPr marL="24063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Loud Commercials</a:t>
            </a:r>
          </a:p>
          <a:p>
            <a:pPr marL="24063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Accessibility</a:t>
            </a:r>
          </a:p>
          <a:p>
            <a:pPr marL="24063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And More</a:t>
            </a:r>
          </a:p>
        </p:txBody>
      </p:sp>
      <p:sp>
        <p:nvSpPr>
          <p:cNvPr id="100" name="Submit a complaint at consumercomplaints.fcc.gov"/>
          <p:cNvSpPr/>
          <p:nvPr/>
        </p:nvSpPr>
        <p:spPr>
          <a:xfrm>
            <a:off x="341448" y="2259496"/>
            <a:ext cx="5249870" cy="350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Submit a complaint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consumercomplaints.fcc.gov</a:t>
            </a:r>
          </a:p>
        </p:txBody>
      </p:sp>
      <p:sp>
        <p:nvSpPr>
          <p:cNvPr id="101" name="Complaints can be filed about:"/>
          <p:cNvSpPr/>
          <p:nvPr/>
        </p:nvSpPr>
        <p:spPr>
          <a:xfrm>
            <a:off x="341448" y="2796994"/>
            <a:ext cx="3179410" cy="350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Complaints can be filed about:</a:t>
            </a:r>
          </a:p>
        </p:txBody>
      </p:sp>
      <p:pic>
        <p:nvPicPr>
          <p:cNvPr id="102" name="Screen Shot 2017-04-19 at 7.51.31 AM.png" descr="Screen Shot 2017-04-19 at 7.51.3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50110" y="2890809"/>
            <a:ext cx="3825033" cy="1056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Screen Shot 2017-04-19 at 7.51.50 AM.png" descr="Screen Shot 2017-04-19 at 7.51.50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9077" y="3961253"/>
            <a:ext cx="3807098" cy="198050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r - Share Your Experience"/>
          <p:cNvSpPr/>
          <p:nvPr/>
        </p:nvSpPr>
        <p:spPr>
          <a:xfrm>
            <a:off x="214448" y="5883095"/>
            <a:ext cx="2899688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Or - Share Your Experience</a:t>
            </a:r>
          </a:p>
        </p:txBody>
      </p:sp>
      <p:sp>
        <p:nvSpPr>
          <p:cNvPr id="105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6369141" y="6221731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creen Shot 2017-04-19 at 8.15.40 AM.png" descr="Screen Shot 2017-04-19 at 8.15.4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701" y="2802771"/>
            <a:ext cx="3329276" cy="3132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Screen Shot 2017-04-19 at 8.17.00 AM.png" descr="Screen Shot 2017-04-19 at 8.17.0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357" y="5532353"/>
            <a:ext cx="2970959" cy="924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Screen Shot 2017-04-19 at 8.17.53 AM.png" descr="Screen Shot 2017-04-19 at 8.17.53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30130" y="2899972"/>
            <a:ext cx="4015200" cy="3471056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Line"/>
          <p:cNvSpPr/>
          <p:nvPr/>
        </p:nvSpPr>
        <p:spPr>
          <a:xfrm flipV="1">
            <a:off x="2610279" y="3950553"/>
            <a:ext cx="1770005" cy="2183548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1" name="Informal Consumer Complaints"/>
          <p:cNvSpPr/>
          <p:nvPr/>
        </p:nvSpPr>
        <p:spPr>
          <a:xfrm>
            <a:off x="1403331" y="1362892"/>
            <a:ext cx="6405594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Informal Consumer Complaints</a:t>
            </a:r>
          </a:p>
        </p:txBody>
      </p:sp>
      <p:sp>
        <p:nvSpPr>
          <p:cNvPr id="112" name="Fill Out Form"/>
          <p:cNvSpPr/>
          <p:nvPr/>
        </p:nvSpPr>
        <p:spPr>
          <a:xfrm>
            <a:off x="3669476" y="2282712"/>
            <a:ext cx="1526412" cy="350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Fill Out Form</a:t>
            </a:r>
          </a:p>
        </p:txBody>
      </p:sp>
      <p:sp>
        <p:nvSpPr>
          <p:cNvPr id="113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6445701" y="6463031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creen Shot 2017-04-19 at 8.21.09 AM.png" descr="Screen Shot 2017-04-19 at 8.21.0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856" y="3111093"/>
            <a:ext cx="7940975" cy="287418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Informal Consumer Complaints"/>
          <p:cNvSpPr/>
          <p:nvPr/>
        </p:nvSpPr>
        <p:spPr>
          <a:xfrm>
            <a:off x="1403331" y="1362892"/>
            <a:ext cx="6405594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Informal Consumer Complaints</a:t>
            </a:r>
          </a:p>
        </p:txBody>
      </p:sp>
      <p:sp>
        <p:nvSpPr>
          <p:cNvPr id="117" name="Email Updates (sample)"/>
          <p:cNvSpPr/>
          <p:nvPr/>
        </p:nvSpPr>
        <p:spPr>
          <a:xfrm>
            <a:off x="3713131" y="2311282"/>
            <a:ext cx="2746543" cy="350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Email Updates (sample) </a:t>
            </a:r>
          </a:p>
        </p:txBody>
      </p:sp>
      <p:sp>
        <p:nvSpPr>
          <p:cNvPr id="118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6369141" y="6221731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nformal Consumer Complaints"/>
          <p:cNvSpPr/>
          <p:nvPr/>
        </p:nvSpPr>
        <p:spPr>
          <a:xfrm>
            <a:off x="1403331" y="1362892"/>
            <a:ext cx="6405594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Informal Consumer Complaints</a:t>
            </a:r>
          </a:p>
        </p:txBody>
      </p:sp>
      <p:sp>
        <p:nvSpPr>
          <p:cNvPr id="121" name="What Happens Next"/>
          <p:cNvSpPr/>
          <p:nvPr/>
        </p:nvSpPr>
        <p:spPr>
          <a:xfrm>
            <a:off x="3713131" y="2311282"/>
            <a:ext cx="2250722" cy="350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Happens Next</a:t>
            </a:r>
          </a:p>
        </p:txBody>
      </p:sp>
      <p:sp>
        <p:nvSpPr>
          <p:cNvPr id="122" name="Complaint received by the FCC:…"/>
          <p:cNvSpPr/>
          <p:nvPr/>
        </p:nvSpPr>
        <p:spPr>
          <a:xfrm>
            <a:off x="380497" y="2807673"/>
            <a:ext cx="6201898" cy="3017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4063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Complaints received by the FCC:</a:t>
            </a:r>
          </a:p>
          <a:p>
            <a:pPr marL="621631" lvl="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Could be served on a provider</a:t>
            </a:r>
          </a:p>
          <a:p>
            <a:pPr marL="621631" lvl="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Educational information could be sent</a:t>
            </a:r>
          </a:p>
          <a:p>
            <a:pPr marL="621631" lvl="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Another agency might be involved</a:t>
            </a:r>
          </a:p>
          <a:p>
            <a:pPr marL="621631" lvl="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Could be shared among the FCC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4063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If served on a provider:</a:t>
            </a:r>
          </a:p>
          <a:p>
            <a:pPr marL="621631" lvl="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Provider reaches out to the consumer</a:t>
            </a:r>
          </a:p>
          <a:p>
            <a:pPr marL="621631" lvl="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Provider responds directly to consumer (has 30 days)</a:t>
            </a:r>
          </a:p>
          <a:p>
            <a:pPr marL="621631" lvl="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Provider also responds to the FCC</a:t>
            </a:r>
          </a:p>
          <a:p>
            <a:pPr marL="621631" lvl="1" indent="-240631"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Periodic updates sent to consumer by the FCC</a:t>
            </a:r>
          </a:p>
        </p:txBody>
      </p:sp>
      <p:sp>
        <p:nvSpPr>
          <p:cNvPr id="123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6369141" y="6221731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nformal Consumer Complaints"/>
          <p:cNvSpPr/>
          <p:nvPr/>
        </p:nvSpPr>
        <p:spPr>
          <a:xfrm>
            <a:off x="1403331" y="1362892"/>
            <a:ext cx="6405594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Informal Consumer Complaints</a:t>
            </a:r>
          </a:p>
        </p:txBody>
      </p:sp>
      <p:sp>
        <p:nvSpPr>
          <p:cNvPr id="126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6369141" y="6221731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27" name="Screen Shot 2017-04-24 at 9.41.02 AM.png" descr="Screen Shot 2017-04-24 at 9.41.0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0336" y="2758638"/>
            <a:ext cx="4266469" cy="3663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Screen Shot 2017-04-24 at 9.40.47 AM.png" descr="Screen Shot 2017-04-24 at 9.40.47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306" y="2758638"/>
            <a:ext cx="3251262" cy="36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What Happens Next"/>
          <p:cNvSpPr/>
          <p:nvPr/>
        </p:nvSpPr>
        <p:spPr>
          <a:xfrm>
            <a:off x="2796837" y="2268409"/>
            <a:ext cx="3550326" cy="350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How Your Complaint Is Handled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Informal Consumer Complaints"/>
          <p:cNvSpPr/>
          <p:nvPr/>
        </p:nvSpPr>
        <p:spPr>
          <a:xfrm>
            <a:off x="1403331" y="1362892"/>
            <a:ext cx="6405594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Informal Consumer Complaints</a:t>
            </a:r>
          </a:p>
        </p:txBody>
      </p:sp>
      <p:sp>
        <p:nvSpPr>
          <p:cNvPr id="132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6369140" y="6221731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33" name="Screen Shot 2017-04-24 at 10.05.40 AM.png" descr="Screen Shot 2017-04-24 at 10.05.4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8090" y="2938326"/>
            <a:ext cx="7058020" cy="402518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https://www.fcc.gov/consumer-help-center-data"/>
          <p:cNvSpPr/>
          <p:nvPr/>
        </p:nvSpPr>
        <p:spPr>
          <a:xfrm>
            <a:off x="2090098" y="2273332"/>
            <a:ext cx="5032067" cy="36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/>
            </a:lvl1pPr>
          </a:lstStyle>
          <a:p>
            <a:r>
              <a:t>https://www.fcc.gov/consumer-help-center-data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Informal Consumer Complaints"/>
          <p:cNvSpPr/>
          <p:nvPr/>
        </p:nvSpPr>
        <p:spPr>
          <a:xfrm>
            <a:off x="1403331" y="1362892"/>
            <a:ext cx="6405594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Informal Consumer Complaints</a:t>
            </a:r>
          </a:p>
        </p:txBody>
      </p:sp>
      <p:pic>
        <p:nvPicPr>
          <p:cNvPr id="137" name="Screen Shot 2017-04-19 at 7.51.31 AM.png" descr="Screen Shot 2017-04-19 at 7.51.3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190" y="2366255"/>
            <a:ext cx="5203035" cy="1437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Screen Shot 2017-04-19 at 7.51.50 AM.png" descr="Screen Shot 2017-04-19 at 7.51.5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093" y="3814038"/>
            <a:ext cx="5213228" cy="271199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Complaints can be filed about:"/>
          <p:cNvSpPr/>
          <p:nvPr/>
        </p:nvSpPr>
        <p:spPr>
          <a:xfrm>
            <a:off x="5713548" y="2390594"/>
            <a:ext cx="2797443" cy="884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Consumer Support Line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888-CALL-FCC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M-F 8:00 am - 5:30 pm est</a:t>
            </a:r>
          </a:p>
        </p:txBody>
      </p:sp>
      <p:sp>
        <p:nvSpPr>
          <p:cNvPr id="140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6369140" y="6221731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631" y="1345722"/>
            <a:ext cx="85014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/>
            <a:r>
              <a:rPr lang="en-US" sz="16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Consumer Help Center:  www.fcc.gov/consumers</a:t>
            </a:r>
          </a:p>
          <a:p>
            <a:pPr defTabSz="914400" hangingPunct="1"/>
            <a:r>
              <a:rPr lang="en-US" sz="16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Consumer Complaint Portal:  </a:t>
            </a:r>
            <a:r>
              <a:rPr lang="en-US" sz="16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www.consumercomplaints.fcc.gov</a:t>
            </a:r>
            <a:endParaRPr lang="en-US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hangingPunct="1"/>
            <a:r>
              <a:rPr lang="en-US" sz="16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FCC Consumer </a:t>
            </a:r>
            <a:r>
              <a:rPr lang="en-US" sz="16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S</a:t>
            </a:r>
            <a:r>
              <a:rPr lang="en-US" sz="16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upport Line:  888.CALL.FCC </a:t>
            </a:r>
            <a:r>
              <a:rPr lang="en-US" sz="16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defTabSz="914400" hangingPunct="1"/>
            <a:endPara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hangingPunct="1"/>
            <a:r>
              <a:rPr lang="en-US" sz="16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FCC Disability Rights </a:t>
            </a:r>
            <a:r>
              <a:rPr lang="en-US" sz="16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Office:</a:t>
            </a:r>
          </a:p>
          <a:p>
            <a:pPr defTabSz="914400" hangingPunct="1"/>
            <a:r>
              <a:rPr lang="en-US" sz="16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www.fcc.gov/disability</a:t>
            </a:r>
          </a:p>
          <a:p>
            <a:pPr defTabSz="914400" hangingPunct="1"/>
            <a:r>
              <a:rPr lang="en-US" sz="16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e-mail:  DRO@fcc.gov </a:t>
            </a:r>
          </a:p>
          <a:p>
            <a:pPr defTabSz="914400" hangingPunct="1"/>
            <a:r>
              <a:rPr lang="en-US" sz="16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Phone:  202-418-2517</a:t>
            </a:r>
            <a:endParaRPr lang="en-US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hangingPunct="1"/>
            <a:endParaRPr lang="en-US" sz="1600" b="1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hangingPunct="1"/>
            <a:r>
              <a:rPr lang="en-US" sz="16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Individuals </a:t>
            </a:r>
            <a:r>
              <a:rPr lang="en-US" sz="16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who are deaf or hard of hearing and use American Sign Language (ASL) and </a:t>
            </a:r>
            <a:endParaRPr lang="en-US" sz="1600" b="1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hangingPunct="1"/>
            <a:r>
              <a:rPr lang="en-US" sz="16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video </a:t>
            </a:r>
            <a:r>
              <a:rPr lang="en-US" sz="16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relay service can contact the FCC via videophone by </a:t>
            </a:r>
            <a:r>
              <a:rPr lang="en-US" sz="16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dialing: </a:t>
            </a:r>
            <a:endParaRPr lang="en-US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hangingPunct="1"/>
            <a:r>
              <a:rPr lang="en-US" sz="16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844-432-2275</a:t>
            </a:r>
            <a:endParaRPr lang="en-US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hangingPunct="1"/>
            <a:r>
              <a:rPr lang="en-US" sz="16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defTabSz="914400" hangingPunct="1"/>
            <a:r>
              <a:rPr lang="en-US" sz="16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 </a:t>
            </a:r>
            <a:r>
              <a:rPr lang="en-US" sz="16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Archived webinar will be online available at:</a:t>
            </a:r>
            <a:endParaRPr lang="en-US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hangingPunct="1"/>
            <a:r>
              <a:rPr lang="en-US" sz="16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 www.fcc.gov/events (search by date)</a:t>
            </a:r>
          </a:p>
          <a:p>
            <a:pPr defTabSz="914400" hangingPunct="1"/>
            <a:r>
              <a:rPr lang="en-US" sz="16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 www.fcc.gov/outreach</a:t>
            </a:r>
          </a:p>
          <a:p>
            <a:pPr defTabSz="914400" hangingPunct="1"/>
            <a:endParaRPr lang="en-US" sz="1600" b="1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hangingPunct="1"/>
            <a:r>
              <a:rPr lang="en-US" sz="16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 For further FCC outreach questions:</a:t>
            </a:r>
          </a:p>
          <a:p>
            <a:pPr defTabSz="914400" hangingPunct="1"/>
            <a:r>
              <a:rPr lang="en-US" sz="1600" b="1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outreach@fcc.gov</a:t>
            </a:r>
          </a:p>
          <a:p>
            <a:pPr defTabSz="914400" hangingPunct="1"/>
            <a:endParaRPr lang="en-US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632" y="2256431"/>
            <a:ext cx="8501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hangingPunct="1"/>
            <a:endParaRPr lang="en-US" sz="1800" b="1" kern="1200" dirty="0" smtClea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pic>
        <p:nvPicPr>
          <p:cNvPr id="7" name="Picture 2" descr="view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22652" r="11732" b="26152"/>
          <a:stretch>
            <a:fillRect/>
          </a:stretch>
        </p:blipFill>
        <p:spPr bwMode="auto">
          <a:xfrm>
            <a:off x="3841430" y="541968"/>
            <a:ext cx="968695" cy="67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173385"/>
      </p:ext>
    </p:extLst>
  </p:cSld>
  <p:clrMapOvr>
    <a:masterClrMapping/>
  </p:clrMapOvr>
</p:sld>
</file>

<file path=ppt/theme/theme1.xml><?xml version="1.0" encoding="utf-8"?>
<a:theme xmlns:a="http://schemas.openxmlformats.org/drawingml/2006/main" name="Draft FCC Presentation Template">
  <a:themeElements>
    <a:clrScheme name="Draft FCC Presentation Template">
      <a:dk1>
        <a:srgbClr val="3B3C3B"/>
      </a:dk1>
      <a:lt1>
        <a:srgbClr val="FFFFFF"/>
      </a:lt1>
      <a:dk2>
        <a:srgbClr val="A7A7A7"/>
      </a:dk2>
      <a:lt2>
        <a:srgbClr val="535353"/>
      </a:lt2>
      <a:accent1>
        <a:srgbClr val="4B919D"/>
      </a:accent1>
      <a:accent2>
        <a:srgbClr val="599F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raft FCC Presentation Templa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raft FCC Presentation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B3C3B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B3C3B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raft FCC Presentation Template">
  <a:themeElements>
    <a:clrScheme name="Draft FCC Presentation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B919D"/>
      </a:accent1>
      <a:accent2>
        <a:srgbClr val="599F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raft FCC Presentation Templa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raft FCC Presentation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B3C3B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B3C3B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166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Open Sans</vt:lpstr>
      <vt:lpstr>Times New Roman</vt:lpstr>
      <vt:lpstr>Draft FCC Presentation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Lockhart</dc:creator>
  <cp:lastModifiedBy>Rebecca Lockhart</cp:lastModifiedBy>
  <cp:revision>2</cp:revision>
  <dcterms:modified xsi:type="dcterms:W3CDTF">2017-04-24T18:35:11Z</dcterms:modified>
</cp:coreProperties>
</file>