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77"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01E7DF-C468-4590-96DE-A988591D923F}" type="datetimeFigureOut">
              <a:rPr lang="en-US" smtClean="0"/>
              <a:t>6/6/2017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918D4D-EE63-4B24-A4C5-1029276DDB7B}" type="slidenum">
              <a:rPr lang="en-US" smtClean="0"/>
              <a:t>‹#›</a:t>
            </a:fld>
            <a:endParaRPr lang="en-US"/>
          </a:p>
        </p:txBody>
      </p:sp>
    </p:spTree>
    <p:extLst>
      <p:ext uri="{BB962C8B-B14F-4D97-AF65-F5344CB8AC3E}">
        <p14:creationId xmlns:p14="http://schemas.microsoft.com/office/powerpoint/2010/main" val="23776558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59B4F6-CAC5-4528-B602-35E3817F838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252721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9B4F6-CAC5-4528-B602-35E3817F838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325124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9B4F6-CAC5-4528-B602-35E3817F838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156233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9B4F6-CAC5-4528-B602-35E3817F838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33327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59B4F6-CAC5-4528-B602-35E3817F838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33707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59B4F6-CAC5-4528-B602-35E3817F838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189290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59B4F6-CAC5-4528-B602-35E3817F838D}"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36920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59B4F6-CAC5-4528-B602-35E3817F838D}"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153851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9B4F6-CAC5-4528-B602-35E3817F838D}"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68951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9B4F6-CAC5-4528-B602-35E3817F838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166207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9B4F6-CAC5-4528-B602-35E3817F838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47455-D749-4495-8F32-54AD5CD036F5}" type="slidenum">
              <a:rPr lang="en-US" smtClean="0"/>
              <a:t>‹#›</a:t>
            </a:fld>
            <a:endParaRPr lang="en-US"/>
          </a:p>
        </p:txBody>
      </p:sp>
    </p:spTree>
    <p:extLst>
      <p:ext uri="{BB962C8B-B14F-4D97-AF65-F5344CB8AC3E}">
        <p14:creationId xmlns:p14="http://schemas.microsoft.com/office/powerpoint/2010/main" val="208402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9B4F6-CAC5-4528-B602-35E3817F838D}"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47455-D749-4495-8F32-54AD5CD036F5}" type="slidenum">
              <a:rPr lang="en-US" smtClean="0"/>
              <a:t>‹#›</a:t>
            </a:fld>
            <a:endParaRPr lang="en-US"/>
          </a:p>
        </p:txBody>
      </p:sp>
    </p:spTree>
    <p:extLst>
      <p:ext uri="{BB962C8B-B14F-4D97-AF65-F5344CB8AC3E}">
        <p14:creationId xmlns:p14="http://schemas.microsoft.com/office/powerpoint/2010/main" val="300025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263" y="1707249"/>
            <a:ext cx="11211697" cy="2197486"/>
          </a:xfrm>
        </p:spPr>
        <p:txBody>
          <a:bodyPr>
            <a:normAutofit fontScale="90000"/>
          </a:bodyPr>
          <a:lstStyle/>
          <a:p>
            <a:r>
              <a:rPr lang="en-US" sz="5300" dirty="0"/>
              <a:t>IMPROVING THE TRIBAL REVIEW PROCESS</a:t>
            </a:r>
            <a:br>
              <a:rPr lang="en-US" sz="5300" dirty="0"/>
            </a:br>
            <a:r>
              <a:rPr lang="en-US" sz="5300" dirty="0"/>
              <a:t>INFORMATION REQUESTS</a:t>
            </a:r>
            <a:r>
              <a:rPr lang="en-US" dirty="0"/>
              <a:t/>
            </a:r>
            <a:br>
              <a:rPr lang="en-US" dirty="0"/>
            </a:br>
            <a:endParaRPr lang="en-US" dirty="0"/>
          </a:p>
        </p:txBody>
      </p:sp>
      <p:sp>
        <p:nvSpPr>
          <p:cNvPr id="3" name="Subtitle 2"/>
          <p:cNvSpPr>
            <a:spLocks noGrp="1"/>
          </p:cNvSpPr>
          <p:nvPr>
            <p:ph type="subTitle" idx="1"/>
          </p:nvPr>
        </p:nvSpPr>
        <p:spPr>
          <a:xfrm>
            <a:off x="1464504" y="3176416"/>
            <a:ext cx="9144000" cy="1655762"/>
          </a:xfrm>
        </p:spPr>
        <p:txBody>
          <a:bodyPr>
            <a:normAutofit fontScale="25000" lnSpcReduction="20000"/>
          </a:bodyPr>
          <a:lstStyle/>
          <a:p>
            <a:pPr>
              <a:lnSpc>
                <a:spcPct val="120000"/>
              </a:lnSpc>
              <a:spcBef>
                <a:spcPts val="0"/>
              </a:spcBef>
            </a:pPr>
            <a:r>
              <a:rPr lang="en-US" sz="10400" dirty="0"/>
              <a:t>Steve DelSordo</a:t>
            </a:r>
          </a:p>
          <a:p>
            <a:pPr>
              <a:lnSpc>
                <a:spcPct val="110000"/>
              </a:lnSpc>
            </a:pPr>
            <a:r>
              <a:rPr lang="en-US" sz="10400" dirty="0"/>
              <a:t>Federal Preservation Officer</a:t>
            </a:r>
          </a:p>
          <a:p>
            <a:pPr>
              <a:lnSpc>
                <a:spcPct val="110000"/>
              </a:lnSpc>
            </a:pPr>
            <a:r>
              <a:rPr lang="en-US" sz="10400" dirty="0"/>
              <a:t>Federal Communications Commission</a:t>
            </a:r>
          </a:p>
          <a:p>
            <a:pPr>
              <a:lnSpc>
                <a:spcPct val="110000"/>
              </a:lnSpc>
            </a:pPr>
            <a:r>
              <a:rPr lang="en-US" sz="10400" dirty="0"/>
              <a:t>Washington, DC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208" y="5129770"/>
            <a:ext cx="1591391" cy="1591391"/>
          </a:xfrm>
          <a:prstGeom prst="rect">
            <a:avLst/>
          </a:prstGeom>
        </p:spPr>
      </p:pic>
    </p:spTree>
    <p:extLst>
      <p:ext uri="{BB962C8B-B14F-4D97-AF65-F5344CB8AC3E}">
        <p14:creationId xmlns:p14="http://schemas.microsoft.com/office/powerpoint/2010/main" val="375201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1708" y="3921211"/>
            <a:ext cx="9234616" cy="2308324"/>
          </a:xfrm>
          <a:prstGeom prst="rect">
            <a:avLst/>
          </a:prstGeom>
          <a:noFill/>
        </p:spPr>
        <p:txBody>
          <a:bodyPr wrap="square" rtlCol="0">
            <a:spAutoFit/>
          </a:bodyPr>
          <a:lstStyle/>
          <a:p>
            <a:pPr>
              <a:spcAft>
                <a:spcPts val="600"/>
              </a:spcAft>
            </a:pPr>
            <a:r>
              <a:rPr lang="en-US" dirty="0"/>
              <a:t>	</a:t>
            </a:r>
            <a:r>
              <a:rPr lang="en-US" sz="2800" dirty="0"/>
              <a:t>Applicant and Consultant Information</a:t>
            </a:r>
          </a:p>
          <a:p>
            <a:pPr>
              <a:spcAft>
                <a:spcPts val="600"/>
              </a:spcAft>
            </a:pPr>
            <a:r>
              <a:rPr lang="en-US" sz="2800" dirty="0"/>
              <a:t>	Tower Location, Type, Height</a:t>
            </a:r>
          </a:p>
          <a:p>
            <a:pPr>
              <a:spcAft>
                <a:spcPts val="600"/>
              </a:spcAft>
            </a:pPr>
            <a:r>
              <a:rPr lang="en-US" sz="2800" dirty="0"/>
              <a:t>	Any Information That a Specific Tribe Might Request</a:t>
            </a:r>
          </a:p>
          <a:p>
            <a:pPr>
              <a:spcAft>
                <a:spcPts val="600"/>
              </a:spcAft>
            </a:pPr>
            <a:endParaRPr lang="en-US" sz="2000" dirty="0"/>
          </a:p>
          <a:p>
            <a:pPr>
              <a:spcAft>
                <a:spcPts val="600"/>
              </a:spcAft>
            </a:pPr>
            <a:endParaRPr lang="en-US" sz="2000" dirty="0"/>
          </a:p>
        </p:txBody>
      </p:sp>
      <p:sp>
        <p:nvSpPr>
          <p:cNvPr id="4" name="Rectangle 3"/>
          <p:cNvSpPr/>
          <p:nvPr/>
        </p:nvSpPr>
        <p:spPr>
          <a:xfrm>
            <a:off x="3741832" y="2156939"/>
            <a:ext cx="3917163" cy="707886"/>
          </a:xfrm>
          <a:prstGeom prst="rect">
            <a:avLst/>
          </a:prstGeom>
        </p:spPr>
        <p:txBody>
          <a:bodyPr wrap="none">
            <a:spAutoFit/>
          </a:bodyPr>
          <a:lstStyle/>
          <a:p>
            <a:r>
              <a:rPr lang="en-US" sz="4000" dirty="0"/>
              <a:t>Basic TCNS Notice</a:t>
            </a:r>
          </a:p>
        </p:txBody>
      </p:sp>
    </p:spTree>
    <p:extLst>
      <p:ext uri="{BB962C8B-B14F-4D97-AF65-F5344CB8AC3E}">
        <p14:creationId xmlns:p14="http://schemas.microsoft.com/office/powerpoint/2010/main" val="161255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829" y="3707026"/>
            <a:ext cx="9284042" cy="2554545"/>
          </a:xfrm>
          <a:prstGeom prst="rect">
            <a:avLst/>
          </a:prstGeom>
          <a:noFill/>
        </p:spPr>
        <p:txBody>
          <a:bodyPr wrap="square" rtlCol="0">
            <a:spAutoFit/>
          </a:bodyPr>
          <a:lstStyle/>
          <a:p>
            <a:pPr marL="342900" indent="-342900">
              <a:spcAft>
                <a:spcPts val="600"/>
              </a:spcAft>
              <a:buFont typeface="+mj-lt"/>
              <a:buAutoNum type="arabicPeriod"/>
            </a:pPr>
            <a:r>
              <a:rPr lang="en-US" sz="2800" dirty="0"/>
              <a:t>Form 620 or Form 621</a:t>
            </a:r>
          </a:p>
          <a:p>
            <a:pPr marL="342900" indent="-342900">
              <a:spcAft>
                <a:spcPts val="600"/>
              </a:spcAft>
              <a:buFont typeface="+mj-lt"/>
              <a:buAutoNum type="arabicPeriod"/>
            </a:pPr>
            <a:r>
              <a:rPr lang="en-US" sz="2800" dirty="0"/>
              <a:t>Maps</a:t>
            </a:r>
          </a:p>
          <a:p>
            <a:pPr marL="342900" indent="-342900">
              <a:spcAft>
                <a:spcPts val="600"/>
              </a:spcAft>
              <a:buFont typeface="+mj-lt"/>
              <a:buAutoNum type="arabicPeriod"/>
            </a:pPr>
            <a:r>
              <a:rPr lang="en-US" sz="2800" dirty="0"/>
              <a:t>SHPO Site Data</a:t>
            </a:r>
          </a:p>
          <a:p>
            <a:pPr marL="342900" indent="-342900">
              <a:spcAft>
                <a:spcPts val="600"/>
              </a:spcAft>
              <a:buFont typeface="+mj-lt"/>
              <a:buAutoNum type="arabicPeriod"/>
            </a:pPr>
            <a:r>
              <a:rPr lang="en-US" sz="2800" dirty="0"/>
              <a:t>Cultural Resource Reports</a:t>
            </a:r>
          </a:p>
          <a:p>
            <a:pPr marL="342900" indent="-342900">
              <a:spcAft>
                <a:spcPts val="600"/>
              </a:spcAft>
              <a:buFont typeface="+mj-lt"/>
              <a:buAutoNum type="arabicPeriod"/>
            </a:pPr>
            <a:r>
              <a:rPr lang="en-US" sz="2800" dirty="0"/>
              <a:t>Photographs</a:t>
            </a:r>
          </a:p>
        </p:txBody>
      </p:sp>
      <p:sp>
        <p:nvSpPr>
          <p:cNvPr id="3" name="TextBox 2"/>
          <p:cNvSpPr txBox="1"/>
          <p:nvPr/>
        </p:nvSpPr>
        <p:spPr>
          <a:xfrm>
            <a:off x="2776153" y="1861751"/>
            <a:ext cx="5659394" cy="707886"/>
          </a:xfrm>
          <a:prstGeom prst="rect">
            <a:avLst/>
          </a:prstGeom>
          <a:noFill/>
        </p:spPr>
        <p:txBody>
          <a:bodyPr wrap="square" rtlCol="0">
            <a:spAutoFit/>
          </a:bodyPr>
          <a:lstStyle/>
          <a:p>
            <a:r>
              <a:rPr lang="en-US" sz="4000" dirty="0"/>
              <a:t>Enhanced TCNS Notice</a:t>
            </a:r>
          </a:p>
        </p:txBody>
      </p:sp>
    </p:spTree>
    <p:extLst>
      <p:ext uri="{BB962C8B-B14F-4D97-AF65-F5344CB8AC3E}">
        <p14:creationId xmlns:p14="http://schemas.microsoft.com/office/powerpoint/2010/main" val="274525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6150" y="1771134"/>
            <a:ext cx="5478163" cy="707886"/>
          </a:xfrm>
          <a:prstGeom prst="rect">
            <a:avLst/>
          </a:prstGeom>
          <a:noFill/>
        </p:spPr>
        <p:txBody>
          <a:bodyPr wrap="square" rtlCol="0">
            <a:spAutoFit/>
          </a:bodyPr>
          <a:lstStyle/>
          <a:p>
            <a:r>
              <a:rPr lang="en-US" sz="4000" dirty="0"/>
              <a:t>Form 620 or Form 621</a:t>
            </a:r>
          </a:p>
        </p:txBody>
      </p:sp>
      <p:sp>
        <p:nvSpPr>
          <p:cNvPr id="3" name="TextBox 2"/>
          <p:cNvSpPr txBox="1"/>
          <p:nvPr/>
        </p:nvSpPr>
        <p:spPr>
          <a:xfrm>
            <a:off x="1164967" y="2818012"/>
            <a:ext cx="9473514" cy="3970318"/>
          </a:xfrm>
          <a:prstGeom prst="rect">
            <a:avLst/>
          </a:prstGeom>
          <a:noFill/>
        </p:spPr>
        <p:txBody>
          <a:bodyPr wrap="square" rtlCol="0">
            <a:spAutoFit/>
          </a:bodyPr>
          <a:lstStyle/>
          <a:p>
            <a:r>
              <a:rPr lang="en-US" sz="2400" dirty="0"/>
              <a:t>For the past several years, TCNS and E106 have been linked.</a:t>
            </a:r>
          </a:p>
          <a:p>
            <a:pPr marL="342900" indent="-342900">
              <a:buFont typeface="+mj-lt"/>
              <a:buAutoNum type="arabicPeriod"/>
            </a:pPr>
            <a:r>
              <a:rPr lang="en-US" sz="2400" dirty="0"/>
              <a:t>Using E106 improves your workflow</a:t>
            </a:r>
          </a:p>
          <a:p>
            <a:pPr marL="342900" indent="-342900">
              <a:buFont typeface="+mj-lt"/>
              <a:buAutoNum type="arabicPeriod"/>
            </a:pPr>
            <a:r>
              <a:rPr lang="en-US" sz="2400" dirty="0"/>
              <a:t>Enables FCC staff to provide more complete guidance and assistance</a:t>
            </a:r>
          </a:p>
          <a:p>
            <a:pPr marL="342900" indent="-342900">
              <a:buFont typeface="+mj-lt"/>
              <a:buAutoNum type="arabicPeriod"/>
            </a:pPr>
            <a:r>
              <a:rPr lang="en-US" sz="2400" dirty="0"/>
              <a:t>Enables THPO and SHPO staff to see either TCNS or Form 620/621 from a single interface</a:t>
            </a:r>
          </a:p>
          <a:p>
            <a:pPr marL="342900" indent="-342900">
              <a:buFont typeface="+mj-lt"/>
              <a:buAutoNum type="arabicPeriod"/>
            </a:pPr>
            <a:r>
              <a:rPr lang="en-US" sz="2400" dirty="0"/>
              <a:t>Helps THPO staff have a more accurate understanding of the project</a:t>
            </a:r>
          </a:p>
          <a:p>
            <a:pPr marL="342900" indent="-342900">
              <a:buFont typeface="+mj-lt"/>
              <a:buAutoNum type="arabicPeriod"/>
            </a:pPr>
            <a:r>
              <a:rPr lang="en-US" sz="2400" dirty="0"/>
              <a:t>Tribes are telling the FCC that being able to see SHPO site files is very important in their review</a:t>
            </a:r>
          </a:p>
          <a:p>
            <a:pPr marL="342900" indent="-342900">
              <a:buFont typeface="+mj-lt"/>
              <a:buAutoNum type="arabicPeriod"/>
            </a:pPr>
            <a:r>
              <a:rPr lang="en-US" sz="2400" dirty="0"/>
              <a:t>Not all SHPOs will provide automatic access to SHPO site files</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0522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4336" y="1985319"/>
            <a:ext cx="2479590" cy="707886"/>
          </a:xfrm>
          <a:prstGeom prst="rect">
            <a:avLst/>
          </a:prstGeom>
          <a:noFill/>
        </p:spPr>
        <p:txBody>
          <a:bodyPr wrap="square" rtlCol="0">
            <a:spAutoFit/>
          </a:bodyPr>
          <a:lstStyle/>
          <a:p>
            <a:r>
              <a:rPr lang="en-US" sz="4000" dirty="0"/>
              <a:t>MAPS</a:t>
            </a:r>
          </a:p>
        </p:txBody>
      </p:sp>
      <p:sp>
        <p:nvSpPr>
          <p:cNvPr id="3" name="TextBox 2"/>
          <p:cNvSpPr txBox="1"/>
          <p:nvPr/>
        </p:nvSpPr>
        <p:spPr>
          <a:xfrm>
            <a:off x="1337732" y="3241131"/>
            <a:ext cx="10151534" cy="2400657"/>
          </a:xfrm>
          <a:prstGeom prst="rect">
            <a:avLst/>
          </a:prstGeom>
          <a:noFill/>
        </p:spPr>
        <p:txBody>
          <a:bodyPr wrap="square" rtlCol="0">
            <a:spAutoFit/>
          </a:bodyPr>
          <a:lstStyle/>
          <a:p>
            <a:pPr>
              <a:spcAft>
                <a:spcPts val="600"/>
              </a:spcAft>
            </a:pPr>
            <a:r>
              <a:rPr lang="en-US" sz="2800" dirty="0"/>
              <a:t>Maps provide Context for Geographic Area and Landscapes. Recommended maps include:</a:t>
            </a:r>
          </a:p>
          <a:p>
            <a:pPr marL="342900" indent="-342900">
              <a:spcAft>
                <a:spcPts val="600"/>
              </a:spcAft>
              <a:buFont typeface="+mj-lt"/>
              <a:buAutoNum type="arabicPeriod"/>
            </a:pPr>
            <a:r>
              <a:rPr lang="en-US" sz="2800" dirty="0"/>
              <a:t>Marked-up Google Earth image showing project site, APE, </a:t>
            </a:r>
            <a:r>
              <a:rPr lang="en-US" sz="2800" dirty="0" smtClean="0"/>
              <a:t>known historic </a:t>
            </a:r>
            <a:r>
              <a:rPr lang="en-US" sz="2800" dirty="0"/>
              <a:t>properties and other sites found in the SHPO files</a:t>
            </a:r>
          </a:p>
          <a:p>
            <a:pPr marL="342900" indent="-342900">
              <a:spcAft>
                <a:spcPts val="600"/>
              </a:spcAft>
              <a:buFont typeface="+mj-lt"/>
              <a:buAutoNum type="arabicPeriod"/>
            </a:pPr>
            <a:r>
              <a:rPr lang="en-US" sz="2800" dirty="0"/>
              <a:t>Street map that shows the larger area beyond the APE</a:t>
            </a:r>
          </a:p>
        </p:txBody>
      </p:sp>
    </p:spTree>
    <p:extLst>
      <p:ext uri="{BB962C8B-B14F-4D97-AF65-F5344CB8AC3E}">
        <p14:creationId xmlns:p14="http://schemas.microsoft.com/office/powerpoint/2010/main" val="422823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8532" y="1858091"/>
            <a:ext cx="4283675" cy="707886"/>
          </a:xfrm>
          <a:prstGeom prst="rect">
            <a:avLst/>
          </a:prstGeom>
          <a:noFill/>
        </p:spPr>
        <p:txBody>
          <a:bodyPr wrap="square" rtlCol="0">
            <a:spAutoFit/>
          </a:bodyPr>
          <a:lstStyle/>
          <a:p>
            <a:r>
              <a:rPr lang="en-US" sz="4000" dirty="0"/>
              <a:t>SHPO SITE DATA</a:t>
            </a:r>
          </a:p>
        </p:txBody>
      </p:sp>
      <p:sp>
        <p:nvSpPr>
          <p:cNvPr id="3" name="TextBox 2"/>
          <p:cNvSpPr txBox="1"/>
          <p:nvPr/>
        </p:nvSpPr>
        <p:spPr>
          <a:xfrm>
            <a:off x="395873" y="2879811"/>
            <a:ext cx="11104605" cy="3354765"/>
          </a:xfrm>
          <a:prstGeom prst="rect">
            <a:avLst/>
          </a:prstGeom>
          <a:noFill/>
        </p:spPr>
        <p:txBody>
          <a:bodyPr wrap="square" rtlCol="0">
            <a:spAutoFit/>
          </a:bodyPr>
          <a:lstStyle/>
          <a:p>
            <a:pPr algn="ctr"/>
            <a:r>
              <a:rPr lang="en-US" sz="2400" dirty="0"/>
              <a:t>Many Tribal Nations do not have access to SHPO survey files.</a:t>
            </a:r>
          </a:p>
          <a:p>
            <a:pPr algn="ctr"/>
            <a:endParaRPr lang="en-US" sz="1000" dirty="0"/>
          </a:p>
          <a:p>
            <a:pPr algn="ctr"/>
            <a:r>
              <a:rPr lang="en-US" sz="2400" dirty="0"/>
              <a:t>Just as the presence or absence of surveyed sites and notes can help inform the archeological consultant in preparing the cultural resource report of historic context, so do THPO staff find this data invaluable in making informed decisions on the presence or absence of Tribal religious or cultural sites. </a:t>
            </a:r>
          </a:p>
          <a:p>
            <a:pPr algn="ctr"/>
            <a:endParaRPr lang="en-US" sz="1000" dirty="0"/>
          </a:p>
          <a:p>
            <a:pPr algn="ctr"/>
            <a:r>
              <a:rPr lang="en-US" sz="2400" dirty="0"/>
              <a:t>For example, information about procurement sites, work sites, and either temporary or permanent/semi-permanent habitation sites will help guide those with Tribal knowledge to traditional religious or cultural sites.</a:t>
            </a:r>
          </a:p>
        </p:txBody>
      </p:sp>
    </p:spTree>
    <p:extLst>
      <p:ext uri="{BB962C8B-B14F-4D97-AF65-F5344CB8AC3E}">
        <p14:creationId xmlns:p14="http://schemas.microsoft.com/office/powerpoint/2010/main" val="192864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7168" y="2084173"/>
            <a:ext cx="7101016" cy="707886"/>
          </a:xfrm>
          <a:prstGeom prst="rect">
            <a:avLst/>
          </a:prstGeom>
          <a:noFill/>
        </p:spPr>
        <p:txBody>
          <a:bodyPr wrap="square" rtlCol="0">
            <a:spAutoFit/>
          </a:bodyPr>
          <a:lstStyle/>
          <a:p>
            <a:r>
              <a:rPr lang="en-US" sz="4000" dirty="0"/>
              <a:t>CULTURAL RESOURCE REPORTS</a:t>
            </a:r>
          </a:p>
        </p:txBody>
      </p:sp>
      <p:sp>
        <p:nvSpPr>
          <p:cNvPr id="3" name="TextBox 2"/>
          <p:cNvSpPr txBox="1"/>
          <p:nvPr/>
        </p:nvSpPr>
        <p:spPr>
          <a:xfrm>
            <a:off x="518985" y="3954162"/>
            <a:ext cx="10346724" cy="1815882"/>
          </a:xfrm>
          <a:prstGeom prst="rect">
            <a:avLst/>
          </a:prstGeom>
          <a:noFill/>
        </p:spPr>
        <p:txBody>
          <a:bodyPr wrap="square" rtlCol="0">
            <a:spAutoFit/>
          </a:bodyPr>
          <a:lstStyle/>
          <a:p>
            <a:pPr algn="ctr"/>
            <a:r>
              <a:rPr lang="en-US" sz="2800" dirty="0"/>
              <a:t>If the Form 620 or Form 621 is not yet ready for distribution, a final or draft cultural resource report or historic context will assist the THPO.</a:t>
            </a:r>
          </a:p>
          <a:p>
            <a:pPr algn="ctr"/>
            <a:endParaRPr lang="en-US" sz="2800" dirty="0"/>
          </a:p>
          <a:p>
            <a:pPr algn="ctr"/>
            <a:r>
              <a:rPr lang="en-US" sz="2800" dirty="0"/>
              <a:t>Indicate the status of the report and any restrictions on its use.</a:t>
            </a:r>
          </a:p>
        </p:txBody>
      </p:sp>
    </p:spTree>
    <p:extLst>
      <p:ext uri="{BB962C8B-B14F-4D97-AF65-F5344CB8AC3E}">
        <p14:creationId xmlns:p14="http://schemas.microsoft.com/office/powerpoint/2010/main" val="194688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812322"/>
            <a:ext cx="4127157" cy="707886"/>
          </a:xfrm>
          <a:prstGeom prst="rect">
            <a:avLst/>
          </a:prstGeom>
          <a:noFill/>
        </p:spPr>
        <p:txBody>
          <a:bodyPr wrap="square" rtlCol="0">
            <a:spAutoFit/>
          </a:bodyPr>
          <a:lstStyle/>
          <a:p>
            <a:r>
              <a:rPr lang="en-US" sz="4000" dirty="0"/>
              <a:t>PHOTOGRAPHS</a:t>
            </a:r>
          </a:p>
        </p:txBody>
      </p:sp>
      <p:sp>
        <p:nvSpPr>
          <p:cNvPr id="3" name="TextBox 2"/>
          <p:cNvSpPr txBox="1"/>
          <p:nvPr/>
        </p:nvSpPr>
        <p:spPr>
          <a:xfrm>
            <a:off x="634313" y="3361038"/>
            <a:ext cx="10799806" cy="2677656"/>
          </a:xfrm>
          <a:prstGeom prst="rect">
            <a:avLst/>
          </a:prstGeom>
          <a:noFill/>
        </p:spPr>
        <p:txBody>
          <a:bodyPr wrap="square" rtlCol="0">
            <a:spAutoFit/>
          </a:bodyPr>
          <a:lstStyle/>
          <a:p>
            <a:r>
              <a:rPr lang="en-US" sz="2800" dirty="0"/>
              <a:t>Most professionals in cultural and historic preservation are visual people.  We rely on material cultural evidence and the things that we can see to help us make decisions.  You can help the THPO make the same type of informed decisions by including photographs of the site and project area.  If they are not ready when the TCNS notice is first sent, consider providing them as soon as possible.</a:t>
            </a:r>
          </a:p>
        </p:txBody>
      </p:sp>
    </p:spTree>
    <p:extLst>
      <p:ext uri="{BB962C8B-B14F-4D97-AF65-F5344CB8AC3E}">
        <p14:creationId xmlns:p14="http://schemas.microsoft.com/office/powerpoint/2010/main" val="299253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046" y="1348420"/>
            <a:ext cx="7936992" cy="5255346"/>
          </a:xfrm>
          <a:prstGeom prst="rect">
            <a:avLst/>
          </a:prstGeom>
        </p:spPr>
      </p:pic>
      <p:sp>
        <p:nvSpPr>
          <p:cNvPr id="4" name="TextBox 3"/>
          <p:cNvSpPr txBox="1"/>
          <p:nvPr/>
        </p:nvSpPr>
        <p:spPr>
          <a:xfrm>
            <a:off x="4403875" y="4217316"/>
            <a:ext cx="3589057" cy="830997"/>
          </a:xfrm>
          <a:prstGeom prst="rect">
            <a:avLst/>
          </a:prstGeom>
          <a:noFill/>
          <a:effectLst/>
        </p:spPr>
        <p:txBody>
          <a:bodyPr wrap="square" rtlCol="0">
            <a:spAutoFit/>
          </a:bodyPr>
          <a:lstStyle/>
          <a:p>
            <a:r>
              <a:rPr lang="en-US" sz="4800" b="1" dirty="0">
                <a:effectLst>
                  <a:outerShdw blurRad="50800" dist="50800" dir="2700000" algn="tl" rotWithShape="0">
                    <a:schemeClr val="bg1">
                      <a:alpha val="75000"/>
                    </a:schemeClr>
                  </a:outerShdw>
                </a:effectLst>
              </a:rPr>
              <a:t>QUESTIONS?</a:t>
            </a:r>
          </a:p>
        </p:txBody>
      </p:sp>
    </p:spTree>
    <p:extLst>
      <p:ext uri="{BB962C8B-B14F-4D97-AF65-F5344CB8AC3E}">
        <p14:creationId xmlns:p14="http://schemas.microsoft.com/office/powerpoint/2010/main" val="2079213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389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IMPROVING THE TRIBAL REVIEW PROCESS INFORMATION REQUESTS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in Section 106 Compliance    Steve DelSordo, FPO    Jill Springer, Deputy FPO An overview of new developments in the FCC’s processing of Section 106 reviews and guidance to help applicants complete the process efficiently.  Topics will include: The process for concluding Tribal engagement in cases of delayed response Efficient completion of Memoranda of Agreement in cases of adverse effect Provision of information to Tribal Nations</dc:title>
  <dc:creator>Steve DelSordo</dc:creator>
  <cp:lastModifiedBy>Cecilia Sulhoff</cp:lastModifiedBy>
  <cp:revision>18</cp:revision>
  <cp:lastPrinted>2017-05-30T22:43:16Z</cp:lastPrinted>
  <dcterms:created xsi:type="dcterms:W3CDTF">2017-05-30T15:58:42Z</dcterms:created>
  <dcterms:modified xsi:type="dcterms:W3CDTF">2017-06-06T22:54:37Z</dcterms:modified>
</cp:coreProperties>
</file>