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325" r:id="rId2"/>
    <p:sldId id="326" r:id="rId3"/>
    <p:sldId id="327" r:id="rId4"/>
    <p:sldId id="328" r:id="rId5"/>
    <p:sldId id="283" r:id="rId6"/>
    <p:sldId id="329" r:id="rId7"/>
    <p:sldId id="330" r:id="rId8"/>
    <p:sldId id="32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showGuides="1">
      <p:cViewPr varScale="1">
        <p:scale>
          <a:sx n="85" d="100"/>
          <a:sy n="85" d="100"/>
        </p:scale>
        <p:origin x="72" y="27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2576CA7-8E23-47E2-9B13-053A5A3E0D9C}" type="datetimeFigureOut">
              <a:rPr lang="en-US" smtClean="0"/>
              <a:t>6/6/2017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124F74-CB10-40F2-B67E-E34C1713C2F3}" type="slidenum">
              <a:rPr lang="en-US" smtClean="0"/>
              <a:t>‹#›</a:t>
            </a:fld>
            <a:endParaRPr lang="en-US"/>
          </a:p>
        </p:txBody>
      </p:sp>
    </p:spTree>
    <p:extLst>
      <p:ext uri="{BB962C8B-B14F-4D97-AF65-F5344CB8AC3E}">
        <p14:creationId xmlns:p14="http://schemas.microsoft.com/office/powerpoint/2010/main" val="2904905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45CE8F8-3BC5-4690-B994-24F71D1DCC17}" type="datetimeFigureOut">
              <a:rPr lang="en-US" smtClean="0"/>
              <a:t>6/6/2017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AAC12C-EE19-406A-8D7F-CB87AAC192D3}" type="slidenum">
              <a:rPr lang="en-US" smtClean="0"/>
              <a:t>‹#›</a:t>
            </a:fld>
            <a:endParaRPr lang="en-US"/>
          </a:p>
        </p:txBody>
      </p:sp>
    </p:spTree>
    <p:extLst>
      <p:ext uri="{BB962C8B-B14F-4D97-AF65-F5344CB8AC3E}">
        <p14:creationId xmlns:p14="http://schemas.microsoft.com/office/powerpoint/2010/main" val="9708185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45CE8F8-3BC5-4690-B994-24F71D1DCC17}" type="datetimeFigureOut">
              <a:rPr lang="en-US" smtClean="0"/>
              <a:t>6/6/2017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AAC12C-EE19-406A-8D7F-CB87AAC192D3}" type="slidenum">
              <a:rPr lang="en-US" smtClean="0"/>
              <a:t>‹#›</a:t>
            </a:fld>
            <a:endParaRPr lang="en-US"/>
          </a:p>
        </p:txBody>
      </p:sp>
    </p:spTree>
    <p:extLst>
      <p:ext uri="{BB962C8B-B14F-4D97-AF65-F5344CB8AC3E}">
        <p14:creationId xmlns:p14="http://schemas.microsoft.com/office/powerpoint/2010/main" val="33396169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45CE8F8-3BC5-4690-B994-24F71D1DCC17}" type="datetimeFigureOut">
              <a:rPr lang="en-US" smtClean="0"/>
              <a:t>6/6/2017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AAC12C-EE19-406A-8D7F-CB87AAC192D3}" type="slidenum">
              <a:rPr lang="en-US" smtClean="0"/>
              <a:t>‹#›</a:t>
            </a:fld>
            <a:endParaRPr lang="en-US"/>
          </a:p>
        </p:txBody>
      </p:sp>
    </p:spTree>
    <p:extLst>
      <p:ext uri="{BB962C8B-B14F-4D97-AF65-F5344CB8AC3E}">
        <p14:creationId xmlns:p14="http://schemas.microsoft.com/office/powerpoint/2010/main" val="6271434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45CE8F8-3BC5-4690-B994-24F71D1DCC17}" type="datetimeFigureOut">
              <a:rPr lang="en-US" smtClean="0"/>
              <a:t>6/6/2017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AAC12C-EE19-406A-8D7F-CB87AAC192D3}" type="slidenum">
              <a:rPr lang="en-US" smtClean="0"/>
              <a:t>‹#›</a:t>
            </a:fld>
            <a:endParaRPr lang="en-US"/>
          </a:p>
        </p:txBody>
      </p:sp>
    </p:spTree>
    <p:extLst>
      <p:ext uri="{BB962C8B-B14F-4D97-AF65-F5344CB8AC3E}">
        <p14:creationId xmlns:p14="http://schemas.microsoft.com/office/powerpoint/2010/main" val="4134132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45CE8F8-3BC5-4690-B994-24F71D1DCC17}" type="datetimeFigureOut">
              <a:rPr lang="en-US" smtClean="0"/>
              <a:t>6/6/2017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AAC12C-EE19-406A-8D7F-CB87AAC192D3}" type="slidenum">
              <a:rPr lang="en-US" smtClean="0"/>
              <a:t>‹#›</a:t>
            </a:fld>
            <a:endParaRPr lang="en-US"/>
          </a:p>
        </p:txBody>
      </p:sp>
    </p:spTree>
    <p:extLst>
      <p:ext uri="{BB962C8B-B14F-4D97-AF65-F5344CB8AC3E}">
        <p14:creationId xmlns:p14="http://schemas.microsoft.com/office/powerpoint/2010/main" val="1341240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45CE8F8-3BC5-4690-B994-24F71D1DCC17}" type="datetimeFigureOut">
              <a:rPr lang="en-US" smtClean="0"/>
              <a:t>6/6/2017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AAC12C-EE19-406A-8D7F-CB87AAC192D3}" type="slidenum">
              <a:rPr lang="en-US" smtClean="0"/>
              <a:t>‹#›</a:t>
            </a:fld>
            <a:endParaRPr lang="en-US"/>
          </a:p>
        </p:txBody>
      </p:sp>
    </p:spTree>
    <p:extLst>
      <p:ext uri="{BB962C8B-B14F-4D97-AF65-F5344CB8AC3E}">
        <p14:creationId xmlns:p14="http://schemas.microsoft.com/office/powerpoint/2010/main" val="17732203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45CE8F8-3BC5-4690-B994-24F71D1DCC17}" type="datetimeFigureOut">
              <a:rPr lang="en-US" smtClean="0"/>
              <a:t>6/6/2017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FAAC12C-EE19-406A-8D7F-CB87AAC192D3}" type="slidenum">
              <a:rPr lang="en-US" smtClean="0"/>
              <a:t>‹#›</a:t>
            </a:fld>
            <a:endParaRPr lang="en-US"/>
          </a:p>
        </p:txBody>
      </p:sp>
    </p:spTree>
    <p:extLst>
      <p:ext uri="{BB962C8B-B14F-4D97-AF65-F5344CB8AC3E}">
        <p14:creationId xmlns:p14="http://schemas.microsoft.com/office/powerpoint/2010/main" val="28491130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45CE8F8-3BC5-4690-B994-24F71D1DCC17}" type="datetimeFigureOut">
              <a:rPr lang="en-US" smtClean="0"/>
              <a:t>6/6/2017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FAAC12C-EE19-406A-8D7F-CB87AAC192D3}" type="slidenum">
              <a:rPr lang="en-US" smtClean="0"/>
              <a:t>‹#›</a:t>
            </a:fld>
            <a:endParaRPr lang="en-US"/>
          </a:p>
        </p:txBody>
      </p:sp>
    </p:spTree>
    <p:extLst>
      <p:ext uri="{BB962C8B-B14F-4D97-AF65-F5344CB8AC3E}">
        <p14:creationId xmlns:p14="http://schemas.microsoft.com/office/powerpoint/2010/main" val="25862718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5CE8F8-3BC5-4690-B994-24F71D1DCC17}" type="datetimeFigureOut">
              <a:rPr lang="en-US" smtClean="0"/>
              <a:t>6/6/2017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FAAC12C-EE19-406A-8D7F-CB87AAC192D3}" type="slidenum">
              <a:rPr lang="en-US" smtClean="0"/>
              <a:t>‹#›</a:t>
            </a:fld>
            <a:endParaRPr lang="en-US"/>
          </a:p>
        </p:txBody>
      </p:sp>
    </p:spTree>
    <p:extLst>
      <p:ext uri="{BB962C8B-B14F-4D97-AF65-F5344CB8AC3E}">
        <p14:creationId xmlns:p14="http://schemas.microsoft.com/office/powerpoint/2010/main" val="9380230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45CE8F8-3BC5-4690-B994-24F71D1DCC17}" type="datetimeFigureOut">
              <a:rPr lang="en-US" smtClean="0"/>
              <a:t>6/6/2017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AAC12C-EE19-406A-8D7F-CB87AAC192D3}" type="slidenum">
              <a:rPr lang="en-US" smtClean="0"/>
              <a:t>‹#›</a:t>
            </a:fld>
            <a:endParaRPr lang="en-US"/>
          </a:p>
        </p:txBody>
      </p:sp>
    </p:spTree>
    <p:extLst>
      <p:ext uri="{BB962C8B-B14F-4D97-AF65-F5344CB8AC3E}">
        <p14:creationId xmlns:p14="http://schemas.microsoft.com/office/powerpoint/2010/main" val="36564595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45CE8F8-3BC5-4690-B994-24F71D1DCC17}" type="datetimeFigureOut">
              <a:rPr lang="en-US" smtClean="0"/>
              <a:t>6/6/2017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AAC12C-EE19-406A-8D7F-CB87AAC192D3}" type="slidenum">
              <a:rPr lang="en-US" smtClean="0"/>
              <a:t>‹#›</a:t>
            </a:fld>
            <a:endParaRPr lang="en-US"/>
          </a:p>
        </p:txBody>
      </p:sp>
    </p:spTree>
    <p:extLst>
      <p:ext uri="{BB962C8B-B14F-4D97-AF65-F5344CB8AC3E}">
        <p14:creationId xmlns:p14="http://schemas.microsoft.com/office/powerpoint/2010/main" val="10875221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5CE8F8-3BC5-4690-B994-24F71D1DCC17}" type="datetimeFigureOut">
              <a:rPr lang="en-US" smtClean="0"/>
              <a:t>6/6/2017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AAC12C-EE19-406A-8D7F-CB87AAC192D3}" type="slidenum">
              <a:rPr lang="en-US" smtClean="0"/>
              <a:t>‹#›</a:t>
            </a:fld>
            <a:endParaRPr lang="en-US"/>
          </a:p>
        </p:txBody>
      </p:sp>
    </p:spTree>
    <p:extLst>
      <p:ext uri="{BB962C8B-B14F-4D97-AF65-F5344CB8AC3E}">
        <p14:creationId xmlns:p14="http://schemas.microsoft.com/office/powerpoint/2010/main" val="16114028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mailto:TCNShelp@fcc.gov"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mailto:tcnshelp@fcc.gov"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Communications Protocols: </a:t>
            </a:r>
            <a:br>
              <a:rPr lang="en-US" dirty="0"/>
            </a:br>
            <a:r>
              <a:rPr lang="en-US" dirty="0"/>
              <a:t>The Good Faith Process</a:t>
            </a:r>
          </a:p>
        </p:txBody>
      </p:sp>
      <p:sp>
        <p:nvSpPr>
          <p:cNvPr id="3" name="Subtitle 2"/>
          <p:cNvSpPr>
            <a:spLocks noGrp="1"/>
          </p:cNvSpPr>
          <p:nvPr>
            <p:ph type="subTitle" idx="1"/>
          </p:nvPr>
        </p:nvSpPr>
        <p:spPr>
          <a:xfrm>
            <a:off x="1524000" y="5403197"/>
            <a:ext cx="9144000" cy="1655762"/>
          </a:xfrm>
        </p:spPr>
        <p:txBody>
          <a:bodyPr>
            <a:normAutofit/>
          </a:bodyPr>
          <a:lstStyle/>
          <a:p>
            <a:r>
              <a:rPr lang="en-US" sz="2800" dirty="0"/>
              <a:t>Jill A. Springer</a:t>
            </a:r>
          </a:p>
          <a:p>
            <a:r>
              <a:rPr lang="en-US" sz="2800" dirty="0"/>
              <a:t>Deputy Federal Preservation Officer, FCC</a:t>
            </a:r>
          </a:p>
          <a:p>
            <a:endParaRPr lang="en-US" sz="2800" dirty="0"/>
          </a:p>
        </p:txBody>
      </p:sp>
      <p:pic>
        <p:nvPicPr>
          <p:cNvPr id="5" name="Picture 4"/>
          <p:cNvPicPr/>
          <p:nvPr/>
        </p:nvPicPr>
        <p:blipFill>
          <a:blip r:embed="rId2">
            <a:extLst>
              <a:ext uri="{28A0092B-C50C-407E-A947-70E740481C1C}">
                <a14:useLocalDpi xmlns:a14="http://schemas.microsoft.com/office/drawing/2010/main" val="0"/>
              </a:ext>
            </a:extLst>
          </a:blip>
          <a:srcRect/>
          <a:stretch>
            <a:fillRect/>
          </a:stretch>
        </p:blipFill>
        <p:spPr bwMode="auto">
          <a:xfrm>
            <a:off x="5258178" y="3509963"/>
            <a:ext cx="1680503" cy="1671637"/>
          </a:xfrm>
          <a:prstGeom prst="rect">
            <a:avLst/>
          </a:prstGeom>
          <a:noFill/>
          <a:ln>
            <a:noFill/>
          </a:ln>
        </p:spPr>
      </p:pic>
    </p:spTree>
    <p:extLst>
      <p:ext uri="{BB962C8B-B14F-4D97-AF65-F5344CB8AC3E}">
        <p14:creationId xmlns:p14="http://schemas.microsoft.com/office/powerpoint/2010/main" val="21227350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392237"/>
          </a:xfrm>
        </p:spPr>
        <p:txBody>
          <a:bodyPr>
            <a:normAutofit/>
          </a:bodyPr>
          <a:lstStyle/>
          <a:p>
            <a:r>
              <a:rPr lang="en-US" sz="3600" dirty="0">
                <a:latin typeface="+mn-lt"/>
              </a:rPr>
              <a:t>Overview</a:t>
            </a:r>
          </a:p>
        </p:txBody>
      </p:sp>
      <p:sp>
        <p:nvSpPr>
          <p:cNvPr id="3" name="Subtitle 2"/>
          <p:cNvSpPr>
            <a:spLocks noGrp="1"/>
          </p:cNvSpPr>
          <p:nvPr>
            <p:ph type="subTitle" idx="1"/>
          </p:nvPr>
        </p:nvSpPr>
        <p:spPr>
          <a:xfrm>
            <a:off x="850900" y="2705100"/>
            <a:ext cx="10515600" cy="3924300"/>
          </a:xfrm>
        </p:spPr>
        <p:txBody>
          <a:bodyPr>
            <a:normAutofit/>
          </a:bodyPr>
          <a:lstStyle/>
          <a:p>
            <a:pPr lvl="0" algn="l"/>
            <a:r>
              <a:rPr lang="en-US" sz="2800" dirty="0">
                <a:solidFill>
                  <a:schemeClr val="tx2"/>
                </a:solidFill>
              </a:rPr>
              <a:t>TCNS advances interests of Tribal Nations and industry in ensuring effective Tribal voice in preserving protected cultural resources</a:t>
            </a:r>
          </a:p>
          <a:p>
            <a:pPr marL="800100" lvl="1" indent="-342900" algn="l">
              <a:buFont typeface="Arial" panose="020B0604020202020204" pitchFamily="34" charset="0"/>
              <a:buChar char="•"/>
            </a:pPr>
            <a:r>
              <a:rPr lang="en-US" sz="2400" dirty="0">
                <a:solidFill>
                  <a:schemeClr val="tx2"/>
                </a:solidFill>
              </a:rPr>
              <a:t>Tribal Nations identify geographic areas of interest</a:t>
            </a:r>
          </a:p>
          <a:p>
            <a:pPr marL="800100" lvl="1" indent="-342900" algn="l">
              <a:buFont typeface="Arial" panose="020B0604020202020204" pitchFamily="34" charset="0"/>
              <a:buChar char="•"/>
            </a:pPr>
            <a:r>
              <a:rPr lang="en-US" sz="2400" dirty="0">
                <a:solidFill>
                  <a:schemeClr val="tx2"/>
                </a:solidFill>
              </a:rPr>
              <a:t>TCNS notifies Tribal Nations and informs proponents</a:t>
            </a:r>
          </a:p>
          <a:p>
            <a:pPr marL="800100" lvl="1" indent="-342900" algn="l">
              <a:buFont typeface="Arial" panose="020B0604020202020204" pitchFamily="34" charset="0"/>
              <a:buChar char="•"/>
            </a:pPr>
            <a:r>
              <a:rPr lang="en-US" sz="2400" dirty="0">
                <a:solidFill>
                  <a:schemeClr val="tx2"/>
                </a:solidFill>
              </a:rPr>
              <a:t>Tribal Nations respond through TCNS or offline</a:t>
            </a:r>
          </a:p>
          <a:p>
            <a:pPr marL="800100" lvl="1" indent="-342900" algn="l">
              <a:buFont typeface="Arial" panose="020B0604020202020204" pitchFamily="34" charset="0"/>
              <a:buChar char="•"/>
            </a:pPr>
            <a:r>
              <a:rPr lang="en-US" sz="2400" dirty="0">
                <a:solidFill>
                  <a:schemeClr val="tx2"/>
                </a:solidFill>
              </a:rPr>
              <a:t>Before constructing, proponent must either confirm that Tribal Nations have no cultural resource concerns or obtain FCC authorization</a:t>
            </a:r>
          </a:p>
          <a:p>
            <a:pPr lvl="0" algn="l"/>
            <a:r>
              <a:rPr lang="en-US" sz="2800" dirty="0">
                <a:solidFill>
                  <a:schemeClr val="tx2"/>
                </a:solidFill>
              </a:rPr>
              <a:t>But process poses challenge of concluding review when Tribal Nation fails to respond</a:t>
            </a:r>
          </a:p>
          <a:p>
            <a:endParaRPr lang="en-US" dirty="0"/>
          </a:p>
        </p:txBody>
      </p:sp>
    </p:spTree>
    <p:extLst>
      <p:ext uri="{BB962C8B-B14F-4D97-AF65-F5344CB8AC3E}">
        <p14:creationId xmlns:p14="http://schemas.microsoft.com/office/powerpoint/2010/main" val="12386959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404937"/>
          </a:xfrm>
        </p:spPr>
        <p:txBody>
          <a:bodyPr>
            <a:normAutofit/>
          </a:bodyPr>
          <a:lstStyle/>
          <a:p>
            <a:r>
              <a:rPr lang="en-US" sz="3600" dirty="0">
                <a:latin typeface="+mn-lt"/>
              </a:rPr>
              <a:t>Failure to Respond – Background</a:t>
            </a:r>
          </a:p>
        </p:txBody>
      </p:sp>
      <p:sp>
        <p:nvSpPr>
          <p:cNvPr id="3" name="Subtitle 2"/>
          <p:cNvSpPr>
            <a:spLocks noGrp="1"/>
          </p:cNvSpPr>
          <p:nvPr>
            <p:ph type="subTitle" idx="1"/>
          </p:nvPr>
        </p:nvSpPr>
        <p:spPr>
          <a:xfrm>
            <a:off x="711200" y="2722800"/>
            <a:ext cx="10629900" cy="3855799"/>
          </a:xfrm>
        </p:spPr>
        <p:txBody>
          <a:bodyPr>
            <a:normAutofit/>
          </a:bodyPr>
          <a:lstStyle/>
          <a:p>
            <a:pPr lvl="0" algn="l"/>
            <a:r>
              <a:rPr lang="en-US" sz="2800" dirty="0">
                <a:solidFill>
                  <a:schemeClr val="tx2"/>
                </a:solidFill>
              </a:rPr>
              <a:t>In 2005, FCC established practice where Tribal Nation does not timely respond to initial notice</a:t>
            </a:r>
          </a:p>
          <a:p>
            <a:pPr marL="800100" lvl="1" indent="-342900" algn="l">
              <a:buFont typeface="Arial" panose="020B0604020202020204" pitchFamily="34" charset="0"/>
              <a:buChar char="•"/>
            </a:pPr>
            <a:r>
              <a:rPr lang="en-US" sz="2400" dirty="0">
                <a:solidFill>
                  <a:schemeClr val="tx2"/>
                </a:solidFill>
              </a:rPr>
              <a:t>Proponent waits 30 days, then makes 2 attempts to follow up</a:t>
            </a:r>
          </a:p>
          <a:p>
            <a:pPr marL="800100" lvl="1" indent="-342900" algn="l">
              <a:buFont typeface="Arial" panose="020B0604020202020204" pitchFamily="34" charset="0"/>
              <a:buChar char="•"/>
            </a:pPr>
            <a:r>
              <a:rPr lang="en-US" sz="2400" dirty="0">
                <a:solidFill>
                  <a:schemeClr val="tx2"/>
                </a:solidFill>
              </a:rPr>
              <a:t>If no response within 10 days, may ask FCC to intervene</a:t>
            </a:r>
          </a:p>
          <a:p>
            <a:pPr marL="800100" lvl="1" indent="-342900" algn="l">
              <a:buFont typeface="Arial" panose="020B0604020202020204" pitchFamily="34" charset="0"/>
              <a:buChar char="•"/>
            </a:pPr>
            <a:r>
              <a:rPr lang="en-US" sz="2400" dirty="0">
                <a:solidFill>
                  <a:schemeClr val="tx2"/>
                </a:solidFill>
              </a:rPr>
              <a:t>FCC sends letter giving final opportunity and follows up by phone (unless Tribal Nation requested no calls)</a:t>
            </a:r>
          </a:p>
          <a:p>
            <a:pPr marL="800100" lvl="1" indent="-342900" algn="l">
              <a:buFont typeface="Arial" panose="020B0604020202020204" pitchFamily="34" charset="0"/>
              <a:buChar char="•"/>
            </a:pPr>
            <a:r>
              <a:rPr lang="en-US" sz="2400" dirty="0">
                <a:solidFill>
                  <a:schemeClr val="tx2"/>
                </a:solidFill>
              </a:rPr>
              <a:t>If no response in 20 days, assume no interest</a:t>
            </a:r>
          </a:p>
          <a:p>
            <a:pPr lvl="0" algn="l"/>
            <a:r>
              <a:rPr lang="en-US" sz="2800" dirty="0">
                <a:solidFill>
                  <a:schemeClr val="tx2"/>
                </a:solidFill>
              </a:rPr>
              <a:t>This process not available when Tribal Nation initially requests information or fees, applicant provides, and then no timely response</a:t>
            </a:r>
          </a:p>
          <a:p>
            <a:endParaRPr lang="en-US" dirty="0"/>
          </a:p>
        </p:txBody>
      </p:sp>
    </p:spTree>
    <p:extLst>
      <p:ext uri="{BB962C8B-B14F-4D97-AF65-F5344CB8AC3E}">
        <p14:creationId xmlns:p14="http://schemas.microsoft.com/office/powerpoint/2010/main" val="10581122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443037"/>
          </a:xfrm>
        </p:spPr>
        <p:txBody>
          <a:bodyPr>
            <a:normAutofit/>
          </a:bodyPr>
          <a:lstStyle/>
          <a:p>
            <a:r>
              <a:rPr lang="en-US" sz="3600" dirty="0">
                <a:latin typeface="+mn-lt"/>
              </a:rPr>
              <a:t>Failure to Respond – Good Faith Process</a:t>
            </a:r>
          </a:p>
        </p:txBody>
      </p:sp>
      <p:sp>
        <p:nvSpPr>
          <p:cNvPr id="3" name="Subtitle 2"/>
          <p:cNvSpPr>
            <a:spLocks noGrp="1"/>
          </p:cNvSpPr>
          <p:nvPr>
            <p:ph type="subTitle" idx="1"/>
          </p:nvPr>
        </p:nvSpPr>
        <p:spPr>
          <a:xfrm>
            <a:off x="850900" y="2722801"/>
            <a:ext cx="10502900" cy="4135199"/>
          </a:xfrm>
        </p:spPr>
        <p:txBody>
          <a:bodyPr>
            <a:normAutofit fontScale="92500"/>
          </a:bodyPr>
          <a:lstStyle/>
          <a:p>
            <a:pPr lvl="0" algn="l">
              <a:lnSpc>
                <a:spcPct val="110000"/>
              </a:lnSpc>
              <a:spcBef>
                <a:spcPts val="1800"/>
              </a:spcBef>
            </a:pPr>
            <a:r>
              <a:rPr lang="en-US" sz="3000" dirty="0">
                <a:solidFill>
                  <a:schemeClr val="tx2"/>
                </a:solidFill>
              </a:rPr>
              <a:t>FCC staff has developed an approach addressing cases where Tribal Nation does not timely respond after expressing specific interest and receiving requested materials</a:t>
            </a:r>
          </a:p>
          <a:p>
            <a:pPr lvl="0" algn="l">
              <a:lnSpc>
                <a:spcPct val="110000"/>
              </a:lnSpc>
              <a:spcBef>
                <a:spcPts val="1800"/>
              </a:spcBef>
            </a:pPr>
            <a:r>
              <a:rPr lang="en-US" sz="3000" dirty="0">
                <a:solidFill>
                  <a:schemeClr val="tx2"/>
                </a:solidFill>
              </a:rPr>
              <a:t>Closely based on process for initial untimely response</a:t>
            </a:r>
          </a:p>
          <a:p>
            <a:pPr marL="914400" lvl="1" indent="-457200" algn="l">
              <a:buFont typeface="Arial" panose="020B0604020202020204" pitchFamily="34" charset="0"/>
              <a:buChar char="•"/>
            </a:pPr>
            <a:r>
              <a:rPr lang="en-US" sz="2600" dirty="0">
                <a:solidFill>
                  <a:schemeClr val="tx2"/>
                </a:solidFill>
              </a:rPr>
              <a:t>Similar 30-day initial period, 2 follow up attempts, referral to FCC</a:t>
            </a:r>
          </a:p>
          <a:p>
            <a:pPr marL="914400" lvl="1" indent="-457200" algn="l">
              <a:buFont typeface="Arial" panose="020B0604020202020204" pitchFamily="34" charset="0"/>
              <a:buChar char="•"/>
            </a:pPr>
            <a:r>
              <a:rPr lang="en-US" sz="2600" dirty="0">
                <a:solidFill>
                  <a:schemeClr val="tx2"/>
                </a:solidFill>
              </a:rPr>
              <a:t>FCC makes reasonable efforts to contact Tribal Nation</a:t>
            </a:r>
          </a:p>
          <a:p>
            <a:pPr marL="914400" lvl="1" indent="-457200" algn="l">
              <a:buFont typeface="Arial" panose="020B0604020202020204" pitchFamily="34" charset="0"/>
              <a:buChar char="•"/>
            </a:pPr>
            <a:r>
              <a:rPr lang="en-US" sz="2600" dirty="0">
                <a:solidFill>
                  <a:schemeClr val="tx2"/>
                </a:solidFill>
              </a:rPr>
              <a:t>Applicant must give FCC Form 620 and documentation of Tribal interactions</a:t>
            </a:r>
          </a:p>
          <a:p>
            <a:pPr marL="914400" lvl="1" indent="-457200" algn="l">
              <a:buFont typeface="Arial" panose="020B0604020202020204" pitchFamily="34" charset="0"/>
              <a:buChar char="•"/>
            </a:pPr>
            <a:r>
              <a:rPr lang="en-US" sz="2600" dirty="0">
                <a:solidFill>
                  <a:schemeClr val="tx2"/>
                </a:solidFill>
              </a:rPr>
              <a:t>FCC aims to resolve within 20 days, but applicant may not go forward without affirmative FCC decision</a:t>
            </a:r>
          </a:p>
          <a:p>
            <a:pPr algn="l"/>
            <a:endParaRPr lang="en-US" dirty="0"/>
          </a:p>
        </p:txBody>
      </p:sp>
    </p:spTree>
    <p:extLst>
      <p:ext uri="{BB962C8B-B14F-4D97-AF65-F5344CB8AC3E}">
        <p14:creationId xmlns:p14="http://schemas.microsoft.com/office/powerpoint/2010/main" val="42920722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181773" y="3155655"/>
            <a:ext cx="11828454" cy="2940345"/>
            <a:chOff x="81225" y="3917655"/>
            <a:chExt cx="11828454" cy="2940345"/>
          </a:xfrm>
        </p:grpSpPr>
        <p:cxnSp>
          <p:nvCxnSpPr>
            <p:cNvPr id="5" name="Straight Connector 4"/>
            <p:cNvCxnSpPr/>
            <p:nvPr/>
          </p:nvCxnSpPr>
          <p:spPr>
            <a:xfrm>
              <a:off x="483244" y="4551885"/>
              <a:ext cx="10985679" cy="0"/>
            </a:xfrm>
            <a:prstGeom prst="line">
              <a:avLst/>
            </a:prstGeom>
            <a:ln w="57150"/>
          </p:spPr>
          <p:style>
            <a:lnRef idx="3">
              <a:schemeClr val="dk1"/>
            </a:lnRef>
            <a:fillRef idx="0">
              <a:schemeClr val="dk1"/>
            </a:fillRef>
            <a:effectRef idx="2">
              <a:schemeClr val="dk1"/>
            </a:effectRef>
            <a:fontRef idx="minor">
              <a:schemeClr val="tx1"/>
            </a:fontRef>
          </p:style>
        </p:cxnSp>
        <p:sp>
          <p:nvSpPr>
            <p:cNvPr id="7" name="5-Point Star 6"/>
            <p:cNvSpPr/>
            <p:nvPr/>
          </p:nvSpPr>
          <p:spPr>
            <a:xfrm>
              <a:off x="465524" y="4206962"/>
              <a:ext cx="274320" cy="274320"/>
            </a:xfrm>
            <a:prstGeom prst="star5">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5-Point Star 9"/>
            <p:cNvSpPr/>
            <p:nvPr/>
          </p:nvSpPr>
          <p:spPr>
            <a:xfrm>
              <a:off x="4760322" y="4211756"/>
              <a:ext cx="274320" cy="274320"/>
            </a:xfrm>
            <a:prstGeom prst="star5">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 name="5-Point Star 10"/>
            <p:cNvSpPr/>
            <p:nvPr/>
          </p:nvSpPr>
          <p:spPr>
            <a:xfrm>
              <a:off x="2312950" y="4206962"/>
              <a:ext cx="274320" cy="274320"/>
            </a:xfrm>
            <a:prstGeom prst="star5">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5-Point Star 11"/>
            <p:cNvSpPr/>
            <p:nvPr/>
          </p:nvSpPr>
          <p:spPr>
            <a:xfrm>
              <a:off x="11194603" y="4207724"/>
              <a:ext cx="274320" cy="274320"/>
            </a:xfrm>
            <a:prstGeom prst="star5">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 name="TextBox 12"/>
            <p:cNvSpPr txBox="1"/>
            <p:nvPr/>
          </p:nvSpPr>
          <p:spPr>
            <a:xfrm>
              <a:off x="2099488" y="3933791"/>
              <a:ext cx="757756" cy="369332"/>
            </a:xfrm>
            <a:prstGeom prst="rect">
              <a:avLst/>
            </a:prstGeom>
            <a:noFill/>
          </p:spPr>
          <p:txBody>
            <a:bodyPr wrap="square" rtlCol="0">
              <a:spAutoFit/>
            </a:bodyPr>
            <a:lstStyle/>
            <a:p>
              <a:r>
                <a:rPr lang="en-US" dirty="0">
                  <a:solidFill>
                    <a:prstClr val="black"/>
                  </a:solidFill>
                </a:rPr>
                <a:t>Day 1</a:t>
              </a:r>
            </a:p>
          </p:txBody>
        </p:sp>
        <p:sp>
          <p:nvSpPr>
            <p:cNvPr id="14" name="TextBox 13"/>
            <p:cNvSpPr txBox="1"/>
            <p:nvPr/>
          </p:nvSpPr>
          <p:spPr>
            <a:xfrm>
              <a:off x="4528216" y="3933791"/>
              <a:ext cx="1043929" cy="369332"/>
            </a:xfrm>
            <a:prstGeom prst="rect">
              <a:avLst/>
            </a:prstGeom>
            <a:noFill/>
          </p:spPr>
          <p:txBody>
            <a:bodyPr wrap="square" rtlCol="0">
              <a:spAutoFit/>
            </a:bodyPr>
            <a:lstStyle/>
            <a:p>
              <a:r>
                <a:rPr lang="en-US" dirty="0">
                  <a:solidFill>
                    <a:prstClr val="black"/>
                  </a:solidFill>
                </a:rPr>
                <a:t>Day 30</a:t>
              </a:r>
            </a:p>
          </p:txBody>
        </p:sp>
        <p:grpSp>
          <p:nvGrpSpPr>
            <p:cNvPr id="21" name="Group 20"/>
            <p:cNvGrpSpPr/>
            <p:nvPr/>
          </p:nvGrpSpPr>
          <p:grpSpPr>
            <a:xfrm>
              <a:off x="6772253" y="3926031"/>
              <a:ext cx="905967" cy="555251"/>
              <a:chOff x="8347790" y="3870637"/>
              <a:chExt cx="905967" cy="555251"/>
            </a:xfrm>
          </p:grpSpPr>
          <p:sp>
            <p:nvSpPr>
              <p:cNvPr id="9" name="5-Point Star 8"/>
              <p:cNvSpPr/>
              <p:nvPr/>
            </p:nvSpPr>
            <p:spPr>
              <a:xfrm>
                <a:off x="8580811" y="4151568"/>
                <a:ext cx="274320" cy="274320"/>
              </a:xfrm>
              <a:prstGeom prst="star5">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5" name="TextBox 14"/>
              <p:cNvSpPr txBox="1"/>
              <p:nvPr/>
            </p:nvSpPr>
            <p:spPr>
              <a:xfrm>
                <a:off x="8347790" y="3870637"/>
                <a:ext cx="905967" cy="369332"/>
              </a:xfrm>
              <a:prstGeom prst="rect">
                <a:avLst/>
              </a:prstGeom>
              <a:noFill/>
            </p:spPr>
            <p:txBody>
              <a:bodyPr wrap="square" rtlCol="0">
                <a:spAutoFit/>
              </a:bodyPr>
              <a:lstStyle/>
              <a:p>
                <a:r>
                  <a:rPr lang="en-US" dirty="0">
                    <a:solidFill>
                      <a:prstClr val="black"/>
                    </a:solidFill>
                  </a:rPr>
                  <a:t>Day 40</a:t>
                </a:r>
              </a:p>
            </p:txBody>
          </p:sp>
        </p:grpSp>
        <p:sp>
          <p:nvSpPr>
            <p:cNvPr id="16" name="TextBox 15"/>
            <p:cNvSpPr txBox="1"/>
            <p:nvPr/>
          </p:nvSpPr>
          <p:spPr>
            <a:xfrm>
              <a:off x="10874711" y="3917655"/>
              <a:ext cx="966871" cy="369332"/>
            </a:xfrm>
            <a:prstGeom prst="rect">
              <a:avLst/>
            </a:prstGeom>
            <a:noFill/>
          </p:spPr>
          <p:txBody>
            <a:bodyPr wrap="square" rtlCol="0">
              <a:spAutoFit/>
            </a:bodyPr>
            <a:lstStyle/>
            <a:p>
              <a:r>
                <a:rPr lang="en-US" dirty="0">
                  <a:solidFill>
                    <a:prstClr val="black"/>
                  </a:solidFill>
                </a:rPr>
                <a:t>Day 60</a:t>
              </a:r>
            </a:p>
          </p:txBody>
        </p:sp>
        <p:sp>
          <p:nvSpPr>
            <p:cNvPr id="17" name="TextBox 16"/>
            <p:cNvSpPr txBox="1"/>
            <p:nvPr/>
          </p:nvSpPr>
          <p:spPr>
            <a:xfrm>
              <a:off x="286614" y="3926031"/>
              <a:ext cx="710270" cy="369332"/>
            </a:xfrm>
            <a:prstGeom prst="rect">
              <a:avLst/>
            </a:prstGeom>
            <a:noFill/>
          </p:spPr>
          <p:txBody>
            <a:bodyPr wrap="square" rtlCol="0">
              <a:spAutoFit/>
            </a:bodyPr>
            <a:lstStyle/>
            <a:p>
              <a:r>
                <a:rPr lang="en-US" dirty="0">
                  <a:solidFill>
                    <a:prstClr val="black"/>
                  </a:solidFill>
                </a:rPr>
                <a:t>TCNS</a:t>
              </a:r>
            </a:p>
          </p:txBody>
        </p:sp>
        <p:sp>
          <p:nvSpPr>
            <p:cNvPr id="18" name="TextBox 17"/>
            <p:cNvSpPr txBox="1"/>
            <p:nvPr/>
          </p:nvSpPr>
          <p:spPr>
            <a:xfrm>
              <a:off x="1881782" y="4577709"/>
              <a:ext cx="1896533" cy="954107"/>
            </a:xfrm>
            <a:prstGeom prst="rect">
              <a:avLst/>
            </a:prstGeom>
            <a:noFill/>
          </p:spPr>
          <p:txBody>
            <a:bodyPr wrap="square" rtlCol="0">
              <a:spAutoFit/>
            </a:bodyPr>
            <a:lstStyle/>
            <a:p>
              <a:r>
                <a:rPr lang="en-US" sz="1400" dirty="0">
                  <a:solidFill>
                    <a:prstClr val="black"/>
                  </a:solidFill>
                </a:rPr>
                <a:t>Project proponent sends information to the Tribal Nation that expressed interest.</a:t>
              </a:r>
            </a:p>
          </p:txBody>
        </p:sp>
        <p:sp>
          <p:nvSpPr>
            <p:cNvPr id="19" name="TextBox 18"/>
            <p:cNvSpPr txBox="1"/>
            <p:nvPr/>
          </p:nvSpPr>
          <p:spPr>
            <a:xfrm>
              <a:off x="4086375" y="4591432"/>
              <a:ext cx="2422326" cy="954107"/>
            </a:xfrm>
            <a:prstGeom prst="rect">
              <a:avLst/>
            </a:prstGeom>
            <a:noFill/>
          </p:spPr>
          <p:txBody>
            <a:bodyPr wrap="square" rtlCol="0">
              <a:spAutoFit/>
            </a:bodyPr>
            <a:lstStyle/>
            <a:p>
              <a:r>
                <a:rPr lang="en-US" sz="1400" dirty="0">
                  <a:solidFill>
                    <a:prstClr val="black"/>
                  </a:solidFill>
                </a:rPr>
                <a:t>Proponent sends letter to Tribal Nation confirming receipt of information and requesting response.</a:t>
              </a:r>
            </a:p>
          </p:txBody>
        </p:sp>
        <p:sp>
          <p:nvSpPr>
            <p:cNvPr id="20" name="TextBox 19"/>
            <p:cNvSpPr txBox="1"/>
            <p:nvPr/>
          </p:nvSpPr>
          <p:spPr>
            <a:xfrm>
              <a:off x="4097008" y="5473005"/>
              <a:ext cx="2303792" cy="1384995"/>
            </a:xfrm>
            <a:prstGeom prst="rect">
              <a:avLst/>
            </a:prstGeom>
            <a:noFill/>
          </p:spPr>
          <p:txBody>
            <a:bodyPr wrap="square" rtlCol="0">
              <a:spAutoFit/>
            </a:bodyPr>
            <a:lstStyle/>
            <a:p>
              <a:r>
                <a:rPr lang="en-US" sz="1400" dirty="0">
                  <a:solidFill>
                    <a:prstClr val="black"/>
                  </a:solidFill>
                </a:rPr>
                <a:t>Within the 10 days following the letter, proponent attempts to contact the Tribal Nation at least twice, by phone and mail/email, on two separate days.</a:t>
              </a:r>
            </a:p>
          </p:txBody>
        </p:sp>
        <p:sp>
          <p:nvSpPr>
            <p:cNvPr id="22" name="TextBox 21"/>
            <p:cNvSpPr txBox="1"/>
            <p:nvPr/>
          </p:nvSpPr>
          <p:spPr>
            <a:xfrm>
              <a:off x="81225" y="4578072"/>
              <a:ext cx="1831317" cy="954107"/>
            </a:xfrm>
            <a:prstGeom prst="rect">
              <a:avLst/>
            </a:prstGeom>
            <a:noFill/>
          </p:spPr>
          <p:txBody>
            <a:bodyPr wrap="square" rtlCol="0">
              <a:spAutoFit/>
            </a:bodyPr>
            <a:lstStyle/>
            <a:p>
              <a:r>
                <a:rPr lang="en-US" sz="1400" dirty="0">
                  <a:solidFill>
                    <a:prstClr val="black"/>
                  </a:solidFill>
                </a:rPr>
                <a:t>Tribal Nation receives TCNS notification and </a:t>
              </a:r>
            </a:p>
            <a:p>
              <a:r>
                <a:rPr lang="en-US" sz="1400" dirty="0">
                  <a:solidFill>
                    <a:prstClr val="black"/>
                  </a:solidFill>
                </a:rPr>
                <a:t>makes a specific response.</a:t>
              </a:r>
            </a:p>
          </p:txBody>
        </p:sp>
        <p:sp>
          <p:nvSpPr>
            <p:cNvPr id="23" name="TextBox 22"/>
            <p:cNvSpPr txBox="1"/>
            <p:nvPr/>
          </p:nvSpPr>
          <p:spPr>
            <a:xfrm>
              <a:off x="6550594" y="4577709"/>
              <a:ext cx="2204225" cy="2246769"/>
            </a:xfrm>
            <a:prstGeom prst="rect">
              <a:avLst/>
            </a:prstGeom>
            <a:noFill/>
          </p:spPr>
          <p:txBody>
            <a:bodyPr wrap="square" rtlCol="0">
              <a:spAutoFit/>
            </a:bodyPr>
            <a:lstStyle/>
            <a:p>
              <a:r>
                <a:rPr lang="en-US" sz="1400" dirty="0">
                  <a:solidFill>
                    <a:prstClr val="black"/>
                  </a:solidFill>
                </a:rPr>
                <a:t>The project proponent sends a 40-day letter, copying the FCC by uploading it to TCNS and sending an email to </a:t>
              </a:r>
              <a:r>
                <a:rPr lang="en-US" sz="1400" dirty="0">
                  <a:solidFill>
                    <a:prstClr val="black"/>
                  </a:solidFill>
                  <a:hlinkClick r:id="rId2"/>
                </a:rPr>
                <a:t>TCNShelp@fcc.gov</a:t>
              </a:r>
              <a:r>
                <a:rPr lang="en-US" sz="1400" dirty="0">
                  <a:solidFill>
                    <a:prstClr val="black"/>
                  </a:solidFill>
                </a:rPr>
                <a:t>.</a:t>
              </a:r>
            </a:p>
            <a:p>
              <a:endParaRPr lang="en-US" sz="1000" dirty="0">
                <a:solidFill>
                  <a:prstClr val="black"/>
                </a:solidFill>
              </a:endParaRPr>
            </a:p>
            <a:p>
              <a:r>
                <a:rPr lang="en-US" sz="1400" dirty="0">
                  <a:solidFill>
                    <a:prstClr val="black"/>
                  </a:solidFill>
                </a:rPr>
                <a:t>The FCC makes reasonable efforts to contact the Tribal Nation to close the case.</a:t>
              </a:r>
            </a:p>
          </p:txBody>
        </p:sp>
        <p:sp>
          <p:nvSpPr>
            <p:cNvPr id="24" name="TextBox 23"/>
            <p:cNvSpPr txBox="1"/>
            <p:nvPr/>
          </p:nvSpPr>
          <p:spPr>
            <a:xfrm>
              <a:off x="10078362" y="4583892"/>
              <a:ext cx="1831317" cy="2246769"/>
            </a:xfrm>
            <a:prstGeom prst="rect">
              <a:avLst/>
            </a:prstGeom>
            <a:noFill/>
          </p:spPr>
          <p:txBody>
            <a:bodyPr wrap="square" rtlCol="0">
              <a:spAutoFit/>
            </a:bodyPr>
            <a:lstStyle/>
            <a:p>
              <a:r>
                <a:rPr lang="en-US" sz="1400" dirty="0">
                  <a:solidFill>
                    <a:prstClr val="black"/>
                  </a:solidFill>
                </a:rPr>
                <a:t>If efforts to contact the Tribal Nation are not successful, the FCC may authorize construction and send the Tribal Nation a close-out email.  Construction may not begin until the FCC has taken such action.  </a:t>
              </a:r>
            </a:p>
          </p:txBody>
        </p:sp>
      </p:grpSp>
      <p:sp>
        <p:nvSpPr>
          <p:cNvPr id="3" name="Title 2"/>
          <p:cNvSpPr>
            <a:spLocks noGrp="1"/>
          </p:cNvSpPr>
          <p:nvPr>
            <p:ph type="ctrTitle"/>
          </p:nvPr>
        </p:nvSpPr>
        <p:spPr>
          <a:xfrm>
            <a:off x="1524000" y="1122363"/>
            <a:ext cx="9144000" cy="1498967"/>
          </a:xfrm>
        </p:spPr>
        <p:txBody>
          <a:bodyPr>
            <a:normAutofit/>
          </a:bodyPr>
          <a:lstStyle/>
          <a:p>
            <a:r>
              <a:rPr lang="en-US" sz="3600" dirty="0">
                <a:solidFill>
                  <a:prstClr val="black"/>
                </a:solidFill>
                <a:latin typeface="+mn-lt"/>
              </a:rPr>
              <a:t>TIMELINE FOR GOOD FAITH PROCESS</a:t>
            </a:r>
            <a:endParaRPr lang="en-US" sz="3600" dirty="0">
              <a:latin typeface="+mn-lt"/>
            </a:endParaRPr>
          </a:p>
        </p:txBody>
      </p:sp>
    </p:spTree>
    <p:extLst>
      <p:ext uri="{BB962C8B-B14F-4D97-AF65-F5344CB8AC3E}">
        <p14:creationId xmlns:p14="http://schemas.microsoft.com/office/powerpoint/2010/main" val="16279566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938337"/>
          </a:xfrm>
        </p:spPr>
        <p:txBody>
          <a:bodyPr>
            <a:normAutofit/>
          </a:bodyPr>
          <a:lstStyle/>
          <a:p>
            <a:r>
              <a:rPr lang="en-US" sz="3600" dirty="0">
                <a:solidFill>
                  <a:prstClr val="black"/>
                </a:solidFill>
                <a:latin typeface="+mn-lt"/>
              </a:rPr>
              <a:t>Good Faith Process for Resolution of </a:t>
            </a:r>
            <a:br>
              <a:rPr lang="en-US" sz="3600" dirty="0">
                <a:solidFill>
                  <a:prstClr val="black"/>
                </a:solidFill>
                <a:latin typeface="+mn-lt"/>
              </a:rPr>
            </a:br>
            <a:r>
              <a:rPr lang="en-US" sz="3600" dirty="0">
                <a:solidFill>
                  <a:prstClr val="black"/>
                </a:solidFill>
                <a:latin typeface="+mn-lt"/>
              </a:rPr>
              <a:t>Non-responsive TCNS Cases</a:t>
            </a:r>
            <a:endParaRPr lang="en-US" sz="3600" dirty="0">
              <a:latin typeface="+mn-lt"/>
            </a:endParaRPr>
          </a:p>
        </p:txBody>
      </p:sp>
      <p:sp>
        <p:nvSpPr>
          <p:cNvPr id="3" name="Subtitle 2"/>
          <p:cNvSpPr>
            <a:spLocks noGrp="1"/>
          </p:cNvSpPr>
          <p:nvPr>
            <p:ph type="subTitle" idx="1"/>
          </p:nvPr>
        </p:nvSpPr>
        <p:spPr>
          <a:xfrm>
            <a:off x="762000" y="3060700"/>
            <a:ext cx="10604500" cy="3327400"/>
          </a:xfrm>
        </p:spPr>
        <p:txBody>
          <a:bodyPr>
            <a:normAutofit lnSpcReduction="10000"/>
          </a:bodyPr>
          <a:lstStyle/>
          <a:p>
            <a:pPr algn="l"/>
            <a:r>
              <a:rPr lang="en-US" sz="2800" dirty="0">
                <a:solidFill>
                  <a:schemeClr val="tx2"/>
                </a:solidFill>
              </a:rPr>
              <a:t>Stipulations:  </a:t>
            </a:r>
            <a:endParaRPr lang="en-US" dirty="0">
              <a:solidFill>
                <a:schemeClr val="tx2"/>
              </a:solidFill>
            </a:endParaRPr>
          </a:p>
          <a:p>
            <a:pPr marL="342900" indent="-342900" algn="l">
              <a:buFont typeface="Arial" panose="020B0604020202020204" pitchFamily="34" charset="0"/>
              <a:buChar char="•"/>
            </a:pPr>
            <a:r>
              <a:rPr lang="en-US" dirty="0">
                <a:solidFill>
                  <a:schemeClr val="tx2"/>
                </a:solidFill>
              </a:rPr>
              <a:t>Tribal Nation has initially responded with an expression of interest more specific than a pre-set TCNS reply, but consequently ceased communications.  </a:t>
            </a:r>
          </a:p>
          <a:p>
            <a:pPr marL="342900" indent="-342900" algn="l">
              <a:buFont typeface="Arial" panose="020B0604020202020204" pitchFamily="34" charset="0"/>
              <a:buChar char="•"/>
            </a:pPr>
            <a:r>
              <a:rPr lang="en-US" dirty="0">
                <a:solidFill>
                  <a:schemeClr val="tx2"/>
                </a:solidFill>
              </a:rPr>
              <a:t>Pre-set TCNS reply cases should be referred within the system. </a:t>
            </a:r>
          </a:p>
          <a:p>
            <a:pPr marL="342900" indent="-342900" algn="l">
              <a:buFont typeface="Arial" panose="020B0604020202020204" pitchFamily="34" charset="0"/>
              <a:buChar char="•"/>
            </a:pPr>
            <a:r>
              <a:rPr lang="en-US" dirty="0">
                <a:solidFill>
                  <a:schemeClr val="tx2"/>
                </a:solidFill>
              </a:rPr>
              <a:t>If the Tribal Nation has previously expressed preference for a different form of communication, such preference takes precedence over this process.</a:t>
            </a:r>
          </a:p>
          <a:p>
            <a:pPr marL="342900" indent="-342900" algn="l">
              <a:buFont typeface="Arial" panose="020B0604020202020204" pitchFamily="34" charset="0"/>
              <a:buChar char="•"/>
            </a:pPr>
            <a:r>
              <a:rPr lang="en-US" dirty="0">
                <a:solidFill>
                  <a:schemeClr val="tx2"/>
                </a:solidFill>
              </a:rPr>
              <a:t>Does not apply on Tribal lands; if there is an archaeological site located in the direct APE; or if there is an identified potential to affect a resource of cultural or religious significance to the Tribal Nation.</a:t>
            </a:r>
            <a:endParaRPr lang="en-US" dirty="0"/>
          </a:p>
        </p:txBody>
      </p:sp>
    </p:spTree>
    <p:extLst>
      <p:ext uri="{BB962C8B-B14F-4D97-AF65-F5344CB8AC3E}">
        <p14:creationId xmlns:p14="http://schemas.microsoft.com/office/powerpoint/2010/main" val="22649251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531937"/>
          </a:xfrm>
        </p:spPr>
        <p:txBody>
          <a:bodyPr>
            <a:normAutofit/>
          </a:bodyPr>
          <a:lstStyle/>
          <a:p>
            <a:r>
              <a:rPr lang="en-US" sz="3600" dirty="0">
                <a:latin typeface="+mn-lt"/>
              </a:rPr>
              <a:t>Good Faith Process – Implementation</a:t>
            </a:r>
          </a:p>
        </p:txBody>
      </p:sp>
      <p:sp>
        <p:nvSpPr>
          <p:cNvPr id="3" name="Subtitle 2"/>
          <p:cNvSpPr>
            <a:spLocks noGrp="1"/>
          </p:cNvSpPr>
          <p:nvPr>
            <p:ph type="subTitle" idx="1"/>
          </p:nvPr>
        </p:nvSpPr>
        <p:spPr>
          <a:xfrm>
            <a:off x="901700" y="2722801"/>
            <a:ext cx="10452100" cy="3931999"/>
          </a:xfrm>
        </p:spPr>
        <p:txBody>
          <a:bodyPr>
            <a:normAutofit/>
          </a:bodyPr>
          <a:lstStyle/>
          <a:p>
            <a:pPr marL="914400" lvl="1" indent="-457200" algn="l">
              <a:lnSpc>
                <a:spcPct val="100000"/>
              </a:lnSpc>
              <a:spcBef>
                <a:spcPts val="1200"/>
              </a:spcBef>
              <a:buFont typeface="Arial" panose="020B0604020202020204" pitchFamily="34" charset="0"/>
              <a:buChar char="•"/>
            </a:pPr>
            <a:r>
              <a:rPr lang="en-US" sz="2800" dirty="0">
                <a:solidFill>
                  <a:schemeClr val="tx2"/>
                </a:solidFill>
              </a:rPr>
              <a:t>After thirty day letter is sent and two additional attempts at contact are made, copy the FCC on the forty day letter by uploading it to TCNS and sending an email to </a:t>
            </a:r>
            <a:r>
              <a:rPr lang="en-US" sz="2800" dirty="0">
                <a:solidFill>
                  <a:schemeClr val="tx2"/>
                </a:solidFill>
                <a:hlinkClick r:id="rId2"/>
              </a:rPr>
              <a:t>tcnshelp@fcc.gov</a:t>
            </a:r>
            <a:endParaRPr lang="en-US" sz="2800" dirty="0">
              <a:solidFill>
                <a:schemeClr val="tx2"/>
              </a:solidFill>
            </a:endParaRPr>
          </a:p>
          <a:p>
            <a:pPr marL="914400" lvl="1" indent="-457200" algn="l">
              <a:lnSpc>
                <a:spcPct val="100000"/>
              </a:lnSpc>
              <a:spcBef>
                <a:spcPts val="1200"/>
              </a:spcBef>
              <a:buFont typeface="Arial" panose="020B0604020202020204" pitchFamily="34" charset="0"/>
              <a:buChar char="•"/>
            </a:pPr>
            <a:r>
              <a:rPr lang="en-US" sz="2800" dirty="0">
                <a:solidFill>
                  <a:schemeClr val="tx2"/>
                </a:solidFill>
              </a:rPr>
              <a:t>Email to the FCC should include a complete record of the attempts to contact the Tribe and all communications</a:t>
            </a:r>
          </a:p>
          <a:p>
            <a:pPr marL="914400" lvl="1" indent="-457200" algn="l">
              <a:spcBef>
                <a:spcPts val="1200"/>
              </a:spcBef>
              <a:buFont typeface="Arial" panose="020B0604020202020204" pitchFamily="34" charset="0"/>
              <a:buChar char="•"/>
            </a:pPr>
            <a:r>
              <a:rPr lang="en-US" sz="2800" dirty="0">
                <a:solidFill>
                  <a:schemeClr val="tx2"/>
                </a:solidFill>
              </a:rPr>
              <a:t>FCC will notify you upon time-out or resolution</a:t>
            </a:r>
          </a:p>
          <a:p>
            <a:pPr algn="l"/>
            <a:endParaRPr lang="en-US" dirty="0"/>
          </a:p>
        </p:txBody>
      </p:sp>
    </p:spTree>
    <p:extLst>
      <p:ext uri="{BB962C8B-B14F-4D97-AF65-F5344CB8AC3E}">
        <p14:creationId xmlns:p14="http://schemas.microsoft.com/office/powerpoint/2010/main" val="29400441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4279" y="2120900"/>
            <a:ext cx="11055344" cy="2541252"/>
          </a:xfrm>
        </p:spPr>
        <p:txBody>
          <a:bodyPr>
            <a:normAutofit/>
          </a:bodyPr>
          <a:lstStyle/>
          <a:p>
            <a:r>
              <a:rPr lang="en-US" sz="5400" dirty="0"/>
              <a:t/>
            </a:r>
            <a:br>
              <a:rPr lang="en-US" sz="5400" dirty="0"/>
            </a:br>
            <a:r>
              <a:rPr lang="en-US" sz="5400" dirty="0"/>
              <a:t>QUESTIONS</a:t>
            </a:r>
            <a:r>
              <a:rPr lang="en-US" sz="2400" dirty="0"/>
              <a:t/>
            </a:r>
            <a:br>
              <a:rPr lang="en-US" sz="2400" dirty="0"/>
            </a:br>
            <a:r>
              <a:rPr lang="en-US" sz="2400" dirty="0"/>
              <a:t/>
            </a:r>
            <a:br>
              <a:rPr lang="en-US" sz="2400" dirty="0"/>
            </a:br>
            <a:endParaRPr lang="en-US" sz="4400" dirty="0"/>
          </a:p>
        </p:txBody>
      </p:sp>
      <p:pic>
        <p:nvPicPr>
          <p:cNvPr id="5" name="Picture 4"/>
          <p:cNvPicPr/>
          <p:nvPr/>
        </p:nvPicPr>
        <p:blipFill>
          <a:blip r:embed="rId2">
            <a:extLst>
              <a:ext uri="{28A0092B-C50C-407E-A947-70E740481C1C}">
                <a14:useLocalDpi xmlns:a14="http://schemas.microsoft.com/office/drawing/2010/main" val="0"/>
              </a:ext>
            </a:extLst>
          </a:blip>
          <a:srcRect/>
          <a:stretch>
            <a:fillRect/>
          </a:stretch>
        </p:blipFill>
        <p:spPr bwMode="auto">
          <a:xfrm>
            <a:off x="5190565" y="3767988"/>
            <a:ext cx="1812799" cy="1788327"/>
          </a:xfrm>
          <a:prstGeom prst="rect">
            <a:avLst/>
          </a:prstGeom>
          <a:noFill/>
          <a:ln>
            <a:noFill/>
          </a:ln>
        </p:spPr>
      </p:pic>
      <p:sp>
        <p:nvSpPr>
          <p:cNvPr id="7" name="Subtitle 2"/>
          <p:cNvSpPr txBox="1">
            <a:spLocks/>
          </p:cNvSpPr>
          <p:nvPr/>
        </p:nvSpPr>
        <p:spPr>
          <a:xfrm>
            <a:off x="586154" y="5251938"/>
            <a:ext cx="10925908" cy="140677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7911853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913</TotalTime>
  <Words>594</Words>
  <Application>Microsoft Office PowerPoint</Application>
  <PresentationFormat>Widescreen</PresentationFormat>
  <Paragraphs>50</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Communications Protocols:  The Good Faith Process</vt:lpstr>
      <vt:lpstr>Overview</vt:lpstr>
      <vt:lpstr>Failure to Respond – Background</vt:lpstr>
      <vt:lpstr>Failure to Respond – Good Faith Process</vt:lpstr>
      <vt:lpstr>TIMELINE FOR GOOD FAITH PROCESS</vt:lpstr>
      <vt:lpstr>Good Faith Process for Resolution of  Non-responsive TCNS Cases</vt:lpstr>
      <vt:lpstr>Good Faith Process – Implementation</vt:lpstr>
      <vt:lpstr> QUESTIONS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Jill Springer</dc:creator>
  <cp:lastModifiedBy>Cecilia Sulhoff</cp:lastModifiedBy>
  <cp:revision>32</cp:revision>
  <dcterms:created xsi:type="dcterms:W3CDTF">2016-10-13T13:54:51Z</dcterms:created>
  <dcterms:modified xsi:type="dcterms:W3CDTF">2017-06-06T22:59:47Z</dcterms:modified>
</cp:coreProperties>
</file>