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84" r:id="rId10"/>
    <p:sldId id="301" r:id="rId11"/>
    <p:sldId id="291" r:id="rId12"/>
    <p:sldId id="292" r:id="rId13"/>
    <p:sldId id="293" r:id="rId14"/>
    <p:sldId id="296" r:id="rId15"/>
    <p:sldId id="294" r:id="rId16"/>
    <p:sldId id="298" r:id="rId17"/>
    <p:sldId id="286" r:id="rId18"/>
    <p:sldId id="269" r:id="rId19"/>
    <p:sldId id="289" r:id="rId20"/>
    <p:sldId id="302" r:id="rId21"/>
    <p:sldId id="271" r:id="rId22"/>
    <p:sldId id="274" r:id="rId23"/>
    <p:sldId id="275" r:id="rId24"/>
    <p:sldId id="276" r:id="rId25"/>
    <p:sldId id="278" r:id="rId26"/>
    <p:sldId id="280" r:id="rId27"/>
    <p:sldId id="299" r:id="rId28"/>
    <p:sldId id="300" r:id="rId29"/>
    <p:sldId id="282" r:id="rId30"/>
    <p:sldId id="267" r:id="rId31"/>
    <p:sldId id="26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1" name="Author" initials="A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07E"/>
    <a:srgbClr val="32599E"/>
    <a:srgbClr val="3662B0"/>
    <a:srgbClr val="386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715" autoAdjust="0"/>
  </p:normalViewPr>
  <p:slideViewPr>
    <p:cSldViewPr snapToGrid="0">
      <p:cViewPr varScale="1">
        <p:scale>
          <a:sx n="93" d="100"/>
          <a:sy n="93" d="100"/>
        </p:scale>
        <p:origin x="11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96384-1A59-4277-80D5-A714DC777630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781C2-2C4F-4BD7-ADC5-6EE3B31CB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1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49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43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66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53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0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47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0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92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00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55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4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39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10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98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08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30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50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30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849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66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72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90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4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87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40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24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38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67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80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781C2-2C4F-4BD7-ADC5-6EE3B31CB2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4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April 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0D11-B55D-47A4-921A-186C7B1F73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83" y="2398979"/>
            <a:ext cx="3088433" cy="258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78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19200"/>
            <a:ext cx="4011084" cy="9334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19201"/>
            <a:ext cx="6815667" cy="4906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3601"/>
            <a:ext cx="4011084" cy="3992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3ABA8-1D41-458F-A311-A3C454CEF6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692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43000"/>
            <a:ext cx="7315200" cy="35845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23DF9-780E-4278-B935-F6334ECC3A3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0851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FFD19-9317-4037-98F2-DB491856EE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25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143001"/>
            <a:ext cx="2743200" cy="498316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1"/>
            <a:ext cx="8026400" cy="4983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DA4A3-2C67-4A13-A39B-297B27ECE1C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88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096000"/>
            <a:ext cx="1219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304800" y="152401"/>
            <a:ext cx="1168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4000" dirty="0">
                <a:solidFill>
                  <a:schemeClr val="bg1"/>
                </a:solidFill>
              </a:rPr>
              <a:t>39 GHz Reconfiguration Procedures Webinar</a:t>
            </a:r>
            <a:endParaRPr lang="en-US" sz="40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2438400"/>
            <a:ext cx="2546351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5600" y="2130426"/>
            <a:ext cx="7112000" cy="1470025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5600" y="3657600"/>
            <a:ext cx="7213600" cy="7620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9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914400" y="3733800"/>
            <a:ext cx="103632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09800"/>
            <a:ext cx="10363200" cy="139065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CD406A-67D6-4AC9-99D4-191FD22923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0303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CC0AA-6B43-4823-99EA-523ED8E6B530}"/>
              </a:ext>
            </a:extLst>
          </p:cNvPr>
          <p:cNvSpPr txBox="1"/>
          <p:nvPr userDrawn="1"/>
        </p:nvSpPr>
        <p:spPr>
          <a:xfrm>
            <a:off x="3581400" y="6396594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A507E"/>
                </a:solidFill>
              </a:rPr>
              <a:t>Questions? Email 39GHzReconfiguration@fcc.gov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1E2F77-E12F-48AA-BD29-8095A297CEE3}"/>
              </a:ext>
            </a:extLst>
          </p:cNvPr>
          <p:cNvSpPr txBox="1"/>
          <p:nvPr userDrawn="1"/>
        </p:nvSpPr>
        <p:spPr>
          <a:xfrm>
            <a:off x="11121081" y="6392388"/>
            <a:ext cx="46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DAD4BA2-6828-4895-AA7F-C1ED6A8FEF64}" type="slidenum">
              <a:rPr lang="en-US" b="1" smtClean="0">
                <a:solidFill>
                  <a:srgbClr val="2A507E"/>
                </a:solidFill>
              </a:rPr>
              <a:t>‹#›</a:t>
            </a:fld>
            <a:endParaRPr lang="en-US" b="1" dirty="0">
              <a:solidFill>
                <a:srgbClr val="2A50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3327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65238"/>
            <a:ext cx="10972800" cy="1630362"/>
          </a:xfrm>
        </p:spPr>
        <p:txBody>
          <a:bodyPr/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  <a:lvl2pPr>
              <a:defRPr sz="1200">
                <a:latin typeface="Arial" pitchFamily="34" charset="0"/>
                <a:cs typeface="Arial" pitchFamily="34" charset="0"/>
              </a:defRPr>
            </a:lvl2pPr>
            <a:lvl3pPr>
              <a:defRPr sz="12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78FC6-1C82-49EF-B56D-159077ABBEC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867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F5C4-7EF3-446C-A9CC-30E26CBCBB3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0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8C1E0-3458-4A06-A6EC-B96C8D0CDD3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984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46B41-61A7-4909-A9D0-4B83A1D819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0658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DD07D-5F33-484B-815E-829634EEF01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7645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April 16,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C0D11-B55D-47A4-921A-186C7B1F7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952500"/>
          </a:xfrm>
          <a:prstGeom prst="rect">
            <a:avLst/>
          </a:prstGeom>
          <a:solidFill>
            <a:srgbClr val="2A50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76200"/>
            <a:ext cx="10972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65238"/>
            <a:ext cx="10972800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008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2A507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03B6A2-6AA3-482C-9725-AD6DC5A6BF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2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6410326"/>
            <a:ext cx="57996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6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39GHzReconfiguration@fcc.gov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cc.gov/news-events/events/2019/04/april-2019-open-commission-meet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1C36A-9028-41FC-A85B-79873CC1B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0981"/>
            <a:ext cx="9144000" cy="1808982"/>
          </a:xfrm>
        </p:spPr>
        <p:txBody>
          <a:bodyPr anchor="t">
            <a:normAutofit fontScale="90000"/>
          </a:bodyPr>
          <a:lstStyle/>
          <a:p>
            <a:r>
              <a:rPr lang="en-US" sz="6600" dirty="0"/>
              <a:t>39 GHz Reconfiguration Procedures Webinar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39E0F26-9122-4269-B1AC-B5458F398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sz="2800" dirty="0"/>
              <a:t>April 4, 2019</a:t>
            </a:r>
          </a:p>
        </p:txBody>
      </p:sp>
    </p:spTree>
    <p:extLst>
      <p:ext uri="{BB962C8B-B14F-4D97-AF65-F5344CB8AC3E}">
        <p14:creationId xmlns:p14="http://schemas.microsoft.com/office/powerpoint/2010/main" val="3081512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05E1-DD0F-4794-922A-2229825A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Appendices to the PN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30231-DDEB-4B67-91B1-15F7E49AA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59796"/>
            <a:ext cx="10410497" cy="4236203"/>
          </a:xfrm>
        </p:spPr>
        <p:txBody>
          <a:bodyPr>
            <a:normAutofit/>
          </a:bodyPr>
          <a:lstStyle/>
          <a:p>
            <a:r>
              <a:rPr lang="en-US" sz="3400" dirty="0"/>
              <a:t>Detailed reconfiguration procedures are in Appendix A</a:t>
            </a:r>
          </a:p>
          <a:p>
            <a:endParaRPr lang="en-US" sz="3400" dirty="0"/>
          </a:p>
          <a:p>
            <a:r>
              <a:rPr lang="en-US" sz="3400" dirty="0"/>
              <a:t>Initial results of each incumbent’s aggregated holdings are in Appendix B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62646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577174-3357-4A88-9937-43CFC14F0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Calculate Existing Holdings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39485-FEE1-46A7-8AD6-8BBBA6C645A7}"/>
              </a:ext>
            </a:extLst>
          </p:cNvPr>
          <p:cNvSpPr txBox="1"/>
          <p:nvPr/>
        </p:nvSpPr>
        <p:spPr>
          <a:xfrm>
            <a:off x="334036" y="1917227"/>
            <a:ext cx="57619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First we identify the area in each PEA where an incumbent has holdings using the license data from ULS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846D5-75DE-418C-AF4F-F23B9825061E}"/>
              </a:ext>
            </a:extLst>
          </p:cNvPr>
          <p:cNvSpPr txBox="1"/>
          <p:nvPr/>
        </p:nvSpPr>
        <p:spPr>
          <a:xfrm>
            <a:off x="334036" y="4582537"/>
            <a:ext cx="10658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License holdings are quantified by the population covered multiplied by the bandwidth of the existing license (50 MHz) to establish the MHz-population (MHz-pops) of the license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B52007-6128-42DF-94E2-539C6C92DBF3}"/>
              </a:ext>
            </a:extLst>
          </p:cNvPr>
          <p:cNvGrpSpPr/>
          <p:nvPr/>
        </p:nvGrpSpPr>
        <p:grpSpPr>
          <a:xfrm>
            <a:off x="5719954" y="769668"/>
            <a:ext cx="6757859" cy="4779322"/>
            <a:chOff x="5421780" y="910222"/>
            <a:chExt cx="6757859" cy="4779322"/>
          </a:xfrm>
        </p:grpSpPr>
        <p:pic>
          <p:nvPicPr>
            <p:cNvPr id="54" name="PEA Partial License">
              <a:extLst>
                <a:ext uri="{FF2B5EF4-FFF2-40B4-BE49-F238E27FC236}">
                  <a16:creationId xmlns:a16="http://schemas.microsoft.com/office/drawing/2014/main" id="{18E5BA1F-6502-E240-AA1C-C3B017117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21780" y="910222"/>
              <a:ext cx="6757859" cy="4779322"/>
            </a:xfrm>
            <a:prstGeom prst="rect">
              <a:avLst/>
            </a:prstGeom>
          </p:spPr>
        </p:pic>
        <p:pic>
          <p:nvPicPr>
            <p:cNvPr id="56" name="PEA Boundary Outline">
              <a:extLst>
                <a:ext uri="{FF2B5EF4-FFF2-40B4-BE49-F238E27FC236}">
                  <a16:creationId xmlns:a16="http://schemas.microsoft.com/office/drawing/2014/main" id="{2D37274A-D83A-4141-916E-B8E22B317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1780" y="910222"/>
              <a:ext cx="6757859" cy="4779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586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577174-3357-4A88-9937-43CFC14F0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 Existing Holdings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39485-FEE1-46A7-8AD6-8BBBA6C645A7}"/>
              </a:ext>
            </a:extLst>
          </p:cNvPr>
          <p:cNvSpPr txBox="1"/>
          <p:nvPr/>
        </p:nvSpPr>
        <p:spPr>
          <a:xfrm>
            <a:off x="334036" y="1690688"/>
            <a:ext cx="61370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 determine the population covered by the license, we use a</a:t>
            </a:r>
          </a:p>
          <a:p>
            <a:r>
              <a:rPr lang="en-US" sz="3200" dirty="0"/>
              <a:t>2</a:t>
            </a:r>
            <a:r>
              <a:rPr lang="en-US" sz="2400" dirty="0"/>
              <a:t> </a:t>
            </a:r>
            <a:r>
              <a:rPr lang="en-US" sz="3200" dirty="0"/>
              <a:t>km x 2 km grid as described in Appendix A of the PN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846D5-75DE-418C-AF4F-F23B9825061E}"/>
              </a:ext>
            </a:extLst>
          </p:cNvPr>
          <p:cNvSpPr txBox="1"/>
          <p:nvPr/>
        </p:nvSpPr>
        <p:spPr>
          <a:xfrm>
            <a:off x="334036" y="4659480"/>
            <a:ext cx="99704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PEA has a total population of 24,500 but the license covers only 19,600. Calculated holdings for this license:</a:t>
            </a:r>
          </a:p>
          <a:p>
            <a:r>
              <a:rPr lang="en-US" sz="2400" dirty="0"/>
              <a:t>      </a:t>
            </a:r>
            <a:r>
              <a:rPr lang="en-US" sz="3200" dirty="0"/>
              <a:t>19,600   x   50    =  </a:t>
            </a:r>
            <a:r>
              <a:rPr lang="en-US" sz="3200"/>
              <a:t>980,000 MHz-pops</a:t>
            </a:r>
            <a:endParaRPr lang="en-US" sz="3200" dirty="0"/>
          </a:p>
        </p:txBody>
      </p:sp>
      <p:pic>
        <p:nvPicPr>
          <p:cNvPr id="54" name="PEA Partial License">
            <a:extLst>
              <a:ext uri="{FF2B5EF4-FFF2-40B4-BE49-F238E27FC236}">
                <a16:creationId xmlns:a16="http://schemas.microsoft.com/office/drawing/2014/main" id="{18E5BA1F-6502-E240-AA1C-C3B017117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9954" y="563928"/>
            <a:ext cx="6757859" cy="4779322"/>
          </a:xfrm>
          <a:prstGeom prst="rect">
            <a:avLst/>
          </a:prstGeom>
        </p:spPr>
      </p:pic>
      <p:pic>
        <p:nvPicPr>
          <p:cNvPr id="56" name="PEA Boundary Outline">
            <a:extLst>
              <a:ext uri="{FF2B5EF4-FFF2-40B4-BE49-F238E27FC236}">
                <a16:creationId xmlns:a16="http://schemas.microsoft.com/office/drawing/2014/main" id="{2D37274A-D83A-4141-916E-B8E22B317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9954" y="563928"/>
            <a:ext cx="6757859" cy="4779322"/>
          </a:xfrm>
          <a:prstGeom prst="rect">
            <a:avLst/>
          </a:prstGeom>
        </p:spPr>
      </p:pic>
      <p:pic>
        <p:nvPicPr>
          <p:cNvPr id="58" name="PEA Grid Lines">
            <a:extLst>
              <a:ext uri="{FF2B5EF4-FFF2-40B4-BE49-F238E27FC236}">
                <a16:creationId xmlns:a16="http://schemas.microsoft.com/office/drawing/2014/main" id="{536A4795-AA82-D84E-91AB-84CCE48DBC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9954" y="563928"/>
            <a:ext cx="6757859" cy="4779322"/>
          </a:xfrm>
          <a:prstGeom prst="rect">
            <a:avLst/>
          </a:prstGeom>
        </p:spPr>
      </p:pic>
      <p:pic>
        <p:nvPicPr>
          <p:cNvPr id="60" name="Centroids (Outside)">
            <a:extLst>
              <a:ext uri="{FF2B5EF4-FFF2-40B4-BE49-F238E27FC236}">
                <a16:creationId xmlns:a16="http://schemas.microsoft.com/office/drawing/2014/main" id="{429D9680-3EB4-0844-9689-185C2A8910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19954" y="563928"/>
            <a:ext cx="6757859" cy="4779322"/>
          </a:xfrm>
          <a:prstGeom prst="rect">
            <a:avLst/>
          </a:prstGeom>
        </p:spPr>
      </p:pic>
      <p:pic>
        <p:nvPicPr>
          <p:cNvPr id="62" name="Centroids (Inside)">
            <a:extLst>
              <a:ext uri="{FF2B5EF4-FFF2-40B4-BE49-F238E27FC236}">
                <a16:creationId xmlns:a16="http://schemas.microsoft.com/office/drawing/2014/main" id="{7C9B023C-25B3-EF49-9174-B2FA8602E6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19954" y="563928"/>
            <a:ext cx="6757859" cy="477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1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05E1-DD0F-4794-922A-2229825A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Aggregate Existing Holdings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30231-DDEB-4B67-91B1-15F7E49AA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967" y="1897626"/>
            <a:ext cx="10078065" cy="4119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/>
              <a:t>If an incumbent holds multiple licenses in a PEA, the existing holdings for each license are calculated and summed to determine the aggregate holdings for the PEA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2730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9DC9B47-7C33-4B59-9B0B-485B6F805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567049"/>
              </p:ext>
            </p:extLst>
          </p:nvPr>
        </p:nvGraphicFramePr>
        <p:xfrm>
          <a:off x="217055" y="1071614"/>
          <a:ext cx="11757890" cy="5137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773">
                  <a:extLst>
                    <a:ext uri="{9D8B030D-6E8A-4147-A177-3AD203B41FA5}">
                      <a16:colId xmlns:a16="http://schemas.microsoft.com/office/drawing/2014/main" val="395265402"/>
                    </a:ext>
                  </a:extLst>
                </a:gridCol>
                <a:gridCol w="1728433">
                  <a:extLst>
                    <a:ext uri="{9D8B030D-6E8A-4147-A177-3AD203B41FA5}">
                      <a16:colId xmlns:a16="http://schemas.microsoft.com/office/drawing/2014/main" val="2533449544"/>
                    </a:ext>
                  </a:extLst>
                </a:gridCol>
                <a:gridCol w="2434800">
                  <a:extLst>
                    <a:ext uri="{9D8B030D-6E8A-4147-A177-3AD203B41FA5}">
                      <a16:colId xmlns:a16="http://schemas.microsoft.com/office/drawing/2014/main" val="17683495"/>
                    </a:ext>
                  </a:extLst>
                </a:gridCol>
                <a:gridCol w="1763104">
                  <a:extLst>
                    <a:ext uri="{9D8B030D-6E8A-4147-A177-3AD203B41FA5}">
                      <a16:colId xmlns:a16="http://schemas.microsoft.com/office/drawing/2014/main" val="1286912285"/>
                    </a:ext>
                  </a:extLst>
                </a:gridCol>
                <a:gridCol w="4211780">
                  <a:extLst>
                    <a:ext uri="{9D8B030D-6E8A-4147-A177-3AD203B41FA5}">
                      <a16:colId xmlns:a16="http://schemas.microsoft.com/office/drawing/2014/main" val="49412520"/>
                    </a:ext>
                  </a:extLst>
                </a:gridCol>
              </a:tblGrid>
              <a:tr h="537910">
                <a:tc>
                  <a:txBody>
                    <a:bodyPr/>
                    <a:lstStyle/>
                    <a:p>
                      <a:r>
                        <a:rPr lang="en-US" sz="2800" dirty="0"/>
                        <a:t>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 50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MHz-pops for each license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7723121"/>
                  </a:ext>
                </a:extLst>
              </a:tr>
              <a:tr h="8332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19,600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980,000</a:t>
                      </a:r>
                      <a:endParaRPr lang="en-US" sz="3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606583"/>
                  </a:ext>
                </a:extLst>
              </a:tr>
              <a:tr h="121293">
                <a:tc>
                  <a:txBody>
                    <a:bodyPr/>
                    <a:lstStyle/>
                    <a:p>
                      <a:pPr algn="ctr" fontAlgn="b"/>
                      <a:endParaRPr lang="en-US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0323827"/>
                  </a:ext>
                </a:extLst>
              </a:tr>
              <a:tr h="90544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x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1,102,500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8187959"/>
                  </a:ext>
                </a:extLst>
              </a:tr>
              <a:tr h="127810"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584312"/>
                  </a:ext>
                </a:extLst>
              </a:tr>
              <a:tr h="86821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612,500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08870"/>
                  </a:ext>
                </a:extLst>
              </a:tr>
              <a:tr h="157018"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8393067"/>
                  </a:ext>
                </a:extLst>
              </a:tr>
              <a:tr h="85898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24,500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 50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1,225,000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7070811"/>
                  </a:ext>
                </a:extLst>
              </a:tr>
              <a:tr h="727761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Total PEA Holdings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3,920,000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8290492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2577174-3357-4A88-9937-43CFC14F0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Aggregate Existing Holdings</a:t>
            </a:r>
          </a:p>
        </p:txBody>
      </p:sp>
      <p:pic>
        <p:nvPicPr>
          <p:cNvPr id="3" name="License #1">
            <a:extLst>
              <a:ext uri="{FF2B5EF4-FFF2-40B4-BE49-F238E27FC236}">
                <a16:creationId xmlns:a16="http://schemas.microsoft.com/office/drawing/2014/main" id="{BCD21310-6D2E-3947-BE69-F8C1C1A1E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1730" y="1396856"/>
            <a:ext cx="1874317" cy="1325563"/>
          </a:xfrm>
          <a:prstGeom prst="rect">
            <a:avLst/>
          </a:prstGeom>
        </p:spPr>
      </p:pic>
      <p:pic>
        <p:nvPicPr>
          <p:cNvPr id="7" name="License #2">
            <a:extLst>
              <a:ext uri="{FF2B5EF4-FFF2-40B4-BE49-F238E27FC236}">
                <a16:creationId xmlns:a16="http://schemas.microsoft.com/office/drawing/2014/main" id="{5C585F5E-C251-2F4C-9732-D554C9BA1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1729" y="2366816"/>
            <a:ext cx="1874317" cy="1325563"/>
          </a:xfrm>
          <a:prstGeom prst="rect">
            <a:avLst/>
          </a:prstGeom>
        </p:spPr>
      </p:pic>
      <p:pic>
        <p:nvPicPr>
          <p:cNvPr id="13" name="License #3">
            <a:extLst>
              <a:ext uri="{FF2B5EF4-FFF2-40B4-BE49-F238E27FC236}">
                <a16:creationId xmlns:a16="http://schemas.microsoft.com/office/drawing/2014/main" id="{70203C07-E946-754E-81AC-0954C1E7A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1728" y="3373494"/>
            <a:ext cx="1874317" cy="1325563"/>
          </a:xfrm>
          <a:prstGeom prst="rect">
            <a:avLst/>
          </a:prstGeom>
        </p:spPr>
      </p:pic>
      <p:pic>
        <p:nvPicPr>
          <p:cNvPr id="15" name="License #4">
            <a:extLst>
              <a:ext uri="{FF2B5EF4-FFF2-40B4-BE49-F238E27FC236}">
                <a16:creationId xmlns:a16="http://schemas.microsoft.com/office/drawing/2014/main" id="{370DDC3B-2E83-1949-9E73-6370EBB6A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41727" y="4384443"/>
            <a:ext cx="187431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15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icense #4">
            <a:extLst>
              <a:ext uri="{FF2B5EF4-FFF2-40B4-BE49-F238E27FC236}">
                <a16:creationId xmlns:a16="http://schemas.microsoft.com/office/drawing/2014/main" id="{A33D8A92-F464-46B9-92B6-89053B614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9953" y="563928"/>
            <a:ext cx="6757859" cy="477932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2577174-3357-4A88-9937-43CFC14F0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Equivalent Auction 103 Licenses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39485-FEE1-46A7-8AD6-8BBBA6C645A7}"/>
              </a:ext>
            </a:extLst>
          </p:cNvPr>
          <p:cNvSpPr txBox="1"/>
          <p:nvPr/>
        </p:nvSpPr>
        <p:spPr>
          <a:xfrm>
            <a:off x="334035" y="1737872"/>
            <a:ext cx="675785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New 100 MHz licenses will cover the entire population in a PEA</a:t>
            </a:r>
          </a:p>
          <a:p>
            <a:endParaRPr lang="en-US" sz="2400" dirty="0"/>
          </a:p>
          <a:p>
            <a:r>
              <a:rPr lang="en-US" sz="3200" dirty="0"/>
              <a:t>For this example, the new license will be 24,500 x 100 = 2,450,000 MHz-pops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846D5-75DE-418C-AF4F-F23B9825061E}"/>
              </a:ext>
            </a:extLst>
          </p:cNvPr>
          <p:cNvSpPr txBox="1"/>
          <p:nvPr/>
        </p:nvSpPr>
        <p:spPr>
          <a:xfrm>
            <a:off x="334035" y="4582537"/>
            <a:ext cx="1137328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incumbent’s aggregate holdings = </a:t>
            </a:r>
            <a:r>
              <a:rPr lang="en-US" sz="3200" dirty="0">
                <a:solidFill>
                  <a:schemeClr val="dk1"/>
                </a:solidFill>
              </a:rPr>
              <a:t>3,920,000 MHz-pops</a:t>
            </a:r>
          </a:p>
          <a:p>
            <a:endParaRPr lang="en-US" sz="1400" dirty="0">
              <a:solidFill>
                <a:schemeClr val="dk1"/>
              </a:solidFill>
            </a:endParaRPr>
          </a:p>
          <a:p>
            <a:r>
              <a:rPr lang="en-US" sz="3200" dirty="0">
                <a:solidFill>
                  <a:schemeClr val="dk1"/>
                </a:solidFill>
              </a:rPr>
              <a:t>Equivalent to 1 whole block (2,450,000 MHz-pops) and </a:t>
            </a:r>
            <a:br>
              <a:rPr lang="en-US" sz="3200" dirty="0">
                <a:solidFill>
                  <a:schemeClr val="dk1"/>
                </a:solidFill>
              </a:rPr>
            </a:br>
            <a:r>
              <a:rPr lang="en-US" sz="3200" dirty="0">
                <a:solidFill>
                  <a:schemeClr val="dk1"/>
                </a:solidFill>
              </a:rPr>
              <a:t>	        a 0.6 partial block (1,470,000 MHz-pops)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982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14F6DE7-4D43-4E2A-B202-1C1E711F2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852605"/>
              </p:ext>
            </p:extLst>
          </p:nvPr>
        </p:nvGraphicFramePr>
        <p:xfrm>
          <a:off x="653830" y="1690689"/>
          <a:ext cx="11295363" cy="4519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991">
                  <a:extLst>
                    <a:ext uri="{9D8B030D-6E8A-4147-A177-3AD203B41FA5}">
                      <a16:colId xmlns:a16="http://schemas.microsoft.com/office/drawing/2014/main" val="192041490"/>
                    </a:ext>
                  </a:extLst>
                </a:gridCol>
                <a:gridCol w="2301846">
                  <a:extLst>
                    <a:ext uri="{9D8B030D-6E8A-4147-A177-3AD203B41FA5}">
                      <a16:colId xmlns:a16="http://schemas.microsoft.com/office/drawing/2014/main" val="2610098410"/>
                    </a:ext>
                  </a:extLst>
                </a:gridCol>
                <a:gridCol w="1701546">
                  <a:extLst>
                    <a:ext uri="{9D8B030D-6E8A-4147-A177-3AD203B41FA5}">
                      <a16:colId xmlns:a16="http://schemas.microsoft.com/office/drawing/2014/main" val="37312510"/>
                    </a:ext>
                  </a:extLst>
                </a:gridCol>
                <a:gridCol w="2260657">
                  <a:extLst>
                    <a:ext uri="{9D8B030D-6E8A-4147-A177-3AD203B41FA5}">
                      <a16:colId xmlns:a16="http://schemas.microsoft.com/office/drawing/2014/main" val="1976959117"/>
                    </a:ext>
                  </a:extLst>
                </a:gridCol>
                <a:gridCol w="1476598">
                  <a:extLst>
                    <a:ext uri="{9D8B030D-6E8A-4147-A177-3AD203B41FA5}">
                      <a16:colId xmlns:a16="http://schemas.microsoft.com/office/drawing/2014/main" val="1046077609"/>
                    </a:ext>
                  </a:extLst>
                </a:gridCol>
                <a:gridCol w="2510725">
                  <a:extLst>
                    <a:ext uri="{9D8B030D-6E8A-4147-A177-3AD203B41FA5}">
                      <a16:colId xmlns:a16="http://schemas.microsoft.com/office/drawing/2014/main" val="2589199932"/>
                    </a:ext>
                  </a:extLst>
                </a:gridCol>
              </a:tblGrid>
              <a:tr h="106833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Aggregate holdings in MHz-pops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Block Equivalent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Rounded holdings in MHz-pops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PEA weight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Aggregate holdings in weighted MHz-pops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7106505"/>
                  </a:ext>
                </a:extLst>
              </a:tr>
              <a:tr h="5752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PEA001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3,920,000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3,920,000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4,312,000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3225362"/>
                  </a:ext>
                </a:extLst>
              </a:tr>
              <a:tr h="5752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PEA002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1,540,000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1,540,000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2,618,000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5424380"/>
                  </a:ext>
                </a:extLst>
              </a:tr>
              <a:tr h="5752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PEA003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3,200,000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3,200,000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6,432,000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6290025"/>
                  </a:ext>
                </a:extLst>
              </a:tr>
              <a:tr h="5752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PEA004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1,793,700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1.993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1,800,000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2,196,000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9488722"/>
                  </a:ext>
                </a:extLst>
              </a:tr>
              <a:tr h="5752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PEA005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2,420,000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3.025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2,420,000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1,936,000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9099903"/>
                  </a:ext>
                </a:extLst>
              </a:tr>
              <a:tr h="5752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PEA006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1,020,000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1,020,000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1,428,000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400909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3047C59-683E-480A-B54B-D6925101A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Calculate Weighted MHz-pops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58BD31-54D1-4FC4-B8BB-218EC279F459}"/>
              </a:ext>
            </a:extLst>
          </p:cNvPr>
          <p:cNvSpPr/>
          <p:nvPr/>
        </p:nvSpPr>
        <p:spPr>
          <a:xfrm>
            <a:off x="5537915" y="1441342"/>
            <a:ext cx="6065950" cy="4779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CADDFA-4B50-4DEB-ABC9-9FD0E88435DC}"/>
              </a:ext>
            </a:extLst>
          </p:cNvPr>
          <p:cNvSpPr/>
          <p:nvPr/>
        </p:nvSpPr>
        <p:spPr>
          <a:xfrm>
            <a:off x="7966129" y="1690688"/>
            <a:ext cx="4009717" cy="459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37F1EBA-DCC1-4D36-92E4-67BB2F56E587}"/>
              </a:ext>
            </a:extLst>
          </p:cNvPr>
          <p:cNvSpPr/>
          <p:nvPr/>
        </p:nvSpPr>
        <p:spPr>
          <a:xfrm>
            <a:off x="5909896" y="3891113"/>
            <a:ext cx="3798278" cy="1639492"/>
          </a:xfrm>
          <a:prstGeom prst="wedgeRectCallout">
            <a:avLst>
              <a:gd name="adj1" fmla="val -67967"/>
              <a:gd name="adj2" fmla="val 70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Partial holdings greater than or equal to 99% will be rounded to a whole block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EC2E8B-27A5-4892-A6CF-F4AB20564037}"/>
              </a:ext>
            </a:extLst>
          </p:cNvPr>
          <p:cNvSpPr/>
          <p:nvPr/>
        </p:nvSpPr>
        <p:spPr>
          <a:xfrm>
            <a:off x="4463512" y="4396525"/>
            <a:ext cx="756455" cy="703385"/>
          </a:xfrm>
          <a:prstGeom prst="ellipse">
            <a:avLst/>
          </a:prstGeom>
          <a:noFill/>
          <a:ln w="57150">
            <a:solidFill>
              <a:srgbClr val="FF0000">
                <a:alpha val="5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6" grpId="0" animBg="1"/>
      <p:bldP spid="6" grpId="1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0C032-A047-4DC2-A857-7881B08D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Reconfiguration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3F805-516B-4D27-B290-206BA43D1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46952"/>
            <a:ext cx="10972800" cy="4830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Combines any holdings for less than a full PEA license such that incumbent has whole licenses and at most one partial PEA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ED746B-560E-4DDE-9639-CE496AEE1FD4}"/>
              </a:ext>
            </a:extLst>
          </p:cNvPr>
          <p:cNvSpPr/>
          <p:nvPr/>
        </p:nvSpPr>
        <p:spPr>
          <a:xfrm>
            <a:off x="4218355" y="3429000"/>
            <a:ext cx="3755290" cy="25812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Remaining partial is in one of the partial PEAs</a:t>
            </a:r>
            <a:endParaRPr lang="en-US" sz="16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8452AE-E061-4D21-BF97-2B1D916CB975}"/>
              </a:ext>
            </a:extLst>
          </p:cNvPr>
          <p:cNvSpPr/>
          <p:nvPr/>
        </p:nvSpPr>
        <p:spPr>
          <a:xfrm>
            <a:off x="8215899" y="3429000"/>
            <a:ext cx="3755290" cy="25812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Holdings for full PEAs are not affected</a:t>
            </a:r>
            <a:endParaRPr lang="en-US" sz="16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C0F9CB2-C93F-47E9-A33A-7A2CED0DAE74}"/>
              </a:ext>
            </a:extLst>
          </p:cNvPr>
          <p:cNvSpPr/>
          <p:nvPr/>
        </p:nvSpPr>
        <p:spPr>
          <a:xfrm>
            <a:off x="220811" y="3429000"/>
            <a:ext cx="3755290" cy="25812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Keeps constant total weighted MHz-pops over all PEAs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192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A010D-54AF-4BF9-95DE-EB301504C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When Multiple Reconfigurations are 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1BAD9-E302-4C94-89E1-404E6176B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dirty="0"/>
              <a:t>The Commission’s proposed reconfiguration selects</a:t>
            </a:r>
            <a:r>
              <a:rPr lang="en-US" sz="3000" dirty="0"/>
              <a:t> </a:t>
            </a:r>
            <a:r>
              <a:rPr lang="en-US" sz="3500" dirty="0"/>
              <a:t>the PEA so that the partial holding leaves the least white space</a:t>
            </a:r>
          </a:p>
          <a:p>
            <a:endParaRPr lang="en-US" sz="2600" dirty="0"/>
          </a:p>
          <a:p>
            <a:r>
              <a:rPr lang="en-US" sz="3600" dirty="0"/>
              <a:t>So long as consistent with the reconfiguration guidelines, an incumbent may propose an alternative reconfiguration with a different amount of white space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Allows incumbents to adjust partial holdings to reflect individual needs</a:t>
            </a:r>
          </a:p>
        </p:txBody>
      </p:sp>
    </p:spTree>
    <p:extLst>
      <p:ext uri="{BB962C8B-B14F-4D97-AF65-F5344CB8AC3E}">
        <p14:creationId xmlns:p14="http://schemas.microsoft.com/office/powerpoint/2010/main" val="43577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65770CD-3DB0-4324-A81E-ED66F8FF09D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8234" y="1603252"/>
          <a:ext cx="10949355" cy="4292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011">
                  <a:extLst>
                    <a:ext uri="{9D8B030D-6E8A-4147-A177-3AD203B41FA5}">
                      <a16:colId xmlns:a16="http://schemas.microsoft.com/office/drawing/2014/main" val="192041490"/>
                    </a:ext>
                  </a:extLst>
                </a:gridCol>
                <a:gridCol w="2231334">
                  <a:extLst>
                    <a:ext uri="{9D8B030D-6E8A-4147-A177-3AD203B41FA5}">
                      <a16:colId xmlns:a16="http://schemas.microsoft.com/office/drawing/2014/main" val="2610098410"/>
                    </a:ext>
                  </a:extLst>
                </a:gridCol>
                <a:gridCol w="1649423">
                  <a:extLst>
                    <a:ext uri="{9D8B030D-6E8A-4147-A177-3AD203B41FA5}">
                      <a16:colId xmlns:a16="http://schemas.microsoft.com/office/drawing/2014/main" val="37312510"/>
                    </a:ext>
                  </a:extLst>
                </a:gridCol>
                <a:gridCol w="2191407">
                  <a:extLst>
                    <a:ext uri="{9D8B030D-6E8A-4147-A177-3AD203B41FA5}">
                      <a16:colId xmlns:a16="http://schemas.microsoft.com/office/drawing/2014/main" val="1976959117"/>
                    </a:ext>
                  </a:extLst>
                </a:gridCol>
                <a:gridCol w="1765738">
                  <a:extLst>
                    <a:ext uri="{9D8B030D-6E8A-4147-A177-3AD203B41FA5}">
                      <a16:colId xmlns:a16="http://schemas.microsoft.com/office/drawing/2014/main" val="1046077609"/>
                    </a:ext>
                  </a:extLst>
                </a:gridCol>
                <a:gridCol w="2099442">
                  <a:extLst>
                    <a:ext uri="{9D8B030D-6E8A-4147-A177-3AD203B41FA5}">
                      <a16:colId xmlns:a16="http://schemas.microsoft.com/office/drawing/2014/main" val="2589199932"/>
                    </a:ext>
                  </a:extLst>
                </a:gridCol>
              </a:tblGrid>
              <a:tr h="83790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Weighted MHz-pops</a:t>
                      </a:r>
                    </a:p>
                    <a:p>
                      <a:pPr algn="ctr"/>
                      <a:r>
                        <a:rPr lang="en-US" dirty="0"/>
                        <a:t>In PEA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Block Equivalent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Up/Down/Partial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New Holdings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106505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2,695,000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5,390,000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225362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3,740,000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3,740,000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424380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3,216,000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6,432,000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290025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1,098,000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2,196,000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488722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3.025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2,560,000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099903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PEA006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840,000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1,680,000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Unallocated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Holdings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009094"/>
                  </a:ext>
                </a:extLst>
              </a:tr>
              <a:tr h="45118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Weighted MHz-pops holdings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18,922,000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21,998,000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(3,076,000)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53464513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170DEC7B-FE38-4E15-B885-5F7EB1E72EDF}"/>
              </a:ext>
            </a:extLst>
          </p:cNvPr>
          <p:cNvSpPr/>
          <p:nvPr/>
        </p:nvSpPr>
        <p:spPr>
          <a:xfrm flipV="1">
            <a:off x="5399408" y="4254742"/>
            <a:ext cx="6241312" cy="173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84DA87-6055-4B0E-A509-B97B404AF214}"/>
              </a:ext>
            </a:extLst>
          </p:cNvPr>
          <p:cNvSpPr/>
          <p:nvPr/>
        </p:nvSpPr>
        <p:spPr>
          <a:xfrm>
            <a:off x="5393636" y="1379554"/>
            <a:ext cx="6497358" cy="4632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E2FAD5-4647-4574-A9BE-C215D734D2BD}"/>
              </a:ext>
            </a:extLst>
          </p:cNvPr>
          <p:cNvSpPr/>
          <p:nvPr/>
        </p:nvSpPr>
        <p:spPr>
          <a:xfrm flipV="1">
            <a:off x="5393636" y="2452732"/>
            <a:ext cx="6461775" cy="894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47C59-683E-480A-B54B-D6925101A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Commission’s Proposed Reconfiguration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C59EC1-69C9-48A6-9113-07D366DDCE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1959" y="1601052"/>
          <a:ext cx="10949355" cy="4292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011">
                  <a:extLst>
                    <a:ext uri="{9D8B030D-6E8A-4147-A177-3AD203B41FA5}">
                      <a16:colId xmlns:a16="http://schemas.microsoft.com/office/drawing/2014/main" val="192041490"/>
                    </a:ext>
                  </a:extLst>
                </a:gridCol>
                <a:gridCol w="2231334">
                  <a:extLst>
                    <a:ext uri="{9D8B030D-6E8A-4147-A177-3AD203B41FA5}">
                      <a16:colId xmlns:a16="http://schemas.microsoft.com/office/drawing/2014/main" val="2610098410"/>
                    </a:ext>
                  </a:extLst>
                </a:gridCol>
                <a:gridCol w="1649423">
                  <a:extLst>
                    <a:ext uri="{9D8B030D-6E8A-4147-A177-3AD203B41FA5}">
                      <a16:colId xmlns:a16="http://schemas.microsoft.com/office/drawing/2014/main" val="37312510"/>
                    </a:ext>
                  </a:extLst>
                </a:gridCol>
                <a:gridCol w="2191407">
                  <a:extLst>
                    <a:ext uri="{9D8B030D-6E8A-4147-A177-3AD203B41FA5}">
                      <a16:colId xmlns:a16="http://schemas.microsoft.com/office/drawing/2014/main" val="1976959117"/>
                    </a:ext>
                  </a:extLst>
                </a:gridCol>
                <a:gridCol w="1765738">
                  <a:extLst>
                    <a:ext uri="{9D8B030D-6E8A-4147-A177-3AD203B41FA5}">
                      <a16:colId xmlns:a16="http://schemas.microsoft.com/office/drawing/2014/main" val="1046077609"/>
                    </a:ext>
                  </a:extLst>
                </a:gridCol>
                <a:gridCol w="2099442">
                  <a:extLst>
                    <a:ext uri="{9D8B030D-6E8A-4147-A177-3AD203B41FA5}">
                      <a16:colId xmlns:a16="http://schemas.microsoft.com/office/drawing/2014/main" val="2589199932"/>
                    </a:ext>
                  </a:extLst>
                </a:gridCol>
              </a:tblGrid>
              <a:tr h="83790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Weighted MHz-pops</a:t>
                      </a:r>
                    </a:p>
                    <a:p>
                      <a:pPr algn="ctr"/>
                      <a:r>
                        <a:rPr lang="en-US" dirty="0"/>
                        <a:t>In PEA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Block Equivalent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Up/Down/Partial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New Holdings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106505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2,695,000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↓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2,695,000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225362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3,740,000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3,740,000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424380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3,216,000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6,432,000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290025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1,098,000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2,196,000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488722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3.025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2,560,000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099903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PEA006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840,000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↓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840,000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Unallocated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Holdings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009094"/>
                  </a:ext>
                </a:extLst>
              </a:tr>
              <a:tr h="45118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Weighted MHz-pops holdings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18,922,000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18,463,000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459,000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5346451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5D2759C-4D4A-4365-AABE-9F206E5E04E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6186" y="1599770"/>
          <a:ext cx="10949355" cy="4292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011">
                  <a:extLst>
                    <a:ext uri="{9D8B030D-6E8A-4147-A177-3AD203B41FA5}">
                      <a16:colId xmlns:a16="http://schemas.microsoft.com/office/drawing/2014/main" val="192041490"/>
                    </a:ext>
                  </a:extLst>
                </a:gridCol>
                <a:gridCol w="2231334">
                  <a:extLst>
                    <a:ext uri="{9D8B030D-6E8A-4147-A177-3AD203B41FA5}">
                      <a16:colId xmlns:a16="http://schemas.microsoft.com/office/drawing/2014/main" val="2610098410"/>
                    </a:ext>
                  </a:extLst>
                </a:gridCol>
                <a:gridCol w="1649423">
                  <a:extLst>
                    <a:ext uri="{9D8B030D-6E8A-4147-A177-3AD203B41FA5}">
                      <a16:colId xmlns:a16="http://schemas.microsoft.com/office/drawing/2014/main" val="37312510"/>
                    </a:ext>
                  </a:extLst>
                </a:gridCol>
                <a:gridCol w="2191407">
                  <a:extLst>
                    <a:ext uri="{9D8B030D-6E8A-4147-A177-3AD203B41FA5}">
                      <a16:colId xmlns:a16="http://schemas.microsoft.com/office/drawing/2014/main" val="1976959117"/>
                    </a:ext>
                  </a:extLst>
                </a:gridCol>
                <a:gridCol w="1765738">
                  <a:extLst>
                    <a:ext uri="{9D8B030D-6E8A-4147-A177-3AD203B41FA5}">
                      <a16:colId xmlns:a16="http://schemas.microsoft.com/office/drawing/2014/main" val="1046077609"/>
                    </a:ext>
                  </a:extLst>
                </a:gridCol>
                <a:gridCol w="2099442">
                  <a:extLst>
                    <a:ext uri="{9D8B030D-6E8A-4147-A177-3AD203B41FA5}">
                      <a16:colId xmlns:a16="http://schemas.microsoft.com/office/drawing/2014/main" val="2589199932"/>
                    </a:ext>
                  </a:extLst>
                </a:gridCol>
              </a:tblGrid>
              <a:tr h="83790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Weighted MHz-pops</a:t>
                      </a:r>
                    </a:p>
                    <a:p>
                      <a:pPr algn="ctr"/>
                      <a:r>
                        <a:rPr lang="en-US" dirty="0"/>
                        <a:t>In PEA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Block Equivalent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Up/Down/Partial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New Holdings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106505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2,695,000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↓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2,695,000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225362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3,740,000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PARTIAL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0.8981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3,359,000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424380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3,216,000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6,432,000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290025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1,098,000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2,196,000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488722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3.025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2,560,000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099903"/>
                  </a:ext>
                </a:extLst>
              </a:tr>
              <a:tr h="4511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PEA006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840,000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1,680,000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Unallocated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Holdings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009094"/>
                  </a:ext>
                </a:extLst>
              </a:tr>
              <a:tr h="45118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Weighted MHz-pops holdings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18,922,000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18,922,000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53464513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D1A55073-2B1E-40CC-AE01-A049011D7822}"/>
              </a:ext>
            </a:extLst>
          </p:cNvPr>
          <p:cNvSpPr/>
          <p:nvPr/>
        </p:nvSpPr>
        <p:spPr>
          <a:xfrm>
            <a:off x="7677225" y="2745685"/>
            <a:ext cx="1685677" cy="6833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D355D8-1E14-4F05-B428-64997221274A}"/>
              </a:ext>
            </a:extLst>
          </p:cNvPr>
          <p:cNvSpPr/>
          <p:nvPr/>
        </p:nvSpPr>
        <p:spPr>
          <a:xfrm>
            <a:off x="3973794" y="4204380"/>
            <a:ext cx="1152852" cy="9607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41C017F-59A3-4162-BDA4-B41D178A2DF3}"/>
              </a:ext>
            </a:extLst>
          </p:cNvPr>
          <p:cNvSpPr/>
          <p:nvPr/>
        </p:nvSpPr>
        <p:spPr>
          <a:xfrm>
            <a:off x="3973794" y="2452731"/>
            <a:ext cx="1152852" cy="9607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CCC8D943-AC3E-4C39-A5BF-21DF557FFBAC}"/>
              </a:ext>
            </a:extLst>
          </p:cNvPr>
          <p:cNvSpPr/>
          <p:nvPr/>
        </p:nvSpPr>
        <p:spPr>
          <a:xfrm>
            <a:off x="9863528" y="1134616"/>
            <a:ext cx="2255450" cy="3093541"/>
          </a:xfrm>
          <a:prstGeom prst="wedgeRectCallout">
            <a:avLst>
              <a:gd name="adj1" fmla="val -71458"/>
              <a:gd name="adj2" fmla="val 12788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PEAs chosen to minimize white space in partial block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Whitespace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3,740,000-3,359,000=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381,000 Weighted MHz-pops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1DC57-CE7E-4E0F-90ED-C839098CD876}"/>
              </a:ext>
            </a:extLst>
          </p:cNvPr>
          <p:cNvSpPr txBox="1"/>
          <p:nvPr/>
        </p:nvSpPr>
        <p:spPr>
          <a:xfrm>
            <a:off x="5393636" y="3120887"/>
            <a:ext cx="2696816" cy="126188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Only PEAs where holdings are </a:t>
            </a:r>
            <a:r>
              <a:rPr lang="en-US" dirty="0"/>
              <a:t>less than a whole new license can be reconfigured</a:t>
            </a:r>
          </a:p>
        </p:txBody>
      </p:sp>
    </p:spTree>
    <p:extLst>
      <p:ext uri="{BB962C8B-B14F-4D97-AF65-F5344CB8AC3E}">
        <p14:creationId xmlns:p14="http://schemas.microsoft.com/office/powerpoint/2010/main" val="36824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18" grpId="0" animBg="1"/>
      <p:bldP spid="4" grpId="0" animBg="1"/>
      <p:bldP spid="14" grpId="0" animBg="1"/>
      <p:bldP spid="14" grpId="1" animBg="1"/>
      <p:bldP spid="17" grpId="0" animBg="1"/>
      <p:bldP spid="17" grpId="1" animBg="1"/>
      <p:bldP spid="5" grpId="0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8159B-F7E3-4776-82A0-E86EFFA8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Webinar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624B-0CC1-42D0-B3CB-8E94A9C7E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57" y="1265238"/>
            <a:ext cx="11417085" cy="4830762"/>
          </a:xfrm>
        </p:spPr>
        <p:txBody>
          <a:bodyPr/>
          <a:lstStyle/>
          <a:p>
            <a:r>
              <a:rPr lang="en-US" dirty="0"/>
              <a:t>Encourage interested parties to provide informed comment in response to the Initial 39 GHz Reconfiguration Procedures Public Notice, DA 19-196, released March 20, 2019 (PN)</a:t>
            </a:r>
          </a:p>
          <a:p>
            <a:pPr lvl="1"/>
            <a:endParaRPr lang="en-US" dirty="0"/>
          </a:p>
          <a:p>
            <a:r>
              <a:rPr lang="en-US" dirty="0"/>
              <a:t>Illustrate key concepts with examples as we talk through the process</a:t>
            </a:r>
          </a:p>
          <a:p>
            <a:pPr lvl="1"/>
            <a:endParaRPr lang="en-US" dirty="0"/>
          </a:p>
          <a:p>
            <a:r>
              <a:rPr lang="en-US" dirty="0"/>
              <a:t>Caveat:  This presentation is not a substitute for the content of the PN or its Appendices</a:t>
            </a:r>
          </a:p>
        </p:txBody>
      </p:sp>
    </p:spTree>
    <p:extLst>
      <p:ext uri="{BB962C8B-B14F-4D97-AF65-F5344CB8AC3E}">
        <p14:creationId xmlns:p14="http://schemas.microsoft.com/office/powerpoint/2010/main" val="3121935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68DC6-57BE-405C-B8B0-A0815B39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79" y="6430"/>
            <a:ext cx="11776841" cy="838200"/>
          </a:xfrm>
        </p:spPr>
        <p:txBody>
          <a:bodyPr/>
          <a:lstStyle/>
          <a:p>
            <a:pPr algn="ctr"/>
            <a:r>
              <a:rPr lang="en-US" sz="2800" dirty="0"/>
              <a:t>Incumbent 39 GHz Licensee Short-Form Application (FCC Form 175-A)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02984-AD22-4F7F-A11E-6CBE0E821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FCC Form 175-A enables access to the Commission’s Initial Commitment System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AF4CB2-6221-4BBF-B474-12DBF85BE38C}"/>
              </a:ext>
            </a:extLst>
          </p:cNvPr>
          <p:cNvSpPr/>
          <p:nvPr/>
        </p:nvSpPr>
        <p:spPr>
          <a:xfrm>
            <a:off x="609600" y="2503567"/>
            <a:ext cx="4442460" cy="27682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dirty="0"/>
              <a:t>Accessing the Initial Commitment System allows incumbents to select from the 3 options available for how to transition their existing licenses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2E7A38-861A-4E6A-A3FE-BA0302FB243A}"/>
              </a:ext>
            </a:extLst>
          </p:cNvPr>
          <p:cNvSpPr/>
          <p:nvPr/>
        </p:nvSpPr>
        <p:spPr>
          <a:xfrm>
            <a:off x="5280660" y="2503567"/>
            <a:ext cx="5844540" cy="1463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Required for: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Submitting an acceptable alternative reconfiguration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Receiving an incentive payment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9B5FE6-BDDC-405F-9D5E-5ED932683141}"/>
              </a:ext>
            </a:extLst>
          </p:cNvPr>
          <p:cNvSpPr/>
          <p:nvPr/>
        </p:nvSpPr>
        <p:spPr>
          <a:xfrm>
            <a:off x="5280660" y="4101543"/>
            <a:ext cx="5844540" cy="11702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Default selection is to accept FCC reconfiguration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EC8E53-E566-486D-BFA9-4E80F49DCC6E}"/>
              </a:ext>
            </a:extLst>
          </p:cNvPr>
          <p:cNvSpPr/>
          <p:nvPr/>
        </p:nvSpPr>
        <p:spPr>
          <a:xfrm>
            <a:off x="609600" y="5421312"/>
            <a:ext cx="10515600" cy="8096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Form 175-A does </a:t>
            </a:r>
            <a:r>
              <a:rPr lang="en-US" sz="2400" b="1" dirty="0">
                <a:solidFill>
                  <a:schemeClr val="tx1"/>
                </a:solidFill>
              </a:rPr>
              <a:t>NOT </a:t>
            </a:r>
            <a:r>
              <a:rPr lang="en-US" sz="2400" dirty="0">
                <a:solidFill>
                  <a:schemeClr val="tx1"/>
                </a:solidFill>
              </a:rPr>
              <a:t>require bidding in Auction 103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Bidders must file a separate Form 175 to bid on new licenses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8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049D-F5B7-456C-BB24-CDEEC80A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Select Topics for Comment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1C141-D800-4DF2-A3E5-E6334175F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already noted, the PN highlights specific topics for comment</a:t>
            </a:r>
          </a:p>
          <a:p>
            <a:pPr marL="0" lvl="0" indent="0">
              <a:buNone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Methodology for setting relative weights for holdings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Rounding up holdings after reconfiguration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The boundaries of any licenses for part of a PEA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The incentive payment for commonly controlled licensees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31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F5984-33B6-416C-99F5-81FEAFD8D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Relative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DA2EC-D9A3-49E4-B07C-ACA131ECF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3200" dirty="0"/>
              <a:t>Relative weights are applied to all holdings so that the holdings are comparable across PEAs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Applies to both modified licenses and incentive payments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75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41CCA-2E87-46C7-9CAE-B0A4AB85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Methodology for Setting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A38BB-12B2-4040-ABDE-6984D2F29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PN proposes to use a weighted average of price indices, using bids from ongoing Auction 102 (24 GHz) and prices from Auction 1002 (600 MHz) and Auction 97 (AWS-3)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Similar to index for bidding units in previous auctions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Detailed in PN paras. 26-33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dirty="0"/>
              <a:t>The PN also seeks comment on an alternative that would enable use of data from Auction 101 (28 GHz)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The estimation for areas unavailable in Auction 101 is described in the PN and Appendix C</a:t>
            </a:r>
          </a:p>
        </p:txBody>
      </p:sp>
    </p:spTree>
    <p:extLst>
      <p:ext uri="{BB962C8B-B14F-4D97-AF65-F5344CB8AC3E}">
        <p14:creationId xmlns:p14="http://schemas.microsoft.com/office/powerpoint/2010/main" val="2853702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1B5D7-C9D5-4FB5-AD0A-7FC6688D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Rounding Up Holdings After Reconfiguration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D34C2-F92B-4FBE-AE8E-02E17D2F7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PN proposes that for post-reconfiguration holdings where 10% or less of a PEA’s population would remain as white space, the holdings will be rounded up to a whole block </a:t>
            </a:r>
            <a:r>
              <a:rPr lang="en-US" sz="2400" dirty="0"/>
              <a:t>(PN, para. 42)</a:t>
            </a:r>
            <a:endParaRPr lang="en-US" dirty="0"/>
          </a:p>
          <a:p>
            <a:pPr lvl="1"/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This would increase the 5% threshold</a:t>
            </a:r>
          </a:p>
          <a:p>
            <a:pPr marL="457200" lvl="1" indent="0">
              <a:buNone/>
            </a:pP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Protects against stranding hard-to-use white space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Changes holdings </a:t>
            </a:r>
            <a:r>
              <a:rPr lang="en-US" sz="2800" b="1" dirty="0"/>
              <a:t>only</a:t>
            </a:r>
            <a:r>
              <a:rPr lang="en-US" sz="2800" dirty="0"/>
              <a:t> with respect to modified licenses – not for purposes of an incentive payment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083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A3D73-E160-487E-9DD9-F2D19C1F4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Boundaries for Licenses for Part of a PEA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8A24F-CF97-42B8-BDD0-2A429F868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incumbent accepting modified licenses may have at most one modified license for only part of a PEA</a:t>
            </a:r>
          </a:p>
          <a:p>
            <a:endParaRPr lang="en-US" dirty="0"/>
          </a:p>
          <a:p>
            <a:r>
              <a:rPr lang="en-US" dirty="0"/>
              <a:t>The PN proposes a method to expand or contract an incumbent’s existing licensed area in a PEA to comply with the reconfiguration chosen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Applies to modified licenses whether the reconfiguration was proposed by the Commission or by an incumbent</a:t>
            </a:r>
          </a:p>
        </p:txBody>
      </p:sp>
    </p:spTree>
    <p:extLst>
      <p:ext uri="{BB962C8B-B14F-4D97-AF65-F5344CB8AC3E}">
        <p14:creationId xmlns:p14="http://schemas.microsoft.com/office/powerpoint/2010/main" val="2185741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0E11A0-5912-4865-81C3-7DE2F31A8DD0}"/>
              </a:ext>
            </a:extLst>
          </p:cNvPr>
          <p:cNvSpPr txBox="1"/>
          <p:nvPr/>
        </p:nvSpPr>
        <p:spPr>
          <a:xfrm>
            <a:off x="209995" y="1937879"/>
            <a:ext cx="39260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an incumbent retains a partial license, the new area of the license will be determined based on the composite of all the incumbent’s licensed areas for that PEA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8BEA3A-6376-4C68-AE1D-3EDC183A5EEB}"/>
              </a:ext>
            </a:extLst>
          </p:cNvPr>
          <p:cNvSpPr txBox="1"/>
          <p:nvPr/>
        </p:nvSpPr>
        <p:spPr>
          <a:xfrm>
            <a:off x="3393991" y="5112303"/>
            <a:ext cx="3332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Base geography for new partial license</a:t>
            </a:r>
            <a:endParaRPr lang="en-US" sz="2400" dirty="0"/>
          </a:p>
        </p:txBody>
      </p:sp>
      <p:pic>
        <p:nvPicPr>
          <p:cNvPr id="6" name="Partial License A">
            <a:extLst>
              <a:ext uri="{FF2B5EF4-FFF2-40B4-BE49-F238E27FC236}">
                <a16:creationId xmlns:a16="http://schemas.microsoft.com/office/drawing/2014/main" id="{9EFD98DE-8397-8845-AF28-8C8BF29B2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1009" y="1307592"/>
            <a:ext cx="3922776" cy="2774283"/>
          </a:xfrm>
          <a:prstGeom prst="rect">
            <a:avLst/>
          </a:prstGeom>
        </p:spPr>
      </p:pic>
      <p:pic>
        <p:nvPicPr>
          <p:cNvPr id="8" name="Partial License B">
            <a:extLst>
              <a:ext uri="{FF2B5EF4-FFF2-40B4-BE49-F238E27FC236}">
                <a16:creationId xmlns:a16="http://schemas.microsoft.com/office/drawing/2014/main" id="{68FE7667-8F4A-8545-B229-EF79E8747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5939" y="1304298"/>
            <a:ext cx="3922776" cy="2774283"/>
          </a:xfrm>
          <a:prstGeom prst="rect">
            <a:avLst/>
          </a:prstGeom>
        </p:spPr>
      </p:pic>
      <p:pic>
        <p:nvPicPr>
          <p:cNvPr id="10" name="Partial Base Geography">
            <a:extLst>
              <a:ext uri="{FF2B5EF4-FFF2-40B4-BE49-F238E27FC236}">
                <a16:creationId xmlns:a16="http://schemas.microsoft.com/office/drawing/2014/main" id="{F3932680-680F-7248-80A6-A6364A6F01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5788" y="3607166"/>
            <a:ext cx="3922776" cy="2774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2536C-40F2-472A-A72B-4E1FEB329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85" y="76898"/>
            <a:ext cx="11372405" cy="838200"/>
          </a:xfrm>
        </p:spPr>
        <p:txBody>
          <a:bodyPr/>
          <a:lstStyle/>
          <a:p>
            <a:pPr algn="ctr"/>
            <a:r>
              <a:rPr lang="en-US" sz="3200" dirty="0"/>
              <a:t>Determining the Geographic Area for Retained Partial License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2803A3B-C87E-4ACF-8014-2056030B4468}"/>
              </a:ext>
            </a:extLst>
          </p:cNvPr>
          <p:cNvSpPr/>
          <p:nvPr/>
        </p:nvSpPr>
        <p:spPr>
          <a:xfrm rot="19861488">
            <a:off x="7015555" y="2700089"/>
            <a:ext cx="675135" cy="1807012"/>
          </a:xfrm>
          <a:prstGeom prst="arc">
            <a:avLst>
              <a:gd name="adj1" fmla="val 17301061"/>
              <a:gd name="adj2" fmla="val 4152108"/>
            </a:avLst>
          </a:prstGeom>
          <a:noFill/>
          <a:ln w="120650">
            <a:solidFill>
              <a:schemeClr val="tx1">
                <a:lumMod val="65000"/>
                <a:lumOff val="35000"/>
              </a:schemeClr>
            </a:solidFill>
            <a:prstDash val="sysDot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BC14045E-3447-4F06-9366-8527BB9A1530}"/>
              </a:ext>
            </a:extLst>
          </p:cNvPr>
          <p:cNvSpPr/>
          <p:nvPr/>
        </p:nvSpPr>
        <p:spPr>
          <a:xfrm rot="1738512" flipH="1">
            <a:off x="8326178" y="2729191"/>
            <a:ext cx="703407" cy="1755951"/>
          </a:xfrm>
          <a:prstGeom prst="arc">
            <a:avLst>
              <a:gd name="adj1" fmla="val 17301061"/>
              <a:gd name="adj2" fmla="val 4152108"/>
            </a:avLst>
          </a:prstGeom>
          <a:noFill/>
          <a:ln w="120650">
            <a:solidFill>
              <a:schemeClr val="tx1">
                <a:lumMod val="65000"/>
                <a:lumOff val="35000"/>
              </a:schemeClr>
            </a:solidFill>
            <a:prstDash val="sysDot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05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0E11A0-5912-4865-81C3-7DE2F31A8DD0}"/>
              </a:ext>
            </a:extLst>
          </p:cNvPr>
          <p:cNvSpPr txBox="1"/>
          <p:nvPr/>
        </p:nvSpPr>
        <p:spPr>
          <a:xfrm>
            <a:off x="196746" y="1228397"/>
            <a:ext cx="43155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the composite holdings are less than the new partial holdings, area will be added to the border until the new area is at least equal to the new partial holdings</a:t>
            </a:r>
          </a:p>
          <a:p>
            <a:endParaRPr lang="en-US" sz="2800" dirty="0"/>
          </a:p>
          <a:p>
            <a:r>
              <a:rPr lang="en-US" sz="2800" dirty="0"/>
              <a:t>If the composite holdings are greater, area will be subtracted from the border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35113-882E-464C-A5BA-8DBAE4FB9AB4}"/>
              </a:ext>
            </a:extLst>
          </p:cNvPr>
          <p:cNvSpPr txBox="1"/>
          <p:nvPr/>
        </p:nvSpPr>
        <p:spPr>
          <a:xfrm>
            <a:off x="4571999" y="4711147"/>
            <a:ext cx="3647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Holdings in current 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F961C-0987-435D-A09D-156A4026A8C7}"/>
              </a:ext>
            </a:extLst>
          </p:cNvPr>
          <p:cNvSpPr txBox="1"/>
          <p:nvPr/>
        </p:nvSpPr>
        <p:spPr>
          <a:xfrm>
            <a:off x="8309111" y="4711147"/>
            <a:ext cx="3647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New Partial Holdings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8591D9-94D6-4BC7-AFDE-5605B8A89B85}"/>
              </a:ext>
            </a:extLst>
          </p:cNvPr>
          <p:cNvSpPr txBox="1"/>
          <p:nvPr/>
        </p:nvSpPr>
        <p:spPr>
          <a:xfrm>
            <a:off x="5635486" y="5224841"/>
            <a:ext cx="1252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80,000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261213-4A24-4059-8A15-9C4960E405B9}"/>
              </a:ext>
            </a:extLst>
          </p:cNvPr>
          <p:cNvSpPr txBox="1"/>
          <p:nvPr/>
        </p:nvSpPr>
        <p:spPr>
          <a:xfrm>
            <a:off x="9283147" y="5234367"/>
            <a:ext cx="146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130,000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B9D4D5-B99B-4488-9AC4-A7BF0874A839}"/>
              </a:ext>
            </a:extLst>
          </p:cNvPr>
          <p:cNvSpPr txBox="1"/>
          <p:nvPr/>
        </p:nvSpPr>
        <p:spPr>
          <a:xfrm>
            <a:off x="5456584" y="5227415"/>
            <a:ext cx="138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120,000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255FE7-B4DC-4E0A-85B1-F86B6613F777}"/>
              </a:ext>
            </a:extLst>
          </p:cNvPr>
          <p:cNvSpPr txBox="1"/>
          <p:nvPr/>
        </p:nvSpPr>
        <p:spPr>
          <a:xfrm>
            <a:off x="5455299" y="5226497"/>
            <a:ext cx="138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140,000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0A6687-1E57-425D-805F-F67D45693F44}"/>
              </a:ext>
            </a:extLst>
          </p:cNvPr>
          <p:cNvSpPr txBox="1"/>
          <p:nvPr/>
        </p:nvSpPr>
        <p:spPr>
          <a:xfrm>
            <a:off x="5456584" y="5226074"/>
            <a:ext cx="138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130,100</a:t>
            </a:r>
          </a:p>
        </p:txBody>
      </p:sp>
      <p:pic>
        <p:nvPicPr>
          <p:cNvPr id="6" name="Composite Holdings Initial">
            <a:extLst>
              <a:ext uri="{FF2B5EF4-FFF2-40B4-BE49-F238E27FC236}">
                <a16:creationId xmlns:a16="http://schemas.microsoft.com/office/drawing/2014/main" id="{F0DE0559-371E-6C4A-A01B-E7FDF538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4064" y="645939"/>
            <a:ext cx="6455664" cy="4565602"/>
          </a:xfrm>
          <a:prstGeom prst="rect">
            <a:avLst/>
          </a:prstGeom>
        </p:spPr>
      </p:pic>
      <p:pic>
        <p:nvPicPr>
          <p:cNvPr id="8" name="Composite Holdings Grown x1">
            <a:extLst>
              <a:ext uri="{FF2B5EF4-FFF2-40B4-BE49-F238E27FC236}">
                <a16:creationId xmlns:a16="http://schemas.microsoft.com/office/drawing/2014/main" id="{BBEB5C64-E7CD-A14D-96F4-A90F73F89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4064" y="649224"/>
            <a:ext cx="6455664" cy="4565602"/>
          </a:xfrm>
          <a:prstGeom prst="rect">
            <a:avLst/>
          </a:prstGeom>
        </p:spPr>
      </p:pic>
      <p:pic>
        <p:nvPicPr>
          <p:cNvPr id="10" name="Composite Holdings Grown x2">
            <a:extLst>
              <a:ext uri="{FF2B5EF4-FFF2-40B4-BE49-F238E27FC236}">
                <a16:creationId xmlns:a16="http://schemas.microsoft.com/office/drawing/2014/main" id="{8DE1176F-D416-BD46-89A5-8F6B062F69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84064" y="649224"/>
            <a:ext cx="6455664" cy="4565602"/>
          </a:xfrm>
          <a:prstGeom prst="rect">
            <a:avLst/>
          </a:prstGeom>
        </p:spPr>
      </p:pic>
      <p:pic>
        <p:nvPicPr>
          <p:cNvPr id="18" name="Composite Holdings Grown x1.5">
            <a:extLst>
              <a:ext uri="{FF2B5EF4-FFF2-40B4-BE49-F238E27FC236}">
                <a16:creationId xmlns:a16="http://schemas.microsoft.com/office/drawing/2014/main" id="{C8BD5E9F-1302-E64C-BD0E-52B0644E36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84064" y="649224"/>
            <a:ext cx="6455664" cy="4565602"/>
          </a:xfrm>
          <a:prstGeom prst="rect">
            <a:avLst/>
          </a:prstGeom>
        </p:spPr>
      </p:pic>
      <p:pic>
        <p:nvPicPr>
          <p:cNvPr id="21" name="Composite Holdings Final">
            <a:extLst>
              <a:ext uri="{FF2B5EF4-FFF2-40B4-BE49-F238E27FC236}">
                <a16:creationId xmlns:a16="http://schemas.microsoft.com/office/drawing/2014/main" id="{351D5956-C6A7-2346-82A7-FCDC767B68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84064" y="649224"/>
            <a:ext cx="6455664" cy="456560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98682329-2420-47D2-B898-E25FC5BB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85" y="76898"/>
            <a:ext cx="11372405" cy="838200"/>
          </a:xfrm>
        </p:spPr>
        <p:txBody>
          <a:bodyPr/>
          <a:lstStyle/>
          <a:p>
            <a:pPr algn="ctr"/>
            <a:r>
              <a:rPr lang="en-US" sz="3200" dirty="0"/>
              <a:t>Determining the Geographic Area for Retained Partial License</a:t>
            </a:r>
          </a:p>
        </p:txBody>
      </p:sp>
    </p:spTree>
    <p:extLst>
      <p:ext uri="{BB962C8B-B14F-4D97-AF65-F5344CB8AC3E}">
        <p14:creationId xmlns:p14="http://schemas.microsoft.com/office/powerpoint/2010/main" val="42105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5" grpId="1"/>
      <p:bldP spid="16" grpId="0"/>
      <p:bldP spid="16" grpId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03862-B060-4FDB-A03F-3F44E335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The Incentive Payment for Commonly Controlled Licensees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A5348-A74E-482C-AEC9-6A55C3820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Proposes that the incumbent’s single incentive payment must be made to an existing licensee </a:t>
            </a:r>
            <a:r>
              <a:rPr lang="en-US" sz="2400" dirty="0"/>
              <a:t>(PN, para. 72)</a:t>
            </a:r>
            <a:endParaRPr lang="en-US" dirty="0"/>
          </a:p>
          <a:p>
            <a:pPr lvl="3"/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Seeks comment on alternative of permitting payment to another commonly controlled entity, even if not a licensee</a:t>
            </a:r>
          </a:p>
          <a:p>
            <a:pPr lvl="2"/>
            <a:endParaRPr lang="en-US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Applies to incumbents with multiple commonly controlled licensees and consolidated holdings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88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F9094-982D-46D4-9934-042C6B80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Dates to Keep in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FF5D6-1353-48BA-A943-AEDBB38FE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b="1" u="sng" dirty="0"/>
              <a:t>April 15</a:t>
            </a:r>
            <a:r>
              <a:rPr lang="en-US" dirty="0"/>
              <a:t>, incumbents should review holdings announced in Appendix B and corresponding data in ULS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Update or correct related ULS information (such as contact information), if necessary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May file transaction applications that are excepted from the freeze </a:t>
            </a:r>
            <a:r>
              <a:rPr lang="en-US" sz="2400" dirty="0"/>
              <a:t>(PN, para. 13)</a:t>
            </a:r>
          </a:p>
          <a:p>
            <a:endParaRPr lang="en-US" dirty="0"/>
          </a:p>
          <a:p>
            <a:r>
              <a:rPr lang="en-US" dirty="0"/>
              <a:t>By </a:t>
            </a:r>
            <a:r>
              <a:rPr lang="en-US" b="1" u="sng" dirty="0"/>
              <a:t>April 15</a:t>
            </a:r>
            <a:r>
              <a:rPr lang="en-US" dirty="0"/>
              <a:t>, any interested party should file comments</a:t>
            </a:r>
          </a:p>
          <a:p>
            <a:endParaRPr lang="en-US" dirty="0"/>
          </a:p>
          <a:p>
            <a:r>
              <a:rPr lang="en-US" dirty="0"/>
              <a:t>By </a:t>
            </a:r>
            <a:r>
              <a:rPr lang="en-US" b="1" u="sng" dirty="0"/>
              <a:t>April 26</a:t>
            </a:r>
            <a:r>
              <a:rPr lang="en-US" dirty="0"/>
              <a:t>, any interested party should file reply comments</a:t>
            </a:r>
          </a:p>
        </p:txBody>
      </p:sp>
    </p:spTree>
    <p:extLst>
      <p:ext uri="{BB962C8B-B14F-4D97-AF65-F5344CB8AC3E}">
        <p14:creationId xmlns:p14="http://schemas.microsoft.com/office/powerpoint/2010/main" val="363134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5F652-684D-4C9C-9F45-64AB4591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Topics for Comment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4D807-AB2B-4201-92DC-33924763B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PN highlighted select topics for comment, which we will focus on in more detail</a:t>
            </a:r>
          </a:p>
          <a:p>
            <a:pPr marL="0" indent="0">
              <a:buNone/>
            </a:pPr>
            <a:endParaRPr lang="en-US" sz="1600" dirty="0"/>
          </a:p>
          <a:p>
            <a:pPr marL="692150" lvl="2"/>
            <a:r>
              <a:rPr lang="en-US" sz="2400" dirty="0"/>
              <a:t>The methodology for setting relative weights for holdings by market (PEA)</a:t>
            </a:r>
          </a:p>
          <a:p>
            <a:pPr marL="692150" lvl="2"/>
            <a:r>
              <a:rPr lang="en-US" sz="2400" dirty="0"/>
              <a:t>Rounding reconfigured holdings</a:t>
            </a:r>
          </a:p>
          <a:p>
            <a:pPr marL="692150" lvl="2"/>
            <a:r>
              <a:rPr lang="en-US" sz="2400" dirty="0"/>
              <a:t>Boundaries of modified licenses for partial PEAs</a:t>
            </a:r>
          </a:p>
          <a:p>
            <a:pPr marL="692150" lvl="2"/>
            <a:r>
              <a:rPr lang="en-US" sz="2400" dirty="0"/>
              <a:t>The incentive payment for commonly controlled licensees</a:t>
            </a:r>
          </a:p>
          <a:p>
            <a:pPr marL="463550" lvl="2" indent="0">
              <a:buNone/>
            </a:pPr>
            <a:endParaRPr lang="en-US" sz="1200" dirty="0"/>
          </a:p>
          <a:p>
            <a:r>
              <a:rPr lang="en-US" dirty="0"/>
              <a:t>Keep in mind that the PN welcomes comment generally, including about the contents of the Appendices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09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154B-DCFA-4062-AFA7-AA90B93D8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  <a:endParaRPr lang="en-US" strike="sngStrik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A3BCB-320D-428B-A4C8-F6B6CB96C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59876"/>
            <a:ext cx="10972800" cy="393612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Questions are welcome at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>
                <a:hlinkClick r:id="rId3"/>
              </a:rPr>
              <a:t>39GHzReconfiguration@fcc.gov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5488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DBDC-2E42-45DD-95F9-26E29D06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Submitting Comments in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73F90-BCCA-4A58-87DF-25DA2AD84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Comments are due </a:t>
            </a:r>
            <a:r>
              <a:rPr lang="en-US" sz="3200" b="1" u="sng" dirty="0"/>
              <a:t>April 15</a:t>
            </a:r>
          </a:p>
          <a:p>
            <a:pPr lvl="1"/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Reply comments are due </a:t>
            </a:r>
            <a:r>
              <a:rPr lang="en-US" sz="3200" b="1" u="sng" dirty="0"/>
              <a:t>April 26</a:t>
            </a:r>
            <a:endParaRPr lang="en-US" sz="2800" dirty="0"/>
          </a:p>
          <a:p>
            <a:pPr lvl="2"/>
            <a:r>
              <a:rPr lang="en-US" sz="2800" dirty="0"/>
              <a:t>The Public Notice details how to submit comments, PN paras. 88-91</a:t>
            </a:r>
          </a:p>
          <a:p>
            <a:pPr lvl="2"/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Please note that auction procedures will be addressed separately  </a:t>
            </a:r>
          </a:p>
          <a:p>
            <a:pPr marL="741363" lvl="1" indent="0">
              <a:buNone/>
            </a:pPr>
            <a:endParaRPr lang="en-US" sz="600" dirty="0"/>
          </a:p>
          <a:p>
            <a:pPr marL="1139825" lvl="1" indent="-2254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Commission has an Auction Comment Public Notice on its tentative April Meeting Agenda:</a:t>
            </a:r>
          </a:p>
          <a:p>
            <a:pPr marL="1139825" lvl="1" indent="0">
              <a:buNone/>
            </a:pPr>
            <a:r>
              <a:rPr lang="en-US" sz="2800" dirty="0">
                <a:hlinkClick r:id="rId3"/>
              </a:rPr>
              <a:t>www.fcc.gov/news-events/events/2019/04/april-2019-open-commission-meeting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4261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86C2-F4DE-4108-AFAD-7763E12C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Ex </a:t>
            </a:r>
            <a:r>
              <a:rPr lang="en-US" i="1" dirty="0" err="1"/>
              <a:t>Parte</a:t>
            </a:r>
            <a:r>
              <a:rPr lang="en-US" i="1" dirty="0"/>
              <a:t> </a:t>
            </a:r>
            <a:r>
              <a:rPr lang="en-US" dirty="0"/>
              <a:t>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1360A-E256-47F1-BDC0-293E5F438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87794"/>
            <a:ext cx="10972800" cy="4208206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400" dirty="0">
                <a:solidFill>
                  <a:prstClr val="black"/>
                </a:solidFill>
              </a:rPr>
              <a:t>With a limited exception, attending and/or participating in this webinar to learn about 39 GHz reconfiguration procedures set out in the PN should not require a filing under the Commission’s rules governing </a:t>
            </a:r>
            <a:r>
              <a:rPr lang="en-US" altLang="en-US" sz="2400" i="1" dirty="0">
                <a:solidFill>
                  <a:prstClr val="black"/>
                </a:solidFill>
              </a:rPr>
              <a:t>ex </a:t>
            </a:r>
            <a:r>
              <a:rPr lang="en-US" altLang="en-US" sz="2400" i="1" dirty="0" err="1">
                <a:solidFill>
                  <a:prstClr val="black"/>
                </a:solidFill>
              </a:rPr>
              <a:t>parte</a:t>
            </a:r>
            <a:r>
              <a:rPr lang="en-US" altLang="en-US" sz="2400" dirty="0">
                <a:solidFill>
                  <a:prstClr val="black"/>
                </a:solidFill>
              </a:rPr>
              <a:t> communications.  See 47 CFR 1.1200 et seq.</a:t>
            </a:r>
            <a:br>
              <a:rPr lang="en-US" altLang="en-US" sz="2400" baseline="30000" dirty="0">
                <a:solidFill>
                  <a:prstClr val="black"/>
                </a:solidFill>
              </a:rPr>
            </a:br>
            <a:endParaRPr lang="en-US" altLang="en-US" sz="2400" baseline="30000" dirty="0">
              <a:solidFill>
                <a:prstClr val="black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en-US" sz="2400" dirty="0">
                <a:solidFill>
                  <a:prstClr val="black"/>
                </a:solidFill>
              </a:rPr>
              <a:t>Presentations to Commission personnel directed to the merits or the outcome of the matters raised in the PN or other pending proceedings will require the filing of an </a:t>
            </a:r>
            <a:r>
              <a:rPr lang="en-US" altLang="en-US" sz="2400" i="1" dirty="0">
                <a:solidFill>
                  <a:prstClr val="black"/>
                </a:solidFill>
              </a:rPr>
              <a:t>ex </a:t>
            </a:r>
            <a:r>
              <a:rPr lang="en-US" altLang="en-US" sz="2400" i="1" dirty="0" err="1">
                <a:solidFill>
                  <a:prstClr val="black"/>
                </a:solidFill>
              </a:rPr>
              <a:t>parte</a:t>
            </a:r>
            <a:r>
              <a:rPr lang="en-US" altLang="en-US" sz="2400" i="1" dirty="0">
                <a:solidFill>
                  <a:prstClr val="black"/>
                </a:solidFill>
              </a:rPr>
              <a:t> </a:t>
            </a:r>
            <a:r>
              <a:rPr lang="en-US" altLang="en-US" sz="2400" dirty="0">
                <a:solidFill>
                  <a:prstClr val="black"/>
                </a:solidFill>
              </a:rPr>
              <a:t>notice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49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A22C6-C049-4A92-A6E1-01FC7633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Reconfigure 39 GHz Licenses?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F62F0-673C-4998-A866-5E84AB45A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92594"/>
            <a:ext cx="10972800" cy="3893574"/>
          </a:xfrm>
        </p:spPr>
        <p:txBody>
          <a:bodyPr>
            <a:normAutofit/>
          </a:bodyPr>
          <a:lstStyle/>
          <a:p>
            <a:r>
              <a:rPr lang="en-US" sz="3000" dirty="0"/>
              <a:t>Make all 39 GHz licenses more useful for 5G and other advanced services</a:t>
            </a:r>
          </a:p>
          <a:p>
            <a:pPr lvl="0"/>
            <a:endParaRPr lang="en-US" sz="3000" dirty="0"/>
          </a:p>
          <a:p>
            <a:r>
              <a:rPr lang="en-US" sz="3000" dirty="0"/>
              <a:t>Provide each incumbent with options for transitioning its existing licenses to these new licenses</a:t>
            </a:r>
          </a:p>
          <a:p>
            <a:pPr lvl="0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87497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37F0B-D8F8-4899-AE06-9472FABF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Incumbent Initial Commitment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7A4D8-C45D-4391-83F1-041DCD915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5874"/>
            <a:ext cx="10972800" cy="4620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reconfiguration process will give each incumbent 3 options for transitioning existing 39 GHz licenses to new licenses: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417154-EA13-4735-A18D-601AD76C766F}"/>
              </a:ext>
            </a:extLst>
          </p:cNvPr>
          <p:cNvSpPr/>
          <p:nvPr/>
        </p:nvSpPr>
        <p:spPr>
          <a:xfrm>
            <a:off x="609600" y="2995869"/>
            <a:ext cx="3332205" cy="3100131"/>
          </a:xfrm>
          <a:prstGeom prst="roundRect">
            <a:avLst/>
          </a:prstGeom>
          <a:solidFill>
            <a:srgbClr val="32599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Accept modified licenses based on the Commission’s proposed reconfiguration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E74C47-1F8C-42F9-9315-E481A715BFAD}"/>
              </a:ext>
            </a:extLst>
          </p:cNvPr>
          <p:cNvSpPr/>
          <p:nvPr/>
        </p:nvSpPr>
        <p:spPr>
          <a:xfrm>
            <a:off x="4380471" y="2995868"/>
            <a:ext cx="3332205" cy="3100131"/>
          </a:xfrm>
          <a:prstGeom prst="roundRect">
            <a:avLst/>
          </a:prstGeom>
          <a:solidFill>
            <a:srgbClr val="32599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Accept modified licenses based on the incumbent’s acceptable alternative reconfiguration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F7E967-ECB4-4A75-823C-C31EB05993F3}"/>
              </a:ext>
            </a:extLst>
          </p:cNvPr>
          <p:cNvSpPr/>
          <p:nvPr/>
        </p:nvSpPr>
        <p:spPr>
          <a:xfrm>
            <a:off x="8151342" y="2995868"/>
            <a:ext cx="3332205" cy="3100131"/>
          </a:xfrm>
          <a:prstGeom prst="roundRect">
            <a:avLst/>
          </a:prstGeom>
          <a:solidFill>
            <a:srgbClr val="32599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Relinquish existing licenses in exchange for incentive payment and option to bid on new licenses in Auction 103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F02473-E42F-486C-8127-BC847750C237}"/>
              </a:ext>
            </a:extLst>
          </p:cNvPr>
          <p:cNvSpPr/>
          <p:nvPr/>
        </p:nvSpPr>
        <p:spPr>
          <a:xfrm>
            <a:off x="2110810" y="3060930"/>
            <a:ext cx="329784" cy="416445"/>
          </a:xfrm>
          <a:prstGeom prst="rect">
            <a:avLst/>
          </a:prstGeom>
          <a:solidFill>
            <a:srgbClr val="3259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0D6DA4-24F7-4772-BCBB-748B6F8E6108}"/>
              </a:ext>
            </a:extLst>
          </p:cNvPr>
          <p:cNvSpPr/>
          <p:nvPr/>
        </p:nvSpPr>
        <p:spPr>
          <a:xfrm>
            <a:off x="5881681" y="3078028"/>
            <a:ext cx="329784" cy="416445"/>
          </a:xfrm>
          <a:prstGeom prst="rect">
            <a:avLst/>
          </a:prstGeom>
          <a:solidFill>
            <a:srgbClr val="3259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9740B-D774-48CC-B7B1-FBCB341831A8}"/>
              </a:ext>
            </a:extLst>
          </p:cNvPr>
          <p:cNvSpPr/>
          <p:nvPr/>
        </p:nvSpPr>
        <p:spPr>
          <a:xfrm>
            <a:off x="9652552" y="3078028"/>
            <a:ext cx="329784" cy="416445"/>
          </a:xfrm>
          <a:prstGeom prst="rect">
            <a:avLst/>
          </a:prstGeom>
          <a:solidFill>
            <a:srgbClr val="3259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1766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BC764-BB67-4B70-AE2D-9686C13B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Path to Reconfiguration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861AC57B-4BF6-43AD-BB26-105C5169B714}"/>
              </a:ext>
            </a:extLst>
          </p:cNvPr>
          <p:cNvSpPr/>
          <p:nvPr/>
        </p:nvSpPr>
        <p:spPr>
          <a:xfrm>
            <a:off x="464694" y="1409075"/>
            <a:ext cx="3642610" cy="188876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Initial 39 GHz Procedures Public Notice</a:t>
            </a:r>
          </a:p>
          <a:p>
            <a:pPr algn="ctr"/>
            <a:r>
              <a:rPr lang="en-US" sz="2000" dirty="0"/>
              <a:t>(Released March 20)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CE54DE-CD0A-497D-8C20-F8F389CD5A9D}"/>
              </a:ext>
            </a:extLst>
          </p:cNvPr>
          <p:cNvSpPr/>
          <p:nvPr/>
        </p:nvSpPr>
        <p:spPr>
          <a:xfrm>
            <a:off x="464694" y="3429000"/>
            <a:ext cx="3642610" cy="1068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Incumbents review 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Updates required by April 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2DD38-1C9D-4D19-9687-DFA259A49BA3}"/>
              </a:ext>
            </a:extLst>
          </p:cNvPr>
          <p:cNvSpPr/>
          <p:nvPr/>
        </p:nvSpPr>
        <p:spPr>
          <a:xfrm>
            <a:off x="464694" y="4628213"/>
            <a:ext cx="3642610" cy="1068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Comments due by April 15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Reply comments due by April 26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C5ED58C-CE95-4C8F-83BC-03622F9165F0}"/>
              </a:ext>
            </a:extLst>
          </p:cNvPr>
          <p:cNvSpPr/>
          <p:nvPr/>
        </p:nvSpPr>
        <p:spPr>
          <a:xfrm>
            <a:off x="4242217" y="2098621"/>
            <a:ext cx="614597" cy="50966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8EE4A0D8-B567-41AF-9A14-B2F6AFFE44EB}"/>
              </a:ext>
            </a:extLst>
          </p:cNvPr>
          <p:cNvSpPr/>
          <p:nvPr/>
        </p:nvSpPr>
        <p:spPr>
          <a:xfrm>
            <a:off x="4991727" y="1409074"/>
            <a:ext cx="2773179" cy="188876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Second Public Notice</a:t>
            </a:r>
          </a:p>
          <a:p>
            <a:pPr algn="ctr"/>
            <a:r>
              <a:rPr lang="en-US" sz="2000" dirty="0"/>
              <a:t>Updated Data and Procedures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C28C09C-7481-4128-8168-3C3C04709475}"/>
              </a:ext>
            </a:extLst>
          </p:cNvPr>
          <p:cNvSpPr/>
          <p:nvPr/>
        </p:nvSpPr>
        <p:spPr>
          <a:xfrm>
            <a:off x="7899820" y="2098621"/>
            <a:ext cx="614597" cy="50966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8D537E04-EF60-49B3-BC3D-C12F2AF9E76C}"/>
              </a:ext>
            </a:extLst>
          </p:cNvPr>
          <p:cNvSpPr/>
          <p:nvPr/>
        </p:nvSpPr>
        <p:spPr>
          <a:xfrm>
            <a:off x="8648077" y="1409074"/>
            <a:ext cx="2773179" cy="188876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Third Public Notice</a:t>
            </a:r>
          </a:p>
          <a:p>
            <a:pPr algn="ctr"/>
            <a:r>
              <a:rPr lang="en-US" sz="2000" dirty="0"/>
              <a:t>FCC Proposed Reconfigurations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E66463-4255-48D8-B171-7F573F534E8E}"/>
              </a:ext>
            </a:extLst>
          </p:cNvPr>
          <p:cNvSpPr/>
          <p:nvPr/>
        </p:nvSpPr>
        <p:spPr>
          <a:xfrm>
            <a:off x="5671282" y="3933043"/>
            <a:ext cx="5071672" cy="1995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FCC Form 175-A</a:t>
            </a:r>
          </a:p>
          <a:p>
            <a:pPr algn="ctr"/>
            <a:r>
              <a:rPr lang="en-US" sz="2800" dirty="0"/>
              <a:t>Enables incumbent to access the Initial Commitment System</a:t>
            </a:r>
          </a:p>
        </p:txBody>
      </p:sp>
    </p:spTree>
    <p:extLst>
      <p:ext uri="{BB962C8B-B14F-4D97-AF65-F5344CB8AC3E}">
        <p14:creationId xmlns:p14="http://schemas.microsoft.com/office/powerpoint/2010/main" val="388332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05E1-DD0F-4794-922A-2229825A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Reconfiguration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30231-DDEB-4B67-91B1-15F7E49AA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5238"/>
            <a:ext cx="10483121" cy="48307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PN describes the Commission’s steps for reconfiguring existing licenses to create modified licenses: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514350" lvl="0" indent="-514350">
              <a:buFont typeface="+mj-lt"/>
              <a:buAutoNum type="alphaLcPeriod"/>
            </a:pPr>
            <a:r>
              <a:rPr lang="en-US" dirty="0"/>
              <a:t>Calculate holdings based on existing 39 GHz licenses</a:t>
            </a:r>
          </a:p>
          <a:p>
            <a:pPr marL="514350" lvl="0" indent="-514350">
              <a:buFont typeface="+mj-lt"/>
              <a:buAutoNum type="alphaLcPeriod"/>
            </a:pPr>
            <a:endParaRPr lang="en-US" sz="400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Aggregate holdings within each PEA</a:t>
            </a:r>
          </a:p>
          <a:p>
            <a:pPr marL="514350" lvl="0" indent="-514350">
              <a:buFont typeface="+mj-lt"/>
              <a:buAutoNum type="alphaLcPeriod"/>
            </a:pPr>
            <a:endParaRPr lang="en-US" sz="400" dirty="0"/>
          </a:p>
          <a:p>
            <a:pPr marL="514350" lvl="0" indent="-514350">
              <a:buFont typeface="+mj-lt"/>
              <a:buAutoNum type="alphaLcPeriod"/>
            </a:pPr>
            <a:r>
              <a:rPr lang="en-US" dirty="0"/>
              <a:t>Make holdings comparable across PEAs by using relative weights for PEAs</a:t>
            </a:r>
          </a:p>
          <a:p>
            <a:pPr marL="514350" lvl="0" indent="-514350">
              <a:buFont typeface="+mj-lt"/>
              <a:buAutoNum type="alphaLcPeriod"/>
            </a:pPr>
            <a:endParaRPr lang="en-US" sz="400" dirty="0"/>
          </a:p>
          <a:p>
            <a:pPr marL="514350" lvl="0" indent="-514350">
              <a:buFont typeface="+mj-lt"/>
              <a:buAutoNum type="alphaLcPeriod"/>
            </a:pPr>
            <a:r>
              <a:rPr lang="en-US" dirty="0"/>
              <a:t>Reconfigure weighted holdings</a:t>
            </a:r>
          </a:p>
          <a:p>
            <a:pPr marL="514350" lvl="0" indent="-514350">
              <a:buFont typeface="+mj-lt"/>
              <a:buAutoNum type="alphaLcPeriod"/>
            </a:pPr>
            <a:endParaRPr lang="en-US" sz="400" dirty="0"/>
          </a:p>
          <a:p>
            <a:pPr marL="514350" lvl="0" indent="-514350">
              <a:buFont typeface="+mj-lt"/>
              <a:buAutoNum type="alphaLcPeriod"/>
            </a:pPr>
            <a:r>
              <a:rPr lang="en-US" dirty="0"/>
              <a:t>Determine boundaries for any modified license for holdings equivalent to less than a full PEA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17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Presentation" id="{6B8955B2-0513-4D72-90B5-B46226CD4779}" vid="{DA9C76AE-174A-4EBC-9D90-FD27523CEB3F}"/>
    </a:ext>
  </a:extLst>
</a:theme>
</file>

<file path=ppt/theme/theme2.xml><?xml version="1.0" encoding="utf-8"?>
<a:theme xmlns:a="http://schemas.openxmlformats.org/drawingml/2006/main" name="Standard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1733</Words>
  <Application>Microsoft Office PowerPoint</Application>
  <PresentationFormat>Widescreen</PresentationFormat>
  <Paragraphs>405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ＭＳ Ｐゴシック</vt:lpstr>
      <vt:lpstr>Arial</vt:lpstr>
      <vt:lpstr>Calibri</vt:lpstr>
      <vt:lpstr>1_Office Theme</vt:lpstr>
      <vt:lpstr>Standard Powerpoint Template</vt:lpstr>
      <vt:lpstr>39 GHz Reconfiguration Procedures Webinar</vt:lpstr>
      <vt:lpstr>Webinar Objectives</vt:lpstr>
      <vt:lpstr>Topics for Comment</vt:lpstr>
      <vt:lpstr>Submitting Comments in Response</vt:lpstr>
      <vt:lpstr>Ex Parte Information</vt:lpstr>
      <vt:lpstr>Why Reconfigure 39 GHz Licenses?</vt:lpstr>
      <vt:lpstr>Incumbent Initial Commitment Options</vt:lpstr>
      <vt:lpstr>Path to Reconfiguration</vt:lpstr>
      <vt:lpstr>Reconfiguration Procedures</vt:lpstr>
      <vt:lpstr>Appendices to the PN</vt:lpstr>
      <vt:lpstr>Calculate Existing Holdings</vt:lpstr>
      <vt:lpstr>Calculate Existing Holdings</vt:lpstr>
      <vt:lpstr>Aggregate Existing Holdings</vt:lpstr>
      <vt:lpstr>Aggregate Existing Holdings</vt:lpstr>
      <vt:lpstr>Equivalent Auction 103 Licenses</vt:lpstr>
      <vt:lpstr>Calculate Weighted MHz-pops</vt:lpstr>
      <vt:lpstr>Reconfiguration Guidelines</vt:lpstr>
      <vt:lpstr>When Multiple Reconfigurations are Possible</vt:lpstr>
      <vt:lpstr>Commission’s Proposed Reconfiguration</vt:lpstr>
      <vt:lpstr>Incumbent 39 GHz Licensee Short-Form Application (FCC Form 175-A)</vt:lpstr>
      <vt:lpstr>Select Topics for Comment</vt:lpstr>
      <vt:lpstr>Relative Weights</vt:lpstr>
      <vt:lpstr>Proposed Methodology for Setting Weights</vt:lpstr>
      <vt:lpstr>Rounding Up Holdings After Reconfiguration</vt:lpstr>
      <vt:lpstr>Boundaries for Licenses for Part of a PEA</vt:lpstr>
      <vt:lpstr>Determining the Geographic Area for Retained Partial License</vt:lpstr>
      <vt:lpstr>Determining the Geographic Area for Retained Partial License</vt:lpstr>
      <vt:lpstr>The Incentive Payment for Commonly Controlled Licensees</vt:lpstr>
      <vt:lpstr>Dates to Keep in Mind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2019-04-04T14:05:04Z</dcterms:created>
  <dcterms:modified xsi:type="dcterms:W3CDTF">2019-04-04T14:17:06Z</dcterms:modified>
</cp:coreProperties>
</file>