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4"/>
  </p:sldMasterIdLst>
  <p:notesMasterIdLst>
    <p:notesMasterId r:id="rId10"/>
  </p:notesMasterIdLst>
  <p:sldIdLst>
    <p:sldId id="274" r:id="rId5"/>
    <p:sldId id="417" r:id="rId6"/>
    <p:sldId id="258" r:id="rId7"/>
    <p:sldId id="287"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936E7BF-14D2-48A7-BB55-B27AE2F34D22}">
          <p14:sldIdLst>
            <p14:sldId id="274"/>
            <p14:sldId id="417"/>
            <p14:sldId id="258"/>
            <p14:sldId id="287"/>
            <p14:sldId id="267"/>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901339-D0C6-FAC9-D87C-0CFAE849FEA9}" name="Karl Kensinger" initials="KK" userId="S::Karl.Kensinger@fcc.gov::88e794b0-d515-461b-b39c-b0b7f37e1c76" providerId="AD"/>
  <p188:author id="{6C57B83C-2738-3B7D-DC22-557EF61DBF3B}" name="Jeremy Marcus" initials="JM" userId="S::Jeremy.Marcus@fcc.gov::be9aa817-9462-44e9-924e-f0648ee782cd" providerId="AD"/>
  <p188:author id="{BFB45676-5E02-AD53-9889-DA209B85A867}" name="Jason Koslofsky" initials="JK" userId="S::Jason.Koslofsky@fcc.gov::4c02620b-41bd-44d1-8a7c-fe47cae0adf9" providerId="AD"/>
  <p188:author id="{A298ABB0-1F3F-7695-E4E8-651F392A6ECD}" name="Alexandra Cohen" initials="AC" userId="S::Alexandra.Cohen@fcc.gov::10b0cec3-7205-4503-b1ae-9661cf595a7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C46372-E59F-4EE2-B938-62D6816E3686}" v="7" dt="2024-05-07T14:48:13.1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5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2343F-F6F0-4B64-86FF-6D8F7DEA48F0}" type="datetimeFigureOut">
              <a:rPr lang="en-US" smtClean="0"/>
              <a:t>5/16/2024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F4AFE5-A1FC-4C62-BB85-08F330582997}" type="slidenum">
              <a:rPr lang="en-US" smtClean="0"/>
              <a:t>‹#›</a:t>
            </a:fld>
            <a:endParaRPr lang="en-US"/>
          </a:p>
        </p:txBody>
      </p:sp>
    </p:spTree>
    <p:extLst>
      <p:ext uri="{BB962C8B-B14F-4D97-AF65-F5344CB8AC3E}">
        <p14:creationId xmlns:p14="http://schemas.microsoft.com/office/powerpoint/2010/main" val="3340060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F4AFE5-A1FC-4C62-BB85-08F330582997}" type="slidenum">
              <a:rPr lang="en-US" smtClean="0"/>
              <a:t>2</a:t>
            </a:fld>
            <a:endParaRPr lang="en-US"/>
          </a:p>
        </p:txBody>
      </p:sp>
    </p:spTree>
    <p:extLst>
      <p:ext uri="{BB962C8B-B14F-4D97-AF65-F5344CB8AC3E}">
        <p14:creationId xmlns:p14="http://schemas.microsoft.com/office/powerpoint/2010/main" val="440697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Commission’s rules necessitate Commission authorization for the operation of “energy or communications signals by space or earth stations [satellites and base stations.” Further, licensees must comply with all conditions placed on their license.</a:t>
            </a:r>
          </a:p>
        </p:txBody>
      </p:sp>
      <p:sp>
        <p:nvSpPr>
          <p:cNvPr id="4" name="Slide Number Placeholder 3"/>
          <p:cNvSpPr>
            <a:spLocks noGrp="1"/>
          </p:cNvSpPr>
          <p:nvPr>
            <p:ph type="sldNum" sz="quarter" idx="5"/>
          </p:nvPr>
        </p:nvSpPr>
        <p:spPr/>
        <p:txBody>
          <a:bodyPr/>
          <a:lstStyle/>
          <a:p>
            <a:fld id="{C9F4AFE5-A1FC-4C62-BB85-08F330582997}" type="slidenum">
              <a:rPr lang="en-US" smtClean="0"/>
              <a:t>3</a:t>
            </a:fld>
            <a:endParaRPr lang="en-US"/>
          </a:p>
        </p:txBody>
      </p:sp>
    </p:spTree>
    <p:extLst>
      <p:ext uri="{BB962C8B-B14F-4D97-AF65-F5344CB8AC3E}">
        <p14:creationId xmlns:p14="http://schemas.microsoft.com/office/powerpoint/2010/main" val="2239048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Checked w/ outline - done</a:t>
            </a:r>
          </a:p>
        </p:txBody>
      </p:sp>
      <p:sp>
        <p:nvSpPr>
          <p:cNvPr id="4" name="Slide Number Placeholder 3"/>
          <p:cNvSpPr>
            <a:spLocks noGrp="1"/>
          </p:cNvSpPr>
          <p:nvPr>
            <p:ph type="sldNum" sz="quarter" idx="5"/>
          </p:nvPr>
        </p:nvSpPr>
        <p:spPr/>
        <p:txBody>
          <a:bodyPr/>
          <a:lstStyle/>
          <a:p>
            <a:fld id="{C9F4AFE5-A1FC-4C62-BB85-08F330582997}" type="slidenum">
              <a:rPr lang="en-US" smtClean="0"/>
              <a:t>4</a:t>
            </a:fld>
            <a:endParaRPr lang="en-US"/>
          </a:p>
        </p:txBody>
      </p:sp>
    </p:spTree>
    <p:extLst>
      <p:ext uri="{BB962C8B-B14F-4D97-AF65-F5344CB8AC3E}">
        <p14:creationId xmlns:p14="http://schemas.microsoft.com/office/powerpoint/2010/main" val="120920668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pic>
        <p:nvPicPr>
          <p:cNvPr id="1026" name="Picture 2" descr="Logos of the FCC | Federal Communications Commission">
            <a:extLst>
              <a:ext uri="{FF2B5EF4-FFF2-40B4-BE49-F238E27FC236}">
                <a16:creationId xmlns:a16="http://schemas.microsoft.com/office/drawing/2014/main" id="{1DBC468E-B41B-439A-9446-6E1048C96B1B}"/>
              </a:ext>
            </a:extLst>
          </p:cNvPr>
          <p:cNvPicPr>
            <a:picLocks noChangeAspect="1" noChangeArrowheads="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0731518" y="5690205"/>
            <a:ext cx="1097453" cy="920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266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16378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692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04634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85674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17830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27538926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7352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6067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8154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a:p>
        </p:txBody>
      </p:sp>
    </p:spTree>
    <p:extLst>
      <p:ext uri="{BB962C8B-B14F-4D97-AF65-F5344CB8AC3E}">
        <p14:creationId xmlns:p14="http://schemas.microsoft.com/office/powerpoint/2010/main" val="3374241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5/16/2024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12458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5/16/2024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96536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94687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637792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5/16/2024</a:t>
            </a:fld>
            <a:endParaRPr lang="en-US"/>
          </a:p>
        </p:txBody>
      </p:sp>
    </p:spTree>
    <p:extLst>
      <p:ext uri="{BB962C8B-B14F-4D97-AF65-F5344CB8AC3E}">
        <p14:creationId xmlns:p14="http://schemas.microsoft.com/office/powerpoint/2010/main" val="34268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05864316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mailto:satinfo@fcc.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Isosceles Triangle 28">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Isosceles Triangle 32">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Isosceles Triangle 33">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6" name="Rectangle 35">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39" name="Straight Connector 38">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0"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Isosceles Triangle 41">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4"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5"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6" name="Isosceles Triangle 45">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Isosceles Triangle 46">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49" name="Rectangle 48">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86B466E2-535F-6668-BD0E-B9FBBAF4DCC6}"/>
              </a:ext>
            </a:extLst>
          </p:cNvPr>
          <p:cNvPicPr>
            <a:picLocks noChangeAspect="1"/>
          </p:cNvPicPr>
          <p:nvPr/>
        </p:nvPicPr>
        <p:blipFill>
          <a:blip r:embed="rId2"/>
          <a:stretch>
            <a:fillRect/>
          </a:stretch>
        </p:blipFill>
        <p:spPr>
          <a:xfrm>
            <a:off x="3317089" y="143964"/>
            <a:ext cx="2494393" cy="2481126"/>
          </a:xfrm>
          <a:prstGeom prst="rect">
            <a:avLst/>
          </a:prstGeom>
        </p:spPr>
      </p:pic>
      <p:sp>
        <p:nvSpPr>
          <p:cNvPr id="12" name="Title 1">
            <a:extLst>
              <a:ext uri="{FF2B5EF4-FFF2-40B4-BE49-F238E27FC236}">
                <a16:creationId xmlns:a16="http://schemas.microsoft.com/office/drawing/2014/main" id="{8EF38A06-C333-2B8E-5E7A-F158299BBF5F}"/>
              </a:ext>
            </a:extLst>
          </p:cNvPr>
          <p:cNvSpPr txBox="1">
            <a:spLocks/>
          </p:cNvSpPr>
          <p:nvPr/>
        </p:nvSpPr>
        <p:spPr>
          <a:xfrm>
            <a:off x="1058767" y="2007324"/>
            <a:ext cx="7333226" cy="4610646"/>
          </a:xfrm>
          <a:prstGeom prst="rect">
            <a:avLst/>
          </a:prstGeom>
          <a:effectLst>
            <a:glow rad="228600">
              <a:schemeClr val="accent2">
                <a:satMod val="175000"/>
                <a:alpha val="40000"/>
              </a:schemeClr>
            </a:glow>
            <a:softEdge rad="12700"/>
          </a:effectLst>
        </p:spPr>
        <p:txBody>
          <a:bodyPr vert="horz" lIns="91440" tIns="45720" rIns="91440" bIns="45720" rtlCol="0" anchor="ct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defTabSz="342900">
              <a:lnSpc>
                <a:spcPct val="90000"/>
              </a:lnSpc>
              <a:spcBef>
                <a:spcPts val="0"/>
              </a:spcBef>
              <a:spcAft>
                <a:spcPts val="600"/>
              </a:spcAft>
            </a:pPr>
            <a:r>
              <a:rPr lang="en-US" sz="3200" b="1" kern="100" dirty="0">
                <a:solidFill>
                  <a:schemeClr val="tx2"/>
                </a:solidFill>
                <a:cs typeface="Times New Roman" panose="02020603050405020304" pitchFamily="18" charset="0"/>
              </a:rPr>
              <a:t>Federal Communications Commission (FCC) </a:t>
            </a:r>
            <a:endParaRPr lang="en-US" sz="3200" b="1" u="sng" kern="100" dirty="0">
              <a:solidFill>
                <a:schemeClr val="tx2"/>
              </a:solidFill>
              <a:cs typeface="Times New Roman" panose="02020603050405020304" pitchFamily="18" charset="0"/>
            </a:endParaRPr>
          </a:p>
          <a:p>
            <a:pPr algn="ctr" defTabSz="342900">
              <a:lnSpc>
                <a:spcPct val="90000"/>
              </a:lnSpc>
              <a:spcBef>
                <a:spcPts val="0"/>
              </a:spcBef>
              <a:spcAft>
                <a:spcPts val="600"/>
              </a:spcAft>
            </a:pPr>
            <a:br>
              <a:rPr lang="en-US" sz="3200" b="1" u="sng" kern="100" dirty="0">
                <a:solidFill>
                  <a:schemeClr val="tx2"/>
                </a:solidFill>
                <a:cs typeface="Arial" panose="020B0604020202020204" pitchFamily="34" charset="0"/>
              </a:rPr>
            </a:br>
            <a:r>
              <a:rPr lang="en-US" sz="3200" b="1" kern="100" dirty="0">
                <a:solidFill>
                  <a:schemeClr val="tx2"/>
                </a:solidFill>
                <a:cs typeface="Arial" panose="020B0604020202020204" pitchFamily="34" charset="0"/>
              </a:rPr>
              <a:t>Licensing and Role in </a:t>
            </a:r>
          </a:p>
          <a:p>
            <a:pPr algn="ctr" defTabSz="342900">
              <a:lnSpc>
                <a:spcPct val="90000"/>
              </a:lnSpc>
              <a:spcBef>
                <a:spcPts val="0"/>
              </a:spcBef>
              <a:spcAft>
                <a:spcPts val="600"/>
              </a:spcAft>
            </a:pPr>
            <a:r>
              <a:rPr lang="en-US" sz="3200" b="1" kern="100" dirty="0">
                <a:solidFill>
                  <a:schemeClr val="tx2"/>
                </a:solidFill>
                <a:cs typeface="Arial" panose="020B0604020202020204" pitchFamily="34" charset="0"/>
              </a:rPr>
              <a:t>Payload Review Process</a:t>
            </a:r>
            <a:endParaRPr lang="en-US" sz="3200" b="1" dirty="0">
              <a:solidFill>
                <a:schemeClr val="tx2"/>
              </a:solidFill>
            </a:endParaRPr>
          </a:p>
        </p:txBody>
      </p:sp>
      <p:sp>
        <p:nvSpPr>
          <p:cNvPr id="13" name="Subtitle 2">
            <a:extLst>
              <a:ext uri="{FF2B5EF4-FFF2-40B4-BE49-F238E27FC236}">
                <a16:creationId xmlns:a16="http://schemas.microsoft.com/office/drawing/2014/main" id="{2742B3AD-08C6-83BA-D894-59BFB3C4899E}"/>
              </a:ext>
            </a:extLst>
          </p:cNvPr>
          <p:cNvSpPr txBox="1">
            <a:spLocks/>
          </p:cNvSpPr>
          <p:nvPr/>
        </p:nvSpPr>
        <p:spPr>
          <a:xfrm>
            <a:off x="2996649" y="3960204"/>
            <a:ext cx="3692688" cy="3377856"/>
          </a:xfrm>
          <a:prstGeom prst="rect">
            <a:avLst/>
          </a:prstGeom>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257175" indent="-257175" defTabSz="342900">
              <a:spcBef>
                <a:spcPts val="750"/>
              </a:spcBef>
            </a:pPr>
            <a:endParaRPr lang="en-US" sz="1350" kern="1200" dirty="0">
              <a:solidFill>
                <a:schemeClr val="tx1">
                  <a:lumMod val="75000"/>
                  <a:lumOff val="25000"/>
                </a:schemeClr>
              </a:solidFill>
              <a:latin typeface="Times New Roman" panose="02020603050405020304" pitchFamily="18" charset="0"/>
              <a:ea typeface="+mn-ea"/>
              <a:cs typeface="+mn-cs"/>
            </a:endParaRPr>
          </a:p>
        </p:txBody>
      </p:sp>
      <p:sp>
        <p:nvSpPr>
          <p:cNvPr id="19" name="Footer Placeholder 3">
            <a:extLst>
              <a:ext uri="{FF2B5EF4-FFF2-40B4-BE49-F238E27FC236}">
                <a16:creationId xmlns:a16="http://schemas.microsoft.com/office/drawing/2014/main" id="{9FD5BF21-CC7A-6CBA-E474-51D012EB35FB}"/>
              </a:ext>
            </a:extLst>
          </p:cNvPr>
          <p:cNvSpPr>
            <a:spLocks/>
          </p:cNvSpPr>
          <p:nvPr/>
        </p:nvSpPr>
        <p:spPr>
          <a:xfrm>
            <a:off x="1248585" y="5811776"/>
            <a:ext cx="4748467" cy="275308"/>
          </a:xfrm>
          <a:prstGeom prst="rect">
            <a:avLst/>
          </a:prstGeom>
        </p:spPr>
        <p:txBody>
          <a:bodyPr/>
          <a:lstStyle/>
          <a:p>
            <a:pPr defTabSz="342900">
              <a:spcAft>
                <a:spcPts val="600"/>
              </a:spcAft>
            </a:pPr>
            <a:endParaRPr lang="en-US" sz="1400" dirty="0"/>
          </a:p>
        </p:txBody>
      </p:sp>
    </p:spTree>
    <p:extLst>
      <p:ext uri="{BB962C8B-B14F-4D97-AF65-F5344CB8AC3E}">
        <p14:creationId xmlns:p14="http://schemas.microsoft.com/office/powerpoint/2010/main" val="955499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8AC54-A888-BCB7-CA54-9AD1F1AA72D5}"/>
              </a:ext>
            </a:extLst>
          </p:cNvPr>
          <p:cNvSpPr>
            <a:spLocks noGrp="1"/>
          </p:cNvSpPr>
          <p:nvPr>
            <p:ph type="title"/>
          </p:nvPr>
        </p:nvSpPr>
        <p:spPr>
          <a:xfrm>
            <a:off x="1797666" y="540521"/>
            <a:ext cx="8596668" cy="718987"/>
          </a:xfrm>
        </p:spPr>
        <p:txBody>
          <a:bodyPr/>
          <a:lstStyle/>
          <a:p>
            <a:r>
              <a:rPr lang="en-US" dirty="0">
                <a:solidFill>
                  <a:schemeClr val="tx2"/>
                </a:solidFill>
                <a:effectLst>
                  <a:outerShdw blurRad="38100" dist="38100" dir="2700000" algn="tl">
                    <a:srgbClr val="000000">
                      <a:alpha val="43137"/>
                    </a:srgbClr>
                  </a:outerShdw>
                </a:effectLst>
              </a:rPr>
              <a:t>U.S. FCC Satellite Licensing and Rules</a:t>
            </a:r>
          </a:p>
        </p:txBody>
      </p:sp>
      <p:sp>
        <p:nvSpPr>
          <p:cNvPr id="3" name="Content Placeholder 2">
            <a:extLst>
              <a:ext uri="{FF2B5EF4-FFF2-40B4-BE49-F238E27FC236}">
                <a16:creationId xmlns:a16="http://schemas.microsoft.com/office/drawing/2014/main" id="{612688F7-D041-E96F-4574-AA1A4FBB01DB}"/>
              </a:ext>
            </a:extLst>
          </p:cNvPr>
          <p:cNvSpPr>
            <a:spLocks noGrp="1"/>
          </p:cNvSpPr>
          <p:nvPr>
            <p:ph idx="1"/>
          </p:nvPr>
        </p:nvSpPr>
        <p:spPr>
          <a:xfrm>
            <a:off x="677333" y="1628775"/>
            <a:ext cx="9717001" cy="4972555"/>
          </a:xfrm>
        </p:spPr>
        <p:txBody>
          <a:bodyPr>
            <a:normAutofit/>
          </a:bodyPr>
          <a:lstStyle/>
          <a:p>
            <a:r>
              <a:rPr lang="en-US" sz="2000" dirty="0"/>
              <a:t>The U.S. FCC </a:t>
            </a:r>
            <a:r>
              <a:rPr lang="en-US" sz="2000" u="sng" dirty="0"/>
              <a:t>licenses non-governmental satellites that are utilizing radiocommunications</a:t>
            </a:r>
            <a:r>
              <a:rPr lang="en-US" sz="2000" dirty="0"/>
              <a:t>.  FCC issues three types of licenses for satellite operations— amateur, experimental, and “Part 25” (which are typically commercial).</a:t>
            </a:r>
          </a:p>
          <a:p>
            <a:r>
              <a:rPr lang="en-US" sz="2000" dirty="0"/>
              <a:t>All three types of licenses require submission of information concerning radiofrequency and orbital technical parameters, an orbital debris mitigation plan, </a:t>
            </a:r>
            <a:r>
              <a:rPr lang="en-US" sz="2000" u="sng" dirty="0"/>
              <a:t>and</a:t>
            </a:r>
            <a:r>
              <a:rPr lang="en-US" sz="2000" dirty="0"/>
              <a:t> draft International Telecommunication Union (ITU) filing materials.  </a:t>
            </a:r>
          </a:p>
          <a:p>
            <a:r>
              <a:rPr lang="en-US" sz="2000" dirty="0"/>
              <a:t>As part of its regulatory review the FCC considers whether the "public interest" would be served by a particular license grant.</a:t>
            </a:r>
          </a:p>
          <a:p>
            <a:r>
              <a:rPr lang="en-US" sz="2000" dirty="0"/>
              <a:t>Licenses often include conditions, including conditions requiring that operations must be consistent with what is described in the submitted information.</a:t>
            </a:r>
          </a:p>
          <a:p>
            <a:r>
              <a:rPr lang="en-US" sz="2000" dirty="0"/>
              <a:t>The FCC rules also include specific operational requirements.</a:t>
            </a:r>
          </a:p>
        </p:txBody>
      </p:sp>
      <p:pic>
        <p:nvPicPr>
          <p:cNvPr id="5" name="Picture 4">
            <a:extLst>
              <a:ext uri="{FF2B5EF4-FFF2-40B4-BE49-F238E27FC236}">
                <a16:creationId xmlns:a16="http://schemas.microsoft.com/office/drawing/2014/main" id="{A71C4CBA-8373-84B9-6D2B-889900700494}"/>
              </a:ext>
            </a:extLst>
          </p:cNvPr>
          <p:cNvPicPr>
            <a:picLocks noChangeAspect="1"/>
          </p:cNvPicPr>
          <p:nvPr/>
        </p:nvPicPr>
        <p:blipFill>
          <a:blip r:embed="rId3"/>
          <a:stretch>
            <a:fillRect/>
          </a:stretch>
        </p:blipFill>
        <p:spPr>
          <a:xfrm>
            <a:off x="508866" y="256669"/>
            <a:ext cx="1144893" cy="1140000"/>
          </a:xfrm>
          <a:prstGeom prst="rect">
            <a:avLst/>
          </a:prstGeom>
        </p:spPr>
      </p:pic>
    </p:spTree>
    <p:extLst>
      <p:ext uri="{BB962C8B-B14F-4D97-AF65-F5344CB8AC3E}">
        <p14:creationId xmlns:p14="http://schemas.microsoft.com/office/powerpoint/2010/main" val="3936261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EE8A-1BF3-299D-65CE-F861735CBFD1}"/>
              </a:ext>
            </a:extLst>
          </p:cNvPr>
          <p:cNvSpPr>
            <a:spLocks noGrp="1"/>
          </p:cNvSpPr>
          <p:nvPr>
            <p:ph type="title"/>
          </p:nvPr>
        </p:nvSpPr>
        <p:spPr>
          <a:xfrm>
            <a:off x="1714908" y="524958"/>
            <a:ext cx="8596668" cy="759466"/>
          </a:xfrm>
        </p:spPr>
        <p:txBody>
          <a:bodyPr>
            <a:normAutofit fontScale="90000"/>
          </a:bodyPr>
          <a:lstStyle/>
          <a:p>
            <a:r>
              <a:rPr lang="en-US" dirty="0">
                <a:solidFill>
                  <a:schemeClr val="tx2"/>
                </a:solidFill>
                <a:effectLst>
                  <a:outerShdw blurRad="38100" dist="38100" dir="2700000" algn="tl">
                    <a:srgbClr val="000000">
                      <a:alpha val="43137"/>
                    </a:srgbClr>
                  </a:outerShdw>
                </a:effectLst>
              </a:rPr>
              <a:t>U.S. FCC Satellite Licensing Legal Framework</a:t>
            </a:r>
          </a:p>
        </p:txBody>
      </p:sp>
      <p:grpSp>
        <p:nvGrpSpPr>
          <p:cNvPr id="7" name="Group 6">
            <a:extLst>
              <a:ext uri="{FF2B5EF4-FFF2-40B4-BE49-F238E27FC236}">
                <a16:creationId xmlns:a16="http://schemas.microsoft.com/office/drawing/2014/main" id="{A71F664B-0704-4378-58D3-24D8ADED167B}"/>
              </a:ext>
            </a:extLst>
          </p:cNvPr>
          <p:cNvGrpSpPr/>
          <p:nvPr/>
        </p:nvGrpSpPr>
        <p:grpSpPr>
          <a:xfrm>
            <a:off x="514421" y="2194712"/>
            <a:ext cx="9023258" cy="4299920"/>
            <a:chOff x="677333" y="2574406"/>
            <a:chExt cx="7176881" cy="2739991"/>
          </a:xfrm>
        </p:grpSpPr>
        <p:sp>
          <p:nvSpPr>
            <p:cNvPr id="8" name="Rectangle: Rounded Corners 7">
              <a:extLst>
                <a:ext uri="{FF2B5EF4-FFF2-40B4-BE49-F238E27FC236}">
                  <a16:creationId xmlns:a16="http://schemas.microsoft.com/office/drawing/2014/main" id="{665C06E3-57E9-0114-27F4-F9A17D34CE79}"/>
                </a:ext>
              </a:extLst>
            </p:cNvPr>
            <p:cNvSpPr/>
            <p:nvPr/>
          </p:nvSpPr>
          <p:spPr>
            <a:xfrm>
              <a:off x="677333" y="2586482"/>
              <a:ext cx="7176881" cy="128016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9" name="Rectangle 8" descr="Radio">
              <a:extLst>
                <a:ext uri="{FF2B5EF4-FFF2-40B4-BE49-F238E27FC236}">
                  <a16:creationId xmlns:a16="http://schemas.microsoft.com/office/drawing/2014/main" id="{24034916-75D5-F8AB-83CD-21AFF633B700}"/>
                </a:ext>
              </a:extLst>
            </p:cNvPr>
            <p:cNvSpPr/>
            <p:nvPr/>
          </p:nvSpPr>
          <p:spPr>
            <a:xfrm>
              <a:off x="1045273" y="2879994"/>
              <a:ext cx="669635" cy="668981"/>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0" name="Freeform: Shape 9">
              <a:extLst>
                <a:ext uri="{FF2B5EF4-FFF2-40B4-BE49-F238E27FC236}">
                  <a16:creationId xmlns:a16="http://schemas.microsoft.com/office/drawing/2014/main" id="{4F9B2814-B5B0-C01F-2174-DDB1FD467C17}"/>
                </a:ext>
              </a:extLst>
            </p:cNvPr>
            <p:cNvSpPr/>
            <p:nvPr/>
          </p:nvSpPr>
          <p:spPr>
            <a:xfrm>
              <a:off x="2082848" y="2574406"/>
              <a:ext cx="5771366" cy="1280159"/>
            </a:xfrm>
            <a:custGeom>
              <a:avLst/>
              <a:gdLst>
                <a:gd name="connsiteX0" fmla="*/ 0 w 5642664"/>
                <a:gd name="connsiteY0" fmla="*/ 0 h 1217518"/>
                <a:gd name="connsiteX1" fmla="*/ 5642664 w 5642664"/>
                <a:gd name="connsiteY1" fmla="*/ 0 h 1217518"/>
                <a:gd name="connsiteX2" fmla="*/ 5642664 w 5642664"/>
                <a:gd name="connsiteY2" fmla="*/ 1217518 h 1217518"/>
                <a:gd name="connsiteX3" fmla="*/ 0 w 5642664"/>
                <a:gd name="connsiteY3" fmla="*/ 1217518 h 1217518"/>
                <a:gd name="connsiteX4" fmla="*/ 0 w 5642664"/>
                <a:gd name="connsiteY4" fmla="*/ 0 h 1217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2664" h="1217518">
                  <a:moveTo>
                    <a:pt x="0" y="0"/>
                  </a:moveTo>
                  <a:lnTo>
                    <a:pt x="5642664" y="0"/>
                  </a:lnTo>
                  <a:lnTo>
                    <a:pt x="5642664" y="1217518"/>
                  </a:lnTo>
                  <a:lnTo>
                    <a:pt x="0" y="121751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8854" tIns="128854" rIns="128854" bIns="128854" numCol="1" spcCol="1270" anchor="ctr" anchorCtr="0">
              <a:noAutofit/>
            </a:bodyPr>
            <a:lstStyle/>
            <a:p>
              <a:pPr marL="0" lvl="0" indent="0" algn="l" defTabSz="711200">
                <a:lnSpc>
                  <a:spcPct val="100000"/>
                </a:lnSpc>
                <a:spcBef>
                  <a:spcPct val="0"/>
                </a:spcBef>
                <a:spcAft>
                  <a:spcPct val="35000"/>
                </a:spcAft>
                <a:buNone/>
              </a:pPr>
              <a:r>
                <a:rPr lang="en-US" sz="2000" kern="1200" dirty="0"/>
                <a:t>Section 301 of the Communications Act of 1934, as amended, prohibits the use or operation of a radio frequency station except in accordance with a Commission-granted authorization.  </a:t>
              </a:r>
            </a:p>
          </p:txBody>
        </p:sp>
        <p:sp>
          <p:nvSpPr>
            <p:cNvPr id="11" name="Rectangle: Rounded Corners 10">
              <a:extLst>
                <a:ext uri="{FF2B5EF4-FFF2-40B4-BE49-F238E27FC236}">
                  <a16:creationId xmlns:a16="http://schemas.microsoft.com/office/drawing/2014/main" id="{27EEF1C8-6CCF-42F1-AD85-7D91D56AF401}"/>
                </a:ext>
              </a:extLst>
            </p:cNvPr>
            <p:cNvSpPr/>
            <p:nvPr/>
          </p:nvSpPr>
          <p:spPr>
            <a:xfrm>
              <a:off x="677334" y="4034237"/>
              <a:ext cx="7176880" cy="1280160"/>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2" name="Rectangle 11" descr="Satellite">
              <a:extLst>
                <a:ext uri="{FF2B5EF4-FFF2-40B4-BE49-F238E27FC236}">
                  <a16:creationId xmlns:a16="http://schemas.microsoft.com/office/drawing/2014/main" id="{030A81D2-C531-F2D6-9AEA-AF6327F5C0DB}"/>
                </a:ext>
              </a:extLst>
            </p:cNvPr>
            <p:cNvSpPr/>
            <p:nvPr/>
          </p:nvSpPr>
          <p:spPr>
            <a:xfrm>
              <a:off x="1045273" y="4329422"/>
              <a:ext cx="669635" cy="668981"/>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3" name="Freeform: Shape 12">
              <a:extLst>
                <a:ext uri="{FF2B5EF4-FFF2-40B4-BE49-F238E27FC236}">
                  <a16:creationId xmlns:a16="http://schemas.microsoft.com/office/drawing/2014/main" id="{A94DAD06-7EB5-03F8-6E6C-47D3281F5B87}"/>
                </a:ext>
              </a:extLst>
            </p:cNvPr>
            <p:cNvSpPr/>
            <p:nvPr/>
          </p:nvSpPr>
          <p:spPr>
            <a:xfrm>
              <a:off x="2082848" y="4034237"/>
              <a:ext cx="5771366" cy="1269756"/>
            </a:xfrm>
            <a:custGeom>
              <a:avLst/>
              <a:gdLst>
                <a:gd name="connsiteX0" fmla="*/ 0 w 5642664"/>
                <a:gd name="connsiteY0" fmla="*/ 0 h 1217518"/>
                <a:gd name="connsiteX1" fmla="*/ 5642664 w 5642664"/>
                <a:gd name="connsiteY1" fmla="*/ 0 h 1217518"/>
                <a:gd name="connsiteX2" fmla="*/ 5642664 w 5642664"/>
                <a:gd name="connsiteY2" fmla="*/ 1217518 h 1217518"/>
                <a:gd name="connsiteX3" fmla="*/ 0 w 5642664"/>
                <a:gd name="connsiteY3" fmla="*/ 1217518 h 1217518"/>
                <a:gd name="connsiteX4" fmla="*/ 0 w 5642664"/>
                <a:gd name="connsiteY4" fmla="*/ 0 h 1217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2664" h="1217518">
                  <a:moveTo>
                    <a:pt x="0" y="0"/>
                  </a:moveTo>
                  <a:lnTo>
                    <a:pt x="5642664" y="0"/>
                  </a:lnTo>
                  <a:lnTo>
                    <a:pt x="5642664" y="1217518"/>
                  </a:lnTo>
                  <a:lnTo>
                    <a:pt x="0" y="121751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8854" tIns="128854" rIns="128854" bIns="128854" numCol="1" spcCol="1270" anchor="ctr" anchorCtr="0">
              <a:noAutofit/>
            </a:bodyPr>
            <a:lstStyle/>
            <a:p>
              <a:pPr marL="0" lvl="0" indent="0" algn="l" defTabSz="711200">
                <a:lnSpc>
                  <a:spcPct val="100000"/>
                </a:lnSpc>
                <a:spcBef>
                  <a:spcPct val="0"/>
                </a:spcBef>
                <a:spcAft>
                  <a:spcPct val="35000"/>
                </a:spcAft>
                <a:buNone/>
              </a:pPr>
              <a:r>
                <a:rPr lang="en-US" sz="2000" kern="1200" dirty="0"/>
                <a:t>Section 25.102(a) of the FCC’s rules necessitates </a:t>
              </a:r>
              <a:r>
                <a:rPr lang="en-US" sz="2000" dirty="0"/>
                <a:t>FCC</a:t>
              </a:r>
              <a:r>
                <a:rPr lang="en-US" sz="2000" kern="1200" dirty="0"/>
                <a:t> approval for the operation of “energy or communications or signals by space or earth stations [satellites </a:t>
              </a:r>
              <a:r>
                <a:rPr lang="en-US" sz="2000" dirty="0"/>
                <a:t>or</a:t>
              </a:r>
              <a:r>
                <a:rPr lang="en-US" sz="2000" kern="1200" dirty="0"/>
                <a:t> ground stations].” Further, licensees must comply with all conditions placed on their licenses.</a:t>
              </a:r>
            </a:p>
          </p:txBody>
        </p:sp>
      </p:grpSp>
      <p:sp>
        <p:nvSpPr>
          <p:cNvPr id="4" name="Footer Placeholder 3">
            <a:extLst>
              <a:ext uri="{FF2B5EF4-FFF2-40B4-BE49-F238E27FC236}">
                <a16:creationId xmlns:a16="http://schemas.microsoft.com/office/drawing/2014/main" id="{2C2B560C-934B-F42B-242B-E42EEAD90559}"/>
              </a:ext>
            </a:extLst>
          </p:cNvPr>
          <p:cNvSpPr>
            <a:spLocks/>
          </p:cNvSpPr>
          <p:nvPr/>
        </p:nvSpPr>
        <p:spPr>
          <a:xfrm>
            <a:off x="677864" y="5767916"/>
            <a:ext cx="4578765" cy="265469"/>
          </a:xfrm>
          <a:prstGeom prst="rect">
            <a:avLst/>
          </a:prstGeom>
        </p:spPr>
        <p:txBody>
          <a:bodyPr/>
          <a:lstStyle/>
          <a:p>
            <a:pPr defTabSz="330144">
              <a:spcAft>
                <a:spcPts val="522"/>
              </a:spcAft>
            </a:pPr>
            <a:endParaRPr lang="en-US" sz="1400"/>
          </a:p>
        </p:txBody>
      </p:sp>
      <p:sp>
        <p:nvSpPr>
          <p:cNvPr id="3" name="TextBox 2">
            <a:extLst>
              <a:ext uri="{FF2B5EF4-FFF2-40B4-BE49-F238E27FC236}">
                <a16:creationId xmlns:a16="http://schemas.microsoft.com/office/drawing/2014/main" id="{AF28969C-CF1C-70E0-B2A8-E561C50404DA}"/>
              </a:ext>
            </a:extLst>
          </p:cNvPr>
          <p:cNvSpPr txBox="1"/>
          <p:nvPr/>
        </p:nvSpPr>
        <p:spPr>
          <a:xfrm>
            <a:off x="1537779" y="1264722"/>
            <a:ext cx="6726678" cy="646331"/>
          </a:xfrm>
          <a:prstGeom prst="rect">
            <a:avLst/>
          </a:prstGeom>
          <a:noFill/>
        </p:spPr>
        <p:txBody>
          <a:bodyPr wrap="square" rtlCol="0">
            <a:spAutoFit/>
          </a:bodyPr>
          <a:lstStyle/>
          <a:p>
            <a:pPr defTabSz="330144">
              <a:spcAft>
                <a:spcPts val="522"/>
              </a:spcAft>
            </a:pPr>
            <a:r>
              <a:rPr lang="en-US" kern="1200" dirty="0">
                <a:solidFill>
                  <a:schemeClr val="tx1">
                    <a:lumMod val="75000"/>
                    <a:lumOff val="25000"/>
                  </a:schemeClr>
                </a:solidFill>
                <a:latin typeface="+mn-lt"/>
                <a:ea typeface="+mn-ea"/>
                <a:cs typeface="+mn-cs"/>
              </a:rPr>
              <a:t>A license is</a:t>
            </a:r>
            <a:r>
              <a:rPr lang="en-US" u="sng" kern="1200" dirty="0">
                <a:solidFill>
                  <a:schemeClr val="tx1">
                    <a:lumMod val="75000"/>
                    <a:lumOff val="25000"/>
                  </a:schemeClr>
                </a:solidFill>
                <a:latin typeface="+mn-lt"/>
                <a:ea typeface="+mn-ea"/>
                <a:cs typeface="+mn-cs"/>
              </a:rPr>
              <a:t> required </a:t>
            </a:r>
            <a:r>
              <a:rPr lang="en-US" kern="1200" dirty="0">
                <a:solidFill>
                  <a:schemeClr val="tx1">
                    <a:lumMod val="75000"/>
                    <a:lumOff val="25000"/>
                  </a:schemeClr>
                </a:solidFill>
                <a:latin typeface="+mn-lt"/>
                <a:ea typeface="+mn-ea"/>
                <a:cs typeface="+mn-cs"/>
              </a:rPr>
              <a:t>for deployment and operation of satellite-based services by a non-federal operator.</a:t>
            </a:r>
            <a:endParaRPr lang="en-US" dirty="0">
              <a:solidFill>
                <a:schemeClr val="tx1">
                  <a:lumMod val="75000"/>
                  <a:lumOff val="25000"/>
                </a:schemeClr>
              </a:solidFill>
            </a:endParaRPr>
          </a:p>
        </p:txBody>
      </p:sp>
      <p:pic>
        <p:nvPicPr>
          <p:cNvPr id="5" name="Picture 4">
            <a:extLst>
              <a:ext uri="{FF2B5EF4-FFF2-40B4-BE49-F238E27FC236}">
                <a16:creationId xmlns:a16="http://schemas.microsoft.com/office/drawing/2014/main" id="{8DFC88F8-F0F0-7D2B-1F5E-4714E4C388DB}"/>
              </a:ext>
            </a:extLst>
          </p:cNvPr>
          <p:cNvPicPr>
            <a:picLocks noChangeAspect="1"/>
          </p:cNvPicPr>
          <p:nvPr/>
        </p:nvPicPr>
        <p:blipFill>
          <a:blip r:embed="rId7"/>
          <a:stretch>
            <a:fillRect/>
          </a:stretch>
        </p:blipFill>
        <p:spPr>
          <a:xfrm>
            <a:off x="10311576" y="2194711"/>
            <a:ext cx="1366003" cy="3319707"/>
          </a:xfrm>
          <a:prstGeom prst="rect">
            <a:avLst/>
          </a:prstGeom>
        </p:spPr>
      </p:pic>
      <p:pic>
        <p:nvPicPr>
          <p:cNvPr id="14" name="Picture 13">
            <a:extLst>
              <a:ext uri="{FF2B5EF4-FFF2-40B4-BE49-F238E27FC236}">
                <a16:creationId xmlns:a16="http://schemas.microsoft.com/office/drawing/2014/main" id="{333F1B5F-E859-369B-71DF-8ED512226CA4}"/>
              </a:ext>
            </a:extLst>
          </p:cNvPr>
          <p:cNvPicPr>
            <a:picLocks noChangeAspect="1"/>
          </p:cNvPicPr>
          <p:nvPr/>
        </p:nvPicPr>
        <p:blipFill>
          <a:blip r:embed="rId8"/>
          <a:stretch>
            <a:fillRect/>
          </a:stretch>
        </p:blipFill>
        <p:spPr>
          <a:xfrm>
            <a:off x="391632" y="254589"/>
            <a:ext cx="1146147" cy="1140051"/>
          </a:xfrm>
          <a:prstGeom prst="rect">
            <a:avLst/>
          </a:prstGeom>
        </p:spPr>
      </p:pic>
    </p:spTree>
    <p:extLst>
      <p:ext uri="{BB962C8B-B14F-4D97-AF65-F5344CB8AC3E}">
        <p14:creationId xmlns:p14="http://schemas.microsoft.com/office/powerpoint/2010/main" val="2355532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67D6D-5FA7-6132-FA98-FBB48AE5FE0E}"/>
              </a:ext>
            </a:extLst>
          </p:cNvPr>
          <p:cNvSpPr>
            <a:spLocks noGrp="1"/>
          </p:cNvSpPr>
          <p:nvPr>
            <p:ph type="title"/>
          </p:nvPr>
        </p:nvSpPr>
        <p:spPr>
          <a:xfrm>
            <a:off x="2009456" y="207603"/>
            <a:ext cx="8596668" cy="1320800"/>
          </a:xfrm>
        </p:spPr>
        <p:txBody>
          <a:bodyPr anchor="t">
            <a:normAutofit fontScale="90000"/>
          </a:bodyPr>
          <a:lstStyle/>
          <a:p>
            <a:r>
              <a:rPr lang="en-US" dirty="0">
                <a:solidFill>
                  <a:schemeClr val="tx2"/>
                </a:solidFill>
                <a:effectLst>
                  <a:outerShdw blurRad="38100" dist="38100" dir="2700000" algn="tl">
                    <a:srgbClr val="000000">
                      <a:alpha val="43137"/>
                    </a:srgbClr>
                  </a:outerShdw>
                </a:effectLst>
              </a:rPr>
              <a:t>FCC Enforcement Advisory – </a:t>
            </a:r>
            <a:br>
              <a:rPr lang="en-US" dirty="0">
                <a:solidFill>
                  <a:schemeClr val="tx2"/>
                </a:solidFill>
                <a:effectLst>
                  <a:outerShdw blurRad="38100" dist="38100" dir="2700000" algn="tl">
                    <a:srgbClr val="000000">
                      <a:alpha val="43137"/>
                    </a:srgbClr>
                  </a:outerShdw>
                </a:effectLst>
              </a:rPr>
            </a:br>
            <a:r>
              <a:rPr lang="en-US" dirty="0">
                <a:solidFill>
                  <a:schemeClr val="tx2"/>
                </a:solidFill>
                <a:effectLst>
                  <a:outerShdw blurRad="38100" dist="38100" dir="2700000" algn="tl">
                    <a:srgbClr val="000000">
                      <a:alpha val="43137"/>
                    </a:srgbClr>
                  </a:outerShdw>
                </a:effectLst>
              </a:rPr>
              <a:t>      Satellite Licensing (2018)</a:t>
            </a:r>
            <a:br>
              <a:rPr lang="en-US" dirty="0"/>
            </a:br>
            <a:r>
              <a:rPr lang="en-US" dirty="0"/>
              <a:t>	</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5971AF25-6768-A29B-3721-D6283AF8D23B}"/>
              </a:ext>
            </a:extLst>
          </p:cNvPr>
          <p:cNvSpPr>
            <a:spLocks noGrp="1"/>
          </p:cNvSpPr>
          <p:nvPr>
            <p:ph idx="1"/>
          </p:nvPr>
        </p:nvSpPr>
        <p:spPr>
          <a:xfrm>
            <a:off x="400973" y="1479098"/>
            <a:ext cx="9596823" cy="4244501"/>
          </a:xfrm>
        </p:spPr>
        <p:txBody>
          <a:bodyPr>
            <a:noAutofit/>
          </a:bodyPr>
          <a:lstStyle/>
          <a:p>
            <a:pPr marL="0" indent="0">
              <a:lnSpc>
                <a:spcPct val="90000"/>
              </a:lnSpc>
              <a:spcBef>
                <a:spcPts val="600"/>
              </a:spcBef>
              <a:buNone/>
            </a:pPr>
            <a:r>
              <a:rPr lang="en-US" sz="2000" dirty="0">
                <a:ea typeface="Times New Roman" panose="02020603050405020304" pitchFamily="18" charset="0"/>
              </a:rPr>
              <a:t>In 2018, the FCC released an </a:t>
            </a:r>
            <a:r>
              <a:rPr lang="en-US" sz="2000" u="sng" dirty="0">
                <a:ea typeface="Times New Roman" panose="02020603050405020304" pitchFamily="18" charset="0"/>
              </a:rPr>
              <a:t>Enforcement Advisory </a:t>
            </a:r>
            <a:r>
              <a:rPr lang="en-US" sz="2000" dirty="0">
                <a:ea typeface="Times New Roman" panose="02020603050405020304" pitchFamily="18" charset="0"/>
              </a:rPr>
              <a:t>alerting the industry</a:t>
            </a:r>
          </a:p>
          <a:p>
            <a:pPr marL="0" indent="0">
              <a:lnSpc>
                <a:spcPct val="90000"/>
              </a:lnSpc>
              <a:spcBef>
                <a:spcPts val="600"/>
              </a:spcBef>
              <a:buNone/>
            </a:pPr>
            <a:r>
              <a:rPr lang="en-US" sz="2000" dirty="0">
                <a:ea typeface="Times New Roman" panose="02020603050405020304" pitchFamily="18" charset="0"/>
              </a:rPr>
              <a:t>that compliance with satellite licensing requirements is </a:t>
            </a:r>
            <a:r>
              <a:rPr lang="en-US" sz="2000" u="sng" dirty="0">
                <a:ea typeface="Times New Roman" panose="02020603050405020304" pitchFamily="18" charset="0"/>
              </a:rPr>
              <a:t>mandatory</a:t>
            </a:r>
            <a:r>
              <a:rPr lang="en-US" sz="2000" dirty="0">
                <a:ea typeface="Times New Roman" panose="02020603050405020304" pitchFamily="18" charset="0"/>
              </a:rPr>
              <a:t>.</a:t>
            </a:r>
            <a:endParaRPr lang="en-US" sz="2000" dirty="0">
              <a:solidFill>
                <a:schemeClr val="accent1">
                  <a:lumMod val="50000"/>
                </a:schemeClr>
              </a:solidFill>
              <a:effectLst/>
              <a:ea typeface="Times New Roman" panose="02020603050405020304" pitchFamily="18" charset="0"/>
            </a:endParaRPr>
          </a:p>
          <a:p>
            <a:pPr marL="0" indent="0">
              <a:lnSpc>
                <a:spcPct val="90000"/>
              </a:lnSpc>
              <a:buNone/>
            </a:pPr>
            <a:endParaRPr lang="en-US" sz="2000" dirty="0">
              <a:solidFill>
                <a:schemeClr val="accent1">
                  <a:lumMod val="50000"/>
                </a:schemeClr>
              </a:solidFill>
              <a:effectLst/>
              <a:ea typeface="Times New Roman" panose="02020603050405020304" pitchFamily="18" charset="0"/>
            </a:endParaRPr>
          </a:p>
        </p:txBody>
      </p:sp>
      <p:sp>
        <p:nvSpPr>
          <p:cNvPr id="4" name="Footer Placeholder 3">
            <a:extLst>
              <a:ext uri="{FF2B5EF4-FFF2-40B4-BE49-F238E27FC236}">
                <a16:creationId xmlns:a16="http://schemas.microsoft.com/office/drawing/2014/main" id="{D97A840B-28D0-14A6-90C0-F6B677D4CAB7}"/>
              </a:ext>
            </a:extLst>
          </p:cNvPr>
          <p:cNvSpPr>
            <a:spLocks noGrp="1"/>
          </p:cNvSpPr>
          <p:nvPr>
            <p:ph type="ftr" sz="quarter" idx="11"/>
          </p:nvPr>
        </p:nvSpPr>
        <p:spPr>
          <a:xfrm>
            <a:off x="677334" y="6292164"/>
            <a:ext cx="8579682" cy="565836"/>
          </a:xfrm>
        </p:spPr>
        <p:txBody>
          <a:bodyPr>
            <a:noAutofit/>
          </a:bodyPr>
          <a:lstStyle/>
          <a:p>
            <a:pPr>
              <a:spcAft>
                <a:spcPts val="600"/>
              </a:spcAft>
            </a:pPr>
            <a:r>
              <a:rPr lang="en-US" sz="2000" b="1" dirty="0">
                <a:solidFill>
                  <a:schemeClr val="tx1"/>
                </a:solidFill>
              </a:rPr>
              <a:t>https://docs.fcc.gov/public/attachments/DA-18-368A1.pdf</a:t>
            </a:r>
          </a:p>
        </p:txBody>
      </p:sp>
      <p:pic>
        <p:nvPicPr>
          <p:cNvPr id="10" name="Picture 9">
            <a:extLst>
              <a:ext uri="{FF2B5EF4-FFF2-40B4-BE49-F238E27FC236}">
                <a16:creationId xmlns:a16="http://schemas.microsoft.com/office/drawing/2014/main" id="{2CD11D92-6097-4A56-FF7C-DD8CF4D8B965}"/>
              </a:ext>
            </a:extLst>
          </p:cNvPr>
          <p:cNvPicPr>
            <a:picLocks noChangeAspect="1"/>
          </p:cNvPicPr>
          <p:nvPr/>
        </p:nvPicPr>
        <p:blipFill>
          <a:blip r:embed="rId3"/>
          <a:stretch>
            <a:fillRect/>
          </a:stretch>
        </p:blipFill>
        <p:spPr>
          <a:xfrm>
            <a:off x="524007" y="303278"/>
            <a:ext cx="1146147" cy="1140051"/>
          </a:xfrm>
          <a:prstGeom prst="rect">
            <a:avLst/>
          </a:prstGeom>
        </p:spPr>
      </p:pic>
      <p:sp>
        <p:nvSpPr>
          <p:cNvPr id="9" name="Rectangle: Rounded Corners 8">
            <a:extLst>
              <a:ext uri="{FF2B5EF4-FFF2-40B4-BE49-F238E27FC236}">
                <a16:creationId xmlns:a16="http://schemas.microsoft.com/office/drawing/2014/main" id="{55EA23EA-49BF-97D5-4305-FCB35BDB70D5}"/>
              </a:ext>
            </a:extLst>
          </p:cNvPr>
          <p:cNvSpPr/>
          <p:nvPr/>
        </p:nvSpPr>
        <p:spPr>
          <a:xfrm>
            <a:off x="297951" y="2303366"/>
            <a:ext cx="9360543" cy="2001379"/>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lvl="3"/>
            <a:r>
              <a:rPr lang="en-US" dirty="0"/>
              <a:t>“Launch service providers should be aware that a satellite integrated into a launch vehicle or deployment device without a current FCC authorization may need to be removed from that vehicle or deployment device if the satellite operator’s application for an FCC authorization is not acted upon favorably, or for various reasons cannot be granted within a time frame consistent with the launch schedule.” </a:t>
            </a:r>
          </a:p>
        </p:txBody>
      </p:sp>
      <p:pic>
        <p:nvPicPr>
          <p:cNvPr id="11" name="Picture 10">
            <a:extLst>
              <a:ext uri="{FF2B5EF4-FFF2-40B4-BE49-F238E27FC236}">
                <a16:creationId xmlns:a16="http://schemas.microsoft.com/office/drawing/2014/main" id="{8C726F2A-4DEE-B995-489C-D34D3D5DA78F}"/>
              </a:ext>
            </a:extLst>
          </p:cNvPr>
          <p:cNvPicPr>
            <a:picLocks noChangeAspect="1"/>
          </p:cNvPicPr>
          <p:nvPr/>
        </p:nvPicPr>
        <p:blipFill>
          <a:blip r:embed="rId4"/>
          <a:stretch>
            <a:fillRect/>
          </a:stretch>
        </p:blipFill>
        <p:spPr>
          <a:xfrm>
            <a:off x="579343" y="2771333"/>
            <a:ext cx="859611" cy="1066892"/>
          </a:xfrm>
          <a:prstGeom prst="rect">
            <a:avLst/>
          </a:prstGeom>
        </p:spPr>
      </p:pic>
      <p:pic>
        <p:nvPicPr>
          <p:cNvPr id="13" name="Picture 12">
            <a:extLst>
              <a:ext uri="{FF2B5EF4-FFF2-40B4-BE49-F238E27FC236}">
                <a16:creationId xmlns:a16="http://schemas.microsoft.com/office/drawing/2014/main" id="{D1B70721-DFB7-0265-8034-66776992583D}"/>
              </a:ext>
            </a:extLst>
          </p:cNvPr>
          <p:cNvPicPr>
            <a:picLocks noChangeAspect="1"/>
          </p:cNvPicPr>
          <p:nvPr/>
        </p:nvPicPr>
        <p:blipFill>
          <a:blip r:embed="rId5"/>
          <a:stretch>
            <a:fillRect/>
          </a:stretch>
        </p:blipFill>
        <p:spPr>
          <a:xfrm>
            <a:off x="297950" y="4436443"/>
            <a:ext cx="9360543" cy="1819622"/>
          </a:xfrm>
          <a:prstGeom prst="rect">
            <a:avLst/>
          </a:prstGeom>
        </p:spPr>
      </p:pic>
      <p:pic>
        <p:nvPicPr>
          <p:cNvPr id="14" name="Picture 13">
            <a:extLst>
              <a:ext uri="{FF2B5EF4-FFF2-40B4-BE49-F238E27FC236}">
                <a16:creationId xmlns:a16="http://schemas.microsoft.com/office/drawing/2014/main" id="{D8275D0B-00A1-73CF-786C-38E663CA14FC}"/>
              </a:ext>
            </a:extLst>
          </p:cNvPr>
          <p:cNvPicPr>
            <a:picLocks noChangeAspect="1"/>
          </p:cNvPicPr>
          <p:nvPr/>
        </p:nvPicPr>
        <p:blipFill>
          <a:blip r:embed="rId6"/>
          <a:stretch>
            <a:fillRect/>
          </a:stretch>
        </p:blipFill>
        <p:spPr>
          <a:xfrm>
            <a:off x="8253111" y="4722556"/>
            <a:ext cx="859611" cy="1066892"/>
          </a:xfrm>
          <a:prstGeom prst="rect">
            <a:avLst/>
          </a:prstGeom>
        </p:spPr>
      </p:pic>
      <p:sp>
        <p:nvSpPr>
          <p:cNvPr id="16" name="TextBox 15">
            <a:extLst>
              <a:ext uri="{FF2B5EF4-FFF2-40B4-BE49-F238E27FC236}">
                <a16:creationId xmlns:a16="http://schemas.microsoft.com/office/drawing/2014/main" id="{FA1B0E97-001C-42A6-CC9C-28659A37C0BD}"/>
              </a:ext>
            </a:extLst>
          </p:cNvPr>
          <p:cNvSpPr txBox="1"/>
          <p:nvPr/>
        </p:nvSpPr>
        <p:spPr>
          <a:xfrm>
            <a:off x="739540" y="4501739"/>
            <a:ext cx="7613349" cy="1477328"/>
          </a:xfrm>
          <a:prstGeom prst="rect">
            <a:avLst/>
          </a:prstGeom>
          <a:noFill/>
        </p:spPr>
        <p:txBody>
          <a:bodyPr wrap="square">
            <a:spAutoFit/>
          </a:bodyPr>
          <a:lstStyle/>
          <a:p>
            <a:r>
              <a:rPr lang="en-US" dirty="0"/>
              <a:t>“Launch service providers should exercise particular caution if a satellite operator indicates that it is relying on several possible alternative jurisdictions for radio-frequency approval, or is otherwise altering its mission to obviate the need for radio-frequency approval, particularly at late stages of launch preparations.” </a:t>
            </a:r>
          </a:p>
        </p:txBody>
      </p:sp>
    </p:spTree>
    <p:extLst>
      <p:ext uri="{BB962C8B-B14F-4D97-AF65-F5344CB8AC3E}">
        <p14:creationId xmlns:p14="http://schemas.microsoft.com/office/powerpoint/2010/main" val="160606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67D6D-5FA7-6132-FA98-FBB48AE5FE0E}"/>
              </a:ext>
            </a:extLst>
          </p:cNvPr>
          <p:cNvSpPr>
            <a:spLocks noGrp="1"/>
          </p:cNvSpPr>
          <p:nvPr>
            <p:ph type="title"/>
          </p:nvPr>
        </p:nvSpPr>
        <p:spPr>
          <a:xfrm>
            <a:off x="677334" y="609600"/>
            <a:ext cx="8596668" cy="1320800"/>
          </a:xfrm>
        </p:spPr>
        <p:txBody>
          <a:bodyPr vert="horz" lIns="91440" tIns="45720" rIns="91440" bIns="45720" rtlCol="0" anchor="t">
            <a:normAutofit/>
          </a:bodyPr>
          <a:lstStyle/>
          <a:p>
            <a:br>
              <a:rPr lang="en-US" dirty="0"/>
            </a:br>
            <a:endParaRPr lang="en-US" dirty="0"/>
          </a:p>
        </p:txBody>
      </p:sp>
      <p:sp>
        <p:nvSpPr>
          <p:cNvPr id="7" name="TextBox 6">
            <a:extLst>
              <a:ext uri="{FF2B5EF4-FFF2-40B4-BE49-F238E27FC236}">
                <a16:creationId xmlns:a16="http://schemas.microsoft.com/office/drawing/2014/main" id="{2CA68836-386A-643B-3F62-449597933DAA}"/>
              </a:ext>
            </a:extLst>
          </p:cNvPr>
          <p:cNvSpPr txBox="1"/>
          <p:nvPr/>
        </p:nvSpPr>
        <p:spPr>
          <a:xfrm>
            <a:off x="4066163" y="1794930"/>
            <a:ext cx="5207839" cy="3880773"/>
          </a:xfrm>
          <a:prstGeom prst="rect">
            <a:avLst/>
          </a:prstGeom>
        </p:spPr>
        <p:txBody>
          <a:bodyPr vert="horz" lIns="91440" tIns="45720" rIns="91440" bIns="45720" rtlCol="0">
            <a:normAutofit/>
          </a:bodyPr>
          <a:lstStyle/>
          <a:p>
            <a:pPr>
              <a:spcBef>
                <a:spcPts val="1000"/>
              </a:spcBef>
              <a:buClr>
                <a:schemeClr val="accent1"/>
              </a:buClr>
              <a:buSzPct val="80000"/>
            </a:pPr>
            <a:endParaRPr lang="en-US" dirty="0">
              <a:solidFill>
                <a:schemeClr val="tx1">
                  <a:lumMod val="75000"/>
                  <a:lumOff val="25000"/>
                </a:schemeClr>
              </a:solidFill>
            </a:endParaRPr>
          </a:p>
          <a:p>
            <a:pPr lvl="1">
              <a:spcBef>
                <a:spcPts val="1000"/>
              </a:spcBef>
              <a:buClr>
                <a:schemeClr val="accent1"/>
              </a:buClr>
              <a:buSzPct val="80000"/>
            </a:pPr>
            <a:r>
              <a:rPr lang="en-US" sz="3200" dirty="0">
                <a:solidFill>
                  <a:schemeClr val="tx1">
                    <a:lumMod val="75000"/>
                    <a:lumOff val="25000"/>
                  </a:schemeClr>
                </a:solidFill>
              </a:rPr>
              <a:t>Space Bureau</a:t>
            </a:r>
          </a:p>
          <a:p>
            <a:pPr lvl="1">
              <a:spcBef>
                <a:spcPts val="1000"/>
              </a:spcBef>
              <a:buClr>
                <a:schemeClr val="accent1"/>
              </a:buClr>
              <a:buSzPct val="80000"/>
            </a:pPr>
            <a:r>
              <a:rPr lang="en-US" sz="3200" dirty="0">
                <a:solidFill>
                  <a:schemeClr val="tx1">
                    <a:lumMod val="75000"/>
                    <a:lumOff val="25000"/>
                  </a:schemeClr>
                </a:solidFill>
              </a:rPr>
              <a:t>United States Federal Communications Commission</a:t>
            </a:r>
          </a:p>
          <a:p>
            <a:pPr lvl="1">
              <a:spcBef>
                <a:spcPts val="1000"/>
              </a:spcBef>
              <a:buClr>
                <a:schemeClr val="accent1"/>
              </a:buClr>
              <a:buSzPct val="80000"/>
            </a:pPr>
            <a:r>
              <a:rPr lang="en-US" sz="3200" dirty="0">
                <a:solidFill>
                  <a:schemeClr val="tx1">
                    <a:lumMod val="75000"/>
                    <a:lumOff val="25000"/>
                  </a:schemeClr>
                </a:solidFill>
                <a:hlinkClick r:id="rId2"/>
              </a:rPr>
              <a:t>satinfo@fcc.gov</a:t>
            </a:r>
            <a:endParaRPr lang="en-US" sz="3200" dirty="0">
              <a:solidFill>
                <a:schemeClr val="tx1">
                  <a:lumMod val="75000"/>
                  <a:lumOff val="25000"/>
                </a:schemeClr>
              </a:solidFill>
            </a:endParaRPr>
          </a:p>
          <a:p>
            <a:pPr lvl="1">
              <a:spcBef>
                <a:spcPts val="1000"/>
              </a:spcBef>
              <a:buClr>
                <a:schemeClr val="accent1"/>
              </a:buClr>
              <a:buSzPct val="80000"/>
            </a:pPr>
            <a:endParaRPr lang="en-US" sz="2000" dirty="0">
              <a:solidFill>
                <a:schemeClr val="tx1">
                  <a:lumMod val="75000"/>
                  <a:lumOff val="25000"/>
                </a:schemeClr>
              </a:solidFill>
            </a:endParaRPr>
          </a:p>
        </p:txBody>
      </p:sp>
      <p:sp>
        <p:nvSpPr>
          <p:cNvPr id="4" name="Footer Placeholder 3">
            <a:extLst>
              <a:ext uri="{FF2B5EF4-FFF2-40B4-BE49-F238E27FC236}">
                <a16:creationId xmlns:a16="http://schemas.microsoft.com/office/drawing/2014/main" id="{D97A840B-28D0-14A6-90C0-F6B677D4CAB7}"/>
              </a:ext>
            </a:extLst>
          </p:cNvPr>
          <p:cNvSpPr>
            <a:spLocks noGrp="1"/>
          </p:cNvSpPr>
          <p:nvPr>
            <p:ph type="ftr" sz="quarter" idx="11"/>
          </p:nvPr>
        </p:nvSpPr>
        <p:spPr>
          <a:xfrm>
            <a:off x="677334" y="6041362"/>
            <a:ext cx="6297612" cy="365125"/>
          </a:xfrm>
        </p:spPr>
        <p:txBody>
          <a:bodyPr vert="horz" lIns="91440" tIns="45720" rIns="91440" bIns="45720" rtlCol="0" anchor="ctr">
            <a:normAutofit/>
          </a:bodyPr>
          <a:lstStyle/>
          <a:p>
            <a:pPr defTabSz="914400">
              <a:spcAft>
                <a:spcPts val="600"/>
              </a:spcAft>
            </a:pPr>
            <a:endParaRPr lang="en-US" kern="1200" dirty="0">
              <a:solidFill>
                <a:schemeClr val="tx1">
                  <a:tint val="75000"/>
                </a:schemeClr>
              </a:solidFill>
              <a:latin typeface="+mn-lt"/>
              <a:ea typeface="+mn-ea"/>
              <a:cs typeface="+mn-cs"/>
            </a:endParaRPr>
          </a:p>
        </p:txBody>
      </p:sp>
      <p:pic>
        <p:nvPicPr>
          <p:cNvPr id="16" name="Picture 15">
            <a:extLst>
              <a:ext uri="{FF2B5EF4-FFF2-40B4-BE49-F238E27FC236}">
                <a16:creationId xmlns:a16="http://schemas.microsoft.com/office/drawing/2014/main" id="{7A3749E5-38EF-B4A0-46FA-720A2D8F71D9}"/>
              </a:ext>
            </a:extLst>
          </p:cNvPr>
          <p:cNvPicPr>
            <a:picLocks noChangeAspect="1"/>
          </p:cNvPicPr>
          <p:nvPr/>
        </p:nvPicPr>
        <p:blipFill>
          <a:blip r:embed="rId3"/>
          <a:stretch>
            <a:fillRect/>
          </a:stretch>
        </p:blipFill>
        <p:spPr>
          <a:xfrm>
            <a:off x="773587" y="1794930"/>
            <a:ext cx="2585617" cy="2585617"/>
          </a:xfrm>
          <a:prstGeom prst="rect">
            <a:avLst/>
          </a:prstGeom>
        </p:spPr>
      </p:pic>
    </p:spTree>
    <p:extLst>
      <p:ext uri="{BB962C8B-B14F-4D97-AF65-F5344CB8AC3E}">
        <p14:creationId xmlns:p14="http://schemas.microsoft.com/office/powerpoint/2010/main" val="29474130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06fc079-497e-4310-b774-0e735e1d6174" xsi:nil="true"/>
    <lcf76f155ced4ddcb4097134ff3c332f xmlns="c98b3cc9-0fe7-4d2d-b867-a8698971800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1FD2F55E49E84CA1E6525EC1E7AC3E" ma:contentTypeVersion="14" ma:contentTypeDescription="Create a new document." ma:contentTypeScope="" ma:versionID="c4d5c9449d31b6447c628c82e4e2ec1d">
  <xsd:schema xmlns:xsd="http://www.w3.org/2001/XMLSchema" xmlns:xs="http://www.w3.org/2001/XMLSchema" xmlns:p="http://schemas.microsoft.com/office/2006/metadata/properties" xmlns:ns2="c98b3cc9-0fe7-4d2d-b867-a86989718002" xmlns:ns3="406fc079-497e-4310-b774-0e735e1d6174" targetNamespace="http://schemas.microsoft.com/office/2006/metadata/properties" ma:root="true" ma:fieldsID="e9fc33c8560036caefe43557f45a348c" ns2:_="" ns3:_="">
    <xsd:import namespace="c98b3cc9-0fe7-4d2d-b867-a86989718002"/>
    <xsd:import namespace="406fc079-497e-4310-b774-0e735e1d617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b3cc9-0fe7-4d2d-b867-a869897180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6d55bd0-b283-4673-bd71-a704af8c77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06fc079-497e-4310-b774-0e735e1d617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389a8397-036d-40ac-8eb0-545ee88836b0}" ma:internalName="TaxCatchAll" ma:showField="CatchAllData" ma:web="406fc079-497e-4310-b774-0e735e1d617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384E1B-9FB6-43E3-BD4F-D56964144FE4}">
  <ds:schemaRef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406fc079-497e-4310-b774-0e735e1d6174"/>
    <ds:schemaRef ds:uri="c98b3cc9-0fe7-4d2d-b867-a86989718002"/>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434FE38C-7FEE-42A9-BEE9-5DA489A58986}">
  <ds:schemaRefs>
    <ds:schemaRef ds:uri="http://schemas.microsoft.com/sharepoint/v3/contenttype/forms"/>
  </ds:schemaRefs>
</ds:datastoreItem>
</file>

<file path=customXml/itemProps3.xml><?xml version="1.0" encoding="utf-8"?>
<ds:datastoreItem xmlns:ds="http://schemas.openxmlformats.org/officeDocument/2006/customXml" ds:itemID="{D3672C2B-BE11-42B9-B38E-DE342783E3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b3cc9-0fe7-4d2d-b867-a86989718002"/>
    <ds:schemaRef ds:uri="406fc079-497e-4310-b774-0e735e1d61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304</TotalTime>
  <Words>474</Words>
  <Application>Microsoft Office PowerPoint</Application>
  <PresentationFormat>Widescreen</PresentationFormat>
  <Paragraphs>29</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Times New Roman</vt:lpstr>
      <vt:lpstr>Trebuchet MS</vt:lpstr>
      <vt:lpstr>Wingdings 3</vt:lpstr>
      <vt:lpstr>Facet</vt:lpstr>
      <vt:lpstr>PowerPoint Presentation</vt:lpstr>
      <vt:lpstr>U.S. FCC Satellite Licensing and Rules</vt:lpstr>
      <vt:lpstr>U.S. FCC Satellite Licensing Legal Framework</vt:lpstr>
      <vt:lpstr>FCC Enforcement Advisory –        Satellite Licensing (2018)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Shannon Lipp</dc:creator>
  <cp:lastModifiedBy>Sulieman Sanoussi</cp:lastModifiedBy>
  <cp:revision>7</cp:revision>
  <dcterms:created xsi:type="dcterms:W3CDTF">2020-05-11T18:48:30Z</dcterms:created>
  <dcterms:modified xsi:type="dcterms:W3CDTF">2024-05-16T15:39:53Z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0x010100E11FD2F55E49E84CA1E6525EC1E7AC3E</vt:lpwstr>
  </property>
</Properties>
</file>