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14" r:id="rId2"/>
    <p:sldId id="437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</p:sldIdLst>
  <p:sldSz cx="9144000" cy="6858000" type="screen4x3"/>
  <p:notesSz cx="6934200" cy="9220200"/>
  <p:custDataLst>
    <p:tags r:id="rId2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6F45"/>
    <a:srgbClr val="FFFF00"/>
    <a:srgbClr val="9B8B76"/>
    <a:srgbClr val="C68543"/>
    <a:srgbClr val="8D8351"/>
    <a:srgbClr val="D0A083"/>
    <a:srgbClr val="BF9277"/>
    <a:srgbClr val="9AB7DA"/>
    <a:srgbClr val="599F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8" autoAdjust="0"/>
    <p:restoredTop sz="48462" autoAdjust="0"/>
  </p:normalViewPr>
  <p:slideViewPr>
    <p:cSldViewPr snapToGrid="0" snapToObjects="1">
      <p:cViewPr varScale="1">
        <p:scale>
          <a:sx n="40" d="100"/>
          <a:sy n="40" d="100"/>
        </p:scale>
        <p:origin x="2491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1406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3E2BE-D83D-4579-B2B1-2D569692A8A9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3F6EB-DCC1-4F94-895E-8D937CB47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60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7DBD-0102-403E-8193-0ED1E560AAD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223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437063"/>
            <a:ext cx="5546725" cy="3630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25648-C5BD-44A7-9BCB-12B86D59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8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665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62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9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6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31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10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23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50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25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3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88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99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22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32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74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198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90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2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-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8876" y="2260273"/>
            <a:ext cx="4778735" cy="1293213"/>
          </a:xfrm>
          <a:noFill/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8876" y="3604532"/>
            <a:ext cx="4778735" cy="1261139"/>
          </a:xfrm>
        </p:spPr>
        <p:txBody>
          <a:bodyPr/>
          <a:lstStyle>
            <a:lvl1pPr marL="0" indent="0" algn="l">
              <a:buNone/>
              <a:defRPr sz="2500" b="1" i="0">
                <a:solidFill>
                  <a:srgbClr val="599FCC"/>
                </a:solidFill>
                <a:latin typeface="+mj-lt"/>
                <a:cs typeface="Trade Gothic LT Std Ex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1202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1506010"/>
            <a:ext cx="7805737" cy="61065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8" y="2243667"/>
            <a:ext cx="8462962" cy="4179358"/>
          </a:xfrm>
        </p:spPr>
        <p:txBody>
          <a:bodyPr/>
          <a:lstStyle>
            <a:lvl1pPr>
              <a:defRPr>
                <a:latin typeface="Helvetica Neue LT Std 55 Roman"/>
              </a:defRPr>
            </a:lvl1pPr>
            <a:lvl2pPr>
              <a:defRPr>
                <a:latin typeface="Helvetica Neue LT Std 55 Roman"/>
              </a:defRPr>
            </a:lvl2pPr>
            <a:lvl3pPr>
              <a:defRPr>
                <a:latin typeface="Helvetica Neue LT Std 55 Roman"/>
              </a:defRPr>
            </a:lvl3pPr>
            <a:lvl4pPr>
              <a:defRPr>
                <a:latin typeface="Helvetica Neue LT Std 55 Roman"/>
              </a:defRPr>
            </a:lvl4pPr>
            <a:lvl5pPr>
              <a:defRPr>
                <a:latin typeface="Helvetica Neue LT Std 55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fld id="{A6EBF244-7CB9-47DE-A73C-412DBDB6974C}" type="datetime1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54000" y="228600"/>
            <a:ext cx="87037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9888" y="2116668"/>
            <a:ext cx="8316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1993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fld id="{6C9B5C6C-D121-430F-A68D-4A49A209A8FA}" type="datetime1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fld id="{42480019-0A0B-45DA-9C35-2515007D0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6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latin typeface="Helvetica Neue LT Std 55 Roman"/>
              </a:defRPr>
            </a:lvl1pPr>
            <a:lvl2pPr>
              <a:defRPr sz="2200">
                <a:latin typeface="Helvetica Neue LT Std 55 Roman"/>
              </a:defRPr>
            </a:lvl2pPr>
            <a:lvl3pPr>
              <a:defRPr sz="2000">
                <a:latin typeface="Helvetica Neue LT Std 55 Roman"/>
              </a:defRPr>
            </a:lvl3pPr>
            <a:lvl4pPr>
              <a:defRPr sz="1800">
                <a:latin typeface="Helvetica Neue LT Std 55 Roman"/>
              </a:defRPr>
            </a:lvl4pPr>
            <a:lvl5pPr>
              <a:defRPr sz="1800">
                <a:latin typeface="Helvetica Neue LT Std 55 Roman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latin typeface="Helvetica Neue LT Std 55 Roman"/>
              </a:defRPr>
            </a:lvl1pPr>
            <a:lvl2pPr>
              <a:defRPr sz="2200">
                <a:latin typeface="Helvetica Neue LT Std 55 Roman"/>
              </a:defRPr>
            </a:lvl2pPr>
            <a:lvl3pPr>
              <a:defRPr sz="2000">
                <a:latin typeface="Helvetica Neue LT Std 55 Roman"/>
              </a:defRPr>
            </a:lvl3pPr>
            <a:lvl4pPr>
              <a:defRPr sz="1800">
                <a:latin typeface="Helvetica Neue LT Std 55 Roman"/>
              </a:defRPr>
            </a:lvl4pPr>
            <a:lvl5pPr>
              <a:defRPr sz="1800">
                <a:latin typeface="Helvetica Neue LT Std 55 Roman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fld id="{759D0A68-C53A-4D46-90ED-1755E5850293}" type="datetime1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fld id="{B275A762-063B-4B7E-BA28-C3D4EB86E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Helvetica Neue LT Std 55 Roman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Helvetica Neue LT Std 55 Roman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fld id="{10391A3D-B89D-4801-B168-D0DFCBBFD6AC}" type="datetime1">
              <a:rPr lang="en-US" smtClean="0"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fld id="{0E75E7A7-6211-49A6-B9E6-37B97EB68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9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fld id="{4071B1BA-EA92-4EA4-8891-F421E24A60BE}" type="datetime1">
              <a:rPr lang="en-US" smtClean="0"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fld id="{39358AF9-D92B-47A8-82E5-1EF07B3F4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6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pt-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535566"/>
            <a:ext cx="3992178" cy="1903851"/>
          </a:xfrm>
          <a:noFill/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1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ppt-slide2.jpg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177"/>
            <a:ext cx="8360229" cy="619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9888" y="1290716"/>
            <a:ext cx="8462962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027113" y="858477"/>
            <a:ext cx="7573962" cy="0"/>
          </a:xfrm>
          <a:prstGeom prst="line">
            <a:avLst/>
          </a:prstGeom>
          <a:ln w="28575">
            <a:solidFill>
              <a:srgbClr val="599F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027113" y="304472"/>
            <a:ext cx="7805737" cy="66425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" name="Picture 2" descr="https://transition.fcc.gov/files/logos/fcc-logo_dark-blue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92" y="6496400"/>
            <a:ext cx="359488" cy="30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9" r:id="rId6"/>
    <p:sldLayoutId id="2147483808" r:id="rId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376688"/>
          </a:solidFill>
          <a:latin typeface="+mj-lt"/>
          <a:ea typeface="ＭＳ Ｐゴシック" charset="0"/>
          <a:cs typeface="Trade Gothic LT Std Ext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76688"/>
          </a:solidFill>
          <a:latin typeface="Trade Gothic LT Std Ext" charset="0"/>
          <a:ea typeface="ＭＳ Ｐゴシック" charset="0"/>
          <a:cs typeface="Trade Gothic LT Std Ext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76688"/>
          </a:solidFill>
          <a:latin typeface="Trade Gothic LT Std Ext" charset="0"/>
          <a:ea typeface="ＭＳ Ｐゴシック" charset="0"/>
          <a:cs typeface="Trade Gothic LT Std Ext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76688"/>
          </a:solidFill>
          <a:latin typeface="Trade Gothic LT Std Ext" charset="0"/>
          <a:ea typeface="ＭＳ Ｐゴシック" charset="0"/>
          <a:cs typeface="Trade Gothic LT Std Ext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76688"/>
          </a:solidFill>
          <a:latin typeface="Trade Gothic LT Std Ext" charset="0"/>
          <a:ea typeface="ＭＳ Ｐゴシック" charset="0"/>
          <a:cs typeface="Trade Gothic LT Std Ext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FCC"/>
          </a:solidFill>
          <a:latin typeface="Trade Gothic LT Std Ex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FCC"/>
          </a:solidFill>
          <a:latin typeface="Trade Gothic LT Std Ex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FCC"/>
          </a:solidFill>
          <a:latin typeface="Trade Gothic LT Std Ex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FCC"/>
          </a:solidFill>
          <a:latin typeface="Trade Gothic LT Std Ext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125000"/>
        <a:buFont typeface="Wingdings" pitchFamily="2" charset="2"/>
        <a:buChar char="§"/>
        <a:defRPr sz="2200" kern="1200">
          <a:solidFill>
            <a:schemeClr val="tx1"/>
          </a:solidFill>
          <a:latin typeface="+mj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j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j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+mj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651780" y="2768600"/>
            <a:ext cx="5492220" cy="99059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>
                <a:latin typeface="Trade Gothic LT Std Ext" charset="0"/>
                <a:ea typeface="ＭＳ Ｐゴシック" pitchFamily="34" charset="-128"/>
                <a:cs typeface="Trade Gothic LT Std Ext" charset="0"/>
              </a:rPr>
              <a:t>Reverse Auction </a:t>
            </a:r>
            <a:br>
              <a:rPr lang="en-US" sz="3600" dirty="0">
                <a:latin typeface="Trade Gothic LT Std Ext" charset="0"/>
                <a:ea typeface="ＭＳ Ｐゴシック" pitchFamily="34" charset="-128"/>
                <a:cs typeface="Trade Gothic LT Std Ext" charset="0"/>
              </a:rPr>
            </a:br>
            <a:r>
              <a:rPr lang="en-US" sz="3600" dirty="0">
                <a:latin typeface="Trade Gothic LT Std Ext" charset="0"/>
                <a:ea typeface="ＭＳ Ｐゴシック" pitchFamily="34" charset="-128"/>
                <a:cs typeface="Trade Gothic LT Std Ext" charset="0"/>
              </a:rPr>
              <a:t>(Auction 1001) </a:t>
            </a:r>
            <a:r>
              <a:rPr lang="en-US" sz="3600" dirty="0" smtClean="0">
                <a:latin typeface="Trade Gothic LT Std Ext" charset="0"/>
                <a:ea typeface="ＭＳ Ｐゴシック" pitchFamily="34" charset="-128"/>
                <a:cs typeface="Trade Gothic LT Std Ext" charset="0"/>
              </a:rPr>
              <a:t/>
            </a:r>
            <a:br>
              <a:rPr lang="en-US" sz="3600" dirty="0" smtClean="0">
                <a:latin typeface="Trade Gothic LT Std Ext" charset="0"/>
                <a:ea typeface="ＭＳ Ｐゴシック" pitchFamily="34" charset="-128"/>
                <a:cs typeface="Trade Gothic LT Std Ext" charset="0"/>
              </a:rPr>
            </a:br>
            <a:r>
              <a:rPr lang="en-US" sz="3600" dirty="0" smtClean="0">
                <a:latin typeface="Trade Gothic LT Std Ext" charset="0"/>
                <a:ea typeface="ＭＳ Ｐゴシック" pitchFamily="34" charset="-128"/>
                <a:cs typeface="Trade Gothic LT Std Ext" charset="0"/>
              </a:rPr>
              <a:t>Initial Commitment Workshop</a:t>
            </a:r>
            <a:endParaRPr lang="en-US" sz="3600" dirty="0">
              <a:latin typeface="Trade Gothic LT Std Ext" charset="0"/>
              <a:ea typeface="ＭＳ Ｐゴシック" pitchFamily="34" charset="-128"/>
              <a:cs typeface="Trade Gothic LT Std Ext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719513" y="3787913"/>
            <a:ext cx="4778375" cy="1260475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en-US" sz="2800" dirty="0" smtClean="0">
                <a:latin typeface="Trade Gothic LT Std Ext" charset="0"/>
                <a:ea typeface="ＭＳ Ｐゴシック" pitchFamily="34" charset="-128"/>
              </a:rPr>
              <a:t>Clock Phase:  Sneak Peak</a:t>
            </a:r>
            <a:br>
              <a:rPr lang="en-US" sz="2800" dirty="0" smtClean="0">
                <a:latin typeface="Trade Gothic LT Std Ext" charset="0"/>
                <a:ea typeface="ＭＳ Ｐゴシック" pitchFamily="34" charset="-128"/>
              </a:rPr>
            </a:br>
            <a:r>
              <a:rPr lang="en-US" sz="2800" dirty="0" smtClean="0">
                <a:latin typeface="Trade Gothic LT Std Ext" charset="0"/>
                <a:ea typeface="ＭＳ Ｐゴシック" pitchFamily="34" charset="-128"/>
              </a:rPr>
              <a:t>of the Bidding System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719513" y="4793219"/>
            <a:ext cx="54244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pitchFamily="34" charset="0"/>
              <a:buNone/>
              <a:defRPr sz="2500" b="1" i="0" kern="1200">
                <a:solidFill>
                  <a:srgbClr val="599FCC"/>
                </a:solidFill>
                <a:latin typeface="+mj-lt"/>
                <a:ea typeface="ＭＳ Ｐゴシック" charset="0"/>
                <a:cs typeface="Trade Gothic LT Std Ext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rade Gothic LT Std Ext" charset="0"/>
                <a:ea typeface="ＭＳ Ｐゴシック" pitchFamily="34" charset="-128"/>
              </a:rPr>
              <a:t>March 11, 2016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0800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1" y="2432304"/>
            <a:ext cx="6190488" cy="3918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46" y="1683068"/>
            <a:ext cx="7805737" cy="610658"/>
          </a:xfrm>
        </p:spPr>
        <p:txBody>
          <a:bodyPr/>
          <a:lstStyle/>
          <a:p>
            <a:r>
              <a:rPr lang="en-US" sz="2400" dirty="0"/>
              <a:t>Place Bids </a:t>
            </a:r>
            <a:r>
              <a:rPr lang="en-US" sz="2400" dirty="0" smtClean="0"/>
              <a:t>(selecting a preferred option)</a:t>
            </a:r>
            <a:r>
              <a:rPr lang="en-US" sz="2400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0" y="2414016"/>
            <a:ext cx="241401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For </a:t>
            </a:r>
            <a:r>
              <a:rPr lang="en-US" sz="1600" dirty="0"/>
              <a:t>each station, </a:t>
            </a:r>
            <a:r>
              <a:rPr lang="en-US" sz="1600" dirty="0" smtClean="0"/>
              <a:t>a bidder selects its </a:t>
            </a:r>
            <a:r>
              <a:rPr lang="en-US" sz="1600" dirty="0"/>
              <a:t>preferred bid option from a </a:t>
            </a:r>
            <a:r>
              <a:rPr lang="en-US" sz="1600" dirty="0" smtClean="0"/>
              <a:t>drop-down </a:t>
            </a:r>
            <a:r>
              <a:rPr lang="en-US" sz="1600" dirty="0"/>
              <a:t>menu</a:t>
            </a:r>
          </a:p>
          <a:p>
            <a:pPr marL="173038" indent="-1730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A bidder can select to: </a:t>
            </a:r>
          </a:p>
          <a:p>
            <a:pPr lvl="1" indent="-1730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Stay in its currently held option at the new clock price</a:t>
            </a:r>
          </a:p>
          <a:p>
            <a:pPr lvl="1" indent="-1730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Switch to any </a:t>
            </a:r>
            <a:r>
              <a:rPr lang="en-US" sz="1400" dirty="0"/>
              <a:t>option </a:t>
            </a:r>
            <a:r>
              <a:rPr lang="en-US" sz="1400" dirty="0" smtClean="0"/>
              <a:t>selected </a:t>
            </a:r>
            <a:r>
              <a:rPr lang="en-US" sz="1400" dirty="0"/>
              <a:t>on Form </a:t>
            </a:r>
            <a:r>
              <a:rPr lang="en-US" sz="1400" dirty="0" smtClean="0"/>
              <a:t>177 if it is available based on the bidding hierarchy, </a:t>
            </a:r>
            <a:r>
              <a:rPr lang="en-US" sz="1400" dirty="0"/>
              <a:t>or </a:t>
            </a:r>
            <a:endParaRPr lang="en-US" sz="1400" dirty="0" smtClean="0"/>
          </a:p>
          <a:p>
            <a:pPr lvl="1" indent="-1730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Drop out of bidding if it no longer wants to keep that station in the auction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621830" y="3438854"/>
            <a:ext cx="2053689" cy="969249"/>
          </a:xfrm>
          <a:prstGeom prst="roundRect">
            <a:avLst>
              <a:gd name="adj" fmla="val 6783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85294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1" y="2432304"/>
            <a:ext cx="6190488" cy="391827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628185" y="3738260"/>
            <a:ext cx="1253702" cy="194646"/>
          </a:xfrm>
          <a:prstGeom prst="roundRect">
            <a:avLst>
              <a:gd name="adj" fmla="val 10035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"/>
          <p:cNvSpPr txBox="1"/>
          <p:nvPr/>
        </p:nvSpPr>
        <p:spPr>
          <a:xfrm>
            <a:off x="6492240" y="2414016"/>
            <a:ext cx="2414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If the bidder selects as its preferred option to stay in its currently held option, it can also submit proxy bid instructions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3846" y="1683068"/>
            <a:ext cx="7805737" cy="610658"/>
          </a:xfrm>
        </p:spPr>
        <p:txBody>
          <a:bodyPr/>
          <a:lstStyle/>
          <a:p>
            <a:r>
              <a:rPr lang="en-US" sz="2400" dirty="0"/>
              <a:t>Place Bids </a:t>
            </a:r>
            <a:r>
              <a:rPr lang="en-US" sz="2400" dirty="0" smtClean="0"/>
              <a:t>(overview)</a:t>
            </a:r>
            <a:r>
              <a:rPr lang="en-US" sz="2400" dirty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39454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1" y="2432304"/>
            <a:ext cx="6190488" cy="3918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46" y="1667026"/>
            <a:ext cx="7805737" cy="610658"/>
          </a:xfrm>
        </p:spPr>
        <p:txBody>
          <a:bodyPr/>
          <a:lstStyle/>
          <a:p>
            <a:r>
              <a:rPr lang="en-US" sz="2400" dirty="0"/>
              <a:t>Place Bids </a:t>
            </a:r>
            <a:r>
              <a:rPr lang="en-US" sz="2400" dirty="0" smtClean="0"/>
              <a:t>(fallback options)</a:t>
            </a:r>
            <a:r>
              <a:rPr lang="en-US" sz="2400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0" y="2414016"/>
            <a:ext cx="241401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dirty="0" smtClean="0"/>
              <a:t>If a bidder chooses to switch its preferred option to move to a VHF band, the system will prompt the bidder to select a fallback option</a:t>
            </a:r>
          </a:p>
          <a:p>
            <a:pPr marL="233363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If the system cannot accommodate the bidder’s preferred option, its selected fallback option will be processed</a:t>
            </a:r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609134" y="3662059"/>
            <a:ext cx="2058115" cy="567041"/>
          </a:xfrm>
          <a:prstGeom prst="roundRect">
            <a:avLst>
              <a:gd name="adj" fmla="val 10035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3741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1" y="2432304"/>
            <a:ext cx="6190488" cy="3918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1683068"/>
            <a:ext cx="7805737" cy="610658"/>
          </a:xfrm>
        </p:spPr>
        <p:txBody>
          <a:bodyPr/>
          <a:lstStyle/>
          <a:p>
            <a:r>
              <a:rPr lang="en-US" sz="2400" dirty="0"/>
              <a:t>Place Bids </a:t>
            </a:r>
            <a:r>
              <a:rPr lang="en-US" sz="2400" dirty="0" smtClean="0"/>
              <a:t>(submitting a bid)</a:t>
            </a:r>
            <a:r>
              <a:rPr lang="en-US" sz="2400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0" y="2414016"/>
            <a:ext cx="24140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To submit a bid the bidder selects its preferred option and fallback option if applicable and clicks on the Submit button</a:t>
            </a:r>
          </a:p>
          <a:p>
            <a:pPr marL="233363" indent="-2333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If a bid has not been submitted, when the round closes the system will automatically consider the preferred option for that station to be a bid to drop out of the auction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90798" y="3528208"/>
            <a:ext cx="714286" cy="303329"/>
          </a:xfrm>
          <a:prstGeom prst="roundRect">
            <a:avLst>
              <a:gd name="adj" fmla="val 7347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35781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1" y="2432304"/>
            <a:ext cx="6190488" cy="3918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46" y="1683068"/>
            <a:ext cx="7805737" cy="610658"/>
          </a:xfrm>
        </p:spPr>
        <p:txBody>
          <a:bodyPr/>
          <a:lstStyle/>
          <a:p>
            <a:r>
              <a:rPr lang="en-US" sz="2400" dirty="0"/>
              <a:t>Place Bids (bid placed)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0" y="2414016"/>
            <a:ext cx="241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system will </a:t>
            </a:r>
            <a:r>
              <a:rPr lang="en-US" sz="1600" dirty="0" smtClean="0"/>
              <a:t>indicate whether </a:t>
            </a:r>
            <a:r>
              <a:rPr lang="en-US" sz="1600" dirty="0"/>
              <a:t>a </a:t>
            </a:r>
            <a:r>
              <a:rPr lang="en-US" sz="1600" dirty="0" smtClean="0"/>
              <a:t>bid has </a:t>
            </a:r>
            <a:r>
              <a:rPr lang="en-US" sz="1600" dirty="0"/>
              <a:t>been </a:t>
            </a:r>
            <a:r>
              <a:rPr lang="en-US" sz="1600" dirty="0" smtClean="0"/>
              <a:t>successfully submitted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21437" y="2804837"/>
            <a:ext cx="1546390" cy="259080"/>
          </a:xfrm>
          <a:prstGeom prst="roundRect">
            <a:avLst>
              <a:gd name="adj" fmla="val 6783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690798" y="3528209"/>
            <a:ext cx="714286" cy="303329"/>
          </a:xfrm>
          <a:prstGeom prst="roundRect">
            <a:avLst>
              <a:gd name="adj" fmla="val 7347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19103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2432304"/>
            <a:ext cx="6190488" cy="39206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1667026"/>
            <a:ext cx="7805737" cy="610658"/>
          </a:xfrm>
        </p:spPr>
        <p:txBody>
          <a:bodyPr/>
          <a:lstStyle/>
          <a:p>
            <a:r>
              <a:rPr lang="en-US" sz="2400" dirty="0"/>
              <a:t>Bid Summary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0" y="2414016"/>
            <a:ext cx="2414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dirty="0" smtClean="0"/>
              <a:t>The Bid Summary screen displays the bids and proxy instructions submitted by a bidder in a round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971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2432304"/>
            <a:ext cx="6190488" cy="392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46" y="1683068"/>
            <a:ext cx="7805737" cy="610658"/>
          </a:xfrm>
        </p:spPr>
        <p:txBody>
          <a:bodyPr/>
          <a:lstStyle/>
          <a:p>
            <a:r>
              <a:rPr lang="en-US" sz="2400" dirty="0"/>
              <a:t>My Results </a:t>
            </a:r>
            <a:r>
              <a:rPr lang="en-US" sz="2400" dirty="0" smtClean="0"/>
              <a:t>(results posted)</a:t>
            </a:r>
            <a:r>
              <a:rPr lang="en-US" sz="2400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0" y="2414016"/>
            <a:ext cx="2414016" cy="146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dirty="0" smtClean="0"/>
              <a:t>Once bid processing is complete for a round the results will be posted on the My Results page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636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2432304"/>
            <a:ext cx="6190488" cy="3922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04" y="1715152"/>
            <a:ext cx="7805737" cy="610658"/>
          </a:xfrm>
        </p:spPr>
        <p:txBody>
          <a:bodyPr/>
          <a:lstStyle/>
          <a:p>
            <a:r>
              <a:rPr lang="en-US" sz="2400" dirty="0"/>
              <a:t>Downloads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0" y="2414016"/>
            <a:ext cx="2414016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On the Downloads screen a bidder can download:</a:t>
            </a:r>
          </a:p>
          <a:p>
            <a:pPr lvl="1" indent="-233363">
              <a:buFont typeface="Arial" panose="020B0604020202020204" pitchFamily="34" charset="0"/>
              <a:buChar char="•"/>
            </a:pPr>
            <a:r>
              <a:rPr lang="en-US" sz="1400" dirty="0" smtClean="0"/>
              <a:t>A summary of bids submitted in each round</a:t>
            </a:r>
          </a:p>
          <a:p>
            <a:pPr lvl="1" indent="-233363">
              <a:buFont typeface="Arial" panose="020B0604020202020204" pitchFamily="34" charset="0"/>
              <a:buChar char="•"/>
            </a:pPr>
            <a:r>
              <a:rPr lang="en-US" sz="1400" dirty="0" smtClean="0"/>
              <a:t>The bidding results in each round, and</a:t>
            </a:r>
          </a:p>
          <a:p>
            <a:pPr lvl="1" indent="-233363">
              <a:buFont typeface="Arial" panose="020B0604020202020204" pitchFamily="34" charset="0"/>
              <a:buChar char="•"/>
            </a:pPr>
            <a:r>
              <a:rPr lang="en-US" sz="1400" dirty="0" smtClean="0"/>
              <a:t>Information about its stations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4104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8056" y="2161508"/>
            <a:ext cx="8911687" cy="1170358"/>
          </a:xfrm>
        </p:spPr>
        <p:txBody>
          <a:bodyPr>
            <a:noAutofit/>
          </a:bodyPr>
          <a:lstStyle/>
          <a:p>
            <a:pPr algn="ctr"/>
            <a:r>
              <a:rPr lang="en-US" sz="4000" b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69888" y="3024790"/>
          <a:ext cx="8462962" cy="3013710"/>
        </p:xfrm>
        <a:graphic>
          <a:graphicData uri="http://schemas.openxmlformats.org/drawingml/2006/table">
            <a:tbl>
              <a:tblPr firstCol="1" bandRow="1"/>
              <a:tblGrid>
                <a:gridCol w="42314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314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FCC Auctions Hotline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 Auction Questions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Auction Process and Procedures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(888) 225-5322, option two; or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(717) 338-2868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Hours of service: 8:00 a.m. – 5:30 p.m. ET,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Monday through Friday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Auctions and Spectrum Access Division, </a:t>
                      </a:r>
                      <a:b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Wireless Telecommunications Bureau</a:t>
                      </a:r>
                      <a:b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general auction questions: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Auction 1001 (reverse) auction legal questions: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Linda Sanderson at (717) 338-2868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Erin Griffith or Kathryn Hinton at (202) 418-0660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Support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 Filing 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FCC Auction System (Hardware/Software Issues)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(877) 480-3201, option nine; or (202) 414-1250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(202) 414-1255 (TTY) 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Hours of service: 8:00 a.m. – 6:00 p.m. ET,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Monday through Friday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635495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8640" y="3123644"/>
            <a:ext cx="8229600" cy="34890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Nothing herein is intended to supersede any provision of the Commission's rules or public notices.  These slides should not be used 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 substitute for a prospective applicant's review of the Commission's relevant orders, rules, and public notices. 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Applicants 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must familiarize themselves thoroughly and remain current with the Commission's rules relating to the Incentive Auction, 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application 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and auction procedures, and the procedures, terms and conditions contained in 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auction public 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notices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 All examples use fictional information, are for illustrative purposes only, and are not predictions or advice.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48640" y="2272041"/>
            <a:ext cx="7805737" cy="6106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376688"/>
                </a:solidFill>
                <a:latin typeface="+mj-lt"/>
                <a:ea typeface="ＭＳ Ｐゴシック" charset="0"/>
                <a:cs typeface="Trade Gothic LT Std Ext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76688"/>
                </a:solidFill>
                <a:latin typeface="Trade Gothic LT Std Ext" charset="0"/>
                <a:ea typeface="ＭＳ Ｐゴシック" charset="0"/>
                <a:cs typeface="Trade Gothic LT Std Ext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76688"/>
                </a:solidFill>
                <a:latin typeface="Trade Gothic LT Std Ext" charset="0"/>
                <a:ea typeface="ＭＳ Ｐゴシック" charset="0"/>
                <a:cs typeface="Trade Gothic LT Std Ext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76688"/>
                </a:solidFill>
                <a:latin typeface="Trade Gothic LT Std Ext" charset="0"/>
                <a:ea typeface="ＭＳ Ｐゴシック" charset="0"/>
                <a:cs typeface="Trade Gothic LT Std Ext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76688"/>
                </a:solidFill>
                <a:latin typeface="Trade Gothic LT Std Ext" charset="0"/>
                <a:ea typeface="ＭＳ Ｐゴシック" charset="0"/>
                <a:cs typeface="Trade Gothic LT Std Ext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99FCC"/>
                </a:solidFill>
                <a:latin typeface="Trade Gothic LT Std Ext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99FCC"/>
                </a:solidFill>
                <a:latin typeface="Trade Gothic LT Std Ext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99FCC"/>
                </a:solidFill>
                <a:latin typeface="Trade Gothic LT Std Ext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99FCC"/>
                </a:solidFill>
                <a:latin typeface="Trade Gothic LT Std Ext" charset="0"/>
                <a:ea typeface="ＭＳ Ｐゴシック" charset="0"/>
              </a:defRPr>
            </a:lvl9pPr>
          </a:lstStyle>
          <a:p>
            <a:pPr algn="ctr"/>
            <a:r>
              <a:rPr lang="en-US" sz="4000" dirty="0" smtClean="0"/>
              <a:t>Disclaimer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0959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2432304"/>
            <a:ext cx="6190488" cy="3922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46" y="1683068"/>
            <a:ext cx="7805737" cy="610658"/>
          </a:xfrm>
        </p:spPr>
        <p:txBody>
          <a:bodyPr/>
          <a:lstStyle/>
          <a:p>
            <a:r>
              <a:rPr lang="en-US" sz="2400" dirty="0"/>
              <a:t>Auction System Home Page	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83747" y="3234902"/>
            <a:ext cx="1518249" cy="327804"/>
          </a:xfrm>
          <a:prstGeom prst="roundRect">
            <a:avLst>
              <a:gd name="adj" fmla="val 13752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"/>
          <p:cNvSpPr txBox="1"/>
          <p:nvPr/>
        </p:nvSpPr>
        <p:spPr>
          <a:xfrm>
            <a:off x="6490211" y="2395728"/>
            <a:ext cx="2412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The login process for the clock phase of the reverse auction is the same as the initial commitment login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1670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2432304"/>
            <a:ext cx="6190488" cy="3921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62" y="1715152"/>
            <a:ext cx="7805737" cy="610658"/>
          </a:xfrm>
        </p:spPr>
        <p:txBody>
          <a:bodyPr/>
          <a:lstStyle/>
          <a:p>
            <a:r>
              <a:rPr lang="en-US" sz="2400" dirty="0"/>
              <a:t>Station Info	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02329" y="3336105"/>
            <a:ext cx="1758328" cy="442266"/>
          </a:xfrm>
          <a:prstGeom prst="roundRect">
            <a:avLst>
              <a:gd name="adj" fmla="val 5654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"/>
          <p:cNvSpPr txBox="1"/>
          <p:nvPr/>
        </p:nvSpPr>
        <p:spPr>
          <a:xfrm>
            <a:off x="6490210" y="2414016"/>
            <a:ext cx="2414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As </a:t>
            </a:r>
            <a:r>
              <a:rPr lang="en-US" sz="1600" dirty="0"/>
              <a:t>with the Initial Commitment module, </a:t>
            </a:r>
            <a:r>
              <a:rPr lang="en-US" sz="1600" dirty="0" smtClean="0"/>
              <a:t>bidders </a:t>
            </a:r>
            <a:r>
              <a:rPr lang="en-US" sz="1600" dirty="0"/>
              <a:t>can view at any time static information about its stations, including the bid options selected </a:t>
            </a:r>
            <a:r>
              <a:rPr lang="en-US" sz="1600" dirty="0" smtClean="0"/>
              <a:t>on Form 177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51781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2436123"/>
            <a:ext cx="6190488" cy="3924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04" y="1715152"/>
            <a:ext cx="7805737" cy="610658"/>
          </a:xfrm>
        </p:spPr>
        <p:txBody>
          <a:bodyPr/>
          <a:lstStyle/>
          <a:p>
            <a:r>
              <a:rPr lang="en-US" sz="2400" dirty="0" smtClean="0"/>
              <a:t>Auction Schedule</a:t>
            </a:r>
            <a:r>
              <a:rPr lang="en-US" sz="2400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0" y="2414016"/>
            <a:ext cx="2414016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dirty="0" smtClean="0"/>
              <a:t>The Auction Schedule screen shows the schedule for upcoming bidding rounds</a:t>
            </a:r>
          </a:p>
          <a:p>
            <a:pPr marL="233363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For each round the screen displays:</a:t>
            </a:r>
          </a:p>
          <a:p>
            <a:pPr lvl="1" indent="-233363">
              <a:buFont typeface="Arial" panose="020B0604020202020204" pitchFamily="34" charset="0"/>
              <a:buChar char="•"/>
            </a:pPr>
            <a:r>
              <a:rPr lang="en-US" sz="1400" dirty="0" smtClean="0"/>
              <a:t>Round number</a:t>
            </a:r>
          </a:p>
          <a:p>
            <a:pPr lvl="1" indent="-233363">
              <a:buFont typeface="Arial" panose="020B0604020202020204" pitchFamily="34" charset="0"/>
              <a:buChar char="•"/>
            </a:pPr>
            <a:r>
              <a:rPr lang="en-US" sz="1400" dirty="0" smtClean="0"/>
              <a:t>Duration</a:t>
            </a:r>
          </a:p>
          <a:p>
            <a:pPr lvl="1" indent="-233363">
              <a:buFont typeface="Arial" panose="020B0604020202020204" pitchFamily="34" charset="0"/>
              <a:buChar char="•"/>
            </a:pPr>
            <a:r>
              <a:rPr lang="en-US" sz="1400" dirty="0" smtClean="0"/>
              <a:t>Start time</a:t>
            </a:r>
          </a:p>
          <a:p>
            <a:pPr lvl="1" indent="-233363">
              <a:buFont typeface="Arial" panose="020B0604020202020204" pitchFamily="34" charset="0"/>
              <a:buChar char="•"/>
            </a:pPr>
            <a:r>
              <a:rPr lang="en-US" sz="1400" dirty="0" smtClean="0"/>
              <a:t>End time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02160" y="3413754"/>
            <a:ext cx="5220054" cy="444713"/>
          </a:xfrm>
          <a:prstGeom prst="roundRect">
            <a:avLst>
              <a:gd name="adj" fmla="val 9073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38100">
                <a:solidFill>
                  <a:schemeClr val="tx1"/>
                </a:solidFill>
              </a:ln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59920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2432304"/>
            <a:ext cx="6190488" cy="3921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46" y="1667026"/>
            <a:ext cx="7805737" cy="610658"/>
          </a:xfrm>
        </p:spPr>
        <p:txBody>
          <a:bodyPr/>
          <a:lstStyle/>
          <a:p>
            <a:r>
              <a:rPr lang="en-US" sz="2400" dirty="0"/>
              <a:t>My Results </a:t>
            </a:r>
            <a:r>
              <a:rPr lang="en-US" sz="2400" dirty="0" smtClean="0"/>
              <a:t>(Initial Option</a:t>
            </a:r>
            <a:r>
              <a:rPr lang="en-US" sz="24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0" y="2414016"/>
            <a:ext cx="2414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dirty="0" smtClean="0"/>
              <a:t>Before round 1 opens in any stage of the clock phase, a bidder can view for each of its stations the station’s initial option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48230" y="3648973"/>
            <a:ext cx="2348297" cy="334704"/>
          </a:xfrm>
          <a:prstGeom prst="roundRect">
            <a:avLst>
              <a:gd name="adj" fmla="val 5654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8098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1" y="2432304"/>
            <a:ext cx="6190488" cy="3918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46" y="1683068"/>
            <a:ext cx="7805737" cy="610658"/>
          </a:xfrm>
        </p:spPr>
        <p:txBody>
          <a:bodyPr/>
          <a:lstStyle/>
          <a:p>
            <a:r>
              <a:rPr lang="en-US" sz="2400" dirty="0"/>
              <a:t>Place Bids </a:t>
            </a:r>
            <a:r>
              <a:rPr lang="en-US" sz="2400" dirty="0" smtClean="0"/>
              <a:t>(overview)</a:t>
            </a:r>
            <a:r>
              <a:rPr lang="en-US" sz="2400" dirty="0"/>
              <a:t>	</a:t>
            </a:r>
          </a:p>
        </p:txBody>
      </p:sp>
      <p:sp>
        <p:nvSpPr>
          <p:cNvPr id="16" name="TextBox"/>
          <p:cNvSpPr txBox="1"/>
          <p:nvPr/>
        </p:nvSpPr>
        <p:spPr>
          <a:xfrm>
            <a:off x="6492240" y="2414016"/>
            <a:ext cx="2414016" cy="196977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When a round is open,  bidding is available on the Place Bids screen</a:t>
            </a:r>
            <a:endParaRPr lang="en-US" sz="1600" dirty="0"/>
          </a:p>
          <a:p>
            <a:pPr marL="173038" indent="-1730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A box at the top of the screen indicates that all stations have </a:t>
            </a:r>
            <a:r>
              <a:rPr lang="en-US" sz="1600" dirty="0" err="1" smtClean="0"/>
              <a:t>unsubmitted</a:t>
            </a:r>
            <a:r>
              <a:rPr lang="en-US" sz="1600" dirty="0" smtClean="0"/>
              <a:t> bids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88926" y="2786333"/>
            <a:ext cx="1685995" cy="293297"/>
          </a:xfrm>
          <a:prstGeom prst="roundRect">
            <a:avLst>
              <a:gd name="adj" fmla="val 7347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5774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1" y="2432304"/>
            <a:ext cx="6190488" cy="391827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40046" y="3474549"/>
            <a:ext cx="1555431" cy="415966"/>
          </a:xfrm>
          <a:prstGeom prst="roundRect">
            <a:avLst>
              <a:gd name="adj" fmla="val 5654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6" name="TextBox"/>
          <p:cNvSpPr txBox="1"/>
          <p:nvPr/>
        </p:nvSpPr>
        <p:spPr>
          <a:xfrm>
            <a:off x="6492240" y="2414016"/>
            <a:ext cx="241401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Bef>
                <a:spcPts val="1200"/>
              </a:spcBef>
              <a:buFont typeface="Arial"/>
              <a:buChar char="•"/>
            </a:pPr>
            <a:r>
              <a:rPr lang="en-US" sz="1400" dirty="0" smtClean="0"/>
              <a:t>The Place Bids screen will display all of a bidder’s stations</a:t>
            </a:r>
          </a:p>
          <a:p>
            <a:pPr marL="233363" indent="-233363">
              <a:spcBef>
                <a:spcPts val="1200"/>
              </a:spcBef>
              <a:buFont typeface="Arial"/>
              <a:buChar char="•"/>
            </a:pPr>
            <a:r>
              <a:rPr lang="en-US" sz="1400" dirty="0" smtClean="0"/>
              <a:t>For </a:t>
            </a:r>
            <a:r>
              <a:rPr lang="en-US" sz="1400" dirty="0"/>
              <a:t>each station, </a:t>
            </a:r>
            <a:r>
              <a:rPr lang="en-US" sz="1400" dirty="0" smtClean="0"/>
              <a:t>a bidder can see its currently held option:</a:t>
            </a:r>
          </a:p>
          <a:p>
            <a:pPr lvl="1" indent="-233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In round 1 this is the initial option and the opening price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53846" y="1683068"/>
            <a:ext cx="7805737" cy="6106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376688"/>
                </a:solidFill>
                <a:latin typeface="+mj-lt"/>
                <a:ea typeface="ＭＳ Ｐゴシック" charset="0"/>
                <a:cs typeface="Trade Gothic LT Std Ext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76688"/>
                </a:solidFill>
                <a:latin typeface="Trade Gothic LT Std Ext" charset="0"/>
                <a:ea typeface="ＭＳ Ｐゴシック" charset="0"/>
                <a:cs typeface="Trade Gothic LT Std Ext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76688"/>
                </a:solidFill>
                <a:latin typeface="Trade Gothic LT Std Ext" charset="0"/>
                <a:ea typeface="ＭＳ Ｐゴシック" charset="0"/>
                <a:cs typeface="Trade Gothic LT Std Ext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76688"/>
                </a:solidFill>
                <a:latin typeface="Trade Gothic LT Std Ext" charset="0"/>
                <a:ea typeface="ＭＳ Ｐゴシック" charset="0"/>
                <a:cs typeface="Trade Gothic LT Std Ext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76688"/>
                </a:solidFill>
                <a:latin typeface="Trade Gothic LT Std Ext" charset="0"/>
                <a:ea typeface="ＭＳ Ｐゴシック" charset="0"/>
                <a:cs typeface="Trade Gothic LT Std Ext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99FCC"/>
                </a:solidFill>
                <a:latin typeface="Trade Gothic LT Std Ext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99FCC"/>
                </a:solidFill>
                <a:latin typeface="Trade Gothic LT Std Ext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99FCC"/>
                </a:solidFill>
                <a:latin typeface="Trade Gothic LT Std Ext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99FCC"/>
                </a:solidFill>
                <a:latin typeface="Trade Gothic LT Std Ext" charset="0"/>
                <a:ea typeface="ＭＳ Ｐゴシック" charset="0"/>
              </a:defRPr>
            </a:lvl9pPr>
          </a:lstStyle>
          <a:p>
            <a:r>
              <a:rPr lang="en-US" sz="2400" smtClean="0"/>
              <a:t>Place Bids (overview)	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135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1" y="2432304"/>
            <a:ext cx="6190488" cy="391827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645436" y="3466488"/>
            <a:ext cx="1978321" cy="365932"/>
          </a:xfrm>
          <a:prstGeom prst="roundRect">
            <a:avLst>
              <a:gd name="adj" fmla="val 10035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"/>
          <p:cNvSpPr txBox="1"/>
          <p:nvPr/>
        </p:nvSpPr>
        <p:spPr>
          <a:xfrm>
            <a:off x="6492240" y="2414016"/>
            <a:ext cx="241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The bidder can select its preferred bid option for the current round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3846" y="1683068"/>
            <a:ext cx="7805737" cy="610658"/>
          </a:xfrm>
        </p:spPr>
        <p:txBody>
          <a:bodyPr/>
          <a:lstStyle/>
          <a:p>
            <a:r>
              <a:rPr lang="en-US" sz="2400" dirty="0"/>
              <a:t>Place Bids </a:t>
            </a:r>
            <a:r>
              <a:rPr lang="en-US" sz="2400" dirty="0" smtClean="0"/>
              <a:t>(overview)</a:t>
            </a:r>
            <a:r>
              <a:rPr lang="en-US" sz="2400" dirty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967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raft FCC Presentation Template">
  <a:themeElements>
    <a:clrScheme name="Custom 1">
      <a:dk1>
        <a:srgbClr val="3B3C3B"/>
      </a:dk1>
      <a:lt1>
        <a:sysClr val="window" lastClr="FFFFFF"/>
      </a:lt1>
      <a:dk2>
        <a:srgbClr val="346688"/>
      </a:dk2>
      <a:lt2>
        <a:srgbClr val="EEECE1"/>
      </a:lt2>
      <a:accent1>
        <a:srgbClr val="4B919D"/>
      </a:accent1>
      <a:accent2>
        <a:srgbClr val="599FCC"/>
      </a:accent2>
      <a:accent3>
        <a:srgbClr val="565E88"/>
      </a:accent3>
      <a:accent4>
        <a:srgbClr val="5C4865"/>
      </a:accent4>
      <a:accent5>
        <a:srgbClr val="3D6B7E"/>
      </a:accent5>
      <a:accent6>
        <a:srgbClr val="7A8D3B"/>
      </a:accent6>
      <a:hlink>
        <a:srgbClr val="C3A251"/>
      </a:hlink>
      <a:folHlink>
        <a:srgbClr val="9A222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668</Words>
  <Application>Microsoft Office PowerPoint</Application>
  <PresentationFormat>On-screen Show (4:3)</PresentationFormat>
  <Paragraphs>77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Calibri</vt:lpstr>
      <vt:lpstr>Courier New</vt:lpstr>
      <vt:lpstr>Helvetica Neue LT Std 55 Roman</vt:lpstr>
      <vt:lpstr>Times New Roman</vt:lpstr>
      <vt:lpstr>Trade Gothic LT Std Ext</vt:lpstr>
      <vt:lpstr>Wingdings</vt:lpstr>
      <vt:lpstr>Draft FCC Presentation Template</vt:lpstr>
      <vt:lpstr>Reverse Auction  (Auction 1001)  Initial Commitment Workshop</vt:lpstr>
      <vt:lpstr>PowerPoint Presentation</vt:lpstr>
      <vt:lpstr>Auction System Home Page </vt:lpstr>
      <vt:lpstr>Station Info </vt:lpstr>
      <vt:lpstr>Auction Schedule </vt:lpstr>
      <vt:lpstr>My Results (Initial Option)</vt:lpstr>
      <vt:lpstr>Place Bids (overview) </vt:lpstr>
      <vt:lpstr>PowerPoint Presentation</vt:lpstr>
      <vt:lpstr>Place Bids (overview) </vt:lpstr>
      <vt:lpstr>Place Bids (selecting a preferred option) </vt:lpstr>
      <vt:lpstr>Place Bids (overview) </vt:lpstr>
      <vt:lpstr>Place Bids (fallback options) </vt:lpstr>
      <vt:lpstr>Place Bids (submitting a bid) </vt:lpstr>
      <vt:lpstr>Place Bids (bid placed) </vt:lpstr>
      <vt:lpstr>Bid Summary </vt:lpstr>
      <vt:lpstr>My Results (results posted) </vt:lpstr>
      <vt:lpstr>Downloads </vt:lpstr>
      <vt:lpstr>Contact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2016-03-11T14:07:37Z</dcterms:created>
  <dcterms:modified xsi:type="dcterms:W3CDTF">2016-03-11T14:18:09Z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5E195459-D9EA-4555-A8CB-2EF1213AC3F7</vt:lpwstr>
  </property>
  <property fmtid="{D5CDD505-2E9C-101B-9397-08002B2CF9AE}" pid="3" name="ArticulatePath">
    <vt:lpwstr>IC Workshop Slides 031116 RABS sneak peak FINAL NON-PUBLIC (CONTAINS NOTES)</vt:lpwstr>
  </property>
</Properties>
</file>