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58" r:id="rId6"/>
    <p:sldId id="259" r:id="rId7"/>
    <p:sldId id="260"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lia Sigmund" initials="CS" lastIdx="8" clrIdx="0">
    <p:extLst>
      <p:ext uri="{19B8F6BF-5375-455C-9EA6-DF929625EA0E}">
        <p15:presenceInfo xmlns:p15="http://schemas.microsoft.com/office/powerpoint/2012/main" userId="S-1-5-21-231363354-1701785364-1709204886-4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p:cViewPr varScale="1">
        <p:scale>
          <a:sx n="51" d="100"/>
          <a:sy n="51" d="100"/>
        </p:scale>
        <p:origin x="96" y="9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46FCEA-B5DF-4CF7-8191-7D8FD763EAA2}"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a:p>
        </p:txBody>
      </p:sp>
    </p:spTree>
    <p:extLst>
      <p:ext uri="{BB962C8B-B14F-4D97-AF65-F5344CB8AC3E}">
        <p14:creationId xmlns:p14="http://schemas.microsoft.com/office/powerpoint/2010/main" val="331136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6FCEA-B5DF-4CF7-8191-7D8FD763EAA2}"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a:p>
        </p:txBody>
      </p:sp>
    </p:spTree>
    <p:extLst>
      <p:ext uri="{BB962C8B-B14F-4D97-AF65-F5344CB8AC3E}">
        <p14:creationId xmlns:p14="http://schemas.microsoft.com/office/powerpoint/2010/main" val="894364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6FCEA-B5DF-4CF7-8191-7D8FD763EAA2}"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62856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6FCEA-B5DF-4CF7-8191-7D8FD763EAA2}"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a:p>
        </p:txBody>
      </p:sp>
    </p:spTree>
    <p:extLst>
      <p:ext uri="{BB962C8B-B14F-4D97-AF65-F5344CB8AC3E}">
        <p14:creationId xmlns:p14="http://schemas.microsoft.com/office/powerpoint/2010/main" val="186223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6FCEA-B5DF-4CF7-8191-7D8FD763EAA2}"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8314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6FCEA-B5DF-4CF7-8191-7D8FD763EAA2}"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a:p>
        </p:txBody>
      </p:sp>
    </p:spTree>
    <p:extLst>
      <p:ext uri="{BB962C8B-B14F-4D97-AF65-F5344CB8AC3E}">
        <p14:creationId xmlns:p14="http://schemas.microsoft.com/office/powerpoint/2010/main" val="3011654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46FCEA-B5DF-4CF7-8191-7D8FD763EAA2}"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a:p>
        </p:txBody>
      </p:sp>
    </p:spTree>
    <p:extLst>
      <p:ext uri="{BB962C8B-B14F-4D97-AF65-F5344CB8AC3E}">
        <p14:creationId xmlns:p14="http://schemas.microsoft.com/office/powerpoint/2010/main" val="29482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46FCEA-B5DF-4CF7-8191-7D8FD763EAA2}"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a:p>
        </p:txBody>
      </p:sp>
    </p:spTree>
    <p:extLst>
      <p:ext uri="{BB962C8B-B14F-4D97-AF65-F5344CB8AC3E}">
        <p14:creationId xmlns:p14="http://schemas.microsoft.com/office/powerpoint/2010/main" val="11614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46FCEA-B5DF-4CF7-8191-7D8FD763EAA2}"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a:p>
        </p:txBody>
      </p:sp>
    </p:spTree>
    <p:extLst>
      <p:ext uri="{BB962C8B-B14F-4D97-AF65-F5344CB8AC3E}">
        <p14:creationId xmlns:p14="http://schemas.microsoft.com/office/powerpoint/2010/main" val="396242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6FCEA-B5DF-4CF7-8191-7D8FD763EAA2}"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0F3D7-3E57-46A6-ADA4-64030958A22A}" type="slidenum">
              <a:rPr lang="en-US" smtClean="0"/>
              <a:t>‹#›</a:t>
            </a:fld>
            <a:endParaRPr lang="en-US"/>
          </a:p>
        </p:txBody>
      </p:sp>
    </p:spTree>
    <p:extLst>
      <p:ext uri="{BB962C8B-B14F-4D97-AF65-F5344CB8AC3E}">
        <p14:creationId xmlns:p14="http://schemas.microsoft.com/office/powerpoint/2010/main" val="254446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46FCEA-B5DF-4CF7-8191-7D8FD763EAA2}"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0F3D7-3E57-46A6-ADA4-64030958A22A}" type="slidenum">
              <a:rPr lang="en-US" smtClean="0"/>
              <a:t>‹#›</a:t>
            </a:fld>
            <a:endParaRPr lang="en-US"/>
          </a:p>
        </p:txBody>
      </p:sp>
    </p:spTree>
    <p:extLst>
      <p:ext uri="{BB962C8B-B14F-4D97-AF65-F5344CB8AC3E}">
        <p14:creationId xmlns:p14="http://schemas.microsoft.com/office/powerpoint/2010/main" val="289806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46FCEA-B5DF-4CF7-8191-7D8FD763EAA2}" type="datetimeFigureOut">
              <a:rPr lang="en-US" smtClean="0"/>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0F3D7-3E57-46A6-ADA4-64030958A22A}" type="slidenum">
              <a:rPr lang="en-US" smtClean="0"/>
              <a:t>‹#›</a:t>
            </a:fld>
            <a:endParaRPr lang="en-US"/>
          </a:p>
        </p:txBody>
      </p:sp>
    </p:spTree>
    <p:extLst>
      <p:ext uri="{BB962C8B-B14F-4D97-AF65-F5344CB8AC3E}">
        <p14:creationId xmlns:p14="http://schemas.microsoft.com/office/powerpoint/2010/main" val="159455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46FCEA-B5DF-4CF7-8191-7D8FD763EAA2}" type="datetimeFigureOut">
              <a:rPr lang="en-US" smtClean="0"/>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0F3D7-3E57-46A6-ADA4-64030958A22A}" type="slidenum">
              <a:rPr lang="en-US" smtClean="0"/>
              <a:t>‹#›</a:t>
            </a:fld>
            <a:endParaRPr lang="en-US"/>
          </a:p>
        </p:txBody>
      </p:sp>
    </p:spTree>
    <p:extLst>
      <p:ext uri="{BB962C8B-B14F-4D97-AF65-F5344CB8AC3E}">
        <p14:creationId xmlns:p14="http://schemas.microsoft.com/office/powerpoint/2010/main" val="343610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6FCEA-B5DF-4CF7-8191-7D8FD763EAA2}" type="datetimeFigureOut">
              <a:rPr lang="en-US" smtClean="0"/>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0F3D7-3E57-46A6-ADA4-64030958A22A}" type="slidenum">
              <a:rPr lang="en-US" smtClean="0"/>
              <a:t>‹#›</a:t>
            </a:fld>
            <a:endParaRPr lang="en-US"/>
          </a:p>
        </p:txBody>
      </p:sp>
    </p:spTree>
    <p:extLst>
      <p:ext uri="{BB962C8B-B14F-4D97-AF65-F5344CB8AC3E}">
        <p14:creationId xmlns:p14="http://schemas.microsoft.com/office/powerpoint/2010/main" val="419051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6FCEA-B5DF-4CF7-8191-7D8FD763EAA2}"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0F3D7-3E57-46A6-ADA4-64030958A22A}" type="slidenum">
              <a:rPr lang="en-US" smtClean="0"/>
              <a:t>‹#›</a:t>
            </a:fld>
            <a:endParaRPr lang="en-US"/>
          </a:p>
        </p:txBody>
      </p:sp>
    </p:spTree>
    <p:extLst>
      <p:ext uri="{BB962C8B-B14F-4D97-AF65-F5344CB8AC3E}">
        <p14:creationId xmlns:p14="http://schemas.microsoft.com/office/powerpoint/2010/main" val="411156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6FCEA-B5DF-4CF7-8191-7D8FD763EAA2}"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0F3D7-3E57-46A6-ADA4-64030958A22A}" type="slidenum">
              <a:rPr lang="en-US" smtClean="0"/>
              <a:t>‹#›</a:t>
            </a:fld>
            <a:endParaRPr lang="en-US"/>
          </a:p>
        </p:txBody>
      </p:sp>
    </p:spTree>
    <p:extLst>
      <p:ext uri="{BB962C8B-B14F-4D97-AF65-F5344CB8AC3E}">
        <p14:creationId xmlns:p14="http://schemas.microsoft.com/office/powerpoint/2010/main" val="354322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46FCEA-B5DF-4CF7-8191-7D8FD763EAA2}" type="datetimeFigureOut">
              <a:rPr lang="en-US" smtClean="0"/>
              <a:t>9/26/2016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90F3D7-3E57-46A6-ADA4-64030958A22A}" type="slidenum">
              <a:rPr lang="en-US" smtClean="0"/>
              <a:t>‹#›</a:t>
            </a:fld>
            <a:endParaRPr lang="en-US"/>
          </a:p>
        </p:txBody>
      </p:sp>
    </p:spTree>
    <p:extLst>
      <p:ext uri="{BB962C8B-B14F-4D97-AF65-F5344CB8AC3E}">
        <p14:creationId xmlns:p14="http://schemas.microsoft.com/office/powerpoint/2010/main" val="1859830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form399beta@fcc.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form399beta@fcc.gov" TargetMode="External"/><Relationship Id="rId2" Type="http://schemas.openxmlformats.org/officeDocument/2006/relationships/hyperlink" Target="https://apps2demo.fcc.gov/dataentry/login.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form399beta@fcc.gov" TargetMode="External"/><Relationship Id="rId2" Type="http://schemas.openxmlformats.org/officeDocument/2006/relationships/hyperlink" Target="https://apps2demo.fcc.gov/dataentry/login.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Incentive Auction Broadcaster Reimbursement (Form 399)</a:t>
            </a:r>
            <a:endParaRPr lang="en-US" sz="4400" dirty="0"/>
          </a:p>
        </p:txBody>
      </p:sp>
      <p:sp>
        <p:nvSpPr>
          <p:cNvPr id="3" name="Subtitle 2"/>
          <p:cNvSpPr>
            <a:spLocks noGrp="1"/>
          </p:cNvSpPr>
          <p:nvPr>
            <p:ph type="subTitle" idx="1"/>
          </p:nvPr>
        </p:nvSpPr>
        <p:spPr/>
        <p:txBody>
          <a:bodyPr/>
          <a:lstStyle/>
          <a:p>
            <a:r>
              <a:rPr lang="en-US" dirty="0" smtClean="0"/>
              <a:t>Quick Start Guide</a:t>
            </a:r>
            <a:endParaRPr lang="en-US" dirty="0"/>
          </a:p>
        </p:txBody>
      </p:sp>
    </p:spTree>
    <p:extLst>
      <p:ext uri="{BB962C8B-B14F-4D97-AF65-F5344CB8AC3E}">
        <p14:creationId xmlns:p14="http://schemas.microsoft.com/office/powerpoint/2010/main" val="3546201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798509" cy="1320800"/>
          </a:xfrm>
        </p:spPr>
        <p:txBody>
          <a:bodyPr/>
          <a:lstStyle/>
          <a:p>
            <a:r>
              <a:rPr lang="en-US" dirty="0" smtClean="0"/>
              <a:t>(8) Completing the Cost Chart (Estimates)</a:t>
            </a:r>
            <a:endParaRPr lang="en-US" dirty="0"/>
          </a:p>
        </p:txBody>
      </p:sp>
      <p:sp>
        <p:nvSpPr>
          <p:cNvPr id="3" name="Content Placeholder 2"/>
          <p:cNvSpPr>
            <a:spLocks noGrp="1"/>
          </p:cNvSpPr>
          <p:nvPr>
            <p:ph idx="1"/>
          </p:nvPr>
        </p:nvSpPr>
        <p:spPr>
          <a:xfrm>
            <a:off x="540327" y="1669774"/>
            <a:ext cx="5494713" cy="4777065"/>
          </a:xfrm>
        </p:spPr>
        <p:txBody>
          <a:bodyPr>
            <a:normAutofit lnSpcReduction="10000"/>
          </a:bodyPr>
          <a:lstStyle/>
          <a:p>
            <a:r>
              <a:rPr lang="en-US" dirty="0" smtClean="0"/>
              <a:t>The Cost Chart consists of:</a:t>
            </a:r>
          </a:p>
          <a:p>
            <a:pPr lvl="1"/>
            <a:r>
              <a:rPr lang="en-US" dirty="0" smtClean="0"/>
              <a:t>Pages for each technology-specific group, and other miscellaneous expenses.  Each page has three columns:</a:t>
            </a:r>
          </a:p>
          <a:p>
            <a:pPr lvl="1"/>
            <a:r>
              <a:rPr lang="en-US" dirty="0" smtClean="0"/>
              <a:t>Predetermined Cost, if available, from the </a:t>
            </a:r>
            <a:r>
              <a:rPr lang="en-US" dirty="0" err="1" smtClean="0"/>
              <a:t>Widelity</a:t>
            </a:r>
            <a:r>
              <a:rPr lang="en-US" dirty="0" smtClean="0"/>
              <a:t> Report (located here) </a:t>
            </a:r>
          </a:p>
          <a:p>
            <a:pPr lvl="1"/>
            <a:r>
              <a:rPr lang="en-US" dirty="0" smtClean="0"/>
              <a:t>Estimated Cost as entered by user, and</a:t>
            </a:r>
          </a:p>
          <a:p>
            <a:pPr lvl="1"/>
            <a:r>
              <a:rPr lang="en-US" dirty="0" smtClean="0"/>
              <a:t>Total of Actual Costs submitted for each entry</a:t>
            </a:r>
          </a:p>
          <a:p>
            <a:r>
              <a:rPr lang="en-US" dirty="0" smtClean="0"/>
              <a:t>If a Predetermined cost is NOT available, the estimate entered will be used.</a:t>
            </a:r>
          </a:p>
          <a:p>
            <a:r>
              <a:rPr lang="en-US" dirty="0" smtClean="0"/>
              <a:t>All estimated costs must be completed before Form 399 may be submitted initially.  </a:t>
            </a:r>
          </a:p>
          <a:p>
            <a:r>
              <a:rPr lang="en-US" dirty="0" smtClean="0"/>
              <a:t>Click “Add” to enter an estimated cost</a:t>
            </a:r>
          </a:p>
          <a:p>
            <a:r>
              <a:rPr lang="en-US" dirty="0" smtClean="0"/>
              <a:t>“Actual </a:t>
            </a:r>
            <a:r>
              <a:rPr lang="en-US" dirty="0"/>
              <a:t>Cost Information </a:t>
            </a:r>
            <a:r>
              <a:rPr lang="en-US" dirty="0" smtClean="0"/>
              <a:t>Details” page will open</a:t>
            </a:r>
            <a:endParaRPr lang="en-US" dirty="0"/>
          </a:p>
        </p:txBody>
      </p:sp>
      <p:pic>
        <p:nvPicPr>
          <p:cNvPr id="4" name="Picture 3"/>
          <p:cNvPicPr>
            <a:picLocks noChangeAspect="1"/>
          </p:cNvPicPr>
          <p:nvPr/>
        </p:nvPicPr>
        <p:blipFill>
          <a:blip r:embed="rId2"/>
          <a:stretch>
            <a:fillRect/>
          </a:stretch>
        </p:blipFill>
        <p:spPr>
          <a:xfrm>
            <a:off x="6035040" y="2160589"/>
            <a:ext cx="5857875" cy="4286250"/>
          </a:xfrm>
          <a:prstGeom prst="rect">
            <a:avLst/>
          </a:prstGeom>
        </p:spPr>
      </p:pic>
      <p:sp>
        <p:nvSpPr>
          <p:cNvPr id="5" name="Oval 4"/>
          <p:cNvSpPr/>
          <p:nvPr/>
        </p:nvSpPr>
        <p:spPr>
          <a:xfrm>
            <a:off x="7873365" y="4668868"/>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2"/>
          </p:cNvCxnSpPr>
          <p:nvPr/>
        </p:nvCxnSpPr>
        <p:spPr>
          <a:xfrm flipV="1">
            <a:off x="5181600" y="5011768"/>
            <a:ext cx="2691765" cy="446923"/>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83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4" y="609600"/>
            <a:ext cx="9906000" cy="1320800"/>
          </a:xfrm>
        </p:spPr>
        <p:txBody>
          <a:bodyPr/>
          <a:lstStyle/>
          <a:p>
            <a:r>
              <a:rPr lang="en-US" dirty="0" smtClean="0"/>
              <a:t>(9) Completing the Cost Chart (Actual Costs)</a:t>
            </a:r>
            <a:endParaRPr lang="en-US" dirty="0"/>
          </a:p>
        </p:txBody>
      </p:sp>
      <p:sp>
        <p:nvSpPr>
          <p:cNvPr id="3" name="Content Placeholder 2"/>
          <p:cNvSpPr>
            <a:spLocks noGrp="1"/>
          </p:cNvSpPr>
          <p:nvPr>
            <p:ph idx="1"/>
          </p:nvPr>
        </p:nvSpPr>
        <p:spPr>
          <a:xfrm>
            <a:off x="677334" y="2160588"/>
            <a:ext cx="5357706" cy="4516439"/>
          </a:xfrm>
        </p:spPr>
        <p:txBody>
          <a:bodyPr>
            <a:normAutofit lnSpcReduction="10000"/>
          </a:bodyPr>
          <a:lstStyle/>
          <a:p>
            <a:r>
              <a:rPr lang="en-US" dirty="0" smtClean="0"/>
              <a:t>Actual Cost Information Details page allows user to request reimbursement  </a:t>
            </a:r>
          </a:p>
          <a:p>
            <a:r>
              <a:rPr lang="en-US" dirty="0" smtClean="0"/>
              <a:t>Select “Add Component,” </a:t>
            </a:r>
          </a:p>
          <a:p>
            <a:r>
              <a:rPr lang="en-US" dirty="0" smtClean="0"/>
              <a:t>Upload or select an invoice or other documentation (documentation may be used more than once)</a:t>
            </a:r>
          </a:p>
          <a:p>
            <a:pPr lvl="1"/>
            <a:r>
              <a:rPr lang="en-US" dirty="0" smtClean="0"/>
              <a:t>Provide invoice description</a:t>
            </a:r>
          </a:p>
          <a:p>
            <a:pPr lvl="1"/>
            <a:r>
              <a:rPr lang="en-US" dirty="0" smtClean="0"/>
              <a:t>Describe the cost being reimbursed.</a:t>
            </a:r>
          </a:p>
          <a:p>
            <a:pPr lvl="1"/>
            <a:r>
              <a:rPr lang="en-US" dirty="0" smtClean="0"/>
              <a:t>Examples of cost components: </a:t>
            </a:r>
          </a:p>
          <a:p>
            <a:pPr lvl="2"/>
            <a:r>
              <a:rPr lang="en-US" dirty="0" smtClean="0"/>
              <a:t>Deposits, payments for specific parts, partial payments of invoice due, etc.</a:t>
            </a:r>
          </a:p>
          <a:p>
            <a:r>
              <a:rPr lang="en-US" dirty="0" smtClean="0"/>
              <a:t>Click “Save and Continue” when all components have been added</a:t>
            </a:r>
          </a:p>
          <a:p>
            <a:r>
              <a:rPr lang="en-US" dirty="0" smtClean="0"/>
              <a:t>This will return the user to the Cost Chart.</a:t>
            </a:r>
            <a:endParaRPr lang="en-US" dirty="0"/>
          </a:p>
        </p:txBody>
      </p:sp>
      <p:pic>
        <p:nvPicPr>
          <p:cNvPr id="4" name="Picture 3"/>
          <p:cNvPicPr>
            <a:picLocks noChangeAspect="1"/>
          </p:cNvPicPr>
          <p:nvPr/>
        </p:nvPicPr>
        <p:blipFill>
          <a:blip r:embed="rId2"/>
          <a:stretch>
            <a:fillRect/>
          </a:stretch>
        </p:blipFill>
        <p:spPr>
          <a:xfrm>
            <a:off x="6035040" y="2160589"/>
            <a:ext cx="5857875" cy="4286250"/>
          </a:xfrm>
          <a:prstGeom prst="rect">
            <a:avLst/>
          </a:prstGeom>
        </p:spPr>
      </p:pic>
      <p:sp>
        <p:nvSpPr>
          <p:cNvPr id="5" name="Oval 4"/>
          <p:cNvSpPr/>
          <p:nvPr/>
        </p:nvSpPr>
        <p:spPr>
          <a:xfrm>
            <a:off x="6035040" y="3982620"/>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657850" y="3577143"/>
            <a:ext cx="489585" cy="523832"/>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335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24695"/>
            <a:ext cx="8596668" cy="780255"/>
          </a:xfrm>
        </p:spPr>
        <p:txBody>
          <a:bodyPr/>
          <a:lstStyle/>
          <a:p>
            <a:r>
              <a:rPr lang="en-US" dirty="0" smtClean="0"/>
              <a:t>(10) Certifying and </a:t>
            </a:r>
            <a:r>
              <a:rPr lang="en-US" dirty="0" smtClean="0"/>
              <a:t>Submitting</a:t>
            </a:r>
            <a:endParaRPr lang="en-US" dirty="0"/>
          </a:p>
        </p:txBody>
      </p:sp>
      <p:sp>
        <p:nvSpPr>
          <p:cNvPr id="3" name="Content Placeholder 2"/>
          <p:cNvSpPr>
            <a:spLocks noGrp="1"/>
          </p:cNvSpPr>
          <p:nvPr>
            <p:ph idx="1"/>
          </p:nvPr>
        </p:nvSpPr>
        <p:spPr>
          <a:xfrm>
            <a:off x="677334" y="1930401"/>
            <a:ext cx="5357706" cy="4775200"/>
          </a:xfrm>
        </p:spPr>
        <p:txBody>
          <a:bodyPr>
            <a:normAutofit fontScale="92500" lnSpcReduction="20000"/>
          </a:bodyPr>
          <a:lstStyle/>
          <a:p>
            <a:r>
              <a:rPr lang="en-US" dirty="0" smtClean="0"/>
              <a:t>Once you have entered all costs, continue to the Application Summary and Certification pages.  </a:t>
            </a:r>
          </a:p>
          <a:p>
            <a:r>
              <a:rPr lang="en-US" dirty="0" smtClean="0"/>
              <a:t>Certification blogs are displayed dynamically – if changes have been made to estimates, and certification of estimates is required, if changes have been made to actual costs, a certification of actual costs is required.  If construction is designated complete, then a final certification is required and the application will be locked.</a:t>
            </a:r>
          </a:p>
          <a:p>
            <a:r>
              <a:rPr lang="en-US" dirty="0" smtClean="0"/>
              <a:t>At the completion of the Cost Chart, you will be asked “If Construction is Complete.”  If you answer “Yes,” you will be presented the Final Accounting Certification, after which point the Form 399 will be considered complete and no longer editable.  </a:t>
            </a:r>
          </a:p>
          <a:p>
            <a:pPr lvl="1"/>
            <a:r>
              <a:rPr lang="en-US" dirty="0" smtClean="0"/>
              <a:t>At the conclusion of the Reimbursement Program, answering “No” will present the Final Allocation workflow.  However, prior to that point, answering “No” will merely preserve a 399 for future submissions.</a:t>
            </a:r>
            <a:endParaRPr lang="en-US" dirty="0"/>
          </a:p>
        </p:txBody>
      </p:sp>
      <p:pic>
        <p:nvPicPr>
          <p:cNvPr id="4" name="Picture 3"/>
          <p:cNvPicPr>
            <a:picLocks noChangeAspect="1"/>
          </p:cNvPicPr>
          <p:nvPr/>
        </p:nvPicPr>
        <p:blipFill>
          <a:blip r:embed="rId2"/>
          <a:stretch>
            <a:fillRect/>
          </a:stretch>
        </p:blipFill>
        <p:spPr>
          <a:xfrm>
            <a:off x="6035040" y="2160589"/>
            <a:ext cx="5857875" cy="4286250"/>
          </a:xfrm>
          <a:prstGeom prst="rect">
            <a:avLst/>
          </a:prstGeom>
        </p:spPr>
      </p:pic>
    </p:spTree>
    <p:extLst>
      <p:ext uri="{BB962C8B-B14F-4D97-AF65-F5344CB8AC3E}">
        <p14:creationId xmlns:p14="http://schemas.microsoft.com/office/powerpoint/2010/main" val="384284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Resuming an In-Progress Form 399</a:t>
            </a:r>
            <a:endParaRPr lang="en-US" dirty="0"/>
          </a:p>
        </p:txBody>
      </p:sp>
      <p:sp>
        <p:nvSpPr>
          <p:cNvPr id="3" name="Content Placeholder 2"/>
          <p:cNvSpPr>
            <a:spLocks noGrp="1"/>
          </p:cNvSpPr>
          <p:nvPr>
            <p:ph idx="1"/>
          </p:nvPr>
        </p:nvSpPr>
        <p:spPr>
          <a:xfrm>
            <a:off x="677334" y="1695451"/>
            <a:ext cx="5357706" cy="4914900"/>
          </a:xfrm>
        </p:spPr>
        <p:txBody>
          <a:bodyPr>
            <a:normAutofit lnSpcReduction="10000"/>
          </a:bodyPr>
          <a:lstStyle/>
          <a:p>
            <a:r>
              <a:rPr lang="en-US" dirty="0" smtClean="0"/>
              <a:t>In-Progress Form 399’s will be found under either the “Applications” tab of the LMS Dashboard.</a:t>
            </a:r>
          </a:p>
          <a:p>
            <a:r>
              <a:rPr lang="en-US" dirty="0" smtClean="0"/>
              <a:t>Additionally, they will be located under the “Saved” or “Submitted” tabs of the LMS dashboard depending on the last actions of the user.</a:t>
            </a:r>
          </a:p>
          <a:p>
            <a:pPr lvl="1"/>
            <a:r>
              <a:rPr lang="en-US" dirty="0" smtClean="0"/>
              <a:t>If the last action was to “Save &amp; Quit, the 399 will be located under the Saved tab.</a:t>
            </a:r>
          </a:p>
          <a:p>
            <a:pPr lvl="1"/>
            <a:r>
              <a:rPr lang="en-US" dirty="0" smtClean="0"/>
              <a:t>If the last action was to “Certify” a filing, the 399 will be located under the Submitted tab.  </a:t>
            </a:r>
          </a:p>
          <a:p>
            <a:r>
              <a:rPr lang="en-US" dirty="0" smtClean="0"/>
              <a:t>To resume a 399, click the file number of a “saved” 399, or click the file number and click “continue application” of a “submitted” 399.</a:t>
            </a:r>
          </a:p>
          <a:p>
            <a:pPr lvl="1"/>
            <a:r>
              <a:rPr lang="en-US" dirty="0" smtClean="0"/>
              <a:t>The file number of a Form 399 will be “Not Assigned” until a filing as been certified and submitted for the first time.</a:t>
            </a:r>
            <a:endParaRPr lang="en-US" dirty="0"/>
          </a:p>
        </p:txBody>
      </p:sp>
      <p:pic>
        <p:nvPicPr>
          <p:cNvPr id="4" name="Picture 3"/>
          <p:cNvPicPr>
            <a:picLocks noChangeAspect="1"/>
          </p:cNvPicPr>
          <p:nvPr/>
        </p:nvPicPr>
        <p:blipFill>
          <a:blip r:embed="rId2"/>
          <a:stretch>
            <a:fillRect/>
          </a:stretch>
        </p:blipFill>
        <p:spPr>
          <a:xfrm>
            <a:off x="6035040" y="2160589"/>
            <a:ext cx="5857875" cy="4286250"/>
          </a:xfrm>
          <a:prstGeom prst="rect">
            <a:avLst/>
          </a:prstGeom>
        </p:spPr>
      </p:pic>
      <p:sp>
        <p:nvSpPr>
          <p:cNvPr id="5" name="Oval 4"/>
          <p:cNvSpPr/>
          <p:nvPr/>
        </p:nvSpPr>
        <p:spPr>
          <a:xfrm>
            <a:off x="6035040" y="2695589"/>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5" idx="1"/>
          </p:cNvCxnSpPr>
          <p:nvPr/>
        </p:nvCxnSpPr>
        <p:spPr>
          <a:xfrm>
            <a:off x="5391150" y="2160589"/>
            <a:ext cx="747113" cy="635433"/>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138263" y="4025128"/>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9" idx="2"/>
          </p:cNvCxnSpPr>
          <p:nvPr/>
        </p:nvCxnSpPr>
        <p:spPr>
          <a:xfrm>
            <a:off x="5391150" y="4025128"/>
            <a:ext cx="747113" cy="342900"/>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544628" y="4823723"/>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endCxn id="13" idx="2"/>
          </p:cNvCxnSpPr>
          <p:nvPr/>
        </p:nvCxnSpPr>
        <p:spPr>
          <a:xfrm>
            <a:off x="5810250" y="5011767"/>
            <a:ext cx="734378" cy="154856"/>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46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and Feedback</a:t>
            </a:r>
            <a:endParaRPr lang="en-US" dirty="0"/>
          </a:p>
        </p:txBody>
      </p:sp>
      <p:sp>
        <p:nvSpPr>
          <p:cNvPr id="3" name="Content Placeholder 2"/>
          <p:cNvSpPr>
            <a:spLocks noGrp="1"/>
          </p:cNvSpPr>
          <p:nvPr>
            <p:ph idx="1"/>
          </p:nvPr>
        </p:nvSpPr>
        <p:spPr/>
        <p:txBody>
          <a:bodyPr/>
          <a:lstStyle/>
          <a:p>
            <a:r>
              <a:rPr lang="en-US" dirty="0" smtClean="0"/>
              <a:t>Please submit questions and feedback for </a:t>
            </a:r>
            <a:r>
              <a:rPr lang="en-US" dirty="0" smtClean="0">
                <a:hlinkClick r:id="rId2"/>
              </a:rPr>
              <a:t>form399beta@fcc.gov</a:t>
            </a:r>
            <a:endParaRPr lang="en-US" dirty="0" smtClean="0"/>
          </a:p>
        </p:txBody>
      </p:sp>
    </p:spTree>
    <p:extLst>
      <p:ext uri="{BB962C8B-B14F-4D97-AF65-F5344CB8AC3E}">
        <p14:creationId xmlns:p14="http://schemas.microsoft.com/office/powerpoint/2010/main" val="10348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399 Beta Test References	</a:t>
            </a:r>
            <a:endParaRPr lang="en-US" dirty="0"/>
          </a:p>
        </p:txBody>
      </p:sp>
      <p:sp>
        <p:nvSpPr>
          <p:cNvPr id="3" name="Content Placeholder 2"/>
          <p:cNvSpPr>
            <a:spLocks noGrp="1"/>
          </p:cNvSpPr>
          <p:nvPr>
            <p:ph idx="1"/>
          </p:nvPr>
        </p:nvSpPr>
        <p:spPr>
          <a:xfrm>
            <a:off x="677334" y="1530349"/>
            <a:ext cx="8596668" cy="4584701"/>
          </a:xfrm>
        </p:spPr>
        <p:txBody>
          <a:bodyPr>
            <a:normAutofit/>
          </a:bodyPr>
          <a:lstStyle/>
          <a:p>
            <a:r>
              <a:rPr lang="en-US" dirty="0" smtClean="0"/>
              <a:t>The Form 399 Beta URL is</a:t>
            </a:r>
            <a:r>
              <a:rPr lang="en-US" dirty="0"/>
              <a:t>: </a:t>
            </a:r>
            <a:r>
              <a:rPr lang="en-US" dirty="0">
                <a:hlinkClick r:id="rId2"/>
              </a:rPr>
              <a:t>https://</a:t>
            </a:r>
            <a:r>
              <a:rPr lang="en-US" dirty="0" smtClean="0">
                <a:hlinkClick r:id="rId2"/>
              </a:rPr>
              <a:t>apps2demo.fcc.gov/dataentry/login.html</a:t>
            </a:r>
            <a:endParaRPr lang="en-US" dirty="0" smtClean="0"/>
          </a:p>
          <a:p>
            <a:r>
              <a:rPr lang="en-US" dirty="0" smtClean="0"/>
              <a:t>Broadcasters must log in with the same FRN and Password used to access production LMS.</a:t>
            </a:r>
          </a:p>
          <a:p>
            <a:pPr lvl="1"/>
            <a:r>
              <a:rPr lang="en-US" dirty="0" smtClean="0"/>
              <a:t>Non broadcasters must contact the Reimbursement team at </a:t>
            </a:r>
            <a:r>
              <a:rPr lang="en-US" dirty="0" smtClean="0">
                <a:hlinkClick r:id="rId3"/>
              </a:rPr>
              <a:t>form399beta@fcc.gov</a:t>
            </a:r>
            <a:r>
              <a:rPr lang="en-US" dirty="0" smtClean="0"/>
              <a:t> to request that their FRN be activated in the beta system.</a:t>
            </a:r>
          </a:p>
          <a:p>
            <a:r>
              <a:rPr lang="en-US" dirty="0" smtClean="0"/>
              <a:t>Please </a:t>
            </a:r>
            <a:r>
              <a:rPr lang="en-US" dirty="0" smtClean="0"/>
              <a:t>note, while the Beta environment may permit other types of broadcast filings, such as construction permit applications, </a:t>
            </a:r>
            <a:r>
              <a:rPr lang="en-US" dirty="0" smtClean="0">
                <a:solidFill>
                  <a:srgbClr val="FF0000"/>
                </a:solidFill>
              </a:rPr>
              <a:t>NO filings in the Beta environment will be processed.</a:t>
            </a:r>
            <a:endParaRPr lang="en-US" dirty="0">
              <a:solidFill>
                <a:srgbClr val="FF0000"/>
              </a:solidFill>
            </a:endParaRPr>
          </a:p>
        </p:txBody>
      </p:sp>
    </p:spTree>
    <p:extLst>
      <p:ext uri="{BB962C8B-B14F-4D97-AF65-F5344CB8AC3E}">
        <p14:creationId xmlns:p14="http://schemas.microsoft.com/office/powerpoint/2010/main" val="196970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Overview of the Form 399</a:t>
            </a:r>
            <a:endParaRPr lang="en-US" dirty="0"/>
          </a:p>
        </p:txBody>
      </p:sp>
      <p:pic>
        <p:nvPicPr>
          <p:cNvPr id="5" name="Content Placeholder 4"/>
          <p:cNvPicPr>
            <a:picLocks noGrp="1" noChangeAspect="1"/>
          </p:cNvPicPr>
          <p:nvPr>
            <p:ph idx="1"/>
          </p:nvPr>
        </p:nvPicPr>
        <p:blipFill>
          <a:blip r:embed="rId2"/>
          <a:stretch>
            <a:fillRect/>
          </a:stretch>
        </p:blipFill>
        <p:spPr>
          <a:xfrm>
            <a:off x="6035040" y="2160588"/>
            <a:ext cx="5304630" cy="3881437"/>
          </a:xfrm>
          <a:prstGeom prst="rect">
            <a:avLst/>
          </a:prstGeom>
        </p:spPr>
      </p:pic>
      <p:sp>
        <p:nvSpPr>
          <p:cNvPr id="7" name="Content Placeholder 2"/>
          <p:cNvSpPr txBox="1">
            <a:spLocks/>
          </p:cNvSpPr>
          <p:nvPr/>
        </p:nvSpPr>
        <p:spPr>
          <a:xfrm>
            <a:off x="677334" y="2160589"/>
            <a:ext cx="5357706" cy="42973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The Form 399 consists of three main sections – which are displayed in the navigation bar.</a:t>
            </a:r>
          </a:p>
          <a:p>
            <a:pPr lvl="1"/>
            <a:r>
              <a:rPr lang="en-US" dirty="0" smtClean="0"/>
              <a:t>Applicant Information</a:t>
            </a:r>
          </a:p>
          <a:p>
            <a:pPr lvl="1"/>
            <a:r>
              <a:rPr lang="en-US" dirty="0" smtClean="0"/>
              <a:t>Transition Plan</a:t>
            </a:r>
          </a:p>
          <a:p>
            <a:pPr lvl="1"/>
            <a:r>
              <a:rPr lang="en-US" dirty="0" smtClean="0"/>
              <a:t>The Cost Chart</a:t>
            </a:r>
          </a:p>
          <a:p>
            <a:r>
              <a:rPr lang="en-US" dirty="0" smtClean="0"/>
              <a:t>Applicant Information and the</a:t>
            </a:r>
            <a:br>
              <a:rPr lang="en-US" dirty="0" smtClean="0"/>
            </a:br>
            <a:r>
              <a:rPr lang="en-US" dirty="0" smtClean="0"/>
              <a:t>Transition Plan are designed to be</a:t>
            </a:r>
            <a:br>
              <a:rPr lang="en-US" dirty="0" smtClean="0"/>
            </a:br>
            <a:r>
              <a:rPr lang="en-US" dirty="0" smtClean="0"/>
              <a:t>completed once, though they may be revised at any time if the relevant information changes.  Once these section have been completed, users can proceed straight to the cost chart of request reimbursement.</a:t>
            </a:r>
          </a:p>
          <a:p>
            <a:r>
              <a:rPr lang="en-US" dirty="0" smtClean="0"/>
              <a:t>Complete the applicant information section.</a:t>
            </a:r>
          </a:p>
          <a:p>
            <a:pPr lvl="1"/>
            <a:endParaRPr lang="en-US" dirty="0" smtClean="0"/>
          </a:p>
        </p:txBody>
      </p:sp>
      <p:sp>
        <p:nvSpPr>
          <p:cNvPr id="8" name="Oval 7"/>
          <p:cNvSpPr/>
          <p:nvPr/>
        </p:nvSpPr>
        <p:spPr>
          <a:xfrm>
            <a:off x="9657397" y="3766473"/>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8" idx="2"/>
          </p:cNvCxnSpPr>
          <p:nvPr/>
        </p:nvCxnSpPr>
        <p:spPr>
          <a:xfrm>
            <a:off x="3657600" y="3028950"/>
            <a:ext cx="5999797" cy="1080423"/>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9657397" y="4528473"/>
            <a:ext cx="704850" cy="661323"/>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endCxn id="12" idx="2"/>
          </p:cNvCxnSpPr>
          <p:nvPr/>
        </p:nvCxnSpPr>
        <p:spPr>
          <a:xfrm>
            <a:off x="3124200" y="3390900"/>
            <a:ext cx="6533197" cy="1468235"/>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35141" y="3803446"/>
            <a:ext cx="6756559" cy="1536238"/>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92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035040" y="2160588"/>
            <a:ext cx="5304630" cy="3881437"/>
          </a:xfrm>
          <a:prstGeom prst="rect">
            <a:avLst/>
          </a:prstGeom>
        </p:spPr>
      </p:pic>
      <p:sp>
        <p:nvSpPr>
          <p:cNvPr id="2" name="Title 1"/>
          <p:cNvSpPr>
            <a:spLocks noGrp="1"/>
          </p:cNvSpPr>
          <p:nvPr>
            <p:ph type="title"/>
          </p:nvPr>
        </p:nvSpPr>
        <p:spPr/>
        <p:txBody>
          <a:bodyPr/>
          <a:lstStyle/>
          <a:p>
            <a:r>
              <a:rPr lang="en-US" dirty="0" smtClean="0"/>
              <a:t>(2) Overview of the Form 399 (cont.)</a:t>
            </a:r>
            <a:endParaRPr lang="en-US" dirty="0"/>
          </a:p>
        </p:txBody>
      </p:sp>
      <p:sp>
        <p:nvSpPr>
          <p:cNvPr id="7" name="Content Placeholder 2"/>
          <p:cNvSpPr txBox="1">
            <a:spLocks/>
          </p:cNvSpPr>
          <p:nvPr/>
        </p:nvSpPr>
        <p:spPr>
          <a:xfrm>
            <a:off x="677334" y="2160589"/>
            <a:ext cx="5357706" cy="42973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The Form 399 uses the same template as other LMS filings.  Every page consists of:</a:t>
            </a:r>
          </a:p>
          <a:p>
            <a:pPr lvl="1"/>
            <a:r>
              <a:rPr lang="en-US" dirty="0" smtClean="0"/>
              <a:t>The </a:t>
            </a:r>
            <a:r>
              <a:rPr lang="en-US" dirty="0" err="1" smtClean="0"/>
              <a:t>Callsign</a:t>
            </a:r>
            <a:r>
              <a:rPr lang="en-US" dirty="0" smtClean="0"/>
              <a:t> and Facility ID being filed for.</a:t>
            </a:r>
          </a:p>
          <a:p>
            <a:pPr lvl="1"/>
            <a:r>
              <a:rPr lang="en-US" dirty="0" smtClean="0"/>
              <a:t>A “Save &amp; Quit” button to exit the application without submitting.</a:t>
            </a:r>
          </a:p>
          <a:p>
            <a:pPr lvl="1"/>
            <a:r>
              <a:rPr lang="en-US" dirty="0"/>
              <a:t>“Attachments” and “Draft Copy” </a:t>
            </a:r>
            <a:r>
              <a:rPr lang="en-US" dirty="0" smtClean="0"/>
              <a:t>links</a:t>
            </a:r>
          </a:p>
          <a:p>
            <a:pPr lvl="2"/>
            <a:r>
              <a:rPr lang="en-US" dirty="0" smtClean="0"/>
              <a:t>For uploading supplementary documentation, or</a:t>
            </a:r>
          </a:p>
          <a:p>
            <a:pPr lvl="2"/>
            <a:r>
              <a:rPr lang="en-US" dirty="0" smtClean="0"/>
              <a:t>To view current </a:t>
            </a:r>
            <a:r>
              <a:rPr lang="en-US" dirty="0"/>
              <a:t>publicly accessible version of a </a:t>
            </a:r>
            <a:r>
              <a:rPr lang="en-US" dirty="0" smtClean="0"/>
              <a:t>filing</a:t>
            </a:r>
          </a:p>
          <a:p>
            <a:pPr lvl="1"/>
            <a:r>
              <a:rPr lang="en-US" dirty="0" smtClean="0"/>
              <a:t>A Navigation Bar </a:t>
            </a:r>
          </a:p>
          <a:p>
            <a:pPr lvl="1"/>
            <a:r>
              <a:rPr lang="en-US" dirty="0" smtClean="0"/>
              <a:t>“Back” and “Save and Continue” buttons located on the bottom of each page.</a:t>
            </a:r>
          </a:p>
          <a:p>
            <a:pPr lvl="1"/>
            <a:endParaRPr lang="en-US" dirty="0" smtClean="0"/>
          </a:p>
        </p:txBody>
      </p:sp>
      <p:sp>
        <p:nvSpPr>
          <p:cNvPr id="8" name="Oval 7"/>
          <p:cNvSpPr/>
          <p:nvPr/>
        </p:nvSpPr>
        <p:spPr>
          <a:xfrm>
            <a:off x="10559063" y="3100576"/>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5721751" y="3423598"/>
            <a:ext cx="4817434" cy="18877"/>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697754" y="3472783"/>
            <a:ext cx="704850" cy="661323"/>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5238750" y="3832771"/>
            <a:ext cx="3448605" cy="188614"/>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140765" y="4399545"/>
            <a:ext cx="6473619" cy="774746"/>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136005" y="2712739"/>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446643" y="3022812"/>
            <a:ext cx="629728" cy="11574"/>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5238750" y="5267476"/>
            <a:ext cx="3356586" cy="610279"/>
          </a:xfrm>
          <a:custGeom>
            <a:avLst/>
            <a:gdLst>
              <a:gd name="connsiteX0" fmla="*/ 0 w 3356586"/>
              <a:gd name="connsiteY0" fmla="*/ 610279 h 610279"/>
              <a:gd name="connsiteX1" fmla="*/ 2819400 w 3356586"/>
              <a:gd name="connsiteY1" fmla="*/ 679 h 610279"/>
              <a:gd name="connsiteX2" fmla="*/ 3352800 w 3356586"/>
              <a:gd name="connsiteY2" fmla="*/ 515029 h 610279"/>
            </a:gdLst>
            <a:ahLst/>
            <a:cxnLst>
              <a:cxn ang="0">
                <a:pos x="connsiteX0" y="connsiteY0"/>
              </a:cxn>
              <a:cxn ang="0">
                <a:pos x="connsiteX1" y="connsiteY1"/>
              </a:cxn>
              <a:cxn ang="0">
                <a:pos x="connsiteX2" y="connsiteY2"/>
              </a:cxn>
            </a:cxnLst>
            <a:rect l="l" t="t" r="r" b="b"/>
            <a:pathLst>
              <a:path w="3356586" h="610279">
                <a:moveTo>
                  <a:pt x="0" y="610279"/>
                </a:moveTo>
                <a:cubicBezTo>
                  <a:pt x="1130300" y="313416"/>
                  <a:pt x="2260600" y="16554"/>
                  <a:pt x="2819400" y="679"/>
                </a:cubicBezTo>
                <a:cubicBezTo>
                  <a:pt x="3378200" y="-15196"/>
                  <a:pt x="3365500" y="249916"/>
                  <a:pt x="3352800" y="515029"/>
                </a:cubicBezTo>
              </a:path>
            </a:pathLst>
          </a:custGeom>
          <a:noFill/>
          <a:ln w="28575">
            <a:solidFill>
              <a:schemeClr val="accent5"/>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322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Broadcaster Log In</a:t>
            </a:r>
            <a:endParaRPr lang="en-US" dirty="0"/>
          </a:p>
        </p:txBody>
      </p:sp>
      <p:sp>
        <p:nvSpPr>
          <p:cNvPr id="3" name="Content Placeholder 2"/>
          <p:cNvSpPr>
            <a:spLocks noGrp="1"/>
          </p:cNvSpPr>
          <p:nvPr>
            <p:ph idx="1"/>
          </p:nvPr>
        </p:nvSpPr>
        <p:spPr>
          <a:xfrm>
            <a:off x="677334" y="2179639"/>
            <a:ext cx="5351991" cy="3880773"/>
          </a:xfrm>
        </p:spPr>
        <p:txBody>
          <a:bodyPr/>
          <a:lstStyle/>
          <a:p>
            <a:r>
              <a:rPr lang="en-US" dirty="0" smtClean="0"/>
              <a:t>Log In at: </a:t>
            </a:r>
            <a:r>
              <a:rPr lang="en-US" dirty="0" smtClean="0">
                <a:hlinkClick r:id="rId2"/>
              </a:rPr>
              <a:t>https</a:t>
            </a:r>
            <a:r>
              <a:rPr lang="en-US" dirty="0">
                <a:hlinkClick r:id="rId2"/>
              </a:rPr>
              <a:t>://</a:t>
            </a:r>
            <a:r>
              <a:rPr lang="en-US" dirty="0" smtClean="0">
                <a:hlinkClick r:id="rId2"/>
              </a:rPr>
              <a:t>apps2demo.fcc.gov/dataentry/login.html</a:t>
            </a:r>
            <a:endParaRPr lang="en-US" dirty="0" smtClean="0"/>
          </a:p>
          <a:p>
            <a:r>
              <a:rPr lang="en-US" dirty="0" smtClean="0"/>
              <a:t>Broadcasters must use the same FRN and password they use to access production LMS.  Non-broadcasters must request their FRN be activated by sending an email to </a:t>
            </a:r>
            <a:r>
              <a:rPr lang="en-US" dirty="0" smtClean="0">
                <a:hlinkClick r:id="rId3"/>
              </a:rPr>
              <a:t>form399beta@fcc.gov</a:t>
            </a:r>
            <a:r>
              <a:rPr lang="en-US" dirty="0" smtClean="0"/>
              <a:t>.</a:t>
            </a:r>
          </a:p>
          <a:p>
            <a:r>
              <a:rPr lang="en-US" dirty="0" smtClean="0"/>
              <a:t>MVPDs will use a separate system to file Form 399.  It will be introduced separately.</a:t>
            </a:r>
            <a:endParaRPr lang="en-US" dirty="0"/>
          </a:p>
        </p:txBody>
      </p:sp>
      <p:pic>
        <p:nvPicPr>
          <p:cNvPr id="4" name="Picture 3"/>
          <p:cNvPicPr>
            <a:picLocks noChangeAspect="1"/>
          </p:cNvPicPr>
          <p:nvPr/>
        </p:nvPicPr>
        <p:blipFill>
          <a:blip r:embed="rId4"/>
          <a:stretch>
            <a:fillRect/>
          </a:stretch>
        </p:blipFill>
        <p:spPr>
          <a:xfrm>
            <a:off x="6029325" y="2160589"/>
            <a:ext cx="5857875" cy="4286250"/>
          </a:xfrm>
          <a:prstGeom prst="rect">
            <a:avLst/>
          </a:prstGeom>
        </p:spPr>
      </p:pic>
      <p:sp>
        <p:nvSpPr>
          <p:cNvPr id="5" name="Oval 4"/>
          <p:cNvSpPr/>
          <p:nvPr/>
        </p:nvSpPr>
        <p:spPr>
          <a:xfrm>
            <a:off x="9410700" y="2724150"/>
            <a:ext cx="2133600" cy="20574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829300" y="3752850"/>
            <a:ext cx="3581400" cy="0"/>
          </a:xfrm>
          <a:prstGeom prst="straightConnector1">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23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Select a Facility</a:t>
            </a:r>
            <a:endParaRPr lang="en-US" dirty="0"/>
          </a:p>
        </p:txBody>
      </p:sp>
      <p:sp>
        <p:nvSpPr>
          <p:cNvPr id="3" name="Content Placeholder 2"/>
          <p:cNvSpPr>
            <a:spLocks noGrp="1"/>
          </p:cNvSpPr>
          <p:nvPr>
            <p:ph idx="1"/>
          </p:nvPr>
        </p:nvSpPr>
        <p:spPr>
          <a:xfrm>
            <a:off x="677334" y="2160589"/>
            <a:ext cx="5357706" cy="3880773"/>
          </a:xfrm>
        </p:spPr>
        <p:txBody>
          <a:bodyPr>
            <a:normAutofit/>
          </a:bodyPr>
          <a:lstStyle/>
          <a:p>
            <a:pPr>
              <a:spcAft>
                <a:spcPts val="1000"/>
              </a:spcAft>
            </a:pPr>
            <a:r>
              <a:rPr lang="en-US" dirty="0"/>
              <a:t>To begin a new Form 399, Click on the “Authorizations” tab. </a:t>
            </a:r>
            <a:endParaRPr lang="en-US" dirty="0" smtClean="0"/>
          </a:p>
          <a:p>
            <a:pPr>
              <a:spcAft>
                <a:spcPts val="1000"/>
              </a:spcAft>
            </a:pPr>
            <a:r>
              <a:rPr lang="en-US" dirty="0" smtClean="0"/>
              <a:t>Select </a:t>
            </a:r>
            <a:r>
              <a:rPr lang="en-US" dirty="0"/>
              <a:t>an active DTV, DTS, Class A, or similar “License” type authorization</a:t>
            </a:r>
            <a:r>
              <a:rPr lang="en-US" dirty="0" smtClean="0"/>
              <a:t>.</a:t>
            </a:r>
            <a:endParaRPr lang="en-US" dirty="0"/>
          </a:p>
          <a:p>
            <a:pPr>
              <a:spcAft>
                <a:spcPts val="1000"/>
              </a:spcAft>
            </a:pPr>
            <a:r>
              <a:rPr lang="en-US" dirty="0" smtClean="0"/>
              <a:t>Verify that the Facility ID </a:t>
            </a:r>
            <a:br>
              <a:rPr lang="en-US" dirty="0" smtClean="0"/>
            </a:br>
            <a:r>
              <a:rPr lang="en-US" dirty="0" smtClean="0"/>
              <a:t>and </a:t>
            </a:r>
            <a:r>
              <a:rPr lang="en-US" dirty="0" err="1" smtClean="0"/>
              <a:t>Callsign</a:t>
            </a:r>
            <a:r>
              <a:rPr lang="en-US" dirty="0" smtClean="0"/>
              <a:t> are correct.</a:t>
            </a:r>
          </a:p>
          <a:p>
            <a:pPr>
              <a:spcAft>
                <a:spcPts val="1000"/>
              </a:spcAft>
            </a:pPr>
            <a:r>
              <a:rPr lang="en-US" dirty="0"/>
              <a:t>Select the “File Number.”</a:t>
            </a:r>
          </a:p>
          <a:p>
            <a:endParaRPr lang="en-US" dirty="0"/>
          </a:p>
        </p:txBody>
      </p:sp>
      <p:pic>
        <p:nvPicPr>
          <p:cNvPr id="4" name="Picture 3"/>
          <p:cNvPicPr>
            <a:picLocks noChangeAspect="1"/>
          </p:cNvPicPr>
          <p:nvPr/>
        </p:nvPicPr>
        <p:blipFill>
          <a:blip r:embed="rId2"/>
          <a:stretch>
            <a:fillRect/>
          </a:stretch>
        </p:blipFill>
        <p:spPr>
          <a:xfrm>
            <a:off x="6035040" y="1930400"/>
            <a:ext cx="5857875" cy="4286250"/>
          </a:xfrm>
          <a:prstGeom prst="rect">
            <a:avLst/>
          </a:prstGeom>
        </p:spPr>
      </p:pic>
      <p:sp>
        <p:nvSpPr>
          <p:cNvPr id="5" name="Oval 4"/>
          <p:cNvSpPr/>
          <p:nvPr/>
        </p:nvSpPr>
        <p:spPr>
          <a:xfrm>
            <a:off x="6610350" y="2565400"/>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467850" y="4546600"/>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42722" y="5187950"/>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5" idx="2"/>
          </p:cNvCxnSpPr>
          <p:nvPr/>
        </p:nvCxnSpPr>
        <p:spPr>
          <a:xfrm>
            <a:off x="4890052" y="2565400"/>
            <a:ext cx="1720298" cy="342900"/>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89161" y="3562350"/>
            <a:ext cx="5183120" cy="1334793"/>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74587" y="4725782"/>
            <a:ext cx="2488623" cy="726319"/>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09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035040" y="2160589"/>
            <a:ext cx="5857875" cy="4286250"/>
          </a:xfrm>
          <a:prstGeom prst="rect">
            <a:avLst/>
          </a:prstGeom>
        </p:spPr>
      </p:pic>
      <p:sp>
        <p:nvSpPr>
          <p:cNvPr id="2" name="Title 1"/>
          <p:cNvSpPr>
            <a:spLocks noGrp="1"/>
          </p:cNvSpPr>
          <p:nvPr>
            <p:ph type="title"/>
          </p:nvPr>
        </p:nvSpPr>
        <p:spPr/>
        <p:txBody>
          <a:bodyPr/>
          <a:lstStyle/>
          <a:p>
            <a:r>
              <a:rPr lang="en-US" dirty="0" smtClean="0"/>
              <a:t>(5) Start a New Form 399</a:t>
            </a:r>
            <a:endParaRPr lang="en-US" dirty="0"/>
          </a:p>
        </p:txBody>
      </p:sp>
      <p:sp>
        <p:nvSpPr>
          <p:cNvPr id="3" name="Content Placeholder 2"/>
          <p:cNvSpPr>
            <a:spLocks noGrp="1"/>
          </p:cNvSpPr>
          <p:nvPr>
            <p:ph idx="1"/>
          </p:nvPr>
        </p:nvSpPr>
        <p:spPr>
          <a:xfrm>
            <a:off x="677334" y="2160589"/>
            <a:ext cx="5357706" cy="3880773"/>
          </a:xfrm>
        </p:spPr>
        <p:txBody>
          <a:bodyPr/>
          <a:lstStyle/>
          <a:p>
            <a:r>
              <a:rPr lang="en-US" dirty="0"/>
              <a:t>To begin a new Form 399, </a:t>
            </a:r>
            <a:r>
              <a:rPr lang="en-US" dirty="0" smtClean="0"/>
              <a:t>click on the “File a an Application” button.</a:t>
            </a:r>
          </a:p>
          <a:p>
            <a:r>
              <a:rPr lang="en-US" dirty="0" smtClean="0"/>
              <a:t>Select “Form 399 – </a:t>
            </a:r>
            <a:br>
              <a:rPr lang="en-US" dirty="0" smtClean="0"/>
            </a:br>
            <a:r>
              <a:rPr lang="en-US" dirty="0" smtClean="0"/>
              <a:t>Broadcaster Relocation </a:t>
            </a:r>
            <a:br>
              <a:rPr lang="en-US" dirty="0" smtClean="0"/>
            </a:br>
            <a:r>
              <a:rPr lang="en-US" dirty="0" smtClean="0"/>
              <a:t>Reimbursement”</a:t>
            </a:r>
          </a:p>
          <a:p>
            <a:r>
              <a:rPr lang="en-US" dirty="0" smtClean="0"/>
              <a:t>If prompted, complete the following</a:t>
            </a:r>
          </a:p>
          <a:p>
            <a:pPr lvl="1"/>
            <a:r>
              <a:rPr lang="en-US" dirty="0" smtClean="0"/>
              <a:t> Applicant</a:t>
            </a:r>
            <a:r>
              <a:rPr lang="en-US" dirty="0"/>
              <a:t> </a:t>
            </a:r>
            <a:r>
              <a:rPr lang="en-US" dirty="0" smtClean="0"/>
              <a:t>Information</a:t>
            </a:r>
          </a:p>
          <a:p>
            <a:pPr lvl="1"/>
            <a:r>
              <a:rPr lang="en-US" dirty="0" smtClean="0"/>
              <a:t>Reimbursement Contact Information</a:t>
            </a:r>
          </a:p>
          <a:p>
            <a:pPr lvl="1"/>
            <a:r>
              <a:rPr lang="en-US" dirty="0" smtClean="0"/>
              <a:t>Preparer Contact information</a:t>
            </a:r>
          </a:p>
          <a:p>
            <a:pPr marL="457200" lvl="1" indent="0">
              <a:buNone/>
            </a:pPr>
            <a:endParaRPr lang="en-US" dirty="0" smtClean="0"/>
          </a:p>
        </p:txBody>
      </p:sp>
      <p:sp>
        <p:nvSpPr>
          <p:cNvPr id="5" name="Oval 4"/>
          <p:cNvSpPr/>
          <p:nvPr/>
        </p:nvSpPr>
        <p:spPr>
          <a:xfrm>
            <a:off x="6190297" y="3290223"/>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37909" y="4469817"/>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5" idx="2"/>
          </p:cNvCxnSpPr>
          <p:nvPr/>
        </p:nvCxnSpPr>
        <p:spPr>
          <a:xfrm>
            <a:off x="4038124" y="2704856"/>
            <a:ext cx="2152173" cy="928267"/>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32236" y="3459624"/>
            <a:ext cx="2505673" cy="1353093"/>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951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The Transition Plan</a:t>
            </a:r>
            <a:endParaRPr lang="en-US" dirty="0"/>
          </a:p>
        </p:txBody>
      </p:sp>
      <p:sp>
        <p:nvSpPr>
          <p:cNvPr id="3" name="Content Placeholder 2"/>
          <p:cNvSpPr>
            <a:spLocks noGrp="1"/>
          </p:cNvSpPr>
          <p:nvPr>
            <p:ph idx="1"/>
          </p:nvPr>
        </p:nvSpPr>
        <p:spPr/>
        <p:txBody>
          <a:bodyPr/>
          <a:lstStyle/>
          <a:p>
            <a:r>
              <a:rPr lang="en-US" dirty="0" smtClean="0"/>
              <a:t>The Transition Plan consists of three sections:</a:t>
            </a:r>
          </a:p>
          <a:p>
            <a:pPr lvl="1"/>
            <a:r>
              <a:rPr lang="en-US" dirty="0" smtClean="0"/>
              <a:t>Overview narrative of the transition plan</a:t>
            </a:r>
          </a:p>
          <a:p>
            <a:pPr lvl="1"/>
            <a:r>
              <a:rPr lang="en-US" dirty="0" smtClean="0"/>
              <a:t>4 broad categories of expenses related to transmitters, antennas, transmission lines, and towers</a:t>
            </a:r>
          </a:p>
          <a:p>
            <a:pPr lvl="1"/>
            <a:r>
              <a:rPr lang="en-US" dirty="0" smtClean="0"/>
              <a:t>Additional questions for:</a:t>
            </a:r>
          </a:p>
          <a:p>
            <a:pPr lvl="2"/>
            <a:r>
              <a:rPr lang="en-US" dirty="0" smtClean="0"/>
              <a:t>Outside professional services</a:t>
            </a:r>
          </a:p>
          <a:p>
            <a:pPr lvl="2"/>
            <a:r>
              <a:rPr lang="en-US" dirty="0" smtClean="0"/>
              <a:t>Other miscellaneous expenses.</a:t>
            </a:r>
          </a:p>
          <a:p>
            <a:r>
              <a:rPr lang="en-US" dirty="0" smtClean="0"/>
              <a:t>Each </a:t>
            </a:r>
            <a:r>
              <a:rPr lang="en-US" dirty="0"/>
              <a:t>section allows the broadcaster to request reimbursement for “Other Costs Not </a:t>
            </a:r>
            <a:r>
              <a:rPr lang="en-US" dirty="0" smtClean="0"/>
              <a:t>Listed”</a:t>
            </a:r>
            <a:endParaRPr lang="en-US" dirty="0"/>
          </a:p>
        </p:txBody>
      </p:sp>
    </p:spTree>
    <p:extLst>
      <p:ext uri="{BB962C8B-B14F-4D97-AF65-F5344CB8AC3E}">
        <p14:creationId xmlns:p14="http://schemas.microsoft.com/office/powerpoint/2010/main" val="221094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Completing a Technology-Specific Expense Category</a:t>
            </a:r>
            <a:endParaRPr lang="en-US" dirty="0"/>
          </a:p>
        </p:txBody>
      </p:sp>
      <p:sp>
        <p:nvSpPr>
          <p:cNvPr id="3" name="Content Placeholder 2"/>
          <p:cNvSpPr>
            <a:spLocks noGrp="1"/>
          </p:cNvSpPr>
          <p:nvPr>
            <p:ph idx="1"/>
          </p:nvPr>
        </p:nvSpPr>
        <p:spPr>
          <a:xfrm>
            <a:off x="677334" y="1930401"/>
            <a:ext cx="5357706" cy="4454738"/>
          </a:xfrm>
        </p:spPr>
        <p:txBody>
          <a:bodyPr>
            <a:normAutofit lnSpcReduction="10000"/>
          </a:bodyPr>
          <a:lstStyle/>
          <a:p>
            <a:r>
              <a:rPr lang="en-US" dirty="0" smtClean="0"/>
              <a:t>Each technology-specific expense category </a:t>
            </a:r>
          </a:p>
          <a:p>
            <a:pPr lvl="1"/>
            <a:r>
              <a:rPr lang="en-US" dirty="0" smtClean="0"/>
              <a:t>begins with a “yes/no” question about expenses within that category.  </a:t>
            </a:r>
          </a:p>
          <a:p>
            <a:pPr lvl="1"/>
            <a:r>
              <a:rPr lang="en-US" dirty="0" smtClean="0"/>
              <a:t>Selecting “no” takes the user to the next expense category.</a:t>
            </a:r>
          </a:p>
          <a:p>
            <a:r>
              <a:rPr lang="en-US" dirty="0" smtClean="0"/>
              <a:t>User will see an entry for each licensed broadcast site.  </a:t>
            </a:r>
          </a:p>
          <a:p>
            <a:pPr lvl="1"/>
            <a:r>
              <a:rPr lang="en-US" dirty="0" smtClean="0"/>
              <a:t>To add additional sites, such as for unlicensed auxiliary transmitters, select “Add Another __”</a:t>
            </a:r>
          </a:p>
          <a:p>
            <a:pPr lvl="1"/>
            <a:r>
              <a:rPr lang="en-US" dirty="0" smtClean="0"/>
              <a:t>Select “Edit” to describe existing equipment</a:t>
            </a:r>
          </a:p>
          <a:p>
            <a:pPr lvl="1"/>
            <a:r>
              <a:rPr lang="en-US" dirty="0" smtClean="0"/>
              <a:t>Select “Type of Change” to describe </a:t>
            </a:r>
            <a:r>
              <a:rPr lang="en-US" dirty="0" err="1" smtClean="0"/>
              <a:t>reimbureable</a:t>
            </a:r>
            <a:r>
              <a:rPr lang="en-US" dirty="0" smtClean="0"/>
              <a:t> costs and select appropriate type of change.</a:t>
            </a:r>
          </a:p>
          <a:p>
            <a:r>
              <a:rPr lang="en-US" dirty="0" smtClean="0"/>
              <a:t>Select “Delete if no costs are associated with a particular equipment type at the site.</a:t>
            </a:r>
            <a:endParaRPr lang="en-US" dirty="0"/>
          </a:p>
        </p:txBody>
      </p:sp>
      <p:pic>
        <p:nvPicPr>
          <p:cNvPr id="4" name="Picture 3"/>
          <p:cNvPicPr>
            <a:picLocks noChangeAspect="1"/>
          </p:cNvPicPr>
          <p:nvPr/>
        </p:nvPicPr>
        <p:blipFill rotWithShape="1">
          <a:blip r:embed="rId2"/>
          <a:srcRect t="28666" b="34667"/>
          <a:stretch/>
        </p:blipFill>
        <p:spPr>
          <a:xfrm>
            <a:off x="6035040" y="1930400"/>
            <a:ext cx="5857875" cy="1571640"/>
          </a:xfrm>
          <a:prstGeom prst="rect">
            <a:avLst/>
          </a:prstGeom>
          <a:ln>
            <a:solidFill>
              <a:schemeClr val="tx1"/>
            </a:solidFill>
          </a:ln>
        </p:spPr>
      </p:pic>
      <p:pic>
        <p:nvPicPr>
          <p:cNvPr id="5" name="Picture 4"/>
          <p:cNvPicPr>
            <a:picLocks noChangeAspect="1"/>
          </p:cNvPicPr>
          <p:nvPr/>
        </p:nvPicPr>
        <p:blipFill rotWithShape="1">
          <a:blip r:embed="rId3"/>
          <a:srcRect t="30371" b="17111"/>
          <a:stretch/>
        </p:blipFill>
        <p:spPr>
          <a:xfrm>
            <a:off x="6035040" y="4095750"/>
            <a:ext cx="5857875" cy="2251079"/>
          </a:xfrm>
          <a:prstGeom prst="rect">
            <a:avLst/>
          </a:prstGeom>
          <a:ln>
            <a:solidFill>
              <a:schemeClr val="tx1"/>
            </a:solidFill>
          </a:ln>
        </p:spPr>
      </p:pic>
      <p:sp>
        <p:nvSpPr>
          <p:cNvPr id="6" name="Oval 5"/>
          <p:cNvSpPr/>
          <p:nvPr/>
        </p:nvSpPr>
        <p:spPr>
          <a:xfrm>
            <a:off x="9016365" y="4745068"/>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endCxn id="6" idx="2"/>
          </p:cNvCxnSpPr>
          <p:nvPr/>
        </p:nvCxnSpPr>
        <p:spPr>
          <a:xfrm>
            <a:off x="5926932" y="4556149"/>
            <a:ext cx="3089433" cy="531819"/>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138636" y="5280039"/>
            <a:ext cx="704850" cy="6858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9" idx="2"/>
          </p:cNvCxnSpPr>
          <p:nvPr/>
        </p:nvCxnSpPr>
        <p:spPr>
          <a:xfrm>
            <a:off x="5976819" y="5156433"/>
            <a:ext cx="2161817" cy="466506"/>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978265" y="5335589"/>
            <a:ext cx="704850" cy="690007"/>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772150" y="5829300"/>
            <a:ext cx="3390900" cy="555838"/>
          </a:xfrm>
          <a:custGeom>
            <a:avLst/>
            <a:gdLst>
              <a:gd name="connsiteX0" fmla="*/ 0 w 3390900"/>
              <a:gd name="connsiteY0" fmla="*/ 0 h 555838"/>
              <a:gd name="connsiteX1" fmla="*/ 2609850 w 3390900"/>
              <a:gd name="connsiteY1" fmla="*/ 552450 h 555838"/>
              <a:gd name="connsiteX2" fmla="*/ 3390900 w 3390900"/>
              <a:gd name="connsiteY2" fmla="*/ 190500 h 555838"/>
            </a:gdLst>
            <a:ahLst/>
            <a:cxnLst>
              <a:cxn ang="0">
                <a:pos x="connsiteX0" y="connsiteY0"/>
              </a:cxn>
              <a:cxn ang="0">
                <a:pos x="connsiteX1" y="connsiteY1"/>
              </a:cxn>
              <a:cxn ang="0">
                <a:pos x="connsiteX2" y="connsiteY2"/>
              </a:cxn>
            </a:cxnLst>
            <a:rect l="l" t="t" r="r" b="b"/>
            <a:pathLst>
              <a:path w="3390900" h="555838">
                <a:moveTo>
                  <a:pt x="0" y="0"/>
                </a:moveTo>
                <a:cubicBezTo>
                  <a:pt x="1022350" y="260350"/>
                  <a:pt x="2044700" y="520700"/>
                  <a:pt x="2609850" y="552450"/>
                </a:cubicBezTo>
                <a:cubicBezTo>
                  <a:pt x="3175000" y="584200"/>
                  <a:pt x="3282950" y="387350"/>
                  <a:pt x="3390900" y="190500"/>
                </a:cubicBezTo>
              </a:path>
            </a:pathLst>
          </a:custGeom>
          <a:noFill/>
          <a:ln w="28575">
            <a:solidFill>
              <a:schemeClr val="accent5"/>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1190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2114</TotalTime>
  <Words>1068</Words>
  <Application>Microsoft Office PowerPoint</Application>
  <PresentationFormat>Widescreen</PresentationFormat>
  <Paragraphs>90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Wingdings 3</vt:lpstr>
      <vt:lpstr>Facet</vt:lpstr>
      <vt:lpstr>Incentive Auction Broadcaster Reimbursement (Form 399)</vt:lpstr>
      <vt:lpstr>Form 399 Beta Test References </vt:lpstr>
      <vt:lpstr>(1) Overview of the Form 399</vt:lpstr>
      <vt:lpstr>(2) Overview of the Form 399 (cont.)</vt:lpstr>
      <vt:lpstr>(3) Broadcaster Log In</vt:lpstr>
      <vt:lpstr>(4) Select a Facility</vt:lpstr>
      <vt:lpstr>(5) Start a New Form 399</vt:lpstr>
      <vt:lpstr>(6) The Transition Plan</vt:lpstr>
      <vt:lpstr>(7) Completing a Technology-Specific Expense Category</vt:lpstr>
      <vt:lpstr>(8) Completing the Cost Chart (Estimates)</vt:lpstr>
      <vt:lpstr>(9) Completing the Cost Chart (Actual Costs)</vt:lpstr>
      <vt:lpstr>(10) Certifying and Submitting</vt:lpstr>
      <vt:lpstr>(11) Resuming an In-Progress Form 399</vt:lpstr>
      <vt:lpstr>Question and Feedback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Incentive Auction Broadcaster Reimbursement (Form 399)</dc:title>
  <dc:creator>Jeffrey Neumann</dc:creator>
  <cp:lastModifiedBy>Jeffrey Neumann</cp:lastModifiedBy>
  <cp:revision>31</cp:revision>
  <dcterms:created xsi:type="dcterms:W3CDTF">2016-07-06T13:46:44Z</dcterms:created>
  <dcterms:modified xsi:type="dcterms:W3CDTF">2016-09-26T19:37:52Z</dcterms:modified>
</cp:coreProperties>
</file>