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0.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3.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7.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75" r:id="rId6"/>
    <p:sldMasterId id="2147483680" r:id="rId7"/>
    <p:sldMasterId id="2147483690" r:id="rId8"/>
    <p:sldMasterId id="2147483706" r:id="rId9"/>
    <p:sldMasterId id="2147483716" r:id="rId10"/>
    <p:sldMasterId id="2147483756" r:id="rId11"/>
    <p:sldMasterId id="2147483771" r:id="rId12"/>
    <p:sldMasterId id="2147483784" r:id="rId13"/>
    <p:sldMasterId id="2147483807" r:id="rId14"/>
    <p:sldMasterId id="2147483814" r:id="rId15"/>
  </p:sldMasterIdLst>
  <p:notesMasterIdLst>
    <p:notesMasterId r:id="rId144"/>
  </p:notesMasterIdLst>
  <p:handoutMasterIdLst>
    <p:handoutMasterId r:id="rId145"/>
  </p:handoutMasterIdLst>
  <p:sldIdLst>
    <p:sldId id="286" r:id="rId16"/>
    <p:sldId id="257" r:id="rId17"/>
    <p:sldId id="265" r:id="rId18"/>
    <p:sldId id="285" r:id="rId19"/>
    <p:sldId id="2145707204" r:id="rId20"/>
    <p:sldId id="2145707202" r:id="rId21"/>
    <p:sldId id="267" r:id="rId22"/>
    <p:sldId id="258" r:id="rId23"/>
    <p:sldId id="259" r:id="rId24"/>
    <p:sldId id="268" r:id="rId25"/>
    <p:sldId id="280" r:id="rId26"/>
    <p:sldId id="2145707215" r:id="rId27"/>
    <p:sldId id="2145707212" r:id="rId28"/>
    <p:sldId id="262" r:id="rId29"/>
    <p:sldId id="2145707213" r:id="rId30"/>
    <p:sldId id="264" r:id="rId31"/>
    <p:sldId id="1352" r:id="rId32"/>
    <p:sldId id="443" r:id="rId33"/>
    <p:sldId id="444" r:id="rId34"/>
    <p:sldId id="445" r:id="rId35"/>
    <p:sldId id="450" r:id="rId36"/>
    <p:sldId id="10763" r:id="rId37"/>
    <p:sldId id="335" r:id="rId38"/>
    <p:sldId id="397" r:id="rId39"/>
    <p:sldId id="399" r:id="rId40"/>
    <p:sldId id="402" r:id="rId41"/>
    <p:sldId id="401" r:id="rId42"/>
    <p:sldId id="403" r:id="rId43"/>
    <p:sldId id="405" r:id="rId44"/>
    <p:sldId id="406" r:id="rId45"/>
    <p:sldId id="2145707205" r:id="rId46"/>
    <p:sldId id="3223" r:id="rId47"/>
    <p:sldId id="3259" r:id="rId48"/>
    <p:sldId id="3253" r:id="rId49"/>
    <p:sldId id="10760" r:id="rId50"/>
    <p:sldId id="10761" r:id="rId51"/>
    <p:sldId id="3262" r:id="rId52"/>
    <p:sldId id="3260" r:id="rId53"/>
    <p:sldId id="3256" r:id="rId54"/>
    <p:sldId id="3229" r:id="rId55"/>
    <p:sldId id="10752" r:id="rId56"/>
    <p:sldId id="10756" r:id="rId57"/>
    <p:sldId id="3265" r:id="rId58"/>
    <p:sldId id="3255" r:id="rId59"/>
    <p:sldId id="10762" r:id="rId60"/>
    <p:sldId id="3226" r:id="rId61"/>
    <p:sldId id="10755" r:id="rId62"/>
    <p:sldId id="3261" r:id="rId63"/>
    <p:sldId id="3258" r:id="rId64"/>
    <p:sldId id="10751" r:id="rId65"/>
    <p:sldId id="3266" r:id="rId66"/>
    <p:sldId id="3267" r:id="rId67"/>
    <p:sldId id="2145707216" r:id="rId68"/>
    <p:sldId id="2145707217" r:id="rId69"/>
    <p:sldId id="2145707218" r:id="rId70"/>
    <p:sldId id="260" r:id="rId71"/>
    <p:sldId id="2145707219" r:id="rId72"/>
    <p:sldId id="269" r:id="rId73"/>
    <p:sldId id="270" r:id="rId74"/>
    <p:sldId id="279" r:id="rId75"/>
    <p:sldId id="271" r:id="rId76"/>
    <p:sldId id="281" r:id="rId77"/>
    <p:sldId id="272" r:id="rId78"/>
    <p:sldId id="273" r:id="rId79"/>
    <p:sldId id="282" r:id="rId80"/>
    <p:sldId id="10764" r:id="rId81"/>
    <p:sldId id="10765" r:id="rId82"/>
    <p:sldId id="10766" r:id="rId83"/>
    <p:sldId id="10767" r:id="rId84"/>
    <p:sldId id="10768" r:id="rId85"/>
    <p:sldId id="287" r:id="rId86"/>
    <p:sldId id="10769" r:id="rId87"/>
    <p:sldId id="10770" r:id="rId88"/>
    <p:sldId id="10771" r:id="rId89"/>
    <p:sldId id="10772" r:id="rId90"/>
    <p:sldId id="10773" r:id="rId91"/>
    <p:sldId id="263" r:id="rId92"/>
    <p:sldId id="289" r:id="rId93"/>
    <p:sldId id="288" r:id="rId94"/>
    <p:sldId id="4965" r:id="rId95"/>
    <p:sldId id="4963" r:id="rId96"/>
    <p:sldId id="4964" r:id="rId97"/>
    <p:sldId id="4968" r:id="rId98"/>
    <p:sldId id="2145707194" r:id="rId99"/>
    <p:sldId id="4950" r:id="rId100"/>
    <p:sldId id="2145707199" r:id="rId101"/>
    <p:sldId id="2145707201" r:id="rId102"/>
    <p:sldId id="4956" r:id="rId103"/>
    <p:sldId id="2145707195" r:id="rId104"/>
    <p:sldId id="2145707206" r:id="rId105"/>
    <p:sldId id="283" r:id="rId106"/>
    <p:sldId id="298" r:id="rId107"/>
    <p:sldId id="301" r:id="rId108"/>
    <p:sldId id="303" r:id="rId109"/>
    <p:sldId id="302" r:id="rId110"/>
    <p:sldId id="388" r:id="rId111"/>
    <p:sldId id="486" r:id="rId112"/>
    <p:sldId id="482" r:id="rId113"/>
    <p:sldId id="485" r:id="rId114"/>
    <p:sldId id="484" r:id="rId115"/>
    <p:sldId id="463" r:id="rId116"/>
    <p:sldId id="487" r:id="rId117"/>
    <p:sldId id="488" r:id="rId118"/>
    <p:sldId id="275" r:id="rId119"/>
    <p:sldId id="276" r:id="rId120"/>
    <p:sldId id="284" r:id="rId121"/>
    <p:sldId id="1121" r:id="rId122"/>
    <p:sldId id="1156" r:id="rId123"/>
    <p:sldId id="1347" r:id="rId124"/>
    <p:sldId id="1226" r:id="rId125"/>
    <p:sldId id="365" r:id="rId126"/>
    <p:sldId id="1343" r:id="rId127"/>
    <p:sldId id="362" r:id="rId128"/>
    <p:sldId id="1350" r:id="rId129"/>
    <p:sldId id="1351" r:id="rId130"/>
    <p:sldId id="346" r:id="rId131"/>
    <p:sldId id="2145707207" r:id="rId132"/>
    <p:sldId id="2145707208" r:id="rId133"/>
    <p:sldId id="2145707209" r:id="rId134"/>
    <p:sldId id="2145707210" r:id="rId135"/>
    <p:sldId id="607" r:id="rId136"/>
    <p:sldId id="608" r:id="rId137"/>
    <p:sldId id="256" r:id="rId138"/>
    <p:sldId id="609" r:id="rId139"/>
    <p:sldId id="2145707220" r:id="rId140"/>
    <p:sldId id="1122" r:id="rId141"/>
    <p:sldId id="277" r:id="rId142"/>
    <p:sldId id="261" r:id="rId1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BA91151-2007-40FF-B669-AF62D4228883}">
          <p14:sldIdLst>
            <p14:sldId id="286"/>
            <p14:sldId id="257"/>
            <p14:sldId id="265"/>
            <p14:sldId id="285"/>
            <p14:sldId id="2145707204"/>
            <p14:sldId id="2145707202"/>
            <p14:sldId id="267"/>
            <p14:sldId id="258"/>
            <p14:sldId id="259"/>
            <p14:sldId id="268"/>
            <p14:sldId id="280"/>
          </p14:sldIdLst>
        </p14:section>
        <p14:section name="Arielle Mancuso" id="{AA60B431-6D18-4E19-91A1-96FD45112D7B}">
          <p14:sldIdLst>
            <p14:sldId id="2145707215"/>
            <p14:sldId id="2145707212"/>
            <p14:sldId id="262"/>
            <p14:sldId id="2145707213"/>
            <p14:sldId id="264"/>
          </p14:sldIdLst>
        </p14:section>
        <p14:section name="Carter Blakey" id="{399347B4-497F-46E0-A461-068FBE48BBDD}">
          <p14:sldIdLst>
            <p14:sldId id="1352"/>
            <p14:sldId id="443"/>
            <p14:sldId id="444"/>
            <p14:sldId id="445"/>
            <p14:sldId id="450"/>
          </p14:sldIdLst>
        </p14:section>
        <p14:section name="Natalie Benda" id="{68B92478-A0FE-47A6-9389-9DA65600A10A}">
          <p14:sldIdLst>
            <p14:sldId id="10763"/>
            <p14:sldId id="335"/>
            <p14:sldId id="397"/>
            <p14:sldId id="399"/>
            <p14:sldId id="402"/>
            <p14:sldId id="401"/>
            <p14:sldId id="403"/>
            <p14:sldId id="405"/>
            <p14:sldId id="406"/>
          </p14:sldIdLst>
        </p14:section>
        <p14:section name="Brendan Carr" id="{0E5EE4B7-4B8B-4CDE-B2C6-4B130A5B8F4B}">
          <p14:sldIdLst>
            <p14:sldId id="2145707205"/>
          </p14:sldIdLst>
        </p14:section>
        <p14:section name="Benjamin Sommers" id="{69F0C579-2F34-4F20-B75F-FCB1ACAEF9F6}">
          <p14:sldIdLst>
            <p14:sldId id="3223"/>
            <p14:sldId id="3259"/>
            <p14:sldId id="3253"/>
            <p14:sldId id="10760"/>
            <p14:sldId id="10761"/>
            <p14:sldId id="3262"/>
            <p14:sldId id="3260"/>
            <p14:sldId id="3256"/>
            <p14:sldId id="3229"/>
            <p14:sldId id="10752"/>
            <p14:sldId id="10756"/>
            <p14:sldId id="3265"/>
            <p14:sldId id="3255"/>
            <p14:sldId id="10762"/>
            <p14:sldId id="3226"/>
            <p14:sldId id="10755"/>
            <p14:sldId id="3261"/>
            <p14:sldId id="3258"/>
            <p14:sldId id="10751"/>
            <p14:sldId id="3266"/>
            <p14:sldId id="3267"/>
          </p14:sldIdLst>
        </p14:section>
        <p14:section name="Karen Onyeije" id="{6CEA1A93-1F1A-4475-A743-69334AECB4B3}">
          <p14:sldIdLst>
            <p14:sldId id="2145707216"/>
            <p14:sldId id="2145707217"/>
            <p14:sldId id="2145707218"/>
            <p14:sldId id="260"/>
            <p14:sldId id="2145707219"/>
            <p14:sldId id="269"/>
            <p14:sldId id="270"/>
            <p14:sldId id="279"/>
            <p14:sldId id="271"/>
            <p14:sldId id="281"/>
            <p14:sldId id="272"/>
            <p14:sldId id="273"/>
            <p14:sldId id="282"/>
          </p14:sldIdLst>
        </p14:section>
        <p14:section name="Gopal Singh" id="{77F978C2-46EE-489F-9DEB-43F082CC1D50}">
          <p14:sldIdLst>
            <p14:sldId id="10764"/>
            <p14:sldId id="10765"/>
            <p14:sldId id="10766"/>
            <p14:sldId id="10767"/>
            <p14:sldId id="10768"/>
            <p14:sldId id="287"/>
            <p14:sldId id="10769"/>
            <p14:sldId id="10770"/>
            <p14:sldId id="10771"/>
            <p14:sldId id="10772"/>
            <p14:sldId id="10773"/>
            <p14:sldId id="263"/>
            <p14:sldId id="289"/>
          </p14:sldIdLst>
        </p14:section>
        <p14:section name="Jill Egeth" id="{E7099744-3E48-4445-BB69-4A48B4EC437A}">
          <p14:sldIdLst>
            <p14:sldId id="288"/>
            <p14:sldId id="4965"/>
            <p14:sldId id="4963"/>
            <p14:sldId id="4964"/>
            <p14:sldId id="4968"/>
            <p14:sldId id="2145707194"/>
            <p14:sldId id="4950"/>
            <p14:sldId id="2145707199"/>
            <p14:sldId id="2145707201"/>
            <p14:sldId id="4956"/>
            <p14:sldId id="2145707195"/>
            <p14:sldId id="2145707206"/>
            <p14:sldId id="283"/>
          </p14:sldIdLst>
        </p14:section>
        <p14:section name="John Horrigan" id="{CF08B774-C179-4C26-9C2A-0167AD840429}">
          <p14:sldIdLst>
            <p14:sldId id="298"/>
            <p14:sldId id="301"/>
            <p14:sldId id="303"/>
            <p14:sldId id="302"/>
          </p14:sldIdLst>
        </p14:section>
        <p14:section name="William England" id="{AF188B29-EBB4-49BB-9844-09BA8D1E3F8C}">
          <p14:sldIdLst>
            <p14:sldId id="388"/>
            <p14:sldId id="486"/>
            <p14:sldId id="482"/>
            <p14:sldId id="485"/>
            <p14:sldId id="484"/>
            <p14:sldId id="463"/>
            <p14:sldId id="487"/>
            <p14:sldId id="488"/>
            <p14:sldId id="275"/>
            <p14:sldId id="276"/>
            <p14:sldId id="284"/>
          </p14:sldIdLst>
        </p14:section>
        <p14:section name="Robin Gelburd" id="{CDF74A74-01B6-4B11-BCEF-604C3A41C9D4}">
          <p14:sldIdLst>
            <p14:sldId id="1121"/>
            <p14:sldId id="1156"/>
            <p14:sldId id="1347"/>
            <p14:sldId id="1226"/>
            <p14:sldId id="365"/>
            <p14:sldId id="1343"/>
            <p14:sldId id="362"/>
            <p14:sldId id="1350"/>
            <p14:sldId id="1351"/>
            <p14:sldId id="346"/>
          </p14:sldIdLst>
        </p14:section>
        <p14:section name="Kiersten Frobom" id="{820EF1C2-B7FD-403A-924B-4CE0D3A85D47}">
          <p14:sldIdLst>
            <p14:sldId id="2145707207"/>
            <p14:sldId id="2145707208"/>
            <p14:sldId id="2145707209"/>
            <p14:sldId id="2145707210"/>
          </p14:sldIdLst>
        </p14:section>
        <p14:section name="Adam Perzynski" id="{4DCC14B1-7DE9-42DF-AA59-8DC740D3E78B}">
          <p14:sldIdLst>
            <p14:sldId id="607"/>
            <p14:sldId id="608"/>
            <p14:sldId id="256"/>
            <p14:sldId id="609"/>
          </p14:sldIdLst>
        </p14:section>
        <p14:section name="Patricia Keenan" id="{C5A44EF7-31FC-4211-B0DF-BEABA1577EE0}">
          <p14:sldIdLst>
            <p14:sldId id="2145707220"/>
            <p14:sldId id="1122"/>
            <p14:sldId id="277"/>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6DDA46-8769-E763-3C67-6423A90FD078}" name="Katie Bruss" initials="KB" userId="S::KBRUSS@MITRE.ORG::247c03d4-9fce-4892-833b-d9edcc6213fc" providerId="AD"/>
  <p188:author id="{1CFD50FF-4DA5-2B5B-826B-8BD75E7204F0}" name="Lisa A Daigle" initials="LAD" userId="S::LDAIGLE@MITRE.ORG::4e8837a4-4f9f-4736-bca9-d1113b64db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2BF052-E686-4B7C-9EBD-48AB4160DDA6}" v="6" dt="2022-03-03T13:41:59.2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234"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tableStyles" Target="tableStyles.xml"/><Relationship Id="rId5" Type="http://schemas.openxmlformats.org/officeDocument/2006/relationships/slideMaster" Target="slideMasters/slideMaster2.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microsoft.com/office/2015/10/relationships/revisionInfo" Target="revisionInfo.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microsoft.com/office/2018/10/relationships/authors" Target="authors.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notesMaster" Target="notesMasters/notesMaster1.xml"/><Relationship Id="rId90"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file:///C:\FAIRHealth\Webinars\FEDTEL2022.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euny.lee\OneDrive%20-%20HHS%20Office%20of%20the%20Secretary\Desktop\Graphs%20for%20FedTel%20slides%202-17-202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euny.lee\OneDrive%20-%20HHS%20Office%20of%20the%20Secretary\Desktop\Graphs%20for%20FedTel%20slides%202-17-2022.xlsx"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Telehealth use within groups</a:t>
            </a:r>
          </a:p>
          <a:p>
            <a:pPr>
              <a:defRPr/>
            </a:pPr>
            <a:r>
              <a:rPr lang="en-US"/>
              <a:t>Race/Ethnicity</a:t>
            </a:r>
          </a:p>
        </c:rich>
      </c:tx>
      <c:layout>
        <c:manualLayout>
          <c:xMode val="edge"/>
          <c:yMode val="edge"/>
          <c:x val="0.29187917336673191"/>
          <c:y val="5.4395363702707637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1296226701945654"/>
          <c:y val="0.17167699735053144"/>
          <c:w val="0.86166287254681684"/>
          <c:h val="0.66397447338309801"/>
        </c:manualLayout>
      </c:layout>
      <c:barChart>
        <c:barDir val="col"/>
        <c:grouping val="clustered"/>
        <c:varyColors val="0"/>
        <c:ser>
          <c:idx val="0"/>
          <c:order val="0"/>
          <c:tx>
            <c:strRef>
              <c:f>Sheet1!$B$1</c:f>
              <c:strCache>
                <c:ptCount val="1"/>
                <c:pt idx="0">
                  <c:v>% telehealth use</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1">
                  <a:lumMod val="20000"/>
                  <a:lumOff val="8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2-C871-414F-A817-220E125D4836}"/>
              </c:ext>
            </c:extLst>
          </c:dPt>
          <c:dPt>
            <c:idx val="1"/>
            <c:invertIfNegative val="0"/>
            <c:bubble3D val="0"/>
            <c:spPr>
              <a:solidFill>
                <a:schemeClr val="accent1">
                  <a:lumMod val="40000"/>
                  <a:lumOff val="6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3-C871-414F-A817-220E125D4836}"/>
              </c:ext>
            </c:extLst>
          </c:dPt>
          <c:dPt>
            <c:idx val="2"/>
            <c:invertIfNegative val="0"/>
            <c:bubble3D val="0"/>
            <c:spPr>
              <a:solidFill>
                <a:schemeClr val="accent1">
                  <a:lumMod val="60000"/>
                  <a:lumOff val="4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4-C871-414F-A817-220E125D4836}"/>
              </c:ext>
            </c:extLst>
          </c:dPt>
          <c:dPt>
            <c:idx val="3"/>
            <c:invertIfNegative val="0"/>
            <c:bubble3D val="0"/>
            <c:spPr>
              <a:solidFill>
                <a:schemeClr val="accent1">
                  <a:lumMod val="7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5-C871-414F-A817-220E125D4836}"/>
              </c:ext>
            </c:extLst>
          </c:dPt>
          <c:dPt>
            <c:idx val="4"/>
            <c:invertIfNegative val="0"/>
            <c:bubble3D val="0"/>
            <c:spPr>
              <a:solidFill>
                <a:schemeClr val="accent1">
                  <a:lumMod val="5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6-C871-414F-A817-220E125D4836}"/>
              </c:ext>
            </c:extLst>
          </c:dPt>
          <c:dLbls>
            <c:dLbl>
              <c:idx val="0"/>
              <c:tx>
                <c:rich>
                  <a:bodyPr/>
                  <a:lstStyle/>
                  <a:p>
                    <a:fld id="{45B1AD9C-ED25-451B-85F4-5BEF5BE0F3C8}" type="VALUE">
                      <a:rPr lang="en-US">
                        <a:solidFill>
                          <a:srgbClr val="002060"/>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871-414F-A817-220E125D48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     Latino</c:v>
                </c:pt>
                <c:pt idx="1">
                  <c:v>     White alone, not Latino</c:v>
                </c:pt>
                <c:pt idx="2">
                  <c:v>     Black alone, not Latino</c:v>
                </c:pt>
                <c:pt idx="3">
                  <c:v>     Asian alone, not Latino</c:v>
                </c:pt>
                <c:pt idx="4">
                  <c:v>     Multiracial or Other</c:v>
                </c:pt>
              </c:strCache>
            </c:strRef>
          </c:cat>
          <c:val>
            <c:numRef>
              <c:f>Sheet1!$B$2:$B$6</c:f>
              <c:numCache>
                <c:formatCode>General</c:formatCode>
                <c:ptCount val="5"/>
                <c:pt idx="0">
                  <c:v>24.4</c:v>
                </c:pt>
                <c:pt idx="1">
                  <c:v>21.1</c:v>
                </c:pt>
                <c:pt idx="2">
                  <c:v>26.8</c:v>
                </c:pt>
                <c:pt idx="3">
                  <c:v>22.2</c:v>
                </c:pt>
                <c:pt idx="4">
                  <c:v>26.2</c:v>
                </c:pt>
              </c:numCache>
            </c:numRef>
          </c:val>
          <c:extLst>
            <c:ext xmlns:c16="http://schemas.microsoft.com/office/drawing/2014/chart" uri="{C3380CC4-5D6E-409C-BE32-E72D297353CC}">
              <c16:uniqueId val="{00000000-C871-414F-A817-220E125D4836}"/>
            </c:ext>
          </c:extLst>
        </c:ser>
        <c:dLbls>
          <c:dLblPos val="inEnd"/>
          <c:showLegendKey val="0"/>
          <c:showVal val="1"/>
          <c:showCatName val="0"/>
          <c:showSerName val="0"/>
          <c:showPercent val="0"/>
          <c:showBubbleSize val="0"/>
        </c:dLbls>
        <c:gapWidth val="75"/>
        <c:overlap val="40"/>
        <c:axId val="489144480"/>
        <c:axId val="489145792"/>
      </c:barChart>
      <c:catAx>
        <c:axId val="4891444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000" b="1" i="0" u="none" strike="noStrike" kern="1200" cap="all" baseline="0">
                <a:solidFill>
                  <a:schemeClr val="dk1">
                    <a:lumMod val="75000"/>
                    <a:lumOff val="25000"/>
                  </a:schemeClr>
                </a:solidFill>
                <a:latin typeface="+mn-lt"/>
                <a:ea typeface="+mn-ea"/>
                <a:cs typeface="+mn-cs"/>
              </a:defRPr>
            </a:pPr>
            <a:endParaRPr lang="en-US"/>
          </a:p>
        </c:txPr>
        <c:crossAx val="489145792"/>
        <c:crosses val="autoZero"/>
        <c:auto val="1"/>
        <c:lblAlgn val="ctr"/>
        <c:lblOffset val="100"/>
        <c:noMultiLvlLbl val="0"/>
      </c:catAx>
      <c:valAx>
        <c:axId val="489145792"/>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sz="1200" b="0"/>
                  <a:t>% telehealth use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489144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774673407301363"/>
          <c:y val="0.10408842532785183"/>
          <c:w val="0.78395781138153187"/>
          <c:h val="0.67617105246505849"/>
        </c:manualLayout>
      </c:layout>
      <c:barChart>
        <c:barDir val="col"/>
        <c:grouping val="clustered"/>
        <c:varyColors val="0"/>
        <c:ser>
          <c:idx val="0"/>
          <c:order val="0"/>
          <c:tx>
            <c:strRef>
              <c:f>trends!$M$1</c:f>
              <c:strCache>
                <c:ptCount val="1"/>
                <c:pt idx="0">
                  <c:v>Percent of all medical claim lines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trends!$L$2:$L$13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trends!$M$2:$M$13</c:f>
              <c:numCache>
                <c:formatCode>0.0%</c:formatCode>
                <c:ptCount val="12"/>
                <c:pt idx="0">
                  <c:v>1.9980643923214574E-3</c:v>
                </c:pt>
                <c:pt idx="1">
                  <c:v>4.001857088135303E-3</c:v>
                </c:pt>
                <c:pt idx="2">
                  <c:v>8.0839044243576075E-2</c:v>
                </c:pt>
                <c:pt idx="3">
                  <c:v>0.11441615876033263</c:v>
                </c:pt>
                <c:pt idx="4">
                  <c:v>6.8428055392841011E-2</c:v>
                </c:pt>
                <c:pt idx="5">
                  <c:v>5.1412786644708788E-2</c:v>
                </c:pt>
                <c:pt idx="6">
                  <c:v>4.8371713048255098E-2</c:v>
                </c:pt>
                <c:pt idx="7">
                  <c:v>4.4962444758017139E-2</c:v>
                </c:pt>
                <c:pt idx="8">
                  <c:v>4.2604673945345693E-2</c:v>
                </c:pt>
                <c:pt idx="9">
                  <c:v>4.4561794375428544E-2</c:v>
                </c:pt>
                <c:pt idx="10">
                  <c:v>5.0438692304721283E-2</c:v>
                </c:pt>
                <c:pt idx="11">
                  <c:v>5.1310254449975737E-2</c:v>
                </c:pt>
              </c:numCache>
            </c:numRef>
          </c:val>
          <c:extLst>
            <c:ext xmlns:c16="http://schemas.microsoft.com/office/drawing/2014/chart" uri="{C3380CC4-5D6E-409C-BE32-E72D297353CC}">
              <c16:uniqueId val="{00000000-0E5B-4813-90D8-A6A6CEA732B1}"/>
            </c:ext>
          </c:extLst>
        </c:ser>
        <c:dLbls>
          <c:dLblPos val="outEnd"/>
          <c:showLegendKey val="0"/>
          <c:showVal val="1"/>
          <c:showCatName val="0"/>
          <c:showSerName val="0"/>
          <c:showPercent val="0"/>
          <c:showBubbleSize val="0"/>
        </c:dLbls>
        <c:gapWidth val="75"/>
        <c:overlap val="-27"/>
        <c:axId val="273053600"/>
        <c:axId val="273056096"/>
      </c:barChart>
      <c:catAx>
        <c:axId val="27305360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Month of 2020</a:t>
                </a:r>
              </a:p>
            </c:rich>
          </c:tx>
          <c:layout>
            <c:manualLayout>
              <c:xMode val="edge"/>
              <c:yMode val="edge"/>
              <c:x val="0.39350393700787401"/>
              <c:y val="0.9399256437539488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3056096"/>
        <c:crosses val="autoZero"/>
        <c:auto val="1"/>
        <c:lblAlgn val="ctr"/>
        <c:lblOffset val="100"/>
        <c:noMultiLvlLbl val="0"/>
      </c:catAx>
      <c:valAx>
        <c:axId val="273056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Percent of all medical claim lines</a:t>
                </a:r>
              </a:p>
            </c:rich>
          </c:tx>
          <c:layout>
            <c:manualLayout>
              <c:xMode val="edge"/>
              <c:yMode val="edge"/>
              <c:x val="0"/>
              <c:y val="0.206142227007535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730536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trends!$M$1</c:f>
              <c:strCache>
                <c:ptCount val="1"/>
                <c:pt idx="0">
                  <c:v>Percent of all medical claim lines</c:v>
                </c:pt>
              </c:strCache>
            </c:strRef>
          </c:tx>
          <c:spPr>
            <a:solidFill>
              <a:schemeClr val="accent1"/>
            </a:solidFill>
            <a:ln>
              <a:noFill/>
            </a:ln>
            <a:effectLst/>
          </c:spPr>
          <c:invertIfNegative val="0"/>
          <c:dLbls>
            <c:dLbl>
              <c:idx val="0"/>
              <c:layout>
                <c:manualLayout>
                  <c:x val="-1.7058504851152258E-2"/>
                  <c:y val="2.47270051021342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9B-4CBF-919E-9FD16DC1E86E}"/>
                </c:ext>
              </c:extLst>
            </c:dLbl>
            <c:dLbl>
              <c:idx val="1"/>
              <c:layout>
                <c:manualLayout>
                  <c:x val="-2.8430841418587054E-3"/>
                  <c:y val="-9.06646380088606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9B-4CBF-919E-9FD16DC1E86E}"/>
                </c:ext>
              </c:extLst>
            </c:dLbl>
            <c:dLbl>
              <c:idx val="2"/>
              <c:layout>
                <c:manualLayout>
                  <c:x val="-2.8430841418587574E-3"/>
                  <c:y val="-9.06646380088606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99B-4CBF-919E-9FD16DC1E86E}"/>
                </c:ext>
              </c:extLst>
            </c:dLbl>
            <c:dLbl>
              <c:idx val="3"/>
              <c:layout>
                <c:manualLayout>
                  <c:x val="-2.8430841418587054E-3"/>
                  <c:y val="-9.06646380088606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99B-4CBF-919E-9FD16DC1E86E}"/>
                </c:ext>
              </c:extLst>
            </c:dLbl>
            <c:dLbl>
              <c:idx val="4"/>
              <c:layout>
                <c:manualLayout>
                  <c:x val="-1.0424521428520818E-16"/>
                  <c:y val="2.472700510213427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99B-4CBF-919E-9FD16DC1E86E}"/>
                </c:ext>
              </c:extLst>
            </c:dLbl>
            <c:dLbl>
              <c:idx val="5"/>
              <c:layout>
                <c:manualLayout>
                  <c:x val="-2.8430841418587054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99B-4CBF-919E-9FD16DC1E86E}"/>
                </c:ext>
              </c:extLst>
            </c:dLbl>
            <c:dLbl>
              <c:idx val="6"/>
              <c:layout>
                <c:manualLayout>
                  <c:x val="0"/>
                  <c:y val="4.94540102042703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99B-4CBF-919E-9FD16DC1E86E}"/>
                </c:ext>
              </c:extLst>
            </c:dLbl>
            <c:dLbl>
              <c:idx val="8"/>
              <c:layout>
                <c:manualLayout>
                  <c:x val="0"/>
                  <c:y val="4.945401020427037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99B-4CBF-919E-9FD16DC1E86E}"/>
                </c:ext>
              </c:extLst>
            </c:dLbl>
            <c:dLbl>
              <c:idx val="9"/>
              <c:layout>
                <c:manualLayout>
                  <c:x val="0"/>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99B-4CBF-919E-9FD16DC1E86E}"/>
                </c:ext>
              </c:extLst>
            </c:dLbl>
            <c:dLbl>
              <c:idx val="10"/>
              <c:layout>
                <c:manualLayout>
                  <c:x val="5.6861682837174108E-3"/>
                  <c:y val="-2.47270051021351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99B-4CBF-919E-9FD16DC1E86E}"/>
                </c:ext>
              </c:extLst>
            </c:dLbl>
            <c:dLbl>
              <c:idx val="11"/>
              <c:layout>
                <c:manualLayout>
                  <c:x val="1.1372336567434822E-2"/>
                  <c:y val="-9.0664638008860686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9B-4CBF-919E-9FD16DC1E8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trends!$L$14:$L$25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trends!$M$14:$M$25</c:f>
              <c:numCache>
                <c:formatCode>0.0%</c:formatCode>
                <c:ptCount val="12"/>
                <c:pt idx="0">
                  <c:v>5.2087110893217645E-2</c:v>
                </c:pt>
                <c:pt idx="1">
                  <c:v>4.6999434279105641E-2</c:v>
                </c:pt>
                <c:pt idx="2">
                  <c:v>4.2733452038849394E-2</c:v>
                </c:pt>
                <c:pt idx="3">
                  <c:v>4.1172937081348573E-2</c:v>
                </c:pt>
                <c:pt idx="4">
                  <c:v>3.8844548584143331E-2</c:v>
                </c:pt>
                <c:pt idx="5">
                  <c:v>3.5492296236816628E-2</c:v>
                </c:pt>
                <c:pt idx="6">
                  <c:v>3.437697754194953E-2</c:v>
                </c:pt>
                <c:pt idx="7">
                  <c:v>3.6294602190704787E-2</c:v>
                </c:pt>
                <c:pt idx="8">
                  <c:v>3.6676514131789371E-2</c:v>
                </c:pt>
                <c:pt idx="9">
                  <c:v>3.7026802392444068E-2</c:v>
                </c:pt>
                <c:pt idx="10">
                  <c:v>3.8152641165881442E-2</c:v>
                </c:pt>
                <c:pt idx="11">
                  <c:v>4.2887868800416111E-2</c:v>
                </c:pt>
              </c:numCache>
            </c:numRef>
          </c:val>
          <c:extLst>
            <c:ext xmlns:c16="http://schemas.microsoft.com/office/drawing/2014/chart" uri="{C3380CC4-5D6E-409C-BE32-E72D297353CC}">
              <c16:uniqueId val="{00000000-B68E-43CC-BE79-9773DDFDC57B}"/>
            </c:ext>
          </c:extLst>
        </c:ser>
        <c:dLbls>
          <c:dLblPos val="outEnd"/>
          <c:showLegendKey val="0"/>
          <c:showVal val="1"/>
          <c:showCatName val="0"/>
          <c:showSerName val="0"/>
          <c:showPercent val="0"/>
          <c:showBubbleSize val="0"/>
        </c:dLbls>
        <c:gapWidth val="75"/>
        <c:overlap val="-27"/>
        <c:axId val="129795904"/>
        <c:axId val="129792992"/>
      </c:barChart>
      <c:catAx>
        <c:axId val="12979590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Month of 2021</a:t>
                </a:r>
              </a:p>
            </c:rich>
          </c:tx>
          <c:layout>
            <c:manualLayout>
              <c:xMode val="edge"/>
              <c:yMode val="edge"/>
              <c:x val="0.38205006514468387"/>
              <c:y val="0.9325075422233082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792992"/>
        <c:crosses val="autoZero"/>
        <c:auto val="1"/>
        <c:lblAlgn val="ctr"/>
        <c:lblOffset val="100"/>
        <c:noMultiLvlLbl val="0"/>
      </c:catAx>
      <c:valAx>
        <c:axId val="129792992"/>
        <c:scaling>
          <c:orientation val="minMax"/>
          <c:max val="0.140000000000000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Percent of all medical claim lines</a:t>
                </a:r>
              </a:p>
            </c:rich>
          </c:tx>
          <c:layout>
            <c:manualLayout>
              <c:xMode val="edge"/>
              <c:yMode val="edge"/>
              <c:x val="2.3304200788627001E-2"/>
              <c:y val="0.206142227007535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9795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654578988739915E-2"/>
          <c:y val="2.8652714236479502E-2"/>
          <c:w val="0.88632378296907899"/>
          <c:h val="0.77785670360562742"/>
        </c:manualLayout>
      </c:layout>
      <c:barChart>
        <c:barDir val="col"/>
        <c:grouping val="clustered"/>
        <c:varyColors val="0"/>
        <c:ser>
          <c:idx val="0"/>
          <c:order val="0"/>
          <c:tx>
            <c:strRef>
              <c:f>trends!$Q$36</c:f>
              <c:strCache>
                <c:ptCount val="1"/>
                <c:pt idx="0">
                  <c:v>%</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trends!$O$37:$O$46</c:f>
              <c:strCache>
                <c:ptCount val="5"/>
                <c:pt idx="0">
                  <c:v>Mental Health Conditions</c:v>
                </c:pt>
                <c:pt idx="1">
                  <c:v>Developmental Disorders</c:v>
                </c:pt>
                <c:pt idx="2">
                  <c:v>Acute Respiratory Diseases and Infections</c:v>
                </c:pt>
                <c:pt idx="3">
                  <c:v>Joint/Soft Tissue Diseases and Issues</c:v>
                </c:pt>
                <c:pt idx="4">
                  <c:v>Substance Use Disorders</c:v>
                </c:pt>
              </c:strCache>
              <c:extLst/>
            </c:strRef>
          </c:cat>
          <c:val>
            <c:numRef>
              <c:f>trends!$Q$37:$Q$46</c:f>
              <c:numCache>
                <c:formatCode>0%</c:formatCode>
                <c:ptCount val="5"/>
                <c:pt idx="0">
                  <c:v>0.57247411497187461</c:v>
                </c:pt>
                <c:pt idx="1">
                  <c:v>2.9302338135734008E-2</c:v>
                </c:pt>
                <c:pt idx="2">
                  <c:v>2.8330743531767434E-2</c:v>
                </c:pt>
                <c:pt idx="3">
                  <c:v>2.7440092638368906E-2</c:v>
                </c:pt>
                <c:pt idx="4">
                  <c:v>1.6389870155961769E-2</c:v>
                </c:pt>
              </c:numCache>
              <c:extLst/>
            </c:numRef>
          </c:val>
          <c:extLst>
            <c:ext xmlns:c16="http://schemas.microsoft.com/office/drawing/2014/chart" uri="{C3380CC4-5D6E-409C-BE32-E72D297353CC}">
              <c16:uniqueId val="{00000000-3107-4434-B596-F4478BF39976}"/>
            </c:ext>
          </c:extLst>
        </c:ser>
        <c:dLbls>
          <c:dLblPos val="outEnd"/>
          <c:showLegendKey val="0"/>
          <c:showVal val="1"/>
          <c:showCatName val="0"/>
          <c:showSerName val="0"/>
          <c:showPercent val="0"/>
          <c:showBubbleSize val="0"/>
        </c:dLbls>
        <c:gapWidth val="100"/>
        <c:overlap val="-27"/>
        <c:axId val="700100864"/>
        <c:axId val="700105440"/>
      </c:barChart>
      <c:catAx>
        <c:axId val="70010086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Diagnosis</a:t>
                </a:r>
              </a:p>
            </c:rich>
          </c:tx>
          <c:layout>
            <c:manualLayout>
              <c:xMode val="edge"/>
              <c:yMode val="edge"/>
              <c:x val="0.46482330333708288"/>
              <c:y val="0.95394321353855083"/>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0105440"/>
        <c:crosses val="autoZero"/>
        <c:auto val="1"/>
        <c:lblAlgn val="ctr"/>
        <c:lblOffset val="100"/>
        <c:noMultiLvlLbl val="0"/>
      </c:catAx>
      <c:valAx>
        <c:axId val="700105440"/>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Percent of all telehealth claim lines</a:t>
                </a:r>
              </a:p>
            </c:rich>
          </c:tx>
          <c:layout>
            <c:manualLayout>
              <c:xMode val="edge"/>
              <c:yMode val="edge"/>
              <c:x val="1.0527980877390332E-3"/>
              <c:y val="0.1706706028173650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00100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A7C-490F-835F-EE7434EC68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A7C-490F-835F-EE7434EC68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A7C-490F-835F-EE7434EC683D}"/>
              </c:ext>
            </c:extLst>
          </c:dPt>
          <c:dLbls>
            <c:dLbl>
              <c:idx val="0"/>
              <c:layout>
                <c:manualLayout>
                  <c:x val="0.14709490079618481"/>
                  <c:y val="3.650398474166864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A7C-490F-835F-EE7434EC683D}"/>
                </c:ext>
              </c:extLst>
            </c:dLbl>
            <c:dLbl>
              <c:idx val="1"/>
              <c:layout>
                <c:manualLayout>
                  <c:x val="-0.17229853164973855"/>
                  <c:y val="-3.234076536685487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A7C-490F-835F-EE7434EC683D}"/>
                </c:ext>
              </c:extLst>
            </c:dLbl>
            <c:dLbl>
              <c:idx val="2"/>
              <c:layout>
                <c:manualLayout>
                  <c:x val="-0.25114557705505647"/>
                  <c:y val="1.756776480873390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A7C-490F-835F-EE7434EC683D}"/>
                </c:ext>
              </c:extLst>
            </c:dLbl>
            <c:numFmt formatCode="0.0%" sourceLinked="0"/>
            <c:spPr>
              <a:solidFill>
                <a:srgbClr val="FFFFFF"/>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PlusAllOthers!$B$2:$B$4</c:f>
              <c:strCache>
                <c:ptCount val="3"/>
                <c:pt idx="0">
                  <c:v>Audio Only Procedures</c:v>
                </c:pt>
                <c:pt idx="1">
                  <c:v>All Other Procedures</c:v>
                </c:pt>
                <c:pt idx="2">
                  <c:v>Video Procedures</c:v>
                </c:pt>
              </c:strCache>
            </c:strRef>
          </c:cat>
          <c:val>
            <c:numRef>
              <c:f>PlusAllOthers!$D$2:$D$4</c:f>
              <c:numCache>
                <c:formatCode>General</c:formatCode>
                <c:ptCount val="3"/>
                <c:pt idx="0">
                  <c:v>7.3281390230318183E-2</c:v>
                </c:pt>
                <c:pt idx="1">
                  <c:v>0.91461523989683835</c:v>
                </c:pt>
                <c:pt idx="2">
                  <c:v>1.2103369872843509E-2</c:v>
                </c:pt>
              </c:numCache>
            </c:numRef>
          </c:val>
          <c:extLst>
            <c:ext xmlns:c16="http://schemas.microsoft.com/office/drawing/2014/chart" uri="{C3380CC4-5D6E-409C-BE32-E72D297353CC}">
              <c16:uniqueId val="{00000006-BA7C-490F-835F-EE7434EC683D}"/>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91902103465643803"/>
          <c:w val="1"/>
          <c:h val="8.097896534356202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2019</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'2019'!$D$2</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22-43AB-A29C-73BBF3D4CE8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222-43AB-A29C-73BBF3D4CE8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222-43AB-A29C-73BBF3D4CE87}"/>
              </c:ext>
            </c:extLst>
          </c:dPt>
          <c:dLbls>
            <c:dLbl>
              <c:idx val="0"/>
              <c:layout>
                <c:manualLayout>
                  <c:x val="-2.3536784075742227E-2"/>
                  <c:y val="-0.1909674049897896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22-43AB-A29C-73BBF3D4CE87}"/>
                </c:ext>
              </c:extLst>
            </c:dLbl>
            <c:dLbl>
              <c:idx val="1"/>
              <c:layout>
                <c:manualLayout>
                  <c:x val="-1.7145645356945202E-4"/>
                  <c:y val="1.565495587438676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222-43AB-A29C-73BBF3D4CE87}"/>
                </c:ext>
              </c:extLst>
            </c:dLbl>
            <c:dLbl>
              <c:idx val="2"/>
              <c:layout>
                <c:manualLayout>
                  <c:x val="4.466779785822117E-2"/>
                  <c:y val="-4.25686271069171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222-43AB-A29C-73BBF3D4CE87}"/>
                </c:ext>
              </c:extLst>
            </c:dLbl>
            <c:numFmt formatCode="0.0%" sourceLinked="0"/>
            <c:spPr>
              <a:solidFill>
                <a:srgbClr val="FFFFFF"/>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05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'2019'!$B$3:$B$5</c:f>
              <c:strCache>
                <c:ptCount val="3"/>
                <c:pt idx="0">
                  <c:v>Audio Only Procedures</c:v>
                </c:pt>
                <c:pt idx="1">
                  <c:v>All Other Procedures</c:v>
                </c:pt>
                <c:pt idx="2">
                  <c:v>Video Procedures</c:v>
                </c:pt>
              </c:strCache>
            </c:strRef>
          </c:cat>
          <c:val>
            <c:numRef>
              <c:f>'2019'!$D$3:$D$5</c:f>
              <c:numCache>
                <c:formatCode>0.0%</c:formatCode>
                <c:ptCount val="3"/>
                <c:pt idx="0">
                  <c:v>0.40317683561783246</c:v>
                </c:pt>
                <c:pt idx="1">
                  <c:v>0.37854308779650298</c:v>
                </c:pt>
                <c:pt idx="2">
                  <c:v>0.21828007658566459</c:v>
                </c:pt>
              </c:numCache>
            </c:numRef>
          </c:val>
          <c:extLst>
            <c:ext xmlns:c16="http://schemas.microsoft.com/office/drawing/2014/chart" uri="{C3380CC4-5D6E-409C-BE32-E72D297353CC}">
              <c16:uniqueId val="{00000006-5222-43AB-A29C-73BBF3D4CE87}"/>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
          <c:y val="0.91678992177899443"/>
          <c:w val="1"/>
          <c:h val="8.081384411987736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ANALYSIS!$W$64</c:f>
              <c:strCache>
                <c:ptCount val="1"/>
                <c:pt idx="0">
                  <c:v>Rural</c:v>
                </c:pt>
              </c:strCache>
            </c:strRef>
          </c:tx>
          <c:spPr>
            <a:solidFill>
              <a:schemeClr val="accent2"/>
            </a:solidFill>
            <a:ln>
              <a:noFill/>
            </a:ln>
            <a:effectLst/>
          </c:spPr>
          <c:invertIfNegative val="0"/>
          <c:dLbls>
            <c:dLbl>
              <c:idx val="0"/>
              <c:layout>
                <c:manualLayout>
                  <c:x val="-4.4196567307137951E-3"/>
                  <c:y val="4.71976401179923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02-4CFC-90E5-5695C858AF17}"/>
                </c:ext>
              </c:extLst>
            </c:dLbl>
            <c:dLbl>
              <c:idx val="1"/>
              <c:layout>
                <c:manualLayout>
                  <c:x val="-4.419656730713822E-3"/>
                  <c:y val="4.719764011799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202-4CFC-90E5-5695C858AF17}"/>
                </c:ext>
              </c:extLst>
            </c:dLbl>
            <c:dLbl>
              <c:idx val="2"/>
              <c:layout>
                <c:manualLayout>
                  <c:x val="-1.4732189102379318E-3"/>
                  <c:y val="7.07964601769911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02-4CFC-90E5-5695C858AF17}"/>
                </c:ext>
              </c:extLst>
            </c:dLbl>
            <c:dLbl>
              <c:idx val="3"/>
              <c:layout>
                <c:manualLayout>
                  <c:x val="-2.9464378204758905E-3"/>
                  <c:y val="7.07964601769902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02-4CFC-90E5-5695C858AF17}"/>
                </c:ext>
              </c:extLst>
            </c:dLbl>
            <c:dLbl>
              <c:idx val="4"/>
              <c:layout>
                <c:manualLayout>
                  <c:x val="-4.4196567307137951E-3"/>
                  <c:y val="7.079646017699114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02-4CFC-90E5-5695C858AF17}"/>
                </c:ext>
              </c:extLst>
            </c:dLbl>
            <c:dLbl>
              <c:idx val="5"/>
              <c:layout>
                <c:manualLayout>
                  <c:x val="-4.4196567307137951E-3"/>
                  <c:y val="4.7197640117994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02-4CFC-90E5-5695C858AF17}"/>
                </c:ext>
              </c:extLst>
            </c:dLbl>
            <c:dLbl>
              <c:idx val="6"/>
              <c:layout>
                <c:manualLayout>
                  <c:x val="-2.9464378204758636E-3"/>
                  <c:y val="2.3598820058997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02-4CFC-90E5-5695C858AF17}"/>
                </c:ext>
              </c:extLst>
            </c:dLbl>
            <c:dLbl>
              <c:idx val="7"/>
              <c:layout>
                <c:manualLayout>
                  <c:x val="-4.4196567307137951E-3"/>
                  <c:y val="4.719764011799366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02-4CFC-90E5-5695C858AF17}"/>
                </c:ext>
              </c:extLst>
            </c:dLbl>
            <c:dLbl>
              <c:idx val="8"/>
              <c:layout>
                <c:manualLayout>
                  <c:x val="-5.8928756409517271E-3"/>
                  <c:y val="2.3598820058997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02-4CFC-90E5-5695C858AF17}"/>
                </c:ext>
              </c:extLst>
            </c:dLbl>
            <c:dLbl>
              <c:idx val="9"/>
              <c:layout>
                <c:manualLayout>
                  <c:x val="-2.9464378204758636E-3"/>
                  <c:y val="2.3598820058997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02-4CFC-90E5-5695C858AF17}"/>
                </c:ext>
              </c:extLst>
            </c:dLbl>
            <c:dLbl>
              <c:idx val="10"/>
              <c:layout>
                <c:manualLayout>
                  <c:x val="-5.8928756409517271E-3"/>
                  <c:y val="2.3598820058997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02-4CFC-90E5-5695C858AF17}"/>
                </c:ext>
              </c:extLst>
            </c:dLbl>
            <c:dLbl>
              <c:idx val="11"/>
              <c:layout>
                <c:manualLayout>
                  <c:x val="-4.4196567307137951E-3"/>
                  <c:y val="2.35988200589970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02-4CFC-90E5-5695C858AF1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ANALYSIS!$V$65:$V$88</c:f>
              <c:strCache>
                <c:ptCount val="12"/>
                <c:pt idx="0">
                  <c:v>December</c:v>
                </c:pt>
                <c:pt idx="1">
                  <c:v>November</c:v>
                </c:pt>
                <c:pt idx="2">
                  <c:v>October</c:v>
                </c:pt>
                <c:pt idx="3">
                  <c:v>September</c:v>
                </c:pt>
                <c:pt idx="4">
                  <c:v>August</c:v>
                </c:pt>
                <c:pt idx="5">
                  <c:v>July</c:v>
                </c:pt>
                <c:pt idx="6">
                  <c:v>June</c:v>
                </c:pt>
                <c:pt idx="7">
                  <c:v>May</c:v>
                </c:pt>
                <c:pt idx="8">
                  <c:v>April</c:v>
                </c:pt>
                <c:pt idx="9">
                  <c:v>March</c:v>
                </c:pt>
                <c:pt idx="10">
                  <c:v>February</c:v>
                </c:pt>
                <c:pt idx="11">
                  <c:v>January</c:v>
                </c:pt>
              </c:strCache>
              <c:extLst/>
            </c:strRef>
          </c:cat>
          <c:val>
            <c:numRef>
              <c:f>ANALYSIS!$W$65:$W$88</c:f>
              <c:numCache>
                <c:formatCode>0%</c:formatCode>
                <c:ptCount val="12"/>
                <c:pt idx="0">
                  <c:v>5.6853098583739485E-2</c:v>
                </c:pt>
                <c:pt idx="1">
                  <c:v>5.2665246131182133E-2</c:v>
                </c:pt>
                <c:pt idx="2">
                  <c:v>6.784053436520944E-2</c:v>
                </c:pt>
                <c:pt idx="3">
                  <c:v>5.5647309504896394E-2</c:v>
                </c:pt>
                <c:pt idx="4">
                  <c:v>8.9458658310570968E-2</c:v>
                </c:pt>
                <c:pt idx="5">
                  <c:v>0.14742674477989234</c:v>
                </c:pt>
                <c:pt idx="6">
                  <c:v>0.13890855824915288</c:v>
                </c:pt>
                <c:pt idx="7">
                  <c:v>6.2469032830247878E-2</c:v>
                </c:pt>
                <c:pt idx="8">
                  <c:v>3.8043194242276673E-2</c:v>
                </c:pt>
                <c:pt idx="9">
                  <c:v>3.4829346782902761E-2</c:v>
                </c:pt>
                <c:pt idx="10">
                  <c:v>2.695997843766184E-2</c:v>
                </c:pt>
                <c:pt idx="11">
                  <c:v>2.7431490783805076E-2</c:v>
                </c:pt>
              </c:numCache>
              <c:extLst/>
            </c:numRef>
          </c:val>
          <c:extLst>
            <c:ext xmlns:c16="http://schemas.microsoft.com/office/drawing/2014/chart" uri="{C3380CC4-5D6E-409C-BE32-E72D297353CC}">
              <c16:uniqueId val="{00000000-4C4F-4E42-A100-6DB82741095D}"/>
            </c:ext>
          </c:extLst>
        </c:ser>
        <c:ser>
          <c:idx val="1"/>
          <c:order val="1"/>
          <c:tx>
            <c:strRef>
              <c:f>ANALYSIS!$X$64</c:f>
              <c:strCache>
                <c:ptCount val="1"/>
                <c:pt idx="0">
                  <c:v>Urban</c:v>
                </c:pt>
              </c:strCache>
              <c:extLst xmlns:c15="http://schemas.microsoft.com/office/drawing/2012/chart"/>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ANALYSIS!$V$65:$V$88</c:f>
              <c:strCache>
                <c:ptCount val="12"/>
                <c:pt idx="0">
                  <c:v>December</c:v>
                </c:pt>
                <c:pt idx="1">
                  <c:v>November</c:v>
                </c:pt>
                <c:pt idx="2">
                  <c:v>October</c:v>
                </c:pt>
                <c:pt idx="3">
                  <c:v>September</c:v>
                </c:pt>
                <c:pt idx="4">
                  <c:v>August</c:v>
                </c:pt>
                <c:pt idx="5">
                  <c:v>July</c:v>
                </c:pt>
                <c:pt idx="6">
                  <c:v>June</c:v>
                </c:pt>
                <c:pt idx="7">
                  <c:v>May</c:v>
                </c:pt>
                <c:pt idx="8">
                  <c:v>April</c:v>
                </c:pt>
                <c:pt idx="9">
                  <c:v>March</c:v>
                </c:pt>
                <c:pt idx="10">
                  <c:v>February</c:v>
                </c:pt>
                <c:pt idx="11">
                  <c:v>January</c:v>
                </c:pt>
              </c:strCache>
              <c:extLst/>
            </c:strRef>
          </c:cat>
          <c:val>
            <c:numRef>
              <c:f>ANALYSIS!$X$65:$X$88</c:f>
              <c:numCache>
                <c:formatCode>0%</c:formatCode>
                <c:ptCount val="12"/>
                <c:pt idx="0">
                  <c:v>0.24759351965182355</c:v>
                </c:pt>
                <c:pt idx="1">
                  <c:v>0.26332037405212161</c:v>
                </c:pt>
                <c:pt idx="2">
                  <c:v>0.28240282282415197</c:v>
                </c:pt>
                <c:pt idx="3">
                  <c:v>0.24404263839114354</c:v>
                </c:pt>
                <c:pt idx="4">
                  <c:v>0.25306070185291102</c:v>
                </c:pt>
                <c:pt idx="5">
                  <c:v>0.25483422041099202</c:v>
                </c:pt>
                <c:pt idx="6">
                  <c:v>0.26583116967506987</c:v>
                </c:pt>
                <c:pt idx="7">
                  <c:v>0.29452795117241326</c:v>
                </c:pt>
                <c:pt idx="8">
                  <c:v>0.23802951664777341</c:v>
                </c:pt>
                <c:pt idx="9">
                  <c:v>0.24425037377649472</c:v>
                </c:pt>
                <c:pt idx="10">
                  <c:v>0.20962568380161928</c:v>
                </c:pt>
                <c:pt idx="11">
                  <c:v>0.14354105930160779</c:v>
                </c:pt>
              </c:numCache>
              <c:extLst/>
            </c:numRef>
          </c:val>
          <c:extLst xmlns:c15="http://schemas.microsoft.com/office/drawing/2012/chart">
            <c:ext xmlns:c16="http://schemas.microsoft.com/office/drawing/2014/chart" uri="{C3380CC4-5D6E-409C-BE32-E72D297353CC}">
              <c16:uniqueId val="{00000001-4C4F-4E42-A100-6DB82741095D}"/>
            </c:ext>
          </c:extLst>
        </c:ser>
        <c:dLbls>
          <c:dLblPos val="outEnd"/>
          <c:showLegendKey val="0"/>
          <c:showVal val="1"/>
          <c:showCatName val="0"/>
          <c:showSerName val="0"/>
          <c:showPercent val="0"/>
          <c:showBubbleSize val="0"/>
        </c:dLbls>
        <c:gapWidth val="50"/>
        <c:axId val="898982272"/>
        <c:axId val="898992256"/>
        <c:extLst/>
      </c:barChart>
      <c:catAx>
        <c:axId val="89898227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Month</a:t>
                </a:r>
              </a:p>
            </c:rich>
          </c:tx>
          <c:layout>
            <c:manualLayout>
              <c:xMode val="edge"/>
              <c:yMode val="edge"/>
              <c:x val="7.3660945511896591E-3"/>
              <c:y val="0.36259522911686343"/>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992256"/>
        <c:crosses val="autoZero"/>
        <c:auto val="1"/>
        <c:lblAlgn val="ctr"/>
        <c:lblOffset val="100"/>
        <c:noMultiLvlLbl val="0"/>
      </c:catAx>
      <c:valAx>
        <c:axId val="89899225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400" b="0" i="0" kern="1200" baseline="0">
                    <a:solidFill>
                      <a:srgbClr val="595959"/>
                    </a:solidFill>
                    <a:effectLst/>
                  </a:rPr>
                  <a:t>Percent of video and audio only telehealth services </a:t>
                </a:r>
                <a:endParaRPr lang="en-US">
                  <a:effectLst/>
                </a:endParaRPr>
              </a:p>
            </c:rich>
          </c:tx>
          <c:layout>
            <c:manualLayout>
              <c:xMode val="edge"/>
              <c:yMode val="edge"/>
              <c:x val="0.30036010342228753"/>
              <c:y val="0.89105967063851532"/>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982272"/>
        <c:crosses val="autoZero"/>
        <c:crossBetween val="between"/>
      </c:valAx>
      <c:spPr>
        <a:noFill/>
        <a:ln>
          <a:noFill/>
        </a:ln>
        <a:effectLst/>
      </c:spPr>
    </c:plotArea>
    <c:legend>
      <c:legendPos val="b"/>
      <c:layout>
        <c:manualLayout>
          <c:xMode val="edge"/>
          <c:yMode val="edge"/>
          <c:x val="0.45999195645675306"/>
          <c:y val="0.953045780781827"/>
          <c:w val="0.15073059477791456"/>
          <c:h val="4.53955821893944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46322672808333"/>
          <c:y val="2.5197812750490069E-2"/>
          <c:w val="0.82095527038492544"/>
          <c:h val="0.79927696526706071"/>
        </c:manualLayout>
      </c:layout>
      <c:barChart>
        <c:barDir val="bar"/>
        <c:grouping val="clustered"/>
        <c:varyColors val="0"/>
        <c:ser>
          <c:idx val="0"/>
          <c:order val="0"/>
          <c:tx>
            <c:strRef>
              <c:f>ANALYSIS!$AP$67</c:f>
              <c:strCache>
                <c:ptCount val="1"/>
                <c:pt idx="0">
                  <c:v>Rural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ANALYSIS!$AM$68:$AM$91</c:f>
              <c:strCache>
                <c:ptCount val="12"/>
                <c:pt idx="0">
                  <c:v>December</c:v>
                </c:pt>
                <c:pt idx="1">
                  <c:v>November</c:v>
                </c:pt>
                <c:pt idx="2">
                  <c:v>October</c:v>
                </c:pt>
                <c:pt idx="3">
                  <c:v>September</c:v>
                </c:pt>
                <c:pt idx="4">
                  <c:v>August</c:v>
                </c:pt>
                <c:pt idx="5">
                  <c:v>July</c:v>
                </c:pt>
                <c:pt idx="6">
                  <c:v>June</c:v>
                </c:pt>
                <c:pt idx="7">
                  <c:v>May</c:v>
                </c:pt>
                <c:pt idx="8">
                  <c:v>April</c:v>
                </c:pt>
                <c:pt idx="9">
                  <c:v>March</c:v>
                </c:pt>
                <c:pt idx="10">
                  <c:v>February</c:v>
                </c:pt>
                <c:pt idx="11">
                  <c:v>January</c:v>
                </c:pt>
              </c:strCache>
              <c:extLst/>
            </c:strRef>
          </c:cat>
          <c:val>
            <c:numRef>
              <c:f>ANALYSIS!$AP$68:$AP$91</c:f>
              <c:numCache>
                <c:formatCode>0.0%</c:formatCode>
                <c:ptCount val="12"/>
                <c:pt idx="0">
                  <c:v>0.94314690141626056</c:v>
                </c:pt>
                <c:pt idx="1">
                  <c:v>0.94733475386881782</c:v>
                </c:pt>
                <c:pt idx="2">
                  <c:v>0.93215946563479057</c:v>
                </c:pt>
                <c:pt idx="3">
                  <c:v>0.94435269049510362</c:v>
                </c:pt>
                <c:pt idx="4">
                  <c:v>0.91054134168942902</c:v>
                </c:pt>
                <c:pt idx="5">
                  <c:v>0.85257325522010763</c:v>
                </c:pt>
                <c:pt idx="6">
                  <c:v>0.86109144175084706</c:v>
                </c:pt>
                <c:pt idx="7">
                  <c:v>0.93753096716975215</c:v>
                </c:pt>
                <c:pt idx="8">
                  <c:v>0.96195680575772335</c:v>
                </c:pt>
                <c:pt idx="9">
                  <c:v>0.96517065321709727</c:v>
                </c:pt>
                <c:pt idx="10">
                  <c:v>0.97304002156233815</c:v>
                </c:pt>
                <c:pt idx="11">
                  <c:v>0.97256850921619498</c:v>
                </c:pt>
              </c:numCache>
              <c:extLst/>
            </c:numRef>
          </c:val>
          <c:extLst>
            <c:ext xmlns:c16="http://schemas.microsoft.com/office/drawing/2014/chart" uri="{C3380CC4-5D6E-409C-BE32-E72D297353CC}">
              <c16:uniqueId val="{00000000-0DAC-4437-B8C5-BA1032A7E1DE}"/>
            </c:ext>
          </c:extLst>
        </c:ser>
        <c:ser>
          <c:idx val="1"/>
          <c:order val="1"/>
          <c:tx>
            <c:strRef>
              <c:f>ANALYSIS!$AQ$67</c:f>
              <c:strCache>
                <c:ptCount val="1"/>
                <c:pt idx="0">
                  <c:v>Urban</c:v>
                </c:pt>
              </c:strCache>
              <c:extLst xmlns:c15="http://schemas.microsoft.com/office/drawing/2012/chart"/>
            </c:strRef>
          </c:tx>
          <c:spPr>
            <a:solidFill>
              <a:schemeClr val="accent1"/>
            </a:solidFill>
            <a:ln>
              <a:noFill/>
            </a:ln>
            <a:effectLst/>
          </c:spPr>
          <c:invertIfNegative val="0"/>
          <c:dLbls>
            <c:dLbl>
              <c:idx val="0"/>
              <c:layout>
                <c:manualLayout>
                  <c:x val="-4.369537647867669E-3"/>
                  <c:y val="-4.581420500089103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1E0-441A-8BF0-A5468BCC2DF1}"/>
                </c:ext>
              </c:extLst>
            </c:dLbl>
            <c:dLbl>
              <c:idx val="1"/>
              <c:layout>
                <c:manualLayout>
                  <c:x val="-2.9130250985783751E-3"/>
                  <c:y val="-4.581420500089018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1E0-441A-8BF0-A5468BCC2DF1}"/>
                </c:ext>
              </c:extLst>
            </c:dLbl>
            <c:dLbl>
              <c:idx val="2"/>
              <c:layout>
                <c:manualLayout>
                  <c:x val="-2.9130250985783751E-3"/>
                  <c:y val="-4.58142050008918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E0-441A-8BF0-A5468BCC2DF1}"/>
                </c:ext>
              </c:extLst>
            </c:dLbl>
            <c:dLbl>
              <c:idx val="3"/>
              <c:layout>
                <c:manualLayout>
                  <c:x val="-4.3695376478675623E-3"/>
                  <c:y val="-2.29071025004455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1E0-441A-8BF0-A5468BCC2DF1}"/>
                </c:ext>
              </c:extLst>
            </c:dLbl>
            <c:dLbl>
              <c:idx val="4"/>
              <c:layout>
                <c:manualLayout>
                  <c:x val="-2.9130250985784818E-3"/>
                  <c:y val="-4.581420500089187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E0-441A-8BF0-A5468BCC2DF1}"/>
                </c:ext>
              </c:extLst>
            </c:dLbl>
            <c:dLbl>
              <c:idx val="5"/>
              <c:layout>
                <c:manualLayout>
                  <c:x val="-4.369537647867669E-3"/>
                  <c:y val="-4.581420500089103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E0-441A-8BF0-A5468BCC2DF1}"/>
                </c:ext>
              </c:extLst>
            </c:dLbl>
            <c:dLbl>
              <c:idx val="6"/>
              <c:layout>
                <c:manualLayout>
                  <c:x val="-2.9130250985783751E-3"/>
                  <c:y val="-2.290710250044593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E0-441A-8BF0-A5468BCC2DF1}"/>
                </c:ext>
              </c:extLst>
            </c:dLbl>
            <c:dLbl>
              <c:idx val="7"/>
              <c:layout>
                <c:manualLayout>
                  <c:x val="-4.3695376478675623E-3"/>
                  <c:y val="-4.581420500089103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E0-441A-8BF0-A5468BCC2DF1}"/>
                </c:ext>
              </c:extLst>
            </c:dLbl>
            <c:dLbl>
              <c:idx val="8"/>
              <c:layout>
                <c:manualLayout>
                  <c:x val="-4.3695376478675623E-3"/>
                  <c:y val="-2.29071025004455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E0-441A-8BF0-A5468BCC2DF1}"/>
                </c:ext>
              </c:extLst>
            </c:dLbl>
            <c:dLbl>
              <c:idx val="9"/>
              <c:layout>
                <c:manualLayout>
                  <c:x val="-7.2825627464460441E-3"/>
                  <c:y val="-2.290710250044530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E0-441A-8BF0-A5468BCC2DF1}"/>
                </c:ext>
              </c:extLst>
            </c:dLbl>
            <c:dLbl>
              <c:idx val="10"/>
              <c:layout>
                <c:manualLayout>
                  <c:x val="-7.2825627464459374E-3"/>
                  <c:y val="-1.049896736107066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E0-441A-8BF0-A5468BCC2DF1}"/>
                </c:ext>
              </c:extLst>
            </c:dLbl>
            <c:dLbl>
              <c:idx val="11"/>
              <c:layout>
                <c:manualLayout>
                  <c:x val="-4.3695376478675623E-3"/>
                  <c:y val="-2.290710250044551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E0-441A-8BF0-A5468BCC2DF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ANALYSIS!$AM$68:$AM$91</c:f>
              <c:strCache>
                <c:ptCount val="12"/>
                <c:pt idx="0">
                  <c:v>December</c:v>
                </c:pt>
                <c:pt idx="1">
                  <c:v>November</c:v>
                </c:pt>
                <c:pt idx="2">
                  <c:v>October</c:v>
                </c:pt>
                <c:pt idx="3">
                  <c:v>September</c:v>
                </c:pt>
                <c:pt idx="4">
                  <c:v>August</c:v>
                </c:pt>
                <c:pt idx="5">
                  <c:v>July</c:v>
                </c:pt>
                <c:pt idx="6">
                  <c:v>June</c:v>
                </c:pt>
                <c:pt idx="7">
                  <c:v>May</c:v>
                </c:pt>
                <c:pt idx="8">
                  <c:v>April</c:v>
                </c:pt>
                <c:pt idx="9">
                  <c:v>March</c:v>
                </c:pt>
                <c:pt idx="10">
                  <c:v>February</c:v>
                </c:pt>
                <c:pt idx="11">
                  <c:v>January</c:v>
                </c:pt>
              </c:strCache>
              <c:extLst/>
            </c:strRef>
          </c:cat>
          <c:val>
            <c:numRef>
              <c:f>ANALYSIS!$AQ$68:$AQ$91</c:f>
              <c:numCache>
                <c:formatCode>0.0%</c:formatCode>
                <c:ptCount val="12"/>
                <c:pt idx="0">
                  <c:v>0.75240648034817648</c:v>
                </c:pt>
                <c:pt idx="1">
                  <c:v>0.73667962594787839</c:v>
                </c:pt>
                <c:pt idx="2">
                  <c:v>0.71759717717584803</c:v>
                </c:pt>
                <c:pt idx="3">
                  <c:v>0.7559573616088564</c:v>
                </c:pt>
                <c:pt idx="4">
                  <c:v>0.74693929814708893</c:v>
                </c:pt>
                <c:pt idx="5">
                  <c:v>0.74516577958900798</c:v>
                </c:pt>
                <c:pt idx="6">
                  <c:v>0.73416883032493019</c:v>
                </c:pt>
                <c:pt idx="7">
                  <c:v>0.70547204882758674</c:v>
                </c:pt>
                <c:pt idx="8">
                  <c:v>0.76197048335222661</c:v>
                </c:pt>
                <c:pt idx="9">
                  <c:v>0.75574962622350528</c:v>
                </c:pt>
                <c:pt idx="10">
                  <c:v>0.79037431619838072</c:v>
                </c:pt>
                <c:pt idx="11">
                  <c:v>0.85645894069839223</c:v>
                </c:pt>
              </c:numCache>
              <c:extLst/>
            </c:numRef>
          </c:val>
          <c:extLst xmlns:c15="http://schemas.microsoft.com/office/drawing/2012/chart">
            <c:ext xmlns:c16="http://schemas.microsoft.com/office/drawing/2014/chart" uri="{C3380CC4-5D6E-409C-BE32-E72D297353CC}">
              <c16:uniqueId val="{00000001-0DAC-4437-B8C5-BA1032A7E1DE}"/>
            </c:ext>
          </c:extLst>
        </c:ser>
        <c:dLbls>
          <c:dLblPos val="outEnd"/>
          <c:showLegendKey val="0"/>
          <c:showVal val="1"/>
          <c:showCatName val="0"/>
          <c:showSerName val="0"/>
          <c:showPercent val="0"/>
          <c:showBubbleSize val="0"/>
        </c:dLbls>
        <c:gapWidth val="50"/>
        <c:axId val="499385104"/>
        <c:axId val="499382608"/>
        <c:extLst/>
      </c:barChart>
      <c:catAx>
        <c:axId val="4993851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Month</a:t>
                </a:r>
              </a:p>
            </c:rich>
          </c:tx>
          <c:layout>
            <c:manualLayout>
              <c:xMode val="edge"/>
              <c:yMode val="edge"/>
              <c:x val="0"/>
              <c:y val="0.370059911993437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382608"/>
        <c:crosses val="autoZero"/>
        <c:auto val="1"/>
        <c:lblAlgn val="ctr"/>
        <c:lblOffset val="100"/>
        <c:noMultiLvlLbl val="0"/>
      </c:catAx>
      <c:valAx>
        <c:axId val="499382608"/>
        <c:scaling>
          <c:orientation val="minMax"/>
          <c:max val="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b="0" i="0" kern="1200" baseline="0">
                    <a:solidFill>
                      <a:srgbClr val="595959"/>
                    </a:solidFill>
                    <a:effectLst/>
                  </a:rPr>
                  <a:t>Percent of video and audio only telehealth services </a:t>
                </a:r>
                <a:endParaRPr lang="en-US">
                  <a:effectLst/>
                </a:endParaRPr>
              </a:p>
            </c:rich>
          </c:tx>
          <c:layout>
            <c:manualLayout>
              <c:xMode val="edge"/>
              <c:yMode val="edge"/>
              <c:x val="0.35468706885221535"/>
              <c:y val="0.899200271566405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9385104"/>
        <c:crosses val="autoZero"/>
        <c:crossBetween val="between"/>
      </c:valAx>
      <c:spPr>
        <a:noFill/>
        <a:ln>
          <a:noFill/>
        </a:ln>
        <a:effectLst/>
      </c:spPr>
    </c:plotArea>
    <c:legend>
      <c:legendPos val="b"/>
      <c:layout>
        <c:manualLayout>
          <c:xMode val="edge"/>
          <c:yMode val="edge"/>
          <c:x val="0.4471777947666013"/>
          <c:y val="0.94509149493554623"/>
          <c:w val="0.14902130384709691"/>
          <c:h val="4.40649681501089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Audio Only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ANALYSIS!$P$92:$P$93</c:f>
              <c:strCache>
                <c:ptCount val="2"/>
                <c:pt idx="0">
                  <c:v>Audio Only</c:v>
                </c:pt>
                <c:pt idx="1">
                  <c:v>Female</c:v>
                </c:pt>
              </c:strCache>
            </c:strRef>
          </c:tx>
          <c:spPr>
            <a:solidFill>
              <a:schemeClr val="accent6">
                <a:lumMod val="40000"/>
                <a:lumOff val="60000"/>
              </a:schemeClr>
            </a:solidFill>
            <a:ln>
              <a:noFill/>
            </a:ln>
            <a:effectLst/>
          </c:spPr>
          <c:invertIfNegative val="0"/>
          <c:dLbls>
            <c:dLbl>
              <c:idx val="0"/>
              <c:layout>
                <c:manualLayout>
                  <c:x val="0"/>
                  <c:y val="9.19920220462140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3B-4738-81A3-96605A80943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ANALYSIS!$M$94:$M$98</c:f>
              <c:strCache>
                <c:ptCount val="5"/>
                <c:pt idx="0">
                  <c:v>0 to 18</c:v>
                </c:pt>
                <c:pt idx="1">
                  <c:v>19 to 35</c:v>
                </c:pt>
                <c:pt idx="2">
                  <c:v>36 to 50</c:v>
                </c:pt>
                <c:pt idx="3">
                  <c:v>51 to 64</c:v>
                </c:pt>
                <c:pt idx="4">
                  <c:v>65 and Older</c:v>
                </c:pt>
              </c:strCache>
            </c:strRef>
          </c:cat>
          <c:val>
            <c:numRef>
              <c:f>ANALYSIS!$P$94:$P$98</c:f>
              <c:numCache>
                <c:formatCode>0%</c:formatCode>
                <c:ptCount val="5"/>
                <c:pt idx="0">
                  <c:v>0.5087626833389749</c:v>
                </c:pt>
                <c:pt idx="1">
                  <c:v>0.6442860265876913</c:v>
                </c:pt>
                <c:pt idx="2">
                  <c:v>0.60574437222164434</c:v>
                </c:pt>
                <c:pt idx="3">
                  <c:v>0.56256300299711737</c:v>
                </c:pt>
                <c:pt idx="4">
                  <c:v>0.53132535591668195</c:v>
                </c:pt>
              </c:numCache>
            </c:numRef>
          </c:val>
          <c:extLst>
            <c:ext xmlns:c16="http://schemas.microsoft.com/office/drawing/2014/chart" uri="{C3380CC4-5D6E-409C-BE32-E72D297353CC}">
              <c16:uniqueId val="{00000000-E92B-437C-AB8B-34B8B7CE898C}"/>
            </c:ext>
          </c:extLst>
        </c:ser>
        <c:ser>
          <c:idx val="1"/>
          <c:order val="1"/>
          <c:tx>
            <c:strRef>
              <c:f>ANALYSIS!$Q$92:$Q$93</c:f>
              <c:strCache>
                <c:ptCount val="2"/>
                <c:pt idx="0">
                  <c:v>Audio Only</c:v>
                </c:pt>
                <c:pt idx="1">
                  <c:v>Male</c:v>
                </c:pt>
              </c:strCache>
            </c:strRef>
          </c:tx>
          <c:spPr>
            <a:solidFill>
              <a:schemeClr val="accent5"/>
            </a:solidFill>
            <a:ln>
              <a:noFill/>
            </a:ln>
            <a:effectLst/>
          </c:spPr>
          <c:invertIfNegative val="0"/>
          <c:dLbls>
            <c:dLbl>
              <c:idx val="0"/>
              <c:layout>
                <c:manualLayout>
                  <c:x val="-4.3695381489926412E-3"/>
                  <c:y val="-9.19920220462140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3B-4738-81A3-96605A809430}"/>
                </c:ext>
              </c:extLst>
            </c:dLbl>
            <c:dLbl>
              <c:idx val="1"/>
              <c:layout>
                <c:manualLayout>
                  <c:x val="-2.91302543266169E-3"/>
                  <c:y val="-9.199202204621488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3B-4738-81A3-96605A809430}"/>
                </c:ext>
              </c:extLst>
            </c:dLbl>
            <c:dLbl>
              <c:idx val="2"/>
              <c:layout>
                <c:manualLayout>
                  <c:x val="-4.3695381489925345E-3"/>
                  <c:y val="-4.5996011023107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3B-4738-81A3-96605A809430}"/>
                </c:ext>
              </c:extLst>
            </c:dLbl>
            <c:dLbl>
              <c:idx val="3"/>
              <c:layout>
                <c:manualLayout>
                  <c:x val="-4.3695381489926412E-3"/>
                  <c:y val="-4.5996011023107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3B-4738-81A3-96605A809430}"/>
                </c:ext>
              </c:extLst>
            </c:dLbl>
            <c:dLbl>
              <c:idx val="4"/>
              <c:layout>
                <c:manualLayout>
                  <c:x val="-4.3695381489926412E-3"/>
                  <c:y val="-9.19920220462140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3B-4738-81A3-96605A80943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ANALYSIS!$M$94:$M$98</c:f>
              <c:strCache>
                <c:ptCount val="5"/>
                <c:pt idx="0">
                  <c:v>0 to 18</c:v>
                </c:pt>
                <c:pt idx="1">
                  <c:v>19 to 35</c:v>
                </c:pt>
                <c:pt idx="2">
                  <c:v>36 to 50</c:v>
                </c:pt>
                <c:pt idx="3">
                  <c:v>51 to 64</c:v>
                </c:pt>
                <c:pt idx="4">
                  <c:v>65 and Older</c:v>
                </c:pt>
              </c:strCache>
            </c:strRef>
          </c:cat>
          <c:val>
            <c:numRef>
              <c:f>ANALYSIS!$Q$94:$Q$98</c:f>
              <c:numCache>
                <c:formatCode>0%</c:formatCode>
                <c:ptCount val="5"/>
                <c:pt idx="0">
                  <c:v>0.4912373166610251</c:v>
                </c:pt>
                <c:pt idx="1">
                  <c:v>0.3557139734123087</c:v>
                </c:pt>
                <c:pt idx="2">
                  <c:v>0.39425562777835566</c:v>
                </c:pt>
                <c:pt idx="3">
                  <c:v>0.43743699700288258</c:v>
                </c:pt>
                <c:pt idx="4">
                  <c:v>0.4686746440833181</c:v>
                </c:pt>
              </c:numCache>
            </c:numRef>
          </c:val>
          <c:extLst>
            <c:ext xmlns:c16="http://schemas.microsoft.com/office/drawing/2014/chart" uri="{C3380CC4-5D6E-409C-BE32-E72D297353CC}">
              <c16:uniqueId val="{00000001-E92B-437C-AB8B-34B8B7CE898C}"/>
            </c:ext>
          </c:extLst>
        </c:ser>
        <c:dLbls>
          <c:dLblPos val="outEnd"/>
          <c:showLegendKey val="0"/>
          <c:showVal val="1"/>
          <c:showCatName val="0"/>
          <c:showSerName val="0"/>
          <c:showPercent val="0"/>
          <c:showBubbleSize val="0"/>
        </c:dLbls>
        <c:gapWidth val="50"/>
        <c:axId val="981511871"/>
        <c:axId val="981512703"/>
      </c:barChart>
      <c:catAx>
        <c:axId val="981511871"/>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Age band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81512703"/>
        <c:crosses val="autoZero"/>
        <c:auto val="1"/>
        <c:lblAlgn val="ctr"/>
        <c:lblOffset val="100"/>
        <c:noMultiLvlLbl val="0"/>
      </c:catAx>
      <c:valAx>
        <c:axId val="981512703"/>
        <c:scaling>
          <c:orientation val="minMax"/>
          <c:max val="0.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Percent of specified telehealth service</a:t>
                </a:r>
              </a:p>
            </c:rich>
          </c:tx>
          <c:layout>
            <c:manualLayout>
              <c:xMode val="edge"/>
              <c:yMode val="edge"/>
              <c:x val="0.34890108409273651"/>
              <c:y val="0.7885469208205833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81511871"/>
        <c:crosses val="autoZero"/>
        <c:crossBetween val="between"/>
      </c:valAx>
      <c:spPr>
        <a:noFill/>
        <a:ln>
          <a:noFill/>
        </a:ln>
        <a:effectLst/>
      </c:spPr>
    </c:plotArea>
    <c:legend>
      <c:legendPos val="b"/>
      <c:layout>
        <c:manualLayout>
          <c:xMode val="edge"/>
          <c:yMode val="edge"/>
          <c:x val="0.32836230512978043"/>
          <c:y val="0.90723980835236873"/>
          <c:w val="0.34327527505439848"/>
          <c:h val="8.35609894430100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Video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ANALYSIS!$N$92:$N$93</c:f>
              <c:strCache>
                <c:ptCount val="2"/>
                <c:pt idx="0">
                  <c:v>Video</c:v>
                </c:pt>
                <c:pt idx="1">
                  <c:v>Female</c:v>
                </c:pt>
              </c:strCache>
            </c:strRef>
          </c:tx>
          <c:spPr>
            <a:solidFill>
              <a:schemeClr val="accent6">
                <a:lumMod val="40000"/>
                <a:lumOff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ANALYSIS!$M$94:$M$98</c:f>
              <c:strCache>
                <c:ptCount val="5"/>
                <c:pt idx="0">
                  <c:v>0 to 18</c:v>
                </c:pt>
                <c:pt idx="1">
                  <c:v>19 to 35</c:v>
                </c:pt>
                <c:pt idx="2">
                  <c:v>36 to 50</c:v>
                </c:pt>
                <c:pt idx="3">
                  <c:v>51 to 64</c:v>
                </c:pt>
                <c:pt idx="4">
                  <c:v>65 and Older</c:v>
                </c:pt>
              </c:strCache>
            </c:strRef>
          </c:cat>
          <c:val>
            <c:numRef>
              <c:f>ANALYSIS!$N$94:$N$98</c:f>
              <c:numCache>
                <c:formatCode>0%</c:formatCode>
                <c:ptCount val="5"/>
                <c:pt idx="0">
                  <c:v>0.50698918029589291</c:v>
                </c:pt>
                <c:pt idx="1">
                  <c:v>0.66353711355748923</c:v>
                </c:pt>
                <c:pt idx="2">
                  <c:v>0.66938386141429274</c:v>
                </c:pt>
                <c:pt idx="3">
                  <c:v>0.70810483331552565</c:v>
                </c:pt>
                <c:pt idx="4">
                  <c:v>0.60676701001139954</c:v>
                </c:pt>
              </c:numCache>
            </c:numRef>
          </c:val>
          <c:extLst>
            <c:ext xmlns:c16="http://schemas.microsoft.com/office/drawing/2014/chart" uri="{C3380CC4-5D6E-409C-BE32-E72D297353CC}">
              <c16:uniqueId val="{00000000-45B9-41F3-B511-5E5DE638CE76}"/>
            </c:ext>
          </c:extLst>
        </c:ser>
        <c:ser>
          <c:idx val="1"/>
          <c:order val="1"/>
          <c:tx>
            <c:strRef>
              <c:f>ANALYSIS!$O$92:$O$93</c:f>
              <c:strCache>
                <c:ptCount val="2"/>
                <c:pt idx="0">
                  <c:v>Video</c:v>
                </c:pt>
                <c:pt idx="1">
                  <c:v>Male</c:v>
                </c:pt>
              </c:strCache>
            </c:strRef>
          </c:tx>
          <c:spPr>
            <a:solidFill>
              <a:schemeClr val="accent5"/>
            </a:solidFill>
            <a:ln>
              <a:noFill/>
            </a:ln>
            <a:effectLst/>
          </c:spPr>
          <c:invertIfNegative val="0"/>
          <c:dLbls>
            <c:dLbl>
              <c:idx val="0"/>
              <c:layout>
                <c:manualLayout>
                  <c:x val="-5.8260508653234866E-3"/>
                  <c:y val="-9.19920220462140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975-46C7-9E72-24293B4FE09A}"/>
                </c:ext>
              </c:extLst>
            </c:dLbl>
            <c:dLbl>
              <c:idx val="1"/>
              <c:layout>
                <c:manualLayout>
                  <c:x val="-4.3695381489925345E-3"/>
                  <c:y val="-4.5996011023107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75-46C7-9E72-24293B4FE09A}"/>
                </c:ext>
              </c:extLst>
            </c:dLbl>
            <c:dLbl>
              <c:idx val="2"/>
              <c:layout>
                <c:manualLayout>
                  <c:x val="-4.3695381489925345E-3"/>
                  <c:y val="-4.5996011023107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975-46C7-9E72-24293B4FE09A}"/>
                </c:ext>
              </c:extLst>
            </c:dLbl>
            <c:dLbl>
              <c:idx val="3"/>
              <c:layout>
                <c:manualLayout>
                  <c:x val="-2.91302543266169E-3"/>
                  <c:y val="-4.59960110231070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75-46C7-9E72-24293B4FE09A}"/>
                </c:ext>
              </c:extLst>
            </c:dLbl>
            <c:dLbl>
              <c:idx val="4"/>
              <c:layout>
                <c:manualLayout>
                  <c:x val="-5.8260508653233799E-3"/>
                  <c:y val="-9.19920220462140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75-46C7-9E72-24293B4FE09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ANALYSIS!$M$94:$M$98</c:f>
              <c:strCache>
                <c:ptCount val="5"/>
                <c:pt idx="0">
                  <c:v>0 to 18</c:v>
                </c:pt>
                <c:pt idx="1">
                  <c:v>19 to 35</c:v>
                </c:pt>
                <c:pt idx="2">
                  <c:v>36 to 50</c:v>
                </c:pt>
                <c:pt idx="3">
                  <c:v>51 to 64</c:v>
                </c:pt>
                <c:pt idx="4">
                  <c:v>65 and Older</c:v>
                </c:pt>
              </c:strCache>
            </c:strRef>
          </c:cat>
          <c:val>
            <c:numRef>
              <c:f>ANALYSIS!$O$94:$O$98</c:f>
              <c:numCache>
                <c:formatCode>0%</c:formatCode>
                <c:ptCount val="5"/>
                <c:pt idx="0">
                  <c:v>0.49301081970410715</c:v>
                </c:pt>
                <c:pt idx="1">
                  <c:v>0.33646288644251082</c:v>
                </c:pt>
                <c:pt idx="2">
                  <c:v>0.33061613858570726</c:v>
                </c:pt>
                <c:pt idx="3">
                  <c:v>0.29189516668447435</c:v>
                </c:pt>
                <c:pt idx="4">
                  <c:v>0.39323298998860051</c:v>
                </c:pt>
              </c:numCache>
            </c:numRef>
          </c:val>
          <c:extLst>
            <c:ext xmlns:c16="http://schemas.microsoft.com/office/drawing/2014/chart" uri="{C3380CC4-5D6E-409C-BE32-E72D297353CC}">
              <c16:uniqueId val="{00000001-45B9-41F3-B511-5E5DE638CE76}"/>
            </c:ext>
          </c:extLst>
        </c:ser>
        <c:dLbls>
          <c:dLblPos val="outEnd"/>
          <c:showLegendKey val="0"/>
          <c:showVal val="1"/>
          <c:showCatName val="0"/>
          <c:showSerName val="0"/>
          <c:showPercent val="0"/>
          <c:showBubbleSize val="0"/>
        </c:dLbls>
        <c:gapWidth val="50"/>
        <c:axId val="1383117407"/>
        <c:axId val="1383121567"/>
      </c:barChart>
      <c:catAx>
        <c:axId val="1383117407"/>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Age band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83121567"/>
        <c:crosses val="autoZero"/>
        <c:auto val="1"/>
        <c:lblAlgn val="ctr"/>
        <c:lblOffset val="100"/>
        <c:noMultiLvlLbl val="0"/>
      </c:catAx>
      <c:valAx>
        <c:axId val="13831215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Percent of specified telehealth service</a:t>
                </a:r>
              </a:p>
            </c:rich>
          </c:tx>
          <c:layout>
            <c:manualLayout>
              <c:xMode val="edge"/>
              <c:yMode val="edge"/>
              <c:x val="0.34958931502271301"/>
              <c:y val="0.785974041589810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83117407"/>
        <c:crosses val="autoZero"/>
        <c:crossBetween val="between"/>
      </c:valAx>
      <c:spPr>
        <a:noFill/>
        <a:ln>
          <a:noFill/>
        </a:ln>
        <a:effectLst/>
      </c:spPr>
    </c:plotArea>
    <c:legend>
      <c:legendPos val="b"/>
      <c:layout>
        <c:manualLayout>
          <c:xMode val="edge"/>
          <c:yMode val="edge"/>
          <c:x val="0.36211337472046712"/>
          <c:y val="0.90232113255941726"/>
          <c:w val="0.25352450272992916"/>
          <c:h val="8.35609894430100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Telehealth</a:t>
            </a:r>
            <a:r>
              <a:rPr lang="en-US" baseline="0"/>
              <a:t> </a:t>
            </a:r>
            <a:r>
              <a:rPr lang="en-US"/>
              <a:t>use within</a:t>
            </a:r>
            <a:r>
              <a:rPr lang="en-US" baseline="0"/>
              <a:t> groups</a:t>
            </a:r>
          </a:p>
          <a:p>
            <a:pPr>
              <a:defRPr/>
            </a:pPr>
            <a:r>
              <a:rPr lang="en-US" baseline="0"/>
              <a:t>Age</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0225006166995995"/>
          <c:y val="0.18885199685527645"/>
          <c:w val="0.83547976354579212"/>
          <c:h val="0.72576354999387283"/>
        </c:manualLayout>
      </c:layout>
      <c:barChart>
        <c:barDir val="col"/>
        <c:grouping val="clustered"/>
        <c:varyColors val="0"/>
        <c:ser>
          <c:idx val="0"/>
          <c:order val="0"/>
          <c:tx>
            <c:strRef>
              <c:f>Sheet2!$B$1</c:f>
              <c:strCache>
                <c:ptCount val="1"/>
                <c:pt idx="0">
                  <c:v>% telehealth use</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2">
                  <a:lumMod val="20000"/>
                  <a:lumOff val="8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2-74CF-4839-9075-9B8ECC8E5223}"/>
              </c:ext>
            </c:extLst>
          </c:dPt>
          <c:dPt>
            <c:idx val="1"/>
            <c:invertIfNegative val="0"/>
            <c:bubble3D val="0"/>
            <c:spPr>
              <a:solidFill>
                <a:schemeClr val="accent2">
                  <a:lumMod val="40000"/>
                  <a:lumOff val="6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3-74CF-4839-9075-9B8ECC8E5223}"/>
              </c:ext>
            </c:extLst>
          </c:dPt>
          <c:dPt>
            <c:idx val="2"/>
            <c:invertIfNegative val="0"/>
            <c:bubble3D val="0"/>
            <c:spPr>
              <a:solidFill>
                <a:schemeClr val="accent2">
                  <a:lumMod val="60000"/>
                  <a:lumOff val="4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4-74CF-4839-9075-9B8ECC8E5223}"/>
              </c:ext>
            </c:extLst>
          </c:dPt>
          <c:dPt>
            <c:idx val="3"/>
            <c:invertIfNegative val="0"/>
            <c:bubble3D val="0"/>
            <c:spPr>
              <a:solidFill>
                <a:srgbClr val="FFC000"/>
              </a:solidFill>
              <a:ln w="9525" cap="flat" cmpd="sng" algn="ctr">
                <a:solidFill>
                  <a:schemeClr val="lt1">
                    <a:alpha val="50000"/>
                  </a:schemeClr>
                </a:solidFill>
                <a:round/>
              </a:ln>
              <a:effectLst/>
            </c:spPr>
            <c:extLst>
              <c:ext xmlns:c16="http://schemas.microsoft.com/office/drawing/2014/chart" uri="{C3380CC4-5D6E-409C-BE32-E72D297353CC}">
                <c16:uniqueId val="{00000005-74CF-4839-9075-9B8ECC8E5223}"/>
              </c:ext>
            </c:extLst>
          </c:dPt>
          <c:dPt>
            <c:idx val="4"/>
            <c:invertIfNegative val="0"/>
            <c:bubble3D val="0"/>
            <c:spPr>
              <a:solidFill>
                <a:schemeClr val="accent2">
                  <a:lumMod val="5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6-74CF-4839-9075-9B8ECC8E5223}"/>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Sheet2!$A$2:$A$6</c:f>
              <c:strCache>
                <c:ptCount val="5"/>
                <c:pt idx="0">
                  <c:v>     18-24 years</c:v>
                </c:pt>
                <c:pt idx="1">
                  <c:v>     25-39 years</c:v>
                </c:pt>
                <c:pt idx="2">
                  <c:v>     40-54 years</c:v>
                </c:pt>
                <c:pt idx="3">
                  <c:v>     55-64 years</c:v>
                </c:pt>
                <c:pt idx="4">
                  <c:v>  ≥ 65 years</c:v>
                </c:pt>
              </c:strCache>
            </c:strRef>
          </c:cat>
          <c:val>
            <c:numRef>
              <c:f>Sheet2!$B$2:$B$6</c:f>
              <c:numCache>
                <c:formatCode>General</c:formatCode>
                <c:ptCount val="5"/>
                <c:pt idx="0">
                  <c:v>17.600000000000001</c:v>
                </c:pt>
                <c:pt idx="1">
                  <c:v>20.7</c:v>
                </c:pt>
                <c:pt idx="2">
                  <c:v>22.7</c:v>
                </c:pt>
                <c:pt idx="3">
                  <c:v>23.6</c:v>
                </c:pt>
                <c:pt idx="4">
                  <c:v>24.6</c:v>
                </c:pt>
              </c:numCache>
            </c:numRef>
          </c:val>
          <c:extLst>
            <c:ext xmlns:c16="http://schemas.microsoft.com/office/drawing/2014/chart" uri="{C3380CC4-5D6E-409C-BE32-E72D297353CC}">
              <c16:uniqueId val="{00000000-74CF-4839-9075-9B8ECC8E5223}"/>
            </c:ext>
          </c:extLst>
        </c:ser>
        <c:dLbls>
          <c:showLegendKey val="0"/>
          <c:showVal val="0"/>
          <c:showCatName val="0"/>
          <c:showSerName val="0"/>
          <c:showPercent val="0"/>
          <c:showBubbleSize val="0"/>
        </c:dLbls>
        <c:gapWidth val="90"/>
        <c:axId val="487750952"/>
        <c:axId val="487755872"/>
      </c:barChart>
      <c:catAx>
        <c:axId val="4877509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en-US"/>
          </a:p>
        </c:txPr>
        <c:crossAx val="487755872"/>
        <c:crosses val="autoZero"/>
        <c:auto val="1"/>
        <c:lblAlgn val="ctr"/>
        <c:lblOffset val="100"/>
        <c:noMultiLvlLbl val="0"/>
      </c:catAx>
      <c:valAx>
        <c:axId val="487755872"/>
        <c:scaling>
          <c:orientation val="minMax"/>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sz="1200" b="0"/>
                  <a:t>% telehealth use</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487750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tx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solidFill>
                  <a:sysClr val="windowText" lastClr="000000"/>
                </a:solidFill>
              </a:rPr>
              <a:t>Telehealth Use by Modality and Race/Ethnicity</a:t>
            </a:r>
          </a:p>
        </c:rich>
      </c:tx>
      <c:layout>
        <c:manualLayout>
          <c:xMode val="edge"/>
          <c:yMode val="edge"/>
          <c:x val="0.2293516876823963"/>
          <c:y val="3.380766350221646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73158987949872"/>
          <c:y val="0.13178835324568264"/>
          <c:w val="0.86255587981572235"/>
          <c:h val="0.6178346790620638"/>
        </c:manualLayout>
      </c:layout>
      <c:barChart>
        <c:barDir val="col"/>
        <c:grouping val="stacked"/>
        <c:varyColors val="0"/>
        <c:ser>
          <c:idx val="0"/>
          <c:order val="0"/>
          <c:tx>
            <c:strRef>
              <c:f>Sheet6!$B$20</c:f>
              <c:strCache>
                <c:ptCount val="1"/>
                <c:pt idx="0">
                  <c:v>% of Video Telehealth Visits Only</c:v>
                </c:pt>
              </c:strCache>
            </c:strRef>
          </c:tx>
          <c:spPr>
            <a:solidFill>
              <a:schemeClr val="accent1">
                <a:lumMod val="75000"/>
              </a:schemeClr>
            </a:solidFill>
            <a:ln>
              <a:noFill/>
            </a:ln>
            <a:effectLst/>
          </c:spPr>
          <c:invertIfNegative val="0"/>
          <c:dLbls>
            <c:dLbl>
              <c:idx val="0"/>
              <c:layout>
                <c:manualLayout>
                  <c:x val="1.9295706705258081E-3"/>
                  <c:y val="3.19744204636290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840-4307-8057-622B10798712}"/>
                </c:ext>
              </c:extLst>
            </c:dLbl>
            <c:dLbl>
              <c:idx val="1"/>
              <c:layout>
                <c:manualLayout>
                  <c:x val="1.9295706705258081E-3"/>
                  <c:y val="-1.172381873544287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840-4307-8057-622B10798712}"/>
                </c:ext>
              </c:extLst>
            </c:dLbl>
            <c:dLbl>
              <c:idx val="2"/>
              <c:layout>
                <c:manualLayout>
                  <c:x val="3.859141341051686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840-4307-8057-622B10798712}"/>
                </c:ext>
              </c:extLst>
            </c:dLbl>
            <c:dLbl>
              <c:idx val="3"/>
              <c:layout>
                <c:manualLayout>
                  <c:x val="1.9295706705258081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40-4307-8057-622B10798712}"/>
                </c:ext>
              </c:extLst>
            </c:dLbl>
            <c:dLbl>
              <c:idx val="4"/>
              <c:layout>
                <c:manualLayout>
                  <c:x val="3.8591413410516162E-3"/>
                  <c:y val="-3.197442046362909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840-4307-8057-622B1079871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Sheet6!$A$21:$A$25</c:f>
              <c:strCache>
                <c:ptCount val="5"/>
                <c:pt idx="0">
                  <c:v>     Latino</c:v>
                </c:pt>
                <c:pt idx="1">
                  <c:v>     White </c:v>
                </c:pt>
                <c:pt idx="2">
                  <c:v>     Black </c:v>
                </c:pt>
                <c:pt idx="3">
                  <c:v>     Asian </c:v>
                </c:pt>
                <c:pt idx="4">
                  <c:v>     Two or more races + Other </c:v>
                </c:pt>
              </c:strCache>
            </c:strRef>
          </c:cat>
          <c:val>
            <c:numRef>
              <c:f>Sheet6!$B$21:$B$25</c:f>
              <c:numCache>
                <c:formatCode>General</c:formatCode>
                <c:ptCount val="5"/>
                <c:pt idx="0">
                  <c:v>50.7</c:v>
                </c:pt>
                <c:pt idx="1">
                  <c:v>61.9</c:v>
                </c:pt>
                <c:pt idx="2">
                  <c:v>53.6</c:v>
                </c:pt>
                <c:pt idx="3">
                  <c:v>51.3</c:v>
                </c:pt>
                <c:pt idx="4">
                  <c:v>58.9</c:v>
                </c:pt>
              </c:numCache>
            </c:numRef>
          </c:val>
          <c:extLst>
            <c:ext xmlns:c16="http://schemas.microsoft.com/office/drawing/2014/chart" uri="{C3380CC4-5D6E-409C-BE32-E72D297353CC}">
              <c16:uniqueId val="{00000005-E840-4307-8057-622B10798712}"/>
            </c:ext>
          </c:extLst>
        </c:ser>
        <c:ser>
          <c:idx val="1"/>
          <c:order val="1"/>
          <c:tx>
            <c:strRef>
              <c:f>Sheet6!$C$20</c:f>
              <c:strCache>
                <c:ptCount val="1"/>
                <c:pt idx="0">
                  <c:v>% of Audio Telehealth Visits Only</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Sheet6!$A$21:$A$25</c:f>
              <c:strCache>
                <c:ptCount val="5"/>
                <c:pt idx="0">
                  <c:v>     Latino</c:v>
                </c:pt>
                <c:pt idx="1">
                  <c:v>     White </c:v>
                </c:pt>
                <c:pt idx="2">
                  <c:v>     Black </c:v>
                </c:pt>
                <c:pt idx="3">
                  <c:v>     Asian </c:v>
                </c:pt>
                <c:pt idx="4">
                  <c:v>     Two or more races + Other </c:v>
                </c:pt>
              </c:strCache>
            </c:strRef>
          </c:cat>
          <c:val>
            <c:numRef>
              <c:f>Sheet6!$C$21:$C$25</c:f>
              <c:numCache>
                <c:formatCode>General</c:formatCode>
                <c:ptCount val="5"/>
                <c:pt idx="0">
                  <c:v>49.3</c:v>
                </c:pt>
                <c:pt idx="1">
                  <c:v>38.1</c:v>
                </c:pt>
                <c:pt idx="2">
                  <c:v>46.4</c:v>
                </c:pt>
                <c:pt idx="3">
                  <c:v>48.7</c:v>
                </c:pt>
                <c:pt idx="4">
                  <c:v>41.1</c:v>
                </c:pt>
              </c:numCache>
            </c:numRef>
          </c:val>
          <c:extLst>
            <c:ext xmlns:c16="http://schemas.microsoft.com/office/drawing/2014/chart" uri="{C3380CC4-5D6E-409C-BE32-E72D297353CC}">
              <c16:uniqueId val="{00000006-E840-4307-8057-622B10798712}"/>
            </c:ext>
          </c:extLst>
        </c:ser>
        <c:dLbls>
          <c:showLegendKey val="0"/>
          <c:showVal val="0"/>
          <c:showCatName val="0"/>
          <c:showSerName val="0"/>
          <c:showPercent val="0"/>
          <c:showBubbleSize val="0"/>
        </c:dLbls>
        <c:gapWidth val="110"/>
        <c:overlap val="100"/>
        <c:axId val="702269192"/>
        <c:axId val="702265912"/>
      </c:barChart>
      <c:catAx>
        <c:axId val="702269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702265912"/>
        <c:crosses val="autoZero"/>
        <c:auto val="1"/>
        <c:lblAlgn val="ctr"/>
        <c:lblOffset val="100"/>
        <c:noMultiLvlLbl val="0"/>
      </c:catAx>
      <c:valAx>
        <c:axId val="70226591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200">
                    <a:solidFill>
                      <a:sysClr val="windowText" lastClr="000000"/>
                    </a:solidFill>
                  </a:rPr>
                  <a:t>% of utilization among telehealth users</a:t>
                </a:r>
              </a:p>
            </c:rich>
          </c:tx>
          <c:layout>
            <c:manualLayout>
              <c:xMode val="edge"/>
              <c:yMode val="edge"/>
              <c:x val="2.1671272782506211E-2"/>
              <c:y val="0.1530339318586877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702269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i="0" u="none" strike="noStrike" baseline="0">
                <a:solidFill>
                  <a:sysClr val="windowText" lastClr="000000"/>
                </a:solidFill>
                <a:effectLst/>
              </a:rPr>
              <a:t>Telehealth Use by Modality and </a:t>
            </a:r>
            <a:r>
              <a:rPr lang="en-US" sz="1600" baseline="0">
                <a:solidFill>
                  <a:sysClr val="windowText" lastClr="000000"/>
                </a:solidFill>
              </a:rPr>
              <a:t>Education</a:t>
            </a:r>
            <a:endParaRPr lang="en-US" sz="1600">
              <a:solidFill>
                <a:sysClr val="windowText" lastClr="000000"/>
              </a:solidFill>
            </a:endParaRPr>
          </a:p>
        </c:rich>
      </c:tx>
      <c:layout>
        <c:manualLayout>
          <c:xMode val="edge"/>
          <c:yMode val="edge"/>
          <c:x val="0.20852346560936183"/>
          <c:y val="3.2840730988125878E-2"/>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481572110264278"/>
          <c:y val="0.12257367333789253"/>
          <c:w val="0.86033955435019893"/>
          <c:h val="0.63516856135471189"/>
        </c:manualLayout>
      </c:layout>
      <c:barChart>
        <c:barDir val="col"/>
        <c:grouping val="percentStacked"/>
        <c:varyColors val="0"/>
        <c:ser>
          <c:idx val="0"/>
          <c:order val="0"/>
          <c:tx>
            <c:strRef>
              <c:f>Sheet6!$B$9</c:f>
              <c:strCache>
                <c:ptCount val="1"/>
                <c:pt idx="0">
                  <c:v>% of Video Telehealth Visits Only</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Sheet6!$A$10:$A$13</c:f>
              <c:strCache>
                <c:ptCount val="4"/>
                <c:pt idx="0">
                  <c:v>     Less than high school</c:v>
                </c:pt>
                <c:pt idx="1">
                  <c:v>     High school or GED</c:v>
                </c:pt>
                <c:pt idx="2">
                  <c:v>     Some college/ associate’s degree</c:v>
                </c:pt>
                <c:pt idx="3">
                  <c:v>     Bachelor’s degree or  higher</c:v>
                </c:pt>
              </c:strCache>
            </c:strRef>
          </c:cat>
          <c:val>
            <c:numRef>
              <c:f>Sheet6!$B$10:$B$13</c:f>
              <c:numCache>
                <c:formatCode>General</c:formatCode>
                <c:ptCount val="4"/>
                <c:pt idx="0">
                  <c:v>38.1</c:v>
                </c:pt>
                <c:pt idx="1">
                  <c:v>48.2</c:v>
                </c:pt>
                <c:pt idx="2">
                  <c:v>58.9</c:v>
                </c:pt>
                <c:pt idx="3">
                  <c:v>67.400000000000006</c:v>
                </c:pt>
              </c:numCache>
            </c:numRef>
          </c:val>
          <c:extLst>
            <c:ext xmlns:c16="http://schemas.microsoft.com/office/drawing/2014/chart" uri="{C3380CC4-5D6E-409C-BE32-E72D297353CC}">
              <c16:uniqueId val="{00000000-F6E9-4EA3-ACFD-8209ED4DFD02}"/>
            </c:ext>
          </c:extLst>
        </c:ser>
        <c:ser>
          <c:idx val="1"/>
          <c:order val="1"/>
          <c:tx>
            <c:strRef>
              <c:f>Sheet6!$C$9</c:f>
              <c:strCache>
                <c:ptCount val="1"/>
                <c:pt idx="0">
                  <c:v>% of Audio Telehealth Visits Only</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Sheet6!$A$10:$A$13</c:f>
              <c:strCache>
                <c:ptCount val="4"/>
                <c:pt idx="0">
                  <c:v>     Less than high school</c:v>
                </c:pt>
                <c:pt idx="1">
                  <c:v>     High school or GED</c:v>
                </c:pt>
                <c:pt idx="2">
                  <c:v>     Some college/ associate’s degree</c:v>
                </c:pt>
                <c:pt idx="3">
                  <c:v>     Bachelor’s degree or  higher</c:v>
                </c:pt>
              </c:strCache>
            </c:strRef>
          </c:cat>
          <c:val>
            <c:numRef>
              <c:f>Sheet6!$C$10:$C$13</c:f>
              <c:numCache>
                <c:formatCode>General</c:formatCode>
                <c:ptCount val="4"/>
                <c:pt idx="0">
                  <c:v>61.9</c:v>
                </c:pt>
                <c:pt idx="1">
                  <c:v>51.8</c:v>
                </c:pt>
                <c:pt idx="2">
                  <c:v>41.1</c:v>
                </c:pt>
                <c:pt idx="3">
                  <c:v>32.6</c:v>
                </c:pt>
              </c:numCache>
            </c:numRef>
          </c:val>
          <c:extLst>
            <c:ext xmlns:c16="http://schemas.microsoft.com/office/drawing/2014/chart" uri="{C3380CC4-5D6E-409C-BE32-E72D297353CC}">
              <c16:uniqueId val="{00000001-F6E9-4EA3-ACFD-8209ED4DFD02}"/>
            </c:ext>
          </c:extLst>
        </c:ser>
        <c:dLbls>
          <c:dLblPos val="ctr"/>
          <c:showLegendKey val="0"/>
          <c:showVal val="1"/>
          <c:showCatName val="0"/>
          <c:showSerName val="0"/>
          <c:showPercent val="0"/>
          <c:showBubbleSize val="0"/>
        </c:dLbls>
        <c:gapWidth val="150"/>
        <c:overlap val="100"/>
        <c:axId val="592408552"/>
        <c:axId val="592414128"/>
      </c:barChart>
      <c:catAx>
        <c:axId val="59240855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592414128"/>
        <c:crosses val="autoZero"/>
        <c:auto val="1"/>
        <c:lblAlgn val="ctr"/>
        <c:lblOffset val="100"/>
        <c:noMultiLvlLbl val="0"/>
      </c:catAx>
      <c:valAx>
        <c:axId val="59241412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r>
                  <a:rPr lang="en-US" sz="1200" b="0">
                    <a:solidFill>
                      <a:sysClr val="windowText" lastClr="000000"/>
                    </a:solidFill>
                  </a:rPr>
                  <a:t>% of utilization among telehealth</a:t>
                </a:r>
                <a:r>
                  <a:rPr lang="en-US" sz="1200" b="0" baseline="0">
                    <a:solidFill>
                      <a:sysClr val="windowText" lastClr="000000"/>
                    </a:solidFill>
                  </a:rPr>
                  <a:t> users</a:t>
                </a:r>
                <a:endParaRPr lang="en-US" sz="1200" b="0">
                  <a:solidFill>
                    <a:sysClr val="windowText" lastClr="000000"/>
                  </a:solidFill>
                </a:endParaRPr>
              </a:p>
            </c:rich>
          </c:tx>
          <c:overlay val="0"/>
          <c:spPr>
            <a:noFill/>
            <a:ln>
              <a:noFill/>
            </a:ln>
            <a:effectLst/>
          </c:spPr>
          <c:txPr>
            <a:bodyPr rot="-54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592408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308163752258235"/>
          <c:y val="4.0971543498870909E-2"/>
          <c:w val="0.63884473531717623"/>
          <c:h val="0.85451145522239691"/>
        </c:manualLayout>
      </c:layout>
      <c:barChart>
        <c:barDir val="bar"/>
        <c:grouping val="clustered"/>
        <c:varyColors val="0"/>
        <c:ser>
          <c:idx val="0"/>
          <c:order val="0"/>
          <c:spPr>
            <a:solidFill>
              <a:srgbClr val="FF6600"/>
            </a:solidFill>
            <a:ln w="12700">
              <a:solidFill>
                <a:srgbClr val="000000"/>
              </a:solidFill>
              <a:prstDash val="solid"/>
            </a:ln>
          </c:spPr>
          <c:invertIfNegative val="0"/>
          <c:dLbls>
            <c:dLbl>
              <c:idx val="2"/>
              <c:numFmt formatCode="0.0" sourceLinked="0"/>
              <c:spPr>
                <a:noFill/>
                <a:ln w="25400">
                  <a:noFill/>
                </a:ln>
              </c:spPr>
              <c:txPr>
                <a:bodyPr/>
                <a:lstStyle/>
                <a:p>
                  <a:pPr>
                    <a:defRPr sz="9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2E9-453D-A9C1-CE3EA51815A8}"/>
                </c:ext>
              </c:extLst>
            </c:dLbl>
            <c:numFmt formatCode="0.0" sourceLinked="0"/>
            <c:spPr>
              <a:noFill/>
              <a:ln w="25400">
                <a:noFill/>
              </a:ln>
            </c:spPr>
            <c:txPr>
              <a:bodyPr wrap="square" lIns="38100" tIns="19050" rIns="38100" bIns="19050" anchor="ctr">
                <a:spAutoFit/>
              </a:bodyPr>
              <a:lstStyle/>
              <a:p>
                <a:pPr>
                  <a:defRPr sz="9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Sheet1!$A$5:$A$29</c:f>
              <c:strCache>
                <c:ptCount val="25"/>
                <c:pt idx="0">
                  <c:v>Total US population aged ≥18 years</c:v>
                </c:pt>
                <c:pt idx="2">
                  <c:v>&lt;100% of poverty level</c:v>
                </c:pt>
                <c:pt idx="3">
                  <c:v>100-199% of poverty level</c:v>
                </c:pt>
                <c:pt idx="4">
                  <c:v>200-299% of poverty level</c:v>
                </c:pt>
                <c:pt idx="5">
                  <c:v>300-399% of poverty level</c:v>
                </c:pt>
                <c:pt idx="6">
                  <c:v>400-499% of poverty level</c:v>
                </c:pt>
                <c:pt idx="7">
                  <c:v>≥500%  of poverty level</c:v>
                </c:pt>
                <c:pt idx="9">
                  <c:v>Less than high school</c:v>
                </c:pt>
                <c:pt idx="10">
                  <c:v>High school diploma</c:v>
                </c:pt>
                <c:pt idx="11">
                  <c:v>Some college</c:v>
                </c:pt>
                <c:pt idx="12">
                  <c:v>Bachelor's degree or higher</c:v>
                </c:pt>
                <c:pt idx="14">
                  <c:v>Northeast</c:v>
                </c:pt>
                <c:pt idx="15">
                  <c:v>Midwest</c:v>
                </c:pt>
                <c:pt idx="16">
                  <c:v>South</c:v>
                </c:pt>
                <c:pt idx="17">
                  <c:v>West</c:v>
                </c:pt>
                <c:pt idx="19">
                  <c:v>Non-Hispanic White</c:v>
                </c:pt>
                <c:pt idx="20">
                  <c:v>Non-Hispanic Black/African American</c:v>
                </c:pt>
                <c:pt idx="21">
                  <c:v>American Indian/Alaska Native</c:v>
                </c:pt>
                <c:pt idx="22">
                  <c:v>Asian/Pacific Islander</c:v>
                </c:pt>
                <c:pt idx="23">
                  <c:v>Hispanic</c:v>
                </c:pt>
                <c:pt idx="24">
                  <c:v>All other groups, including multiple race</c:v>
                </c:pt>
              </c:strCache>
            </c:strRef>
          </c:cat>
          <c:val>
            <c:numRef>
              <c:f>Sheet1!$B$5:$B$29</c:f>
              <c:numCache>
                <c:formatCode>General</c:formatCode>
                <c:ptCount val="25"/>
                <c:pt idx="0">
                  <c:v>82.9</c:v>
                </c:pt>
                <c:pt idx="2" formatCode="0.00">
                  <c:v>72.900000000000006</c:v>
                </c:pt>
                <c:pt idx="3" formatCode="0.00">
                  <c:v>75.349999999999994</c:v>
                </c:pt>
                <c:pt idx="4" formatCode="0.00">
                  <c:v>79.44</c:v>
                </c:pt>
                <c:pt idx="5" formatCode="0.00">
                  <c:v>82.41</c:v>
                </c:pt>
                <c:pt idx="6" formatCode="0.00">
                  <c:v>84.53</c:v>
                </c:pt>
                <c:pt idx="7" formatCode="0.00">
                  <c:v>88.61</c:v>
                </c:pt>
                <c:pt idx="9" formatCode="0.00">
                  <c:v>72.260000000000005</c:v>
                </c:pt>
                <c:pt idx="10" formatCode="0.00">
                  <c:v>76.989999999999995</c:v>
                </c:pt>
                <c:pt idx="11" formatCode="0.00">
                  <c:v>82.49</c:v>
                </c:pt>
                <c:pt idx="12" formatCode="0.00">
                  <c:v>89.66</c:v>
                </c:pt>
                <c:pt idx="14">
                  <c:v>87.44</c:v>
                </c:pt>
                <c:pt idx="15" formatCode="0.00">
                  <c:v>79.89</c:v>
                </c:pt>
                <c:pt idx="16">
                  <c:v>80.95</c:v>
                </c:pt>
                <c:pt idx="17">
                  <c:v>84.22</c:v>
                </c:pt>
                <c:pt idx="19">
                  <c:v>83.52</c:v>
                </c:pt>
                <c:pt idx="20">
                  <c:v>77.180000000000007</c:v>
                </c:pt>
                <c:pt idx="21">
                  <c:v>65.98</c:v>
                </c:pt>
                <c:pt idx="22">
                  <c:v>89.68</c:v>
                </c:pt>
                <c:pt idx="23">
                  <c:v>78.790000000000006</c:v>
                </c:pt>
                <c:pt idx="24">
                  <c:v>84.24</c:v>
                </c:pt>
              </c:numCache>
            </c:numRef>
          </c:val>
          <c:extLst>
            <c:ext xmlns:c16="http://schemas.microsoft.com/office/drawing/2014/chart" uri="{C3380CC4-5D6E-409C-BE32-E72D297353CC}">
              <c16:uniqueId val="{00000001-52E9-453D-A9C1-CE3EA51815A8}"/>
            </c:ext>
          </c:extLst>
        </c:ser>
        <c:dLbls>
          <c:showLegendKey val="0"/>
          <c:showVal val="0"/>
          <c:showCatName val="0"/>
          <c:showSerName val="0"/>
          <c:showPercent val="0"/>
          <c:showBubbleSize val="0"/>
        </c:dLbls>
        <c:gapWidth val="150"/>
        <c:axId val="368521624"/>
        <c:axId val="1"/>
      </c:barChart>
      <c:catAx>
        <c:axId val="368521624"/>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sz="1100" b="1" i="0" u="none" strike="noStrike" baseline="0">
                <a:solidFill>
                  <a:srgbClr val="000000"/>
                </a:solidFill>
                <a:latin typeface="Arial Narrow"/>
                <a:ea typeface="Arial Narrow"/>
                <a:cs typeface="Arial Narrow"/>
              </a:defRPr>
            </a:pPr>
            <a:endParaRPr lang="en-US"/>
          </a:p>
        </c:txPr>
        <c:crossAx val="1"/>
        <c:crossesAt val="0"/>
        <c:auto val="1"/>
        <c:lblAlgn val="ctr"/>
        <c:lblOffset val="100"/>
        <c:tickLblSkip val="1"/>
        <c:tickMarkSkip val="1"/>
        <c:noMultiLvlLbl val="0"/>
      </c:catAx>
      <c:valAx>
        <c:axId val="1"/>
        <c:scaling>
          <c:orientation val="minMax"/>
          <c:max val="100"/>
          <c:min val="50"/>
        </c:scaling>
        <c:delete val="0"/>
        <c:axPos val="b"/>
        <c:numFmt formatCode="0" sourceLinked="0"/>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Narrow"/>
                <a:ea typeface="Arial Narrow"/>
                <a:cs typeface="Arial Narrow"/>
              </a:defRPr>
            </a:pPr>
            <a:endParaRPr lang="en-US"/>
          </a:p>
        </c:txPr>
        <c:crossAx val="368521624"/>
        <c:crosses val="autoZero"/>
        <c:crossBetween val="between"/>
        <c:majorUnit val="5"/>
        <c:minorUnit val="1"/>
      </c:valAx>
      <c:spPr>
        <a:noFill/>
        <a:ln w="12700">
          <a:solidFill>
            <a:schemeClr val="tx1"/>
          </a:solidFill>
          <a:prstDash val="solid"/>
        </a:ln>
      </c:spPr>
    </c:plotArea>
    <c:plotVisOnly val="1"/>
    <c:dispBlanksAs val="gap"/>
    <c:showDLblsOverMax val="0"/>
  </c:chart>
  <c:spPr>
    <a:noFill/>
    <a:ln w="9525">
      <a:noFill/>
    </a:ln>
  </c:spPr>
  <c:txPr>
    <a:bodyPr/>
    <a:lstStyle/>
    <a:p>
      <a:pPr>
        <a:defRPr sz="1450" b="0" i="0" u="none" strike="noStrike" baseline="0">
          <a:solidFill>
            <a:srgbClr val="000000"/>
          </a:solidFill>
          <a:latin typeface="Arial"/>
          <a:ea typeface="Arial"/>
          <a:cs typeface="Aria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60475974157074"/>
          <c:y val="3.1219363668139922E-2"/>
          <c:w val="0.88254555320008077"/>
          <c:h val="0.85313224123905895"/>
        </c:manualLayout>
      </c:layout>
      <c:barChart>
        <c:barDir val="col"/>
        <c:grouping val="clustered"/>
        <c:varyColors val="0"/>
        <c:ser>
          <c:idx val="0"/>
          <c:order val="0"/>
          <c:tx>
            <c:v>Large metro counties</c:v>
          </c:tx>
          <c:spPr>
            <a:solidFill>
              <a:srgbClr val="3366FF"/>
            </a:solidFill>
            <a:ln w="12700">
              <a:solidFill>
                <a:srgbClr val="000000"/>
              </a:solidFill>
              <a:prstDash val="solid"/>
            </a:ln>
          </c:spPr>
          <c:invertIfNegative val="0"/>
          <c:dLbls>
            <c:numFmt formatCode="0.0" sourceLinked="0"/>
            <c:spPr>
              <a:noFill/>
              <a:ln w="25400">
                <a:noFill/>
              </a:ln>
            </c:spPr>
            <c:txPr>
              <a:bodyPr rot="-5400000" vert="horz" wrap="square" lIns="38100" tIns="19050" rIns="38100" bIns="19050" anchor="ctr">
                <a:spAutoFit/>
              </a:bodyPr>
              <a:lstStyle/>
              <a:p>
                <a:pPr algn="ctr">
                  <a:defRPr sz="11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c:f>
              <c:strCache>
                <c:ptCount val="1"/>
                <c:pt idx="0">
                  <c:v>Internet use</c:v>
                </c:pt>
              </c:strCache>
            </c:strRef>
          </c:cat>
          <c:val>
            <c:numRef>
              <c:f>Sheet1!$B$7:$B$8</c:f>
              <c:numCache>
                <c:formatCode>General</c:formatCode>
                <c:ptCount val="1"/>
                <c:pt idx="0">
                  <c:v>81.87</c:v>
                </c:pt>
              </c:numCache>
            </c:numRef>
          </c:val>
          <c:extLst>
            <c:ext xmlns:c16="http://schemas.microsoft.com/office/drawing/2014/chart" uri="{C3380CC4-5D6E-409C-BE32-E72D297353CC}">
              <c16:uniqueId val="{00000000-AE8F-4058-8CB3-0C55480AA862}"/>
            </c:ext>
          </c:extLst>
        </c:ser>
        <c:ser>
          <c:idx val="1"/>
          <c:order val="1"/>
          <c:tx>
            <c:v>Medium metro counties</c:v>
          </c:tx>
          <c:spPr>
            <a:solidFill>
              <a:schemeClr val="tx2">
                <a:lumMod val="40000"/>
                <a:lumOff val="60000"/>
              </a:schemeClr>
            </a:solidFill>
            <a:ln w="12700">
              <a:solidFill>
                <a:srgbClr val="000000"/>
              </a:solidFill>
              <a:prstDash val="solid"/>
            </a:ln>
          </c:spPr>
          <c:invertIfNegative val="0"/>
          <c:dLbls>
            <c:numFmt formatCode="#,##0.0" sourceLinked="0"/>
            <c:spPr>
              <a:noFill/>
              <a:ln w="25400">
                <a:noFill/>
              </a:ln>
            </c:spPr>
            <c:txPr>
              <a:bodyPr rot="-5400000" vert="horz" wrap="square" lIns="38100" tIns="19050" rIns="38100" bIns="19050" anchor="ctr">
                <a:spAutoFit/>
              </a:bodyPr>
              <a:lstStyle/>
              <a:p>
                <a:pPr algn="ctr">
                  <a:defRPr sz="11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c:f>
              <c:strCache>
                <c:ptCount val="1"/>
                <c:pt idx="0">
                  <c:v>Internet use</c:v>
                </c:pt>
              </c:strCache>
            </c:strRef>
          </c:cat>
          <c:val>
            <c:numRef>
              <c:f>Sheet1!$C$7:$C$8</c:f>
              <c:numCache>
                <c:formatCode>General</c:formatCode>
                <c:ptCount val="1"/>
                <c:pt idx="0">
                  <c:v>77.989999999999995</c:v>
                </c:pt>
              </c:numCache>
            </c:numRef>
          </c:val>
          <c:extLst>
            <c:ext xmlns:c16="http://schemas.microsoft.com/office/drawing/2014/chart" uri="{C3380CC4-5D6E-409C-BE32-E72D297353CC}">
              <c16:uniqueId val="{00000001-AE8F-4058-8CB3-0C55480AA862}"/>
            </c:ext>
          </c:extLst>
        </c:ser>
        <c:ser>
          <c:idx val="2"/>
          <c:order val="2"/>
          <c:tx>
            <c:v>Small metro counties</c:v>
          </c:tx>
          <c:spPr>
            <a:solidFill>
              <a:srgbClr val="FF6600"/>
            </a:solidFill>
            <a:ln w="12700">
              <a:solidFill>
                <a:srgbClr val="000000"/>
              </a:solidFill>
              <a:prstDash val="solid"/>
            </a:ln>
          </c:spPr>
          <c:invertIfNegative val="0"/>
          <c:dLbls>
            <c:numFmt formatCode="#,##0.0" sourceLinked="0"/>
            <c:spPr>
              <a:noFill/>
              <a:ln w="25400">
                <a:noFill/>
              </a:ln>
            </c:spPr>
            <c:txPr>
              <a:bodyPr rot="-5400000" vert="horz" wrap="square" lIns="38100" tIns="19050" rIns="38100" bIns="19050" anchor="ctr">
                <a:spAutoFit/>
              </a:bodyPr>
              <a:lstStyle/>
              <a:p>
                <a:pPr algn="ctr">
                  <a:defRPr sz="11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c:f>
              <c:strCache>
                <c:ptCount val="1"/>
                <c:pt idx="0">
                  <c:v>Internet use</c:v>
                </c:pt>
              </c:strCache>
            </c:strRef>
          </c:cat>
          <c:val>
            <c:numRef>
              <c:f>Sheet1!$D$7:$D$8</c:f>
              <c:numCache>
                <c:formatCode>General</c:formatCode>
                <c:ptCount val="1"/>
                <c:pt idx="0">
                  <c:v>76.48</c:v>
                </c:pt>
              </c:numCache>
            </c:numRef>
          </c:val>
          <c:extLst>
            <c:ext xmlns:c16="http://schemas.microsoft.com/office/drawing/2014/chart" uri="{C3380CC4-5D6E-409C-BE32-E72D297353CC}">
              <c16:uniqueId val="{00000002-AE8F-4058-8CB3-0C55480AA862}"/>
            </c:ext>
          </c:extLst>
        </c:ser>
        <c:ser>
          <c:idx val="3"/>
          <c:order val="3"/>
          <c:tx>
            <c:v>Urban nonmetro counties</c:v>
          </c:tx>
          <c:spPr>
            <a:solidFill>
              <a:srgbClr val="FFCC00"/>
            </a:solidFill>
            <a:ln w="12700">
              <a:solidFill>
                <a:srgbClr val="000000"/>
              </a:solidFill>
              <a:prstDash val="solid"/>
            </a:ln>
          </c:spPr>
          <c:invertIfNegative val="0"/>
          <c:dLbls>
            <c:numFmt formatCode="#,##0.0" sourceLinked="0"/>
            <c:spPr>
              <a:noFill/>
              <a:ln w="25400">
                <a:noFill/>
              </a:ln>
            </c:spPr>
            <c:txPr>
              <a:bodyPr rot="-5400000" vert="horz" wrap="square" lIns="38100" tIns="19050" rIns="38100" bIns="19050" anchor="ctr">
                <a:spAutoFit/>
              </a:bodyPr>
              <a:lstStyle/>
              <a:p>
                <a:pPr algn="ctr">
                  <a:defRPr sz="11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c:f>
              <c:strCache>
                <c:ptCount val="1"/>
                <c:pt idx="0">
                  <c:v>Internet use</c:v>
                </c:pt>
              </c:strCache>
            </c:strRef>
          </c:cat>
          <c:val>
            <c:numRef>
              <c:f>Sheet1!$E$7:$E$8</c:f>
              <c:numCache>
                <c:formatCode>General</c:formatCode>
                <c:ptCount val="1"/>
                <c:pt idx="0">
                  <c:v>70.209999999999994</c:v>
                </c:pt>
              </c:numCache>
            </c:numRef>
          </c:val>
          <c:extLst>
            <c:ext xmlns:c16="http://schemas.microsoft.com/office/drawing/2014/chart" uri="{C3380CC4-5D6E-409C-BE32-E72D297353CC}">
              <c16:uniqueId val="{00000003-AE8F-4058-8CB3-0C55480AA862}"/>
            </c:ext>
          </c:extLst>
        </c:ser>
        <c:ser>
          <c:idx val="4"/>
          <c:order val="4"/>
          <c:tx>
            <c:v>Rural nonmetro counties</c:v>
          </c:tx>
          <c:spPr>
            <a:solidFill>
              <a:srgbClr val="808080"/>
            </a:solidFill>
            <a:ln w="12700">
              <a:solidFill>
                <a:srgbClr val="000000"/>
              </a:solidFill>
              <a:prstDash val="solid"/>
            </a:ln>
          </c:spPr>
          <c:invertIfNegative val="0"/>
          <c:dLbls>
            <c:numFmt formatCode="#,##0.0" sourceLinked="0"/>
            <c:spPr>
              <a:noFill/>
              <a:ln w="25400">
                <a:noFill/>
              </a:ln>
            </c:spPr>
            <c:txPr>
              <a:bodyPr rot="-5400000" vert="horz" wrap="square" lIns="38100" tIns="19050" rIns="38100" bIns="19050" anchor="ctr">
                <a:spAutoFit/>
              </a:bodyPr>
              <a:lstStyle/>
              <a:p>
                <a:pPr algn="ctr">
                  <a:defRPr sz="11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c:f>
              <c:strCache>
                <c:ptCount val="1"/>
                <c:pt idx="0">
                  <c:v>Internet use</c:v>
                </c:pt>
              </c:strCache>
            </c:strRef>
          </c:cat>
          <c:val>
            <c:numRef>
              <c:f>Sheet1!$F$7:$F$12</c:f>
              <c:numCache>
                <c:formatCode>General</c:formatCode>
                <c:ptCount val="1"/>
                <c:pt idx="0">
                  <c:v>65.33</c:v>
                </c:pt>
              </c:numCache>
            </c:numRef>
          </c:val>
          <c:extLst>
            <c:ext xmlns:c16="http://schemas.microsoft.com/office/drawing/2014/chart" uri="{C3380CC4-5D6E-409C-BE32-E72D297353CC}">
              <c16:uniqueId val="{00000004-AE8F-4058-8CB3-0C55480AA862}"/>
            </c:ext>
          </c:extLst>
        </c:ser>
        <c:ser>
          <c:idx val="5"/>
          <c:order val="5"/>
          <c:tx>
            <c:v>All metropolitan counties</c:v>
          </c:tx>
          <c:spPr>
            <a:solidFill>
              <a:srgbClr val="92D050"/>
            </a:solidFill>
            <a:ln w="12700">
              <a:solidFill>
                <a:srgbClr val="000000"/>
              </a:solidFill>
              <a:prstDash val="solid"/>
            </a:ln>
          </c:spPr>
          <c:invertIfNegative val="0"/>
          <c:dLbls>
            <c:numFmt formatCode="#,##0.0" sourceLinked="0"/>
            <c:spPr>
              <a:noFill/>
              <a:ln w="25400">
                <a:noFill/>
              </a:ln>
            </c:spPr>
            <c:txPr>
              <a:bodyPr rot="-5400000" vert="horz" wrap="square" lIns="38100" tIns="19050" rIns="38100" bIns="19050" anchor="ctr">
                <a:spAutoFit/>
              </a:bodyPr>
              <a:lstStyle/>
              <a:p>
                <a:pPr algn="ctr">
                  <a:defRPr sz="1100" b="1" i="0" u="none" strike="noStrike" baseline="0">
                    <a:solidFill>
                      <a:srgbClr val="000000"/>
                    </a:solidFill>
                    <a:latin typeface="Arial Narrow"/>
                    <a:ea typeface="Arial Narrow"/>
                    <a:cs typeface="Arial Narrow"/>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Sheet1!$A$7</c:f>
              <c:strCache>
                <c:ptCount val="1"/>
                <c:pt idx="0">
                  <c:v>Internet use</c:v>
                </c:pt>
              </c:strCache>
            </c:strRef>
          </c:cat>
          <c:val>
            <c:numRef>
              <c:f>Sheet1!$G$7:$G$8</c:f>
              <c:numCache>
                <c:formatCode>General</c:formatCode>
                <c:ptCount val="1"/>
                <c:pt idx="0">
                  <c:v>80.34</c:v>
                </c:pt>
              </c:numCache>
            </c:numRef>
          </c:val>
          <c:extLst>
            <c:ext xmlns:c16="http://schemas.microsoft.com/office/drawing/2014/chart" uri="{C3380CC4-5D6E-409C-BE32-E72D297353CC}">
              <c16:uniqueId val="{00000005-AE8F-4058-8CB3-0C55480AA862}"/>
            </c:ext>
          </c:extLst>
        </c:ser>
        <c:ser>
          <c:idx val="6"/>
          <c:order val="6"/>
          <c:tx>
            <c:v>All nonmetropolitan counties</c:v>
          </c:tx>
          <c:spPr>
            <a:solidFill>
              <a:srgbClr val="00863D"/>
            </a:solidFill>
          </c:spPr>
          <c:invertIfNegative val="0"/>
          <c:dLbls>
            <c:numFmt formatCode="#,##0.0" sourceLinked="0"/>
            <c:spPr>
              <a:noFill/>
              <a:ln>
                <a:noFill/>
              </a:ln>
              <a:effectLst/>
            </c:spPr>
            <c:txPr>
              <a:bodyPr rot="-5400000" vert="horz" wrap="square" lIns="38100" tIns="19050" rIns="38100" bIns="19050" anchor="ctr">
                <a:spAutoFit/>
              </a:bodyPr>
              <a:lstStyle/>
              <a:p>
                <a:pPr>
                  <a:defRPr sz="1200" b="1">
                    <a:latin typeface="Arial Narrow" panose="020B0506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Sheet1!$A$7</c:f>
              <c:strCache>
                <c:ptCount val="1"/>
                <c:pt idx="0">
                  <c:v>Internet use</c:v>
                </c:pt>
              </c:strCache>
            </c:strRef>
          </c:cat>
          <c:val>
            <c:numRef>
              <c:f>Sheet1!$H$7:$H$8</c:f>
              <c:numCache>
                <c:formatCode>General</c:formatCode>
                <c:ptCount val="1"/>
                <c:pt idx="0">
                  <c:v>69.709999999999994</c:v>
                </c:pt>
              </c:numCache>
            </c:numRef>
          </c:val>
          <c:extLst>
            <c:ext xmlns:c16="http://schemas.microsoft.com/office/drawing/2014/chart" uri="{C3380CC4-5D6E-409C-BE32-E72D297353CC}">
              <c16:uniqueId val="{00000006-AE8F-4058-8CB3-0C55480AA862}"/>
            </c:ext>
          </c:extLst>
        </c:ser>
        <c:dLbls>
          <c:showLegendKey val="0"/>
          <c:showVal val="1"/>
          <c:showCatName val="0"/>
          <c:showSerName val="0"/>
          <c:showPercent val="0"/>
          <c:showBubbleSize val="0"/>
        </c:dLbls>
        <c:gapWidth val="150"/>
        <c:axId val="517006040"/>
        <c:axId val="1"/>
      </c:barChart>
      <c:catAx>
        <c:axId val="517006040"/>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300" b="1" i="0" u="none" strike="noStrike" baseline="0">
                <a:solidFill>
                  <a:srgbClr val="000000"/>
                </a:solidFill>
                <a:latin typeface="Arial Narrow"/>
                <a:ea typeface="Arial Narrow"/>
                <a:cs typeface="Arial Narrow"/>
              </a:defRPr>
            </a:pPr>
            <a:endParaRPr lang="en-US"/>
          </a:p>
        </c:txPr>
        <c:crossAx val="1"/>
        <c:crosses val="autoZero"/>
        <c:auto val="1"/>
        <c:lblAlgn val="ctr"/>
        <c:lblOffset val="100"/>
        <c:tickLblSkip val="1"/>
        <c:tickMarkSkip val="1"/>
        <c:noMultiLvlLbl val="0"/>
      </c:catAx>
      <c:valAx>
        <c:axId val="1"/>
        <c:scaling>
          <c:orientation val="minMax"/>
          <c:max val="100"/>
          <c:min val="50"/>
        </c:scaling>
        <c:delete val="0"/>
        <c:axPos val="l"/>
        <c:majorGridlines>
          <c:spPr>
            <a:ln w="3175">
              <a:solidFill>
                <a:srgbClr val="808080"/>
              </a:solidFill>
              <a:prstDash val="solid"/>
            </a:ln>
          </c:spPr>
        </c:majorGridlines>
        <c:title>
          <c:tx>
            <c:rich>
              <a:bodyPr/>
              <a:lstStyle/>
              <a:p>
                <a:pPr algn="l">
                  <a:defRPr sz="1300" b="1" i="0" u="none" strike="noStrike" baseline="0">
                    <a:solidFill>
                      <a:srgbClr val="000000"/>
                    </a:solidFill>
                    <a:latin typeface="Arial Narrow"/>
                    <a:ea typeface="Arial Narrow"/>
                    <a:cs typeface="Arial Narrow"/>
                  </a:defRPr>
                </a:pPr>
                <a:r>
                  <a:rPr lang="en-US" sz="1300"/>
                  <a:t>Percent</a:t>
                </a:r>
              </a:p>
            </c:rich>
          </c:tx>
          <c:layout>
            <c:manualLayout>
              <c:xMode val="edge"/>
              <c:yMode val="edge"/>
              <c:x val="9.9741633858267745E-3"/>
              <c:y val="0.32384544955136424"/>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300" b="1" i="0" u="none" strike="noStrike" baseline="0">
                <a:solidFill>
                  <a:srgbClr val="000000"/>
                </a:solidFill>
                <a:latin typeface="Arial Narrow"/>
                <a:ea typeface="Arial Narrow"/>
                <a:cs typeface="Arial Narrow"/>
              </a:defRPr>
            </a:pPr>
            <a:endParaRPr lang="en-US"/>
          </a:p>
        </c:txPr>
        <c:crossAx val="517006040"/>
        <c:crosses val="autoZero"/>
        <c:crossBetween val="between"/>
        <c:majorUnit val="10"/>
      </c:valAx>
      <c:spPr>
        <a:noFill/>
        <a:ln w="12700">
          <a:solidFill>
            <a:srgbClr val="808080"/>
          </a:solidFill>
          <a:prstDash val="solid"/>
        </a:ln>
      </c:spPr>
    </c:plotArea>
    <c:legend>
      <c:legendPos val="r"/>
      <c:layout>
        <c:manualLayout>
          <c:xMode val="edge"/>
          <c:yMode val="edge"/>
          <c:x val="0.29508335763585108"/>
          <c:y val="3.0871797531376415E-2"/>
          <c:w val="0.64829189754058536"/>
          <c:h val="0.2393423918680635"/>
        </c:manualLayout>
      </c:layout>
      <c:overlay val="0"/>
      <c:spPr>
        <a:noFill/>
        <a:ln w="25400">
          <a:noFill/>
        </a:ln>
      </c:spPr>
      <c:txPr>
        <a:bodyPr/>
        <a:lstStyle/>
        <a:p>
          <a:pPr>
            <a:defRPr sz="1300" b="1" i="0" u="none" strike="noStrike" baseline="0">
              <a:solidFill>
                <a:srgbClr val="000000"/>
              </a:solidFill>
              <a:latin typeface="Arial Narrow"/>
              <a:ea typeface="Arial Narrow"/>
              <a:cs typeface="Arial Narrow"/>
            </a:defRPr>
          </a:pPr>
          <a:endParaRPr lang="en-US"/>
        </a:p>
      </c:txPr>
    </c:legend>
    <c:plotVisOnly val="1"/>
    <c:dispBlanksAs val="gap"/>
    <c:showDLblsOverMax val="0"/>
  </c:chart>
  <c:spPr>
    <a:solidFill>
      <a:srgbClr val="FFFFFF"/>
    </a:solidFill>
    <a:ln w="9525">
      <a:noFill/>
    </a:ln>
  </c:spPr>
  <c:txPr>
    <a:bodyPr/>
    <a:lstStyle/>
    <a:p>
      <a:pPr>
        <a:defRPr sz="145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r>
              <a:rPr lang="en-US" sz="2000" b="1">
                <a:solidFill>
                  <a:sysClr val="windowText" lastClr="000000"/>
                </a:solidFill>
              </a:rPr>
              <a:t>HRSA FY2020 Awards with Telehealth</a:t>
            </a:r>
          </a:p>
        </c:rich>
      </c:tx>
      <c:layout>
        <c:manualLayout>
          <c:xMode val="edge"/>
          <c:yMode val="edge"/>
          <c:x val="0.14378764088923685"/>
          <c:y val="1.9474131857460605E-2"/>
        </c:manualLayout>
      </c:layout>
      <c:overlay val="0"/>
      <c:spPr>
        <a:solidFill>
          <a:sysClr val="window" lastClr="FFFFFF"/>
        </a:solid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3724520698648932"/>
          <c:y val="0.19625927847844232"/>
          <c:w val="0.51202281033552122"/>
          <c:h val="0.70091374681316698"/>
        </c:manualLayout>
      </c:layout>
      <c:pie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202C-4406-9E22-6FC0022C4124}"/>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02C-4406-9E22-6FC0022C4124}"/>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202C-4406-9E22-6FC0022C4124}"/>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202C-4406-9E22-6FC0022C4124}"/>
              </c:ext>
            </c:extLst>
          </c:dPt>
          <c:dPt>
            <c:idx val="4"/>
            <c:bubble3D val="0"/>
            <c:spPr>
              <a:solidFill>
                <a:srgbClr val="00B050"/>
              </a:solidFill>
              <a:ln w="19050">
                <a:solidFill>
                  <a:schemeClr val="lt1"/>
                </a:solidFill>
              </a:ln>
              <a:effectLst/>
            </c:spPr>
            <c:extLst>
              <c:ext xmlns:c16="http://schemas.microsoft.com/office/drawing/2014/chart" uri="{C3380CC4-5D6E-409C-BE32-E72D297353CC}">
                <c16:uniqueId val="{00000009-202C-4406-9E22-6FC0022C4124}"/>
              </c:ext>
            </c:extLst>
          </c:dPt>
          <c:dLbls>
            <c:dLbl>
              <c:idx val="0"/>
              <c:layout>
                <c:manualLayout>
                  <c:x val="-9.1989321591577095E-3"/>
                  <c:y val="-7.2574446032862708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2C-4406-9E22-6FC0022C4124}"/>
                </c:ext>
              </c:extLst>
            </c:dLbl>
            <c:dLbl>
              <c:idx val="1"/>
              <c:layout>
                <c:manualLayout>
                  <c:x val="5.7094289747305123E-3"/>
                  <c:y val="-2.072559904567875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2C-4406-9E22-6FC0022C4124}"/>
                </c:ext>
              </c:extLst>
            </c:dLbl>
            <c:dLbl>
              <c:idx val="2"/>
              <c:layout>
                <c:manualLayout>
                  <c:x val="1.4634709122898099E-2"/>
                  <c:y val="8.202851792523068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2C-4406-9E22-6FC0022C4124}"/>
                </c:ext>
              </c:extLst>
            </c:dLbl>
            <c:dLbl>
              <c:idx val="3"/>
              <c:layout>
                <c:manualLayout>
                  <c:x val="1.6634733845082551E-2"/>
                  <c:y val="2.641630756040878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2C-4406-9E22-6FC0022C4124}"/>
                </c:ext>
              </c:extLst>
            </c:dLbl>
            <c:dLbl>
              <c:idx val="4"/>
              <c:layout>
                <c:manualLayout>
                  <c:x val="4.7874510191720544E-3"/>
                  <c:y val="1.988358188750761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02C-4406-9E22-6FC0022C412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'[1]FY20 Tables'!$A$2:$A$6</c:f>
              <c:strCache>
                <c:ptCount val="5"/>
                <c:pt idx="0">
                  <c:v>BPHC</c:v>
                </c:pt>
                <c:pt idx="1">
                  <c:v>BHW</c:v>
                </c:pt>
                <c:pt idx="2">
                  <c:v>MCHB</c:v>
                </c:pt>
                <c:pt idx="3">
                  <c:v>FORHP</c:v>
                </c:pt>
                <c:pt idx="4">
                  <c:v>HAB</c:v>
                </c:pt>
              </c:strCache>
            </c:strRef>
          </c:cat>
          <c:val>
            <c:numRef>
              <c:f>'[1]FY20 Tables'!$B$2:$B$6</c:f>
              <c:numCache>
                <c:formatCode>General</c:formatCode>
                <c:ptCount val="5"/>
                <c:pt idx="0">
                  <c:v>2338</c:v>
                </c:pt>
                <c:pt idx="1">
                  <c:v>849</c:v>
                </c:pt>
                <c:pt idx="2">
                  <c:v>370</c:v>
                </c:pt>
                <c:pt idx="3">
                  <c:v>239</c:v>
                </c:pt>
                <c:pt idx="4">
                  <c:v>80</c:v>
                </c:pt>
              </c:numCache>
            </c:numRef>
          </c:val>
          <c:extLst>
            <c:ext xmlns:c16="http://schemas.microsoft.com/office/drawing/2014/chart" uri="{C3380CC4-5D6E-409C-BE32-E72D297353CC}">
              <c16:uniqueId val="{0000000A-202C-4406-9E22-6FC0022C412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3.0577030143959277E-2"/>
          <c:y val="0.90889822328369341"/>
          <c:w val="0.95146265807683128"/>
          <c:h val="8.398197460057355E-2"/>
        </c:manualLayout>
      </c:layout>
      <c:overlay val="0"/>
      <c:spPr>
        <a:noFill/>
        <a:ln>
          <a:noFill/>
        </a:ln>
        <a:effectLst/>
      </c:spPr>
      <c:txPr>
        <a:bodyPr rot="0" spcFirstLastPara="1" vertOverflow="ellipsis" vert="horz" wrap="square" anchor="ctr" anchorCtr="1"/>
        <a:lstStyle/>
        <a:p>
          <a:pPr rtl="0">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en-US" sz="2000" b="1">
                <a:solidFill>
                  <a:sysClr val="windowText" lastClr="000000"/>
                </a:solidFill>
              </a:rPr>
              <a:t>Awards</a:t>
            </a:r>
            <a:r>
              <a:rPr lang="en-US" sz="2000" b="1" baseline="0">
                <a:solidFill>
                  <a:sysClr val="windowText" lastClr="000000"/>
                </a:solidFill>
              </a:rPr>
              <a:t> by</a:t>
            </a:r>
            <a:r>
              <a:rPr lang="en-US" sz="2000" b="1">
                <a:solidFill>
                  <a:sysClr val="windowText" lastClr="000000"/>
                </a:solidFill>
              </a:rPr>
              <a:t> Telehealth Use</a:t>
            </a:r>
          </a:p>
        </c:rich>
      </c:tx>
      <c:layout>
        <c:manualLayout>
          <c:xMode val="edge"/>
          <c:yMode val="edge"/>
          <c:x val="0.2187146827234831"/>
          <c:y val="5.2054563446921387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43513076640308052"/>
          <c:y val="0.19173688107671238"/>
          <c:w val="0.49040832603958201"/>
          <c:h val="0.67422703412073492"/>
        </c:manualLayout>
      </c:layout>
      <c:barChart>
        <c:barDir val="bar"/>
        <c:grouping val="clustered"/>
        <c:varyColors val="0"/>
        <c:ser>
          <c:idx val="3"/>
          <c:order val="3"/>
          <c:tx>
            <c:strRef>
              <c:f>'[HRSA Telehealth Inventory FY20 Graphs.xlsx]FY20 Tables'!$H$1:$H$2</c:f>
              <c:strCache>
                <c:ptCount val="2"/>
                <c:pt idx="0">
                  <c:v>Telehealth Use in Award</c:v>
                </c:pt>
                <c:pt idx="1">
                  <c:v>Total</c:v>
                </c:pt>
              </c:strCache>
            </c:strRef>
          </c:tx>
          <c:spPr>
            <a:solidFill>
              <a:srgbClr val="C00000"/>
            </a:solidFill>
            <a:ln>
              <a:noFill/>
            </a:ln>
            <a:effectLst/>
          </c:spPr>
          <c:invertIfNegative val="0"/>
          <c:cat>
            <c:strRef>
              <c:f>'[1]FY20 Tables'!$D$3:$D$13</c:f>
              <c:strCache>
                <c:ptCount val="9"/>
                <c:pt idx="0">
                  <c:v>Research/Reports</c:v>
                </c:pt>
                <c:pt idx="1">
                  <c:v>Administrative Support</c:v>
                </c:pt>
                <c:pt idx="2">
                  <c:v>Technical Assistance</c:v>
                </c:pt>
                <c:pt idx="3">
                  <c:v>Infrastructure Development</c:v>
                </c:pt>
                <c:pt idx="4">
                  <c:v>Distance Learning (ECHO)</c:v>
                </c:pt>
                <c:pt idx="5">
                  <c:v>Clinician Support</c:v>
                </c:pt>
                <c:pt idx="6">
                  <c:v>Distance Learning (Not ECHO)</c:v>
                </c:pt>
                <c:pt idx="7">
                  <c:v>Clinical Services</c:v>
                </c:pt>
                <c:pt idx="8">
                  <c:v>Workforce Training</c:v>
                </c:pt>
              </c:strCache>
              <c:extLst/>
            </c:strRef>
          </c:cat>
          <c:val>
            <c:numRef>
              <c:f>'[1]FY20 Tables'!$H$3:$H$13</c:f>
              <c:numCache>
                <c:formatCode>General</c:formatCode>
                <c:ptCount val="9"/>
                <c:pt idx="0">
                  <c:v>55</c:v>
                </c:pt>
                <c:pt idx="1">
                  <c:v>104</c:v>
                </c:pt>
                <c:pt idx="2">
                  <c:v>108</c:v>
                </c:pt>
                <c:pt idx="3">
                  <c:v>158</c:v>
                </c:pt>
                <c:pt idx="4">
                  <c:v>270</c:v>
                </c:pt>
                <c:pt idx="5">
                  <c:v>310</c:v>
                </c:pt>
                <c:pt idx="6">
                  <c:v>403</c:v>
                </c:pt>
                <c:pt idx="7">
                  <c:v>588</c:v>
                </c:pt>
                <c:pt idx="8">
                  <c:v>767</c:v>
                </c:pt>
              </c:numCache>
              <c:extLst/>
            </c:numRef>
          </c:val>
          <c:extLst>
            <c:ext xmlns:c16="http://schemas.microsoft.com/office/drawing/2014/chart" uri="{C3380CC4-5D6E-409C-BE32-E72D297353CC}">
              <c16:uniqueId val="{00000000-B38D-495B-93F8-D6BBBA906586}"/>
            </c:ext>
          </c:extLst>
        </c:ser>
        <c:dLbls>
          <c:showLegendKey val="0"/>
          <c:showVal val="0"/>
          <c:showCatName val="0"/>
          <c:showSerName val="0"/>
          <c:showPercent val="0"/>
          <c:showBubbleSize val="0"/>
        </c:dLbls>
        <c:gapWidth val="219"/>
        <c:axId val="404934512"/>
        <c:axId val="404934840"/>
        <c:extLst>
          <c:ext xmlns:c15="http://schemas.microsoft.com/office/drawing/2012/chart" uri="{02D57815-91ED-43cb-92C2-25804820EDAC}">
            <c15:filteredBarSeries>
              <c15:ser>
                <c:idx val="0"/>
                <c:order val="0"/>
                <c:tx>
                  <c:strRef>
                    <c:extLst>
                      <c:ext uri="{02D57815-91ED-43cb-92C2-25804820EDAC}">
                        <c15:formulaRef>
                          <c15:sqref>'[HRSA Telehealth Inventory FY20 Graphs.xlsx]FY20 Tables'!$E$1:$E$2</c15:sqref>
                        </c15:formulaRef>
                      </c:ext>
                    </c:extLst>
                    <c:strCache>
                      <c:ptCount val="2"/>
                      <c:pt idx="0">
                        <c:v>Telehealth Use in Award</c:v>
                      </c:pt>
                      <c:pt idx="1">
                        <c:v>Primary</c:v>
                      </c:pt>
                    </c:strCache>
                  </c:strRef>
                </c:tx>
                <c:spPr>
                  <a:solidFill>
                    <a:schemeClr val="accent1"/>
                  </a:solidFill>
                  <a:ln>
                    <a:noFill/>
                  </a:ln>
                  <a:effectLst/>
                </c:spPr>
                <c:invertIfNegative val="0"/>
                <c:cat>
                  <c:strRef>
                    <c:extLst>
                      <c:ext uri="{02D57815-91ED-43cb-92C2-25804820EDAC}">
                        <c15:formulaRef>
                          <c15:sqref>'[1]FY20 Tables'!$D$3:$D$13</c15:sqref>
                        </c15:formulaRef>
                      </c:ext>
                    </c:extLst>
                    <c:strCache>
                      <c:ptCount val="9"/>
                      <c:pt idx="0">
                        <c:v>Research/Reports</c:v>
                      </c:pt>
                      <c:pt idx="1">
                        <c:v>Administrative Support</c:v>
                      </c:pt>
                      <c:pt idx="2">
                        <c:v>Technical Assistance</c:v>
                      </c:pt>
                      <c:pt idx="3">
                        <c:v>Infrastructure Development</c:v>
                      </c:pt>
                      <c:pt idx="4">
                        <c:v>Distance Learning (ECHO)</c:v>
                      </c:pt>
                      <c:pt idx="5">
                        <c:v>Clinician Support</c:v>
                      </c:pt>
                      <c:pt idx="6">
                        <c:v>Distance Learning (Not ECHO)</c:v>
                      </c:pt>
                      <c:pt idx="7">
                        <c:v>Clinical Services</c:v>
                      </c:pt>
                      <c:pt idx="8">
                        <c:v>Workforce Training</c:v>
                      </c:pt>
                    </c:strCache>
                  </c:strRef>
                </c:cat>
                <c:val>
                  <c:numRef>
                    <c:extLst>
                      <c:ext uri="{02D57815-91ED-43cb-92C2-25804820EDAC}">
                        <c15:formulaRef>
                          <c15:sqref>'[1]FY20 Tables'!$E$3:$E$13</c15:sqref>
                        </c15:formulaRef>
                      </c:ext>
                    </c:extLst>
                    <c:numCache>
                      <c:formatCode>General</c:formatCode>
                      <c:ptCount val="9"/>
                      <c:pt idx="0">
                        <c:v>11</c:v>
                      </c:pt>
                      <c:pt idx="1">
                        <c:v>20</c:v>
                      </c:pt>
                      <c:pt idx="2">
                        <c:v>47</c:v>
                      </c:pt>
                      <c:pt idx="3">
                        <c:v>21</c:v>
                      </c:pt>
                      <c:pt idx="4">
                        <c:v>80</c:v>
                      </c:pt>
                      <c:pt idx="5">
                        <c:v>134</c:v>
                      </c:pt>
                      <c:pt idx="6">
                        <c:v>145</c:v>
                      </c:pt>
                      <c:pt idx="7">
                        <c:v>408</c:v>
                      </c:pt>
                      <c:pt idx="8">
                        <c:v>560</c:v>
                      </c:pt>
                    </c:numCache>
                  </c:numRef>
                </c:val>
                <c:extLst>
                  <c:ext xmlns:c16="http://schemas.microsoft.com/office/drawing/2014/chart" uri="{C3380CC4-5D6E-409C-BE32-E72D297353CC}">
                    <c16:uniqueId val="{00000001-B38D-495B-93F8-D6BBBA906586}"/>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'[HRSA Telehealth Inventory FY20 Graphs.xlsx]FY20 Tables'!$F$1:$F$2</c15:sqref>
                        </c15:formulaRef>
                      </c:ext>
                    </c:extLst>
                    <c:strCache>
                      <c:ptCount val="2"/>
                      <c:pt idx="0">
                        <c:v>Telehealth Use in Award</c:v>
                      </c:pt>
                      <c:pt idx="1">
                        <c:v>Secondary</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'[1]FY20 Tables'!$D$3:$D$13</c15:sqref>
                        </c15:formulaRef>
                      </c:ext>
                    </c:extLst>
                    <c:strCache>
                      <c:ptCount val="9"/>
                      <c:pt idx="0">
                        <c:v>Research/Reports</c:v>
                      </c:pt>
                      <c:pt idx="1">
                        <c:v>Administrative Support</c:v>
                      </c:pt>
                      <c:pt idx="2">
                        <c:v>Technical Assistance</c:v>
                      </c:pt>
                      <c:pt idx="3">
                        <c:v>Infrastructure Development</c:v>
                      </c:pt>
                      <c:pt idx="4">
                        <c:v>Distance Learning (ECHO)</c:v>
                      </c:pt>
                      <c:pt idx="5">
                        <c:v>Clinician Support</c:v>
                      </c:pt>
                      <c:pt idx="6">
                        <c:v>Distance Learning (Not ECHO)</c:v>
                      </c:pt>
                      <c:pt idx="7">
                        <c:v>Clinical Services</c:v>
                      </c:pt>
                      <c:pt idx="8">
                        <c:v>Workforce Training</c:v>
                      </c:pt>
                    </c:strCache>
                  </c:strRef>
                </c:cat>
                <c:val>
                  <c:numRef>
                    <c:extLst xmlns:c15="http://schemas.microsoft.com/office/drawing/2012/chart">
                      <c:ext xmlns:c15="http://schemas.microsoft.com/office/drawing/2012/chart" uri="{02D57815-91ED-43cb-92C2-25804820EDAC}">
                        <c15:formulaRef>
                          <c15:sqref>'[1]FY20 Tables'!$F$3:$F$13</c15:sqref>
                        </c15:formulaRef>
                      </c:ext>
                    </c:extLst>
                    <c:numCache>
                      <c:formatCode>General</c:formatCode>
                      <c:ptCount val="9"/>
                      <c:pt idx="0">
                        <c:v>16</c:v>
                      </c:pt>
                      <c:pt idx="1">
                        <c:v>36</c:v>
                      </c:pt>
                      <c:pt idx="2">
                        <c:v>27</c:v>
                      </c:pt>
                      <c:pt idx="3">
                        <c:v>100</c:v>
                      </c:pt>
                      <c:pt idx="4">
                        <c:v>159</c:v>
                      </c:pt>
                      <c:pt idx="5">
                        <c:v>163</c:v>
                      </c:pt>
                      <c:pt idx="6">
                        <c:v>143</c:v>
                      </c:pt>
                      <c:pt idx="7">
                        <c:v>158</c:v>
                      </c:pt>
                      <c:pt idx="8">
                        <c:v>154</c:v>
                      </c:pt>
                    </c:numCache>
                  </c:numRef>
                </c:val>
                <c:extLst xmlns:c15="http://schemas.microsoft.com/office/drawing/2012/chart">
                  <c:ext xmlns:c16="http://schemas.microsoft.com/office/drawing/2014/chart" uri="{C3380CC4-5D6E-409C-BE32-E72D297353CC}">
                    <c16:uniqueId val="{00000002-B38D-495B-93F8-D6BBBA90658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'[HRSA Telehealth Inventory FY20 Graphs.xlsx]FY20 Tables'!$G$1:$G$2</c15:sqref>
                        </c15:formulaRef>
                      </c:ext>
                    </c:extLst>
                    <c:strCache>
                      <c:ptCount val="2"/>
                      <c:pt idx="0">
                        <c:v>Telehealth Use in Award</c:v>
                      </c:pt>
                      <c:pt idx="1">
                        <c:v>Tertiary</c:v>
                      </c:pt>
                    </c:strCache>
                  </c:strRef>
                </c:tx>
                <c:spPr>
                  <a:solidFill>
                    <a:schemeClr val="accent3"/>
                  </a:solidFill>
                  <a:ln>
                    <a:noFill/>
                  </a:ln>
                  <a:effectLst/>
                </c:spPr>
                <c:invertIfNegative val="0"/>
                <c:dPt>
                  <c:idx val="0"/>
                  <c:invertIfNegative val="0"/>
                  <c:bubble3D val="0"/>
                  <c:spPr>
                    <a:solidFill>
                      <a:schemeClr val="accent2"/>
                    </a:solidFill>
                    <a:ln>
                      <a:noFill/>
                    </a:ln>
                    <a:effectLst/>
                  </c:spPr>
                  <c:extLst xmlns:c15="http://schemas.microsoft.com/office/drawing/2012/chart">
                    <c:ext xmlns:c16="http://schemas.microsoft.com/office/drawing/2014/chart" uri="{C3380CC4-5D6E-409C-BE32-E72D297353CC}">
                      <c16:uniqueId val="{00000004-B38D-495B-93F8-D6BBBA906586}"/>
                    </c:ext>
                  </c:extLst>
                </c:dPt>
                <c:dPt>
                  <c:idx val="2"/>
                  <c:invertIfNegative val="0"/>
                  <c:bubble3D val="0"/>
                  <c:spPr>
                    <a:solidFill>
                      <a:srgbClr val="002060"/>
                    </a:solidFill>
                    <a:ln>
                      <a:noFill/>
                    </a:ln>
                    <a:effectLst/>
                  </c:spPr>
                  <c:extLst xmlns:c15="http://schemas.microsoft.com/office/drawing/2012/chart">
                    <c:ext xmlns:c16="http://schemas.microsoft.com/office/drawing/2014/chart" uri="{C3380CC4-5D6E-409C-BE32-E72D297353CC}">
                      <c16:uniqueId val="{00000006-B38D-495B-93F8-D6BBBA906586}"/>
                    </c:ext>
                  </c:extLst>
                </c:dPt>
                <c:dPt>
                  <c:idx val="3"/>
                  <c:invertIfNegative val="0"/>
                  <c:bubble3D val="0"/>
                  <c:spPr>
                    <a:solidFill>
                      <a:srgbClr val="0070C0"/>
                    </a:solidFill>
                    <a:ln>
                      <a:noFill/>
                    </a:ln>
                    <a:effectLst/>
                  </c:spPr>
                  <c:extLst xmlns:c15="http://schemas.microsoft.com/office/drawing/2012/chart">
                    <c:ext xmlns:c16="http://schemas.microsoft.com/office/drawing/2014/chart" uri="{C3380CC4-5D6E-409C-BE32-E72D297353CC}">
                      <c16:uniqueId val="{00000008-B38D-495B-93F8-D6BBBA906586}"/>
                    </c:ext>
                  </c:extLst>
                </c:dPt>
                <c:dPt>
                  <c:idx val="4"/>
                  <c:invertIfNegative val="0"/>
                  <c:bubble3D val="0"/>
                  <c:spPr>
                    <a:solidFill>
                      <a:srgbClr val="FFC000"/>
                    </a:solidFill>
                    <a:ln>
                      <a:noFill/>
                    </a:ln>
                    <a:effectLst/>
                  </c:spPr>
                  <c:extLst xmlns:c15="http://schemas.microsoft.com/office/drawing/2012/chart">
                    <c:ext xmlns:c16="http://schemas.microsoft.com/office/drawing/2014/chart" uri="{C3380CC4-5D6E-409C-BE32-E72D297353CC}">
                      <c16:uniqueId val="{0000000A-B38D-495B-93F8-D6BBBA906586}"/>
                    </c:ext>
                  </c:extLst>
                </c:dPt>
                <c:dPt>
                  <c:idx val="8"/>
                  <c:invertIfNegative val="0"/>
                  <c:bubble3D val="0"/>
                  <c:spPr>
                    <a:solidFill>
                      <a:schemeClr val="accent6"/>
                    </a:solidFill>
                    <a:ln>
                      <a:noFill/>
                    </a:ln>
                    <a:effectLst/>
                  </c:spPr>
                  <c:extLst xmlns:c15="http://schemas.microsoft.com/office/drawing/2012/chart">
                    <c:ext xmlns:c16="http://schemas.microsoft.com/office/drawing/2014/chart" uri="{C3380CC4-5D6E-409C-BE32-E72D297353CC}">
                      <c16:uniqueId val="{0000000C-B38D-495B-93F8-D6BBBA906586}"/>
                    </c:ext>
                  </c:extLst>
                </c:dPt>
                <c:cat>
                  <c:strRef>
                    <c:extLst xmlns:c15="http://schemas.microsoft.com/office/drawing/2012/chart">
                      <c:ext xmlns:c15="http://schemas.microsoft.com/office/drawing/2012/chart" uri="{02D57815-91ED-43cb-92C2-25804820EDAC}">
                        <c15:formulaRef>
                          <c15:sqref>'[1]FY20 Tables'!$D$3:$D$13</c15:sqref>
                        </c15:formulaRef>
                      </c:ext>
                    </c:extLst>
                    <c:strCache>
                      <c:ptCount val="9"/>
                      <c:pt idx="0">
                        <c:v>Research/Reports</c:v>
                      </c:pt>
                      <c:pt idx="1">
                        <c:v>Administrative Support</c:v>
                      </c:pt>
                      <c:pt idx="2">
                        <c:v>Technical Assistance</c:v>
                      </c:pt>
                      <c:pt idx="3">
                        <c:v>Infrastructure Development</c:v>
                      </c:pt>
                      <c:pt idx="4">
                        <c:v>Distance Learning (ECHO)</c:v>
                      </c:pt>
                      <c:pt idx="5">
                        <c:v>Clinician Support</c:v>
                      </c:pt>
                      <c:pt idx="6">
                        <c:v>Distance Learning (Not ECHO)</c:v>
                      </c:pt>
                      <c:pt idx="7">
                        <c:v>Clinical Services</c:v>
                      </c:pt>
                      <c:pt idx="8">
                        <c:v>Workforce Training</c:v>
                      </c:pt>
                    </c:strCache>
                  </c:strRef>
                </c:cat>
                <c:val>
                  <c:numRef>
                    <c:extLst xmlns:c15="http://schemas.microsoft.com/office/drawing/2012/chart">
                      <c:ext xmlns:c15="http://schemas.microsoft.com/office/drawing/2012/chart" uri="{02D57815-91ED-43cb-92C2-25804820EDAC}">
                        <c15:formulaRef>
                          <c15:sqref>'[1]FY20 Tables'!$G$3:$G$13</c15:sqref>
                        </c15:formulaRef>
                      </c:ext>
                    </c:extLst>
                    <c:numCache>
                      <c:formatCode>General</c:formatCode>
                      <c:ptCount val="9"/>
                      <c:pt idx="0">
                        <c:v>28</c:v>
                      </c:pt>
                      <c:pt idx="1">
                        <c:v>48</c:v>
                      </c:pt>
                      <c:pt idx="2">
                        <c:v>34</c:v>
                      </c:pt>
                      <c:pt idx="3">
                        <c:v>37</c:v>
                      </c:pt>
                      <c:pt idx="4">
                        <c:v>31</c:v>
                      </c:pt>
                      <c:pt idx="5">
                        <c:v>13</c:v>
                      </c:pt>
                      <c:pt idx="6">
                        <c:v>115</c:v>
                      </c:pt>
                      <c:pt idx="7">
                        <c:v>22</c:v>
                      </c:pt>
                      <c:pt idx="8">
                        <c:v>53</c:v>
                      </c:pt>
                    </c:numCache>
                  </c:numRef>
                </c:val>
                <c:extLst xmlns:c15="http://schemas.microsoft.com/office/drawing/2012/chart">
                  <c:ext xmlns:c16="http://schemas.microsoft.com/office/drawing/2014/chart" uri="{C3380CC4-5D6E-409C-BE32-E72D297353CC}">
                    <c16:uniqueId val="{0000000D-B38D-495B-93F8-D6BBBA906586}"/>
                  </c:ext>
                </c:extLst>
              </c15:ser>
            </c15:filteredBarSeries>
          </c:ext>
        </c:extLst>
      </c:barChart>
      <c:catAx>
        <c:axId val="404934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404934840"/>
        <c:crosses val="autoZero"/>
        <c:auto val="1"/>
        <c:lblAlgn val="ctr"/>
        <c:lblOffset val="100"/>
        <c:noMultiLvlLbl val="0"/>
      </c:catAx>
      <c:valAx>
        <c:axId val="404934840"/>
        <c:scaling>
          <c:orientation val="minMax"/>
          <c:max val="8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b="1">
                    <a:solidFill>
                      <a:sysClr val="windowText" lastClr="000000"/>
                    </a:solidFill>
                  </a:rPr>
                  <a:t>Number of Awards</a:t>
                </a:r>
              </a:p>
            </c:rich>
          </c:tx>
          <c:layout>
            <c:manualLayout>
              <c:xMode val="edge"/>
              <c:yMode val="edge"/>
              <c:x val="0.54738856738859976"/>
              <c:y val="0.9403921201961712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404934512"/>
        <c:crosses val="autoZero"/>
        <c:crossBetween val="between"/>
        <c:majorUnit val="200"/>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en-US" sz="2000" b="1">
                <a:solidFill>
                  <a:sysClr val="windowText" lastClr="000000"/>
                </a:solidFill>
              </a:rPr>
              <a:t>Awards </a:t>
            </a:r>
            <a:r>
              <a:rPr lang="en-US" sz="2000" b="1" baseline="0">
                <a:solidFill>
                  <a:sysClr val="windowText" lastClr="000000"/>
                </a:solidFill>
              </a:rPr>
              <a:t>by</a:t>
            </a:r>
            <a:r>
              <a:rPr lang="en-US" sz="2000" b="1">
                <a:solidFill>
                  <a:sysClr val="windowText" lastClr="000000"/>
                </a:solidFill>
              </a:rPr>
              <a:t> Clinical</a:t>
            </a:r>
            <a:r>
              <a:rPr lang="en-US" sz="2000" b="1" baseline="0">
                <a:solidFill>
                  <a:sysClr val="windowText" lastClr="000000"/>
                </a:solidFill>
              </a:rPr>
              <a:t> </a:t>
            </a:r>
            <a:r>
              <a:rPr lang="en-US" sz="2000" b="1">
                <a:solidFill>
                  <a:sysClr val="windowText" lastClr="000000"/>
                </a:solidFill>
              </a:rPr>
              <a:t>Focus</a:t>
            </a:r>
          </a:p>
        </c:rich>
      </c:tx>
      <c:layout>
        <c:manualLayout>
          <c:xMode val="edge"/>
          <c:yMode val="edge"/>
          <c:x val="0.23807870370370371"/>
          <c:y val="3.7155689317701975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43179894845412692"/>
          <c:y val="0.14697749395498791"/>
          <c:w val="0.51018121399300131"/>
          <c:h val="0.71100390017877257"/>
        </c:manualLayout>
      </c:layout>
      <c:barChart>
        <c:barDir val="bar"/>
        <c:grouping val="clustered"/>
        <c:varyColors val="0"/>
        <c:ser>
          <c:idx val="3"/>
          <c:order val="3"/>
          <c:tx>
            <c:strRef>
              <c:f>'[HRSA Telehealth Inventory FY20 Graphs.xlsx]FY20 Tables'!$H$16</c:f>
              <c:strCache>
                <c:ptCount val="1"/>
                <c:pt idx="0">
                  <c:v>Total</c:v>
                </c:pt>
              </c:strCache>
            </c:strRef>
          </c:tx>
          <c:spPr>
            <a:solidFill>
              <a:srgbClr val="002060"/>
            </a:solidFill>
            <a:ln>
              <a:noFill/>
            </a:ln>
            <a:effectLst/>
          </c:spPr>
          <c:invertIfNegative val="0"/>
          <c:cat>
            <c:strRef>
              <c:f>'[1]FY20 Tables'!$D$17:$D$30</c:f>
              <c:strCache>
                <c:ptCount val="14"/>
                <c:pt idx="0">
                  <c:v>IPV</c:v>
                </c:pt>
                <c:pt idx="1">
                  <c:v>Genetics</c:v>
                </c:pt>
                <c:pt idx="2">
                  <c:v>Oral Health</c:v>
                </c:pt>
                <c:pt idx="3">
                  <c:v>Maternal Health</c:v>
                </c:pt>
                <c:pt idx="4">
                  <c:v>Emergency/Critical/Intensive Care</c:v>
                </c:pt>
                <c:pt idx="5">
                  <c:v>Disease Specific</c:v>
                </c:pt>
                <c:pt idx="6">
                  <c:v>HIV/AIDS</c:v>
                </c:pt>
                <c:pt idx="7">
                  <c:v>Geriatric</c:v>
                </c:pt>
                <c:pt idx="8">
                  <c:v>Chronic Disease</c:v>
                </c:pt>
                <c:pt idx="9">
                  <c:v>Pediatric</c:v>
                </c:pt>
                <c:pt idx="10">
                  <c:v>COVID-19</c:v>
                </c:pt>
                <c:pt idx="11">
                  <c:v>Primary Care</c:v>
                </c:pt>
                <c:pt idx="12">
                  <c:v>Behavioral SUD/OUD</c:v>
                </c:pt>
                <c:pt idx="13">
                  <c:v>Behavioral Mental Health</c:v>
                </c:pt>
              </c:strCache>
            </c:strRef>
          </c:cat>
          <c:val>
            <c:numRef>
              <c:f>'[1]FY20 Tables'!$H$17:$H$30</c:f>
              <c:numCache>
                <c:formatCode>General</c:formatCode>
                <c:ptCount val="14"/>
                <c:pt idx="0">
                  <c:v>2</c:v>
                </c:pt>
                <c:pt idx="1">
                  <c:v>15</c:v>
                </c:pt>
                <c:pt idx="2">
                  <c:v>27</c:v>
                </c:pt>
                <c:pt idx="3">
                  <c:v>30</c:v>
                </c:pt>
                <c:pt idx="4">
                  <c:v>38</c:v>
                </c:pt>
                <c:pt idx="5">
                  <c:v>70</c:v>
                </c:pt>
                <c:pt idx="6">
                  <c:v>73</c:v>
                </c:pt>
                <c:pt idx="7">
                  <c:v>112</c:v>
                </c:pt>
                <c:pt idx="8">
                  <c:v>116</c:v>
                </c:pt>
                <c:pt idx="9">
                  <c:v>160</c:v>
                </c:pt>
                <c:pt idx="10">
                  <c:v>189</c:v>
                </c:pt>
                <c:pt idx="11">
                  <c:v>253</c:v>
                </c:pt>
                <c:pt idx="12">
                  <c:v>317</c:v>
                </c:pt>
                <c:pt idx="13">
                  <c:v>340</c:v>
                </c:pt>
              </c:numCache>
            </c:numRef>
          </c:val>
          <c:extLst>
            <c:ext xmlns:c16="http://schemas.microsoft.com/office/drawing/2014/chart" uri="{C3380CC4-5D6E-409C-BE32-E72D297353CC}">
              <c16:uniqueId val="{00000000-62E3-4FC8-AB35-A7BB0FF449E9}"/>
            </c:ext>
          </c:extLst>
        </c:ser>
        <c:dLbls>
          <c:showLegendKey val="0"/>
          <c:showVal val="0"/>
          <c:showCatName val="0"/>
          <c:showSerName val="0"/>
          <c:showPercent val="0"/>
          <c:showBubbleSize val="0"/>
        </c:dLbls>
        <c:gapWidth val="219"/>
        <c:axId val="404934512"/>
        <c:axId val="404934840"/>
        <c:extLst>
          <c:ext xmlns:c15="http://schemas.microsoft.com/office/drawing/2012/chart" uri="{02D57815-91ED-43cb-92C2-25804820EDAC}">
            <c15:filteredBarSeries>
              <c15:ser>
                <c:idx val="0"/>
                <c:order val="0"/>
                <c:tx>
                  <c:strRef>
                    <c:extLst>
                      <c:ext uri="{02D57815-91ED-43cb-92C2-25804820EDAC}">
                        <c15:formulaRef>
                          <c15:sqref>'[HRSA Telehealth Inventory FY20 Graphs.xlsx]FY20 Tables'!$E$16</c15:sqref>
                        </c15:formulaRef>
                      </c:ext>
                    </c:extLst>
                    <c:strCache>
                      <c:ptCount val="1"/>
                      <c:pt idx="0">
                        <c:v>Primary</c:v>
                      </c:pt>
                    </c:strCache>
                  </c:strRef>
                </c:tx>
                <c:spPr>
                  <a:solidFill>
                    <a:schemeClr val="accent1"/>
                  </a:solidFill>
                  <a:ln>
                    <a:noFill/>
                  </a:ln>
                  <a:effectLst/>
                </c:spPr>
                <c:invertIfNegative val="0"/>
                <c:cat>
                  <c:strRef>
                    <c:extLst>
                      <c:ext uri="{02D57815-91ED-43cb-92C2-25804820EDAC}">
                        <c15:formulaRef>
                          <c15:sqref>'[1]FY20 Tables'!$D$17:$D$30</c15:sqref>
                        </c15:formulaRef>
                      </c:ext>
                    </c:extLst>
                    <c:strCache>
                      <c:ptCount val="14"/>
                      <c:pt idx="0">
                        <c:v>IPV</c:v>
                      </c:pt>
                      <c:pt idx="1">
                        <c:v>Genetics</c:v>
                      </c:pt>
                      <c:pt idx="2">
                        <c:v>Oral Health</c:v>
                      </c:pt>
                      <c:pt idx="3">
                        <c:v>Maternal Health</c:v>
                      </c:pt>
                      <c:pt idx="4">
                        <c:v>Emergency/Critical/Intensive Care</c:v>
                      </c:pt>
                      <c:pt idx="5">
                        <c:v>Disease Specific</c:v>
                      </c:pt>
                      <c:pt idx="6">
                        <c:v>HIV/AIDS</c:v>
                      </c:pt>
                      <c:pt idx="7">
                        <c:v>Geriatric</c:v>
                      </c:pt>
                      <c:pt idx="8">
                        <c:v>Chronic Disease</c:v>
                      </c:pt>
                      <c:pt idx="9">
                        <c:v>Pediatric</c:v>
                      </c:pt>
                      <c:pt idx="10">
                        <c:v>COVID-19</c:v>
                      </c:pt>
                      <c:pt idx="11">
                        <c:v>Primary Care</c:v>
                      </c:pt>
                      <c:pt idx="12">
                        <c:v>Behavioral SUD/OUD</c:v>
                      </c:pt>
                      <c:pt idx="13">
                        <c:v>Behavioral Mental Health</c:v>
                      </c:pt>
                    </c:strCache>
                  </c:strRef>
                </c:cat>
                <c:val>
                  <c:numRef>
                    <c:extLst>
                      <c:ext uri="{02D57815-91ED-43cb-92C2-25804820EDAC}">
                        <c15:formulaRef>
                          <c15:sqref>'[1]FY20 Tables'!$E$17:$E$30</c15:sqref>
                        </c15:formulaRef>
                      </c:ext>
                    </c:extLst>
                    <c:numCache>
                      <c:formatCode>General</c:formatCode>
                      <c:ptCount val="14"/>
                      <c:pt idx="0">
                        <c:v>0</c:v>
                      </c:pt>
                      <c:pt idx="1">
                        <c:v>11</c:v>
                      </c:pt>
                      <c:pt idx="2">
                        <c:v>24</c:v>
                      </c:pt>
                      <c:pt idx="3">
                        <c:v>4</c:v>
                      </c:pt>
                      <c:pt idx="4">
                        <c:v>23</c:v>
                      </c:pt>
                      <c:pt idx="5">
                        <c:v>54</c:v>
                      </c:pt>
                      <c:pt idx="6">
                        <c:v>56</c:v>
                      </c:pt>
                      <c:pt idx="7">
                        <c:v>15</c:v>
                      </c:pt>
                      <c:pt idx="8">
                        <c:v>74</c:v>
                      </c:pt>
                      <c:pt idx="9">
                        <c:v>111</c:v>
                      </c:pt>
                      <c:pt idx="10">
                        <c:v>133</c:v>
                      </c:pt>
                      <c:pt idx="11">
                        <c:v>157</c:v>
                      </c:pt>
                      <c:pt idx="12">
                        <c:v>227</c:v>
                      </c:pt>
                      <c:pt idx="13">
                        <c:v>160</c:v>
                      </c:pt>
                    </c:numCache>
                  </c:numRef>
                </c:val>
                <c:extLst>
                  <c:ext xmlns:c16="http://schemas.microsoft.com/office/drawing/2014/chart" uri="{C3380CC4-5D6E-409C-BE32-E72D297353CC}">
                    <c16:uniqueId val="{00000001-62E3-4FC8-AB35-A7BB0FF449E9}"/>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'[HRSA Telehealth Inventory FY20 Graphs.xlsx]FY20 Tables'!$F$16</c15:sqref>
                        </c15:formulaRef>
                      </c:ext>
                    </c:extLst>
                    <c:strCache>
                      <c:ptCount val="1"/>
                      <c:pt idx="0">
                        <c:v>Secondary</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'[1]FY20 Tables'!$D$17:$D$30</c15:sqref>
                        </c15:formulaRef>
                      </c:ext>
                    </c:extLst>
                    <c:strCache>
                      <c:ptCount val="14"/>
                      <c:pt idx="0">
                        <c:v>IPV</c:v>
                      </c:pt>
                      <c:pt idx="1">
                        <c:v>Genetics</c:v>
                      </c:pt>
                      <c:pt idx="2">
                        <c:v>Oral Health</c:v>
                      </c:pt>
                      <c:pt idx="3">
                        <c:v>Maternal Health</c:v>
                      </c:pt>
                      <c:pt idx="4">
                        <c:v>Emergency/Critical/Intensive Care</c:v>
                      </c:pt>
                      <c:pt idx="5">
                        <c:v>Disease Specific</c:v>
                      </c:pt>
                      <c:pt idx="6">
                        <c:v>HIV/AIDS</c:v>
                      </c:pt>
                      <c:pt idx="7">
                        <c:v>Geriatric</c:v>
                      </c:pt>
                      <c:pt idx="8">
                        <c:v>Chronic Disease</c:v>
                      </c:pt>
                      <c:pt idx="9">
                        <c:v>Pediatric</c:v>
                      </c:pt>
                      <c:pt idx="10">
                        <c:v>COVID-19</c:v>
                      </c:pt>
                      <c:pt idx="11">
                        <c:v>Primary Care</c:v>
                      </c:pt>
                      <c:pt idx="12">
                        <c:v>Behavioral SUD/OUD</c:v>
                      </c:pt>
                      <c:pt idx="13">
                        <c:v>Behavioral Mental Health</c:v>
                      </c:pt>
                    </c:strCache>
                  </c:strRef>
                </c:cat>
                <c:val>
                  <c:numRef>
                    <c:extLst xmlns:c15="http://schemas.microsoft.com/office/drawing/2012/chart">
                      <c:ext xmlns:c15="http://schemas.microsoft.com/office/drawing/2012/chart" uri="{02D57815-91ED-43cb-92C2-25804820EDAC}">
                        <c15:formulaRef>
                          <c15:sqref>'[1]FY20 Tables'!$F$17:$F$30</c15:sqref>
                        </c15:formulaRef>
                      </c:ext>
                    </c:extLst>
                    <c:numCache>
                      <c:formatCode>General</c:formatCode>
                      <c:ptCount val="14"/>
                      <c:pt idx="0">
                        <c:v>1</c:v>
                      </c:pt>
                      <c:pt idx="1">
                        <c:v>1</c:v>
                      </c:pt>
                      <c:pt idx="2">
                        <c:v>2</c:v>
                      </c:pt>
                      <c:pt idx="3">
                        <c:v>6</c:v>
                      </c:pt>
                      <c:pt idx="4">
                        <c:v>14</c:v>
                      </c:pt>
                      <c:pt idx="5">
                        <c:v>11</c:v>
                      </c:pt>
                      <c:pt idx="6">
                        <c:v>10</c:v>
                      </c:pt>
                      <c:pt idx="7">
                        <c:v>97</c:v>
                      </c:pt>
                      <c:pt idx="8">
                        <c:v>27</c:v>
                      </c:pt>
                      <c:pt idx="9">
                        <c:v>45</c:v>
                      </c:pt>
                      <c:pt idx="10">
                        <c:v>28</c:v>
                      </c:pt>
                      <c:pt idx="11">
                        <c:v>44</c:v>
                      </c:pt>
                      <c:pt idx="12">
                        <c:v>63</c:v>
                      </c:pt>
                      <c:pt idx="13">
                        <c:v>61</c:v>
                      </c:pt>
                    </c:numCache>
                  </c:numRef>
                </c:val>
                <c:extLst xmlns:c15="http://schemas.microsoft.com/office/drawing/2012/chart">
                  <c:ext xmlns:c16="http://schemas.microsoft.com/office/drawing/2014/chart" uri="{C3380CC4-5D6E-409C-BE32-E72D297353CC}">
                    <c16:uniqueId val="{00000002-62E3-4FC8-AB35-A7BB0FF449E9}"/>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'[HRSA Telehealth Inventory FY20 Graphs.xlsx]FY20 Tables'!$G$16</c15:sqref>
                        </c15:formulaRef>
                      </c:ext>
                    </c:extLst>
                    <c:strCache>
                      <c:ptCount val="1"/>
                      <c:pt idx="0">
                        <c:v>Tertiary</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'[1]FY20 Tables'!$D$17:$D$30</c15:sqref>
                        </c15:formulaRef>
                      </c:ext>
                    </c:extLst>
                    <c:strCache>
                      <c:ptCount val="14"/>
                      <c:pt idx="0">
                        <c:v>IPV</c:v>
                      </c:pt>
                      <c:pt idx="1">
                        <c:v>Genetics</c:v>
                      </c:pt>
                      <c:pt idx="2">
                        <c:v>Oral Health</c:v>
                      </c:pt>
                      <c:pt idx="3">
                        <c:v>Maternal Health</c:v>
                      </c:pt>
                      <c:pt idx="4">
                        <c:v>Emergency/Critical/Intensive Care</c:v>
                      </c:pt>
                      <c:pt idx="5">
                        <c:v>Disease Specific</c:v>
                      </c:pt>
                      <c:pt idx="6">
                        <c:v>HIV/AIDS</c:v>
                      </c:pt>
                      <c:pt idx="7">
                        <c:v>Geriatric</c:v>
                      </c:pt>
                      <c:pt idx="8">
                        <c:v>Chronic Disease</c:v>
                      </c:pt>
                      <c:pt idx="9">
                        <c:v>Pediatric</c:v>
                      </c:pt>
                      <c:pt idx="10">
                        <c:v>COVID-19</c:v>
                      </c:pt>
                      <c:pt idx="11">
                        <c:v>Primary Care</c:v>
                      </c:pt>
                      <c:pt idx="12">
                        <c:v>Behavioral SUD/OUD</c:v>
                      </c:pt>
                      <c:pt idx="13">
                        <c:v>Behavioral Mental Health</c:v>
                      </c:pt>
                    </c:strCache>
                  </c:strRef>
                </c:cat>
                <c:val>
                  <c:numRef>
                    <c:extLst xmlns:c15="http://schemas.microsoft.com/office/drawing/2012/chart">
                      <c:ext xmlns:c15="http://schemas.microsoft.com/office/drawing/2012/chart" uri="{02D57815-91ED-43cb-92C2-25804820EDAC}">
                        <c15:formulaRef>
                          <c15:sqref>'[1]FY20 Tables'!$G$17:$G$30</c15:sqref>
                        </c15:formulaRef>
                      </c:ext>
                    </c:extLst>
                    <c:numCache>
                      <c:formatCode>General</c:formatCode>
                      <c:ptCount val="14"/>
                      <c:pt idx="0">
                        <c:v>1</c:v>
                      </c:pt>
                      <c:pt idx="1">
                        <c:v>3</c:v>
                      </c:pt>
                      <c:pt idx="2">
                        <c:v>1</c:v>
                      </c:pt>
                      <c:pt idx="3">
                        <c:v>20</c:v>
                      </c:pt>
                      <c:pt idx="4">
                        <c:v>1</c:v>
                      </c:pt>
                      <c:pt idx="5">
                        <c:v>5</c:v>
                      </c:pt>
                      <c:pt idx="6">
                        <c:v>7</c:v>
                      </c:pt>
                      <c:pt idx="7">
                        <c:v>0</c:v>
                      </c:pt>
                      <c:pt idx="8">
                        <c:v>15</c:v>
                      </c:pt>
                      <c:pt idx="9">
                        <c:v>4</c:v>
                      </c:pt>
                      <c:pt idx="10">
                        <c:v>28</c:v>
                      </c:pt>
                      <c:pt idx="11">
                        <c:v>52</c:v>
                      </c:pt>
                      <c:pt idx="12">
                        <c:v>27</c:v>
                      </c:pt>
                      <c:pt idx="13">
                        <c:v>119</c:v>
                      </c:pt>
                    </c:numCache>
                  </c:numRef>
                </c:val>
                <c:extLst xmlns:c15="http://schemas.microsoft.com/office/drawing/2012/chart">
                  <c:ext xmlns:c16="http://schemas.microsoft.com/office/drawing/2014/chart" uri="{C3380CC4-5D6E-409C-BE32-E72D297353CC}">
                    <c16:uniqueId val="{00000003-62E3-4FC8-AB35-A7BB0FF449E9}"/>
                  </c:ext>
                </c:extLst>
              </c15:ser>
            </c15:filteredBarSeries>
          </c:ext>
        </c:extLst>
      </c:barChart>
      <c:catAx>
        <c:axId val="404934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404934840"/>
        <c:crosses val="autoZero"/>
        <c:auto val="1"/>
        <c:lblAlgn val="ctr"/>
        <c:lblOffset val="100"/>
        <c:noMultiLvlLbl val="0"/>
      </c:catAx>
      <c:valAx>
        <c:axId val="404934840"/>
        <c:scaling>
          <c:orientation val="minMax"/>
          <c:max val="35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r>
                  <a:rPr lang="en-US" sz="1400" b="1">
                    <a:solidFill>
                      <a:sysClr val="windowText" lastClr="000000"/>
                    </a:solidFill>
                  </a:rPr>
                  <a:t>Number of Awards</a:t>
                </a:r>
              </a:p>
            </c:rich>
          </c:tx>
          <c:layout>
            <c:manualLayout>
              <c:xMode val="edge"/>
              <c:yMode val="edge"/>
              <c:x val="0.55620592791366708"/>
              <c:y val="0.94028847937164173"/>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crossAx val="404934512"/>
        <c:crosses val="autoZero"/>
        <c:crossBetween val="between"/>
        <c:majorUnit val="50"/>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ata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diagrams/_rels/data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diagrams/_rels/data1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image" Target="../media/image116.jpeg"/><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diagrams/_rels/data1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36.jpeg"/><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diagrams/_rels/data2.xml.rels><?xml version="1.0" encoding="UTF-8" standalone="yes"?>
<Relationships xmlns="http://schemas.openxmlformats.org/package/2006/relationships"><Relationship Id="rId1" Type="http://schemas.openxmlformats.org/officeDocument/2006/relationships/image" Target="../media/image35.jpeg"/></Relationships>
</file>

<file path=ppt/diagrams/_rels/data3.xml.rels><?xml version="1.0" encoding="UTF-8" standalone="yes"?>
<Relationships xmlns="http://schemas.openxmlformats.org/package/2006/relationships"><Relationship Id="rId1" Type="http://schemas.openxmlformats.org/officeDocument/2006/relationships/image" Target="../media/image36.jpeg"/></Relationships>
</file>

<file path=ppt/diagrams/_rels/data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image" Target="../media/image37.jpe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jpeg"/></Relationships>
</file>

<file path=ppt/diagrams/_rels/data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ata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jpeg"/></Relationships>
</file>

<file path=ppt/diagrams/_rels/data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diagrams/_rels/drawing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85.jpeg"/><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image" Target="../media/image116.jpeg"/><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36.jpeg"/><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image" Target="../media/image37.jpe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58.jpeg"/><Relationship Id="rId4" Type="http://schemas.openxmlformats.org/officeDocument/2006/relationships/image" Target="../media/image61.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image" Target="../media/image71.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18693D-E714-45D7-9242-B44BE391FFB2}"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934576B0-AACD-4108-A94A-06C4994D3018}">
      <dgm:prSet phldrT="[Text]"/>
      <dgm:spPr/>
      <dgm:t>
        <a:bodyPr/>
        <a:lstStyle/>
        <a:p>
          <a:r>
            <a:rPr lang="en-US" b="1"/>
            <a:t>P. Michele Ellison, JD</a:t>
          </a:r>
        </a:p>
        <a:p>
          <a:r>
            <a:rPr lang="en-US"/>
            <a:t>General Counsel, FCC</a:t>
          </a:r>
        </a:p>
        <a:p>
          <a:r>
            <a:rPr lang="en-US"/>
            <a:t>Chair, Connect2Health</a:t>
          </a:r>
          <a:r>
            <a:rPr lang="en-US" baseline="30000"/>
            <a:t>FCC</a:t>
          </a:r>
          <a:r>
            <a:rPr lang="en-US"/>
            <a:t> Task Force</a:t>
          </a:r>
        </a:p>
      </dgm:t>
    </dgm:pt>
    <dgm:pt modelId="{3ACAFCA5-D187-4433-B1CA-B7049790460C}" type="parTrans" cxnId="{A607C675-0FC2-4E08-83B6-A2DA014D0B95}">
      <dgm:prSet/>
      <dgm:spPr/>
      <dgm:t>
        <a:bodyPr/>
        <a:lstStyle/>
        <a:p>
          <a:endParaRPr lang="en-US"/>
        </a:p>
      </dgm:t>
    </dgm:pt>
    <dgm:pt modelId="{CB80E89B-743B-45F4-B905-ED56D6252FCB}" type="sibTrans" cxnId="{A607C675-0FC2-4E08-83B6-A2DA014D0B95}">
      <dgm:prSet/>
      <dgm:spPr/>
      <dgm:t>
        <a:bodyPr/>
        <a:lstStyle/>
        <a:p>
          <a:endParaRPr lang="en-US"/>
        </a:p>
      </dgm:t>
    </dgm:pt>
    <dgm:pt modelId="{50165CA9-B535-4B53-917A-373DB27DFB10}" type="pres">
      <dgm:prSet presAssocID="{F918693D-E714-45D7-9242-B44BE391FFB2}" presName="Name0" presStyleCnt="0">
        <dgm:presLayoutVars>
          <dgm:dir/>
          <dgm:resizeHandles val="exact"/>
        </dgm:presLayoutVars>
      </dgm:prSet>
      <dgm:spPr/>
    </dgm:pt>
    <dgm:pt modelId="{900666EF-F73E-41E7-8388-C54BDD92EA71}" type="pres">
      <dgm:prSet presAssocID="{934576B0-AACD-4108-A94A-06C4994D3018}" presName="composite" presStyleCnt="0"/>
      <dgm:spPr/>
    </dgm:pt>
    <dgm:pt modelId="{F77248A9-D640-4DD2-BA0D-1E18E797B59B}" type="pres">
      <dgm:prSet presAssocID="{934576B0-AACD-4108-A94A-06C4994D3018}" presName="rect1" presStyleLbl="trAlignAcc1" presStyleIdx="0" presStyleCnt="1">
        <dgm:presLayoutVars>
          <dgm:bulletEnabled val="1"/>
        </dgm:presLayoutVars>
      </dgm:prSet>
      <dgm:spPr/>
    </dgm:pt>
    <dgm:pt modelId="{E8A5627C-F375-4453-8CBE-A1412AC96167}" type="pres">
      <dgm:prSet presAssocID="{934576B0-AACD-4108-A94A-06C4994D3018}"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Lst>
  <dgm:cxnLst>
    <dgm:cxn modelId="{AEB2F72E-85A2-4C09-B2C3-B16CA3859039}" type="presOf" srcId="{F918693D-E714-45D7-9242-B44BE391FFB2}" destId="{50165CA9-B535-4B53-917A-373DB27DFB10}" srcOrd="0" destOrd="0" presId="urn:microsoft.com/office/officeart/2008/layout/PictureStrips"/>
    <dgm:cxn modelId="{A607C675-0FC2-4E08-83B6-A2DA014D0B95}" srcId="{F918693D-E714-45D7-9242-B44BE391FFB2}" destId="{934576B0-AACD-4108-A94A-06C4994D3018}" srcOrd="0" destOrd="0" parTransId="{3ACAFCA5-D187-4433-B1CA-B7049790460C}" sibTransId="{CB80E89B-743B-45F4-B905-ED56D6252FCB}"/>
    <dgm:cxn modelId="{5C3BE1B5-D395-41A1-BFE0-83EAFD100653}" type="presOf" srcId="{934576B0-AACD-4108-A94A-06C4994D3018}" destId="{F77248A9-D640-4DD2-BA0D-1E18E797B59B}" srcOrd="0" destOrd="0" presId="urn:microsoft.com/office/officeart/2008/layout/PictureStrips"/>
    <dgm:cxn modelId="{0C57FCB1-F33B-44DF-8C10-6FB0B1408786}" type="presParOf" srcId="{50165CA9-B535-4B53-917A-373DB27DFB10}" destId="{900666EF-F73E-41E7-8388-C54BDD92EA71}" srcOrd="0" destOrd="0" presId="urn:microsoft.com/office/officeart/2008/layout/PictureStrips"/>
    <dgm:cxn modelId="{98B5E0A1-58AD-4FAF-A618-C4F7BC152043}" type="presParOf" srcId="{900666EF-F73E-41E7-8388-C54BDD92EA71}" destId="{F77248A9-D640-4DD2-BA0D-1E18E797B59B}" srcOrd="0" destOrd="0" presId="urn:microsoft.com/office/officeart/2008/layout/PictureStrips"/>
    <dgm:cxn modelId="{8584E4FD-0541-406D-AF07-5DF4BA35D31D}" type="presParOf" srcId="{900666EF-F73E-41E7-8388-C54BDD92EA71}" destId="{E8A5627C-F375-4453-8CBE-A1412AC9616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6BDC1A-981D-4A81-B4E6-CD3DA8622D6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23EAD800-E802-470F-996B-447B583A28B7}">
      <dgm:prSet/>
      <dgm:spPr/>
      <dgm:t>
        <a:bodyPr/>
        <a:lstStyle/>
        <a:p>
          <a:r>
            <a:rPr lang="en-US" b="1"/>
            <a:t>Joe </a:t>
          </a:r>
          <a:r>
            <a:rPr lang="en-US" b="1" err="1"/>
            <a:t>Drygas</a:t>
          </a:r>
          <a:r>
            <a:rPr lang="en-US" b="1"/>
            <a:t>, BA</a:t>
          </a:r>
        </a:p>
        <a:p>
          <a:r>
            <a:rPr lang="en-US"/>
            <a:t>Vice President-Global Business-Healthcare</a:t>
          </a:r>
        </a:p>
        <a:p>
          <a:r>
            <a:rPr lang="en-US"/>
            <a:t>AT&amp;T Business</a:t>
          </a:r>
        </a:p>
      </dgm:t>
    </dgm:pt>
    <dgm:pt modelId="{1F1E5676-CA38-4796-B452-61D30B681455}" type="parTrans" cxnId="{5D70681D-974B-4A63-8E45-8398AD7F7787}">
      <dgm:prSet/>
      <dgm:spPr/>
      <dgm:t>
        <a:bodyPr/>
        <a:lstStyle/>
        <a:p>
          <a:endParaRPr lang="en-US"/>
        </a:p>
      </dgm:t>
    </dgm:pt>
    <dgm:pt modelId="{B7B4A5D0-C8B7-4181-9FA1-0928862D3898}" type="sibTrans" cxnId="{5D70681D-974B-4A63-8E45-8398AD7F7787}">
      <dgm:prSet/>
      <dgm:spPr/>
      <dgm:t>
        <a:bodyPr/>
        <a:lstStyle/>
        <a:p>
          <a:endParaRPr lang="en-US"/>
        </a:p>
      </dgm:t>
    </dgm:pt>
    <dgm:pt modelId="{414F1BA0-F246-49CA-B348-B52A3DEEEAE3}">
      <dgm:prSet/>
      <dgm:spPr/>
      <dgm:t>
        <a:bodyPr/>
        <a:lstStyle/>
        <a:p>
          <a:r>
            <a:rPr lang="en-US" b="1"/>
            <a:t>Karen </a:t>
          </a:r>
          <a:r>
            <a:rPr lang="en-US" b="1" err="1"/>
            <a:t>Rheuban</a:t>
          </a:r>
          <a:r>
            <a:rPr lang="en-US" b="1"/>
            <a:t>, MD</a:t>
          </a:r>
        </a:p>
        <a:p>
          <a:r>
            <a:rPr lang="en-US"/>
            <a:t>Medical Director, Office of Telemedicine, University of Virginia Health System</a:t>
          </a:r>
        </a:p>
        <a:p>
          <a:r>
            <a:rPr lang="en-US"/>
            <a:t>Professor of Pediatrics, University of Virginia </a:t>
          </a:r>
        </a:p>
      </dgm:t>
    </dgm:pt>
    <dgm:pt modelId="{E53EB496-F4FD-4283-8F32-49DE10D23FB3}" type="parTrans" cxnId="{94F957B5-C6E7-43A0-808D-BBD73404C094}">
      <dgm:prSet/>
      <dgm:spPr/>
      <dgm:t>
        <a:bodyPr/>
        <a:lstStyle/>
        <a:p>
          <a:endParaRPr lang="en-US"/>
        </a:p>
      </dgm:t>
    </dgm:pt>
    <dgm:pt modelId="{CCA652BE-4037-45AD-9A34-15C1B6E466A9}" type="sibTrans" cxnId="{94F957B5-C6E7-43A0-808D-BBD73404C094}">
      <dgm:prSet/>
      <dgm:spPr/>
      <dgm:t>
        <a:bodyPr/>
        <a:lstStyle/>
        <a:p>
          <a:endParaRPr lang="en-US"/>
        </a:p>
      </dgm:t>
    </dgm:pt>
    <dgm:pt modelId="{5624ADF4-D775-4A04-96C8-CBDBFB027ABD}">
      <dgm:prSet/>
      <dgm:spPr/>
      <dgm:t>
        <a:bodyPr/>
        <a:lstStyle/>
        <a:p>
          <a:r>
            <a:rPr lang="en-US" b="1"/>
            <a:t>David C. </a:t>
          </a:r>
          <a:r>
            <a:rPr lang="en-US" b="1" err="1"/>
            <a:t>Rhew</a:t>
          </a:r>
          <a:r>
            <a:rPr lang="en-US" b="1"/>
            <a:t>, MD</a:t>
          </a:r>
        </a:p>
        <a:p>
          <a:r>
            <a:rPr lang="en-US"/>
            <a:t>Global Chief Medical Officer, VP Healthcare</a:t>
          </a:r>
        </a:p>
        <a:p>
          <a:r>
            <a:rPr lang="en-US"/>
            <a:t>Worldwide Commercial, Microsoft</a:t>
          </a:r>
        </a:p>
      </dgm:t>
    </dgm:pt>
    <dgm:pt modelId="{363DB5CE-8952-483A-8E14-4211715D7E5B}" type="parTrans" cxnId="{703888EA-3D07-4AF5-B4EE-62F0C3636123}">
      <dgm:prSet/>
      <dgm:spPr/>
      <dgm:t>
        <a:bodyPr/>
        <a:lstStyle/>
        <a:p>
          <a:endParaRPr lang="en-US"/>
        </a:p>
      </dgm:t>
    </dgm:pt>
    <dgm:pt modelId="{ED6CAA0F-44F3-4FCB-B870-5333730A145D}" type="sibTrans" cxnId="{703888EA-3D07-4AF5-B4EE-62F0C3636123}">
      <dgm:prSet/>
      <dgm:spPr/>
      <dgm:t>
        <a:bodyPr/>
        <a:lstStyle/>
        <a:p>
          <a:endParaRPr lang="en-US"/>
        </a:p>
      </dgm:t>
    </dgm:pt>
    <dgm:pt modelId="{03329875-AB63-40BA-A3ED-87B0DFB38B8E}">
      <dgm:prSet/>
      <dgm:spPr/>
      <dgm:t>
        <a:bodyPr/>
        <a:lstStyle/>
        <a:p>
          <a:r>
            <a:rPr lang="en-US" b="1"/>
            <a:t>Michael R. Crawford, MBA, MHL</a:t>
          </a:r>
        </a:p>
        <a:p>
          <a:r>
            <a:rPr lang="en-US"/>
            <a:t>Associate Dean for Strategy, Outreach, and Innovation</a:t>
          </a:r>
        </a:p>
        <a:p>
          <a:r>
            <a:rPr lang="en-US"/>
            <a:t>Howard University College of Medicine </a:t>
          </a:r>
        </a:p>
      </dgm:t>
    </dgm:pt>
    <dgm:pt modelId="{CCB1EECE-7BE6-4B4D-81FE-6AEAD528BE50}" type="parTrans" cxnId="{97FB9EDC-6151-48AF-989C-4E5408D4C1BA}">
      <dgm:prSet/>
      <dgm:spPr/>
      <dgm:t>
        <a:bodyPr/>
        <a:lstStyle/>
        <a:p>
          <a:endParaRPr lang="en-US"/>
        </a:p>
      </dgm:t>
    </dgm:pt>
    <dgm:pt modelId="{4B87C76A-7C79-416A-8081-9ABEA3D9DEE6}" type="sibTrans" cxnId="{97FB9EDC-6151-48AF-989C-4E5408D4C1BA}">
      <dgm:prSet/>
      <dgm:spPr/>
      <dgm:t>
        <a:bodyPr/>
        <a:lstStyle/>
        <a:p>
          <a:endParaRPr lang="en-US"/>
        </a:p>
      </dgm:t>
    </dgm:pt>
    <dgm:pt modelId="{58098E74-78B6-484E-A77A-F30E71BB2835}">
      <dgm:prSet/>
      <dgm:spPr/>
      <dgm:t>
        <a:bodyPr/>
        <a:lstStyle/>
        <a:p>
          <a:r>
            <a:rPr lang="en-US" b="1"/>
            <a:t>Elisabeth Myers, MBA, BA</a:t>
          </a:r>
        </a:p>
        <a:p>
          <a:r>
            <a:rPr lang="en-US"/>
            <a:t>Deputy Director, Office of Policy</a:t>
          </a:r>
        </a:p>
        <a:p>
          <a:r>
            <a:rPr lang="en-US"/>
            <a:t>Office of the National Coordinator for Health Information Technology </a:t>
          </a:r>
        </a:p>
      </dgm:t>
    </dgm:pt>
    <dgm:pt modelId="{CBCD3A19-FEA5-4F60-8488-4041F6CC9DAF}" type="parTrans" cxnId="{25D04ED0-4797-430C-9264-BF5EEC1D0996}">
      <dgm:prSet/>
      <dgm:spPr/>
      <dgm:t>
        <a:bodyPr/>
        <a:lstStyle/>
        <a:p>
          <a:endParaRPr lang="en-US"/>
        </a:p>
      </dgm:t>
    </dgm:pt>
    <dgm:pt modelId="{05B54651-2326-49A2-8E96-EF304425594E}" type="sibTrans" cxnId="{25D04ED0-4797-430C-9264-BF5EEC1D0996}">
      <dgm:prSet/>
      <dgm:spPr/>
      <dgm:t>
        <a:bodyPr/>
        <a:lstStyle/>
        <a:p>
          <a:endParaRPr lang="en-US"/>
        </a:p>
      </dgm:t>
    </dgm:pt>
    <dgm:pt modelId="{5CE0962D-B2E2-4BBF-97D3-C17429B4C337}">
      <dgm:prSet/>
      <dgm:spPr/>
      <dgm:t>
        <a:bodyPr/>
        <a:lstStyle/>
        <a:p>
          <a:r>
            <a:rPr lang="en-US" b="1"/>
            <a:t>René Quashie, JD, BS (</a:t>
          </a:r>
          <a:r>
            <a:rPr lang="en-US" b="1" i="1"/>
            <a:t>Moderator</a:t>
          </a:r>
          <a:r>
            <a:rPr lang="en-US" b="1"/>
            <a:t>)</a:t>
          </a:r>
        </a:p>
        <a:p>
          <a:r>
            <a:rPr lang="en-US"/>
            <a:t>Vice President of Policy &amp; Regulatory Affairs, Digital Health</a:t>
          </a:r>
        </a:p>
        <a:p>
          <a:r>
            <a:rPr lang="en-US"/>
            <a:t>Consumer Technology Association</a:t>
          </a:r>
        </a:p>
      </dgm:t>
    </dgm:pt>
    <dgm:pt modelId="{EB3D45B1-A4B4-4B80-9B26-D75A4F8C0623}" type="parTrans" cxnId="{B46E1368-3AF5-4815-A6C5-18CC7E5580D4}">
      <dgm:prSet/>
      <dgm:spPr/>
      <dgm:t>
        <a:bodyPr/>
        <a:lstStyle/>
        <a:p>
          <a:endParaRPr lang="en-US"/>
        </a:p>
      </dgm:t>
    </dgm:pt>
    <dgm:pt modelId="{EADC67A3-2054-4337-8205-4348A30A8658}" type="sibTrans" cxnId="{B46E1368-3AF5-4815-A6C5-18CC7E5580D4}">
      <dgm:prSet/>
      <dgm:spPr/>
      <dgm:t>
        <a:bodyPr/>
        <a:lstStyle/>
        <a:p>
          <a:endParaRPr lang="en-US"/>
        </a:p>
      </dgm:t>
    </dgm:pt>
    <dgm:pt modelId="{63033E9E-7904-4F81-A102-1EA55A872EC1}" type="pres">
      <dgm:prSet presAssocID="{BA6BDC1A-981D-4A81-B4E6-CD3DA8622D6E}" presName="Name0" presStyleCnt="0">
        <dgm:presLayoutVars>
          <dgm:dir/>
          <dgm:resizeHandles val="exact"/>
        </dgm:presLayoutVars>
      </dgm:prSet>
      <dgm:spPr/>
    </dgm:pt>
    <dgm:pt modelId="{13822B90-3597-4B49-B7C8-9278F79DD2B5}" type="pres">
      <dgm:prSet presAssocID="{5CE0962D-B2E2-4BBF-97D3-C17429B4C337}" presName="composite" presStyleCnt="0"/>
      <dgm:spPr/>
    </dgm:pt>
    <dgm:pt modelId="{676256EF-3928-4F67-811A-C6B0C1755681}" type="pres">
      <dgm:prSet presAssocID="{5CE0962D-B2E2-4BBF-97D3-C17429B4C337}" presName="rect1" presStyleLbl="trAlignAcc1" presStyleIdx="0" presStyleCnt="6">
        <dgm:presLayoutVars>
          <dgm:bulletEnabled val="1"/>
        </dgm:presLayoutVars>
      </dgm:prSet>
      <dgm:spPr/>
    </dgm:pt>
    <dgm:pt modelId="{E5B1DA6B-9826-404D-AC50-09AED6AA7EB4}" type="pres">
      <dgm:prSet presAssocID="{5CE0962D-B2E2-4BBF-97D3-C17429B4C337}"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3F5887AF-FA5E-4B3D-B0BD-243A5EABABA3}" type="pres">
      <dgm:prSet presAssocID="{EADC67A3-2054-4337-8205-4348A30A8658}" presName="sibTrans" presStyleCnt="0"/>
      <dgm:spPr/>
    </dgm:pt>
    <dgm:pt modelId="{44971096-9955-40BE-A226-B0102C88E55D}" type="pres">
      <dgm:prSet presAssocID="{414F1BA0-F246-49CA-B348-B52A3DEEEAE3}" presName="composite" presStyleCnt="0"/>
      <dgm:spPr/>
    </dgm:pt>
    <dgm:pt modelId="{33EE6C90-28C0-44EB-ADFB-A98A04270DFF}" type="pres">
      <dgm:prSet presAssocID="{414F1BA0-F246-49CA-B348-B52A3DEEEAE3}" presName="rect1" presStyleLbl="trAlignAcc1" presStyleIdx="1" presStyleCnt="6">
        <dgm:presLayoutVars>
          <dgm:bulletEnabled val="1"/>
        </dgm:presLayoutVars>
      </dgm:prSet>
      <dgm:spPr/>
    </dgm:pt>
    <dgm:pt modelId="{71C6E9B2-500A-4E87-9AA4-56630476C0CC}" type="pres">
      <dgm:prSet presAssocID="{414F1BA0-F246-49CA-B348-B52A3DEEEAE3}" presName="rect2" presStyleLbl="fgImgPlace1" presStyleIdx="1" presStyleCnt="6"/>
      <dgm:spPr>
        <a:blipFill>
          <a:blip xmlns:r="http://schemas.openxmlformats.org/officeDocument/2006/relationships" r:embed="rId2"/>
          <a:srcRect/>
          <a:stretch>
            <a:fillRect l="-4000" r="-4000"/>
          </a:stretch>
        </a:blipFill>
      </dgm:spPr>
    </dgm:pt>
    <dgm:pt modelId="{181204FD-A0DF-4CE2-9035-68EA239809FC}" type="pres">
      <dgm:prSet presAssocID="{CCA652BE-4037-45AD-9A34-15C1B6E466A9}" presName="sibTrans" presStyleCnt="0"/>
      <dgm:spPr/>
    </dgm:pt>
    <dgm:pt modelId="{708D9781-A5EF-4583-A6FC-8BBCCDD65209}" type="pres">
      <dgm:prSet presAssocID="{5624ADF4-D775-4A04-96C8-CBDBFB027ABD}" presName="composite" presStyleCnt="0"/>
      <dgm:spPr/>
    </dgm:pt>
    <dgm:pt modelId="{FA126598-FD53-4D9A-AC33-CCBC39B5D3A2}" type="pres">
      <dgm:prSet presAssocID="{5624ADF4-D775-4A04-96C8-CBDBFB027ABD}" presName="rect1" presStyleLbl="trAlignAcc1" presStyleIdx="2" presStyleCnt="6">
        <dgm:presLayoutVars>
          <dgm:bulletEnabled val="1"/>
        </dgm:presLayoutVars>
      </dgm:prSet>
      <dgm:spPr/>
    </dgm:pt>
    <dgm:pt modelId="{300C3905-5625-4789-8AA1-EAE59AF3C2D3}" type="pres">
      <dgm:prSet presAssocID="{5624ADF4-D775-4A04-96C8-CBDBFB027ABD}" presName="rect2" presStyleLbl="fgImgPlace1" presStyleIdx="2" presStyleCnt="6"/>
      <dgm:spPr>
        <a:blipFill>
          <a:blip xmlns:r="http://schemas.openxmlformats.org/officeDocument/2006/relationships" r:embed="rId3"/>
          <a:srcRect/>
          <a:stretch>
            <a:fillRect/>
          </a:stretch>
        </a:blipFill>
      </dgm:spPr>
    </dgm:pt>
    <dgm:pt modelId="{8FA48CC2-7FA8-45D0-8406-7EE4617FC71E}" type="pres">
      <dgm:prSet presAssocID="{ED6CAA0F-44F3-4FCB-B870-5333730A145D}" presName="sibTrans" presStyleCnt="0"/>
      <dgm:spPr/>
    </dgm:pt>
    <dgm:pt modelId="{E13A5B10-B324-4FEA-A6CF-5C6CB746F279}" type="pres">
      <dgm:prSet presAssocID="{03329875-AB63-40BA-A3ED-87B0DFB38B8E}" presName="composite" presStyleCnt="0"/>
      <dgm:spPr/>
    </dgm:pt>
    <dgm:pt modelId="{AC188836-63EF-495E-BD10-FA076567DF8B}" type="pres">
      <dgm:prSet presAssocID="{03329875-AB63-40BA-A3ED-87B0DFB38B8E}" presName="rect1" presStyleLbl="trAlignAcc1" presStyleIdx="3" presStyleCnt="6">
        <dgm:presLayoutVars>
          <dgm:bulletEnabled val="1"/>
        </dgm:presLayoutVars>
      </dgm:prSet>
      <dgm:spPr/>
    </dgm:pt>
    <dgm:pt modelId="{C5C20A70-A23A-4D43-A4AC-EF5312EBD90B}" type="pres">
      <dgm:prSet presAssocID="{03329875-AB63-40BA-A3ED-87B0DFB38B8E}"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dgm:spPr>
    </dgm:pt>
    <dgm:pt modelId="{B6841FB6-3E0C-456A-8E3E-97ED79B305C1}" type="pres">
      <dgm:prSet presAssocID="{4B87C76A-7C79-416A-8081-9ABEA3D9DEE6}" presName="sibTrans" presStyleCnt="0"/>
      <dgm:spPr/>
    </dgm:pt>
    <dgm:pt modelId="{DD1D0A85-92EB-4C80-8FBA-6CDDA13B214C}" type="pres">
      <dgm:prSet presAssocID="{23EAD800-E802-470F-996B-447B583A28B7}" presName="composite" presStyleCnt="0"/>
      <dgm:spPr/>
    </dgm:pt>
    <dgm:pt modelId="{4789E6F4-8ABC-4DB8-B480-EEF99E3D81FC}" type="pres">
      <dgm:prSet presAssocID="{23EAD800-E802-470F-996B-447B583A28B7}" presName="rect1" presStyleLbl="trAlignAcc1" presStyleIdx="4" presStyleCnt="6">
        <dgm:presLayoutVars>
          <dgm:bulletEnabled val="1"/>
        </dgm:presLayoutVars>
      </dgm:prSet>
      <dgm:spPr/>
    </dgm:pt>
    <dgm:pt modelId="{486CD571-322D-488C-A9BD-8C69222CF354}" type="pres">
      <dgm:prSet presAssocID="{23EAD800-E802-470F-996B-447B583A28B7}"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dgm:spPr>
    </dgm:pt>
    <dgm:pt modelId="{5EA3A54D-D525-49BD-BCA5-7DB4BD73DFCD}" type="pres">
      <dgm:prSet presAssocID="{B7B4A5D0-C8B7-4181-9FA1-0928862D3898}" presName="sibTrans" presStyleCnt="0"/>
      <dgm:spPr/>
    </dgm:pt>
    <dgm:pt modelId="{F6F75895-10B4-40CA-9220-199B96D288E2}" type="pres">
      <dgm:prSet presAssocID="{58098E74-78B6-484E-A77A-F30E71BB2835}" presName="composite" presStyleCnt="0"/>
      <dgm:spPr/>
    </dgm:pt>
    <dgm:pt modelId="{E60A6D8F-1920-4105-A09D-39D39B96724F}" type="pres">
      <dgm:prSet presAssocID="{58098E74-78B6-484E-A77A-F30E71BB2835}" presName="rect1" presStyleLbl="trAlignAcc1" presStyleIdx="5" presStyleCnt="6">
        <dgm:presLayoutVars>
          <dgm:bulletEnabled val="1"/>
        </dgm:presLayoutVars>
      </dgm:prSet>
      <dgm:spPr/>
    </dgm:pt>
    <dgm:pt modelId="{F274B448-53E1-46D2-AE46-4FEB6EFB091D}" type="pres">
      <dgm:prSet presAssocID="{58098E74-78B6-484E-A77A-F30E71BB2835}"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Lst>
  <dgm:cxnLst>
    <dgm:cxn modelId="{5D70681D-974B-4A63-8E45-8398AD7F7787}" srcId="{BA6BDC1A-981D-4A81-B4E6-CD3DA8622D6E}" destId="{23EAD800-E802-470F-996B-447B583A28B7}" srcOrd="4" destOrd="0" parTransId="{1F1E5676-CA38-4796-B452-61D30B681455}" sibTransId="{B7B4A5D0-C8B7-4181-9FA1-0928862D3898}"/>
    <dgm:cxn modelId="{AEE4693F-2549-4A40-9084-5811E6DBC15B}" type="presOf" srcId="{5624ADF4-D775-4A04-96C8-CBDBFB027ABD}" destId="{FA126598-FD53-4D9A-AC33-CCBC39B5D3A2}" srcOrd="0" destOrd="0" presId="urn:microsoft.com/office/officeart/2008/layout/PictureStrips"/>
    <dgm:cxn modelId="{B46E1368-3AF5-4815-A6C5-18CC7E5580D4}" srcId="{BA6BDC1A-981D-4A81-B4E6-CD3DA8622D6E}" destId="{5CE0962D-B2E2-4BBF-97D3-C17429B4C337}" srcOrd="0" destOrd="0" parTransId="{EB3D45B1-A4B4-4B80-9B26-D75A4F8C0623}" sibTransId="{EADC67A3-2054-4337-8205-4348A30A8658}"/>
    <dgm:cxn modelId="{A7531874-B330-43F0-A8F6-7B945834EB73}" type="presOf" srcId="{23EAD800-E802-470F-996B-447B583A28B7}" destId="{4789E6F4-8ABC-4DB8-B480-EEF99E3D81FC}" srcOrd="0" destOrd="0" presId="urn:microsoft.com/office/officeart/2008/layout/PictureStrips"/>
    <dgm:cxn modelId="{97791F77-33AA-48CE-B7E2-B02040A0FD9B}" type="presOf" srcId="{5CE0962D-B2E2-4BBF-97D3-C17429B4C337}" destId="{676256EF-3928-4F67-811A-C6B0C1755681}" srcOrd="0" destOrd="0" presId="urn:microsoft.com/office/officeart/2008/layout/PictureStrips"/>
    <dgm:cxn modelId="{7DEE6989-B7A4-48FF-9882-282E9D9BD340}" type="presOf" srcId="{BA6BDC1A-981D-4A81-B4E6-CD3DA8622D6E}" destId="{63033E9E-7904-4F81-A102-1EA55A872EC1}" srcOrd="0" destOrd="0" presId="urn:microsoft.com/office/officeart/2008/layout/PictureStrips"/>
    <dgm:cxn modelId="{7AB4FDA6-7895-440F-83CE-BE7725A0633C}" type="presOf" srcId="{03329875-AB63-40BA-A3ED-87B0DFB38B8E}" destId="{AC188836-63EF-495E-BD10-FA076567DF8B}" srcOrd="0" destOrd="0" presId="urn:microsoft.com/office/officeart/2008/layout/PictureStrips"/>
    <dgm:cxn modelId="{94F957B5-C6E7-43A0-808D-BBD73404C094}" srcId="{BA6BDC1A-981D-4A81-B4E6-CD3DA8622D6E}" destId="{414F1BA0-F246-49CA-B348-B52A3DEEEAE3}" srcOrd="1" destOrd="0" parTransId="{E53EB496-F4FD-4283-8F32-49DE10D23FB3}" sibTransId="{CCA652BE-4037-45AD-9A34-15C1B6E466A9}"/>
    <dgm:cxn modelId="{25D04ED0-4797-430C-9264-BF5EEC1D0996}" srcId="{BA6BDC1A-981D-4A81-B4E6-CD3DA8622D6E}" destId="{58098E74-78B6-484E-A77A-F30E71BB2835}" srcOrd="5" destOrd="0" parTransId="{CBCD3A19-FEA5-4F60-8488-4041F6CC9DAF}" sibTransId="{05B54651-2326-49A2-8E96-EF304425594E}"/>
    <dgm:cxn modelId="{97FB9EDC-6151-48AF-989C-4E5408D4C1BA}" srcId="{BA6BDC1A-981D-4A81-B4E6-CD3DA8622D6E}" destId="{03329875-AB63-40BA-A3ED-87B0DFB38B8E}" srcOrd="3" destOrd="0" parTransId="{CCB1EECE-7BE6-4B4D-81FE-6AEAD528BE50}" sibTransId="{4B87C76A-7C79-416A-8081-9ABEA3D9DEE6}"/>
    <dgm:cxn modelId="{7D35E7E8-4CC6-49F7-BE27-92A5FAD7E711}" type="presOf" srcId="{414F1BA0-F246-49CA-B348-B52A3DEEEAE3}" destId="{33EE6C90-28C0-44EB-ADFB-A98A04270DFF}" srcOrd="0" destOrd="0" presId="urn:microsoft.com/office/officeart/2008/layout/PictureStrips"/>
    <dgm:cxn modelId="{703888EA-3D07-4AF5-B4EE-62F0C3636123}" srcId="{BA6BDC1A-981D-4A81-B4E6-CD3DA8622D6E}" destId="{5624ADF4-D775-4A04-96C8-CBDBFB027ABD}" srcOrd="2" destOrd="0" parTransId="{363DB5CE-8952-483A-8E14-4211715D7E5B}" sibTransId="{ED6CAA0F-44F3-4FCB-B870-5333730A145D}"/>
    <dgm:cxn modelId="{C9DFBFF2-CA8C-433F-A956-2964A055BA76}" type="presOf" srcId="{58098E74-78B6-484E-A77A-F30E71BB2835}" destId="{E60A6D8F-1920-4105-A09D-39D39B96724F}" srcOrd="0" destOrd="0" presId="urn:microsoft.com/office/officeart/2008/layout/PictureStrips"/>
    <dgm:cxn modelId="{0DFE09E8-3CDD-47F2-94E8-BDE98BD236AE}" type="presParOf" srcId="{63033E9E-7904-4F81-A102-1EA55A872EC1}" destId="{13822B90-3597-4B49-B7C8-9278F79DD2B5}" srcOrd="0" destOrd="0" presId="urn:microsoft.com/office/officeart/2008/layout/PictureStrips"/>
    <dgm:cxn modelId="{4AEEF304-194B-4F9B-B7A3-9E626C42C45D}" type="presParOf" srcId="{13822B90-3597-4B49-B7C8-9278F79DD2B5}" destId="{676256EF-3928-4F67-811A-C6B0C1755681}" srcOrd="0" destOrd="0" presId="urn:microsoft.com/office/officeart/2008/layout/PictureStrips"/>
    <dgm:cxn modelId="{F6682170-840D-4BB8-91FE-2183D68441D2}" type="presParOf" srcId="{13822B90-3597-4B49-B7C8-9278F79DD2B5}" destId="{E5B1DA6B-9826-404D-AC50-09AED6AA7EB4}" srcOrd="1" destOrd="0" presId="urn:microsoft.com/office/officeart/2008/layout/PictureStrips"/>
    <dgm:cxn modelId="{73F100C9-F6F6-4762-A5A2-27E4E992C9AB}" type="presParOf" srcId="{63033E9E-7904-4F81-A102-1EA55A872EC1}" destId="{3F5887AF-FA5E-4B3D-B0BD-243A5EABABA3}" srcOrd="1" destOrd="0" presId="urn:microsoft.com/office/officeart/2008/layout/PictureStrips"/>
    <dgm:cxn modelId="{2055F1C5-F28D-48A9-81C2-3DC0E65E648E}" type="presParOf" srcId="{63033E9E-7904-4F81-A102-1EA55A872EC1}" destId="{44971096-9955-40BE-A226-B0102C88E55D}" srcOrd="2" destOrd="0" presId="urn:microsoft.com/office/officeart/2008/layout/PictureStrips"/>
    <dgm:cxn modelId="{3437230E-B07E-4823-8161-A7A015939B06}" type="presParOf" srcId="{44971096-9955-40BE-A226-B0102C88E55D}" destId="{33EE6C90-28C0-44EB-ADFB-A98A04270DFF}" srcOrd="0" destOrd="0" presId="urn:microsoft.com/office/officeart/2008/layout/PictureStrips"/>
    <dgm:cxn modelId="{299C0C94-A19B-4E08-9D62-3283D831E0AE}" type="presParOf" srcId="{44971096-9955-40BE-A226-B0102C88E55D}" destId="{71C6E9B2-500A-4E87-9AA4-56630476C0CC}" srcOrd="1" destOrd="0" presId="urn:microsoft.com/office/officeart/2008/layout/PictureStrips"/>
    <dgm:cxn modelId="{3C817DBF-698F-46E5-997E-EC2C69EA1B47}" type="presParOf" srcId="{63033E9E-7904-4F81-A102-1EA55A872EC1}" destId="{181204FD-A0DF-4CE2-9035-68EA239809FC}" srcOrd="3" destOrd="0" presId="urn:microsoft.com/office/officeart/2008/layout/PictureStrips"/>
    <dgm:cxn modelId="{B4DA590E-0289-456A-8E77-3E8891CBDFEB}" type="presParOf" srcId="{63033E9E-7904-4F81-A102-1EA55A872EC1}" destId="{708D9781-A5EF-4583-A6FC-8BBCCDD65209}" srcOrd="4" destOrd="0" presId="urn:microsoft.com/office/officeart/2008/layout/PictureStrips"/>
    <dgm:cxn modelId="{7F8FE761-D6F9-4904-B6E4-3945F45B3537}" type="presParOf" srcId="{708D9781-A5EF-4583-A6FC-8BBCCDD65209}" destId="{FA126598-FD53-4D9A-AC33-CCBC39B5D3A2}" srcOrd="0" destOrd="0" presId="urn:microsoft.com/office/officeart/2008/layout/PictureStrips"/>
    <dgm:cxn modelId="{6A337B63-5C42-46BC-8F0B-CF10686F196D}" type="presParOf" srcId="{708D9781-A5EF-4583-A6FC-8BBCCDD65209}" destId="{300C3905-5625-4789-8AA1-EAE59AF3C2D3}" srcOrd="1" destOrd="0" presId="urn:microsoft.com/office/officeart/2008/layout/PictureStrips"/>
    <dgm:cxn modelId="{3574EF34-46D2-4DF3-999C-76600E89A866}" type="presParOf" srcId="{63033E9E-7904-4F81-A102-1EA55A872EC1}" destId="{8FA48CC2-7FA8-45D0-8406-7EE4617FC71E}" srcOrd="5" destOrd="0" presId="urn:microsoft.com/office/officeart/2008/layout/PictureStrips"/>
    <dgm:cxn modelId="{9CC67892-39D2-4D4D-BF4C-CC12E27104A8}" type="presParOf" srcId="{63033E9E-7904-4F81-A102-1EA55A872EC1}" destId="{E13A5B10-B324-4FEA-A6CF-5C6CB746F279}" srcOrd="6" destOrd="0" presId="urn:microsoft.com/office/officeart/2008/layout/PictureStrips"/>
    <dgm:cxn modelId="{2BBC720F-34F7-4501-8F17-E49B5A98B10B}" type="presParOf" srcId="{E13A5B10-B324-4FEA-A6CF-5C6CB746F279}" destId="{AC188836-63EF-495E-BD10-FA076567DF8B}" srcOrd="0" destOrd="0" presId="urn:microsoft.com/office/officeart/2008/layout/PictureStrips"/>
    <dgm:cxn modelId="{E941E762-0A4D-4B4F-B969-A6809861106A}" type="presParOf" srcId="{E13A5B10-B324-4FEA-A6CF-5C6CB746F279}" destId="{C5C20A70-A23A-4D43-A4AC-EF5312EBD90B}" srcOrd="1" destOrd="0" presId="urn:microsoft.com/office/officeart/2008/layout/PictureStrips"/>
    <dgm:cxn modelId="{DB06896F-F926-4407-8FFD-A74F53CD8188}" type="presParOf" srcId="{63033E9E-7904-4F81-A102-1EA55A872EC1}" destId="{B6841FB6-3E0C-456A-8E3E-97ED79B305C1}" srcOrd="7" destOrd="0" presId="urn:microsoft.com/office/officeart/2008/layout/PictureStrips"/>
    <dgm:cxn modelId="{59D86EEA-C892-4AED-B33B-F272B13E094E}" type="presParOf" srcId="{63033E9E-7904-4F81-A102-1EA55A872EC1}" destId="{DD1D0A85-92EB-4C80-8FBA-6CDDA13B214C}" srcOrd="8" destOrd="0" presId="urn:microsoft.com/office/officeart/2008/layout/PictureStrips"/>
    <dgm:cxn modelId="{04A73DAC-BA72-4228-9C91-AE310FBB5FA8}" type="presParOf" srcId="{DD1D0A85-92EB-4C80-8FBA-6CDDA13B214C}" destId="{4789E6F4-8ABC-4DB8-B480-EEF99E3D81FC}" srcOrd="0" destOrd="0" presId="urn:microsoft.com/office/officeart/2008/layout/PictureStrips"/>
    <dgm:cxn modelId="{4EF89A68-B31E-4ECC-88BD-860A43487105}" type="presParOf" srcId="{DD1D0A85-92EB-4C80-8FBA-6CDDA13B214C}" destId="{486CD571-322D-488C-A9BD-8C69222CF354}" srcOrd="1" destOrd="0" presId="urn:microsoft.com/office/officeart/2008/layout/PictureStrips"/>
    <dgm:cxn modelId="{CD0B0B01-2E79-43ED-B230-F717D78C77D4}" type="presParOf" srcId="{63033E9E-7904-4F81-A102-1EA55A872EC1}" destId="{5EA3A54D-D525-49BD-BCA5-7DB4BD73DFCD}" srcOrd="9" destOrd="0" presId="urn:microsoft.com/office/officeart/2008/layout/PictureStrips"/>
    <dgm:cxn modelId="{09DEF972-FA53-45B1-A3CC-AC2FA9887D04}" type="presParOf" srcId="{63033E9E-7904-4F81-A102-1EA55A872EC1}" destId="{F6F75895-10B4-40CA-9220-199B96D288E2}" srcOrd="10" destOrd="0" presId="urn:microsoft.com/office/officeart/2008/layout/PictureStrips"/>
    <dgm:cxn modelId="{BA91D0FC-5A92-4FED-801A-30D3B160435C}" type="presParOf" srcId="{F6F75895-10B4-40CA-9220-199B96D288E2}" destId="{E60A6D8F-1920-4105-A09D-39D39B96724F}" srcOrd="0" destOrd="0" presId="urn:microsoft.com/office/officeart/2008/layout/PictureStrips"/>
    <dgm:cxn modelId="{ADA113D8-3BC6-4426-89F4-FEC2A2B8D53B}" type="presParOf" srcId="{F6F75895-10B4-40CA-9220-199B96D288E2}" destId="{F274B448-53E1-46D2-AE46-4FEB6EFB091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1E77AB9-9E08-40F5-824B-09D79FE0FD8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5E214F0D-2F32-4944-B9FB-FAA73CA7D9EA}">
      <dgm:prSet/>
      <dgm:spPr/>
      <dgm:t>
        <a:bodyPr/>
        <a:lstStyle/>
        <a:p>
          <a:r>
            <a:rPr lang="en-US" b="1"/>
            <a:t>Susan </a:t>
          </a:r>
          <a:r>
            <a:rPr lang="en-US" b="1" err="1"/>
            <a:t>Dentzer</a:t>
          </a:r>
          <a:r>
            <a:rPr lang="en-US" b="1"/>
            <a:t>, MS</a:t>
          </a:r>
        </a:p>
        <a:p>
          <a:r>
            <a:rPr lang="en-US"/>
            <a:t>Incoming Chief Executive Officer</a:t>
          </a:r>
        </a:p>
        <a:p>
          <a:r>
            <a:rPr lang="en-US"/>
            <a:t>America's Physician Groups </a:t>
          </a:r>
        </a:p>
      </dgm:t>
    </dgm:pt>
    <dgm:pt modelId="{FF6CD664-49A5-4D12-A91B-D27525693D04}" type="parTrans" cxnId="{E080CAC9-42FB-4BEC-B610-899EA51A1B3F}">
      <dgm:prSet/>
      <dgm:spPr/>
      <dgm:t>
        <a:bodyPr/>
        <a:lstStyle/>
        <a:p>
          <a:endParaRPr lang="en-US"/>
        </a:p>
      </dgm:t>
    </dgm:pt>
    <dgm:pt modelId="{F09591E0-F4EB-4624-B479-5C7FA6729704}" type="sibTrans" cxnId="{E080CAC9-42FB-4BEC-B610-899EA51A1B3F}">
      <dgm:prSet/>
      <dgm:spPr/>
      <dgm:t>
        <a:bodyPr/>
        <a:lstStyle/>
        <a:p>
          <a:endParaRPr lang="en-US"/>
        </a:p>
      </dgm:t>
    </dgm:pt>
    <dgm:pt modelId="{0A51C3A1-8AD6-428D-83CC-7393C5B4F38E}">
      <dgm:prSet/>
      <dgm:spPr/>
      <dgm:t>
        <a:bodyPr/>
        <a:lstStyle/>
        <a:p>
          <a:r>
            <a:rPr lang="en-US" b="1"/>
            <a:t>Jill </a:t>
          </a:r>
          <a:r>
            <a:rPr lang="en-US" b="1" err="1"/>
            <a:t>Egeth</a:t>
          </a:r>
          <a:r>
            <a:rPr lang="en-US" b="1"/>
            <a:t>, PhD, MS, BA</a:t>
          </a:r>
        </a:p>
        <a:p>
          <a:r>
            <a:rPr lang="en-US"/>
            <a:t>Managing Director, Healthcare Delivery &amp; New Opportunities</a:t>
          </a:r>
        </a:p>
        <a:p>
          <a:r>
            <a:rPr lang="en-US"/>
            <a:t>The MITRE Corporation </a:t>
          </a:r>
        </a:p>
      </dgm:t>
    </dgm:pt>
    <dgm:pt modelId="{3A60BE2A-81E7-40AE-A7E2-8CBD43E67A8B}" type="parTrans" cxnId="{D5CF072D-B260-4BBC-A295-7BBBEA60F17C}">
      <dgm:prSet/>
      <dgm:spPr/>
      <dgm:t>
        <a:bodyPr/>
        <a:lstStyle/>
        <a:p>
          <a:endParaRPr lang="en-US"/>
        </a:p>
      </dgm:t>
    </dgm:pt>
    <dgm:pt modelId="{5D64CCF8-C50A-40DF-B4DC-2763FD0647F1}" type="sibTrans" cxnId="{D5CF072D-B260-4BBC-A295-7BBBEA60F17C}">
      <dgm:prSet/>
      <dgm:spPr/>
      <dgm:t>
        <a:bodyPr/>
        <a:lstStyle/>
        <a:p>
          <a:endParaRPr lang="en-US"/>
        </a:p>
      </dgm:t>
    </dgm:pt>
    <dgm:pt modelId="{99330063-2B4C-4CAF-B83D-39A03A1292B2}">
      <dgm:prSet/>
      <dgm:spPr/>
      <dgm:t>
        <a:bodyPr/>
        <a:lstStyle/>
        <a:p>
          <a:r>
            <a:rPr lang="en-US" b="1"/>
            <a:t>Gretchen Purcell Jackson, MD, PhD, FACS, FACMI, FAMIA</a:t>
          </a:r>
        </a:p>
        <a:p>
          <a:r>
            <a:rPr lang="en-US"/>
            <a:t>President and Board Chair</a:t>
          </a:r>
        </a:p>
        <a:p>
          <a:r>
            <a:rPr lang="en-US"/>
            <a:t>American Medical Informatics Association</a:t>
          </a:r>
        </a:p>
      </dgm:t>
    </dgm:pt>
    <dgm:pt modelId="{FD297105-DBA7-4947-9A3E-A6C37881E2A3}" type="parTrans" cxnId="{AA45AF67-50DB-441E-AC17-7D35AB168399}">
      <dgm:prSet/>
      <dgm:spPr/>
      <dgm:t>
        <a:bodyPr/>
        <a:lstStyle/>
        <a:p>
          <a:endParaRPr lang="en-US"/>
        </a:p>
      </dgm:t>
    </dgm:pt>
    <dgm:pt modelId="{2DFCA14B-CF2D-48A1-AC2C-A48F91BA1ED0}" type="sibTrans" cxnId="{AA45AF67-50DB-441E-AC17-7D35AB168399}">
      <dgm:prSet/>
      <dgm:spPr/>
      <dgm:t>
        <a:bodyPr/>
        <a:lstStyle/>
        <a:p>
          <a:endParaRPr lang="en-US"/>
        </a:p>
      </dgm:t>
    </dgm:pt>
    <dgm:pt modelId="{473F872E-E092-40D5-814A-73CF02EC6FCF}">
      <dgm:prSet/>
      <dgm:spPr/>
      <dgm:t>
        <a:bodyPr/>
        <a:lstStyle/>
        <a:p>
          <a:r>
            <a:rPr lang="en-US" b="1"/>
            <a:t>Lauren Riplinger, JD, BA</a:t>
          </a:r>
        </a:p>
        <a:p>
          <a:r>
            <a:rPr lang="en-US"/>
            <a:t>Vice President of Policy and Government Affairs</a:t>
          </a:r>
        </a:p>
        <a:p>
          <a:r>
            <a:rPr lang="en-US"/>
            <a:t>American Health Information Management Association</a:t>
          </a:r>
        </a:p>
      </dgm:t>
    </dgm:pt>
    <dgm:pt modelId="{F0A57C41-1A14-4CAC-A334-37634270B71F}" type="parTrans" cxnId="{BFE88323-774B-4C6E-BFA1-4A2F51EBA6FA}">
      <dgm:prSet/>
      <dgm:spPr/>
      <dgm:t>
        <a:bodyPr/>
        <a:lstStyle/>
        <a:p>
          <a:endParaRPr lang="en-US"/>
        </a:p>
      </dgm:t>
    </dgm:pt>
    <dgm:pt modelId="{69936077-689F-4873-BEE5-8F5CBA1F64E9}" type="sibTrans" cxnId="{BFE88323-774B-4C6E-BFA1-4A2F51EBA6FA}">
      <dgm:prSet/>
      <dgm:spPr/>
      <dgm:t>
        <a:bodyPr/>
        <a:lstStyle/>
        <a:p>
          <a:endParaRPr lang="en-US"/>
        </a:p>
      </dgm:t>
    </dgm:pt>
    <dgm:pt modelId="{FDF881DD-6052-49FE-80F7-B9D0E7A625DC}">
      <dgm:prSet/>
      <dgm:spPr/>
      <dgm:t>
        <a:bodyPr/>
        <a:lstStyle/>
        <a:p>
          <a:r>
            <a:rPr lang="en-US" b="1"/>
            <a:t>Gopal Singh, PhD</a:t>
          </a:r>
        </a:p>
        <a:p>
          <a:r>
            <a:rPr lang="en-US"/>
            <a:t>Senior Health Equity Advisor, Office of Health Equity</a:t>
          </a:r>
        </a:p>
        <a:p>
          <a:r>
            <a:rPr lang="en-US"/>
            <a:t>Health Resources &amp; Services Administration  </a:t>
          </a:r>
        </a:p>
      </dgm:t>
    </dgm:pt>
    <dgm:pt modelId="{9FA7FE7A-73E5-4004-8D61-674C9CF9E8D0}" type="parTrans" cxnId="{05C8288C-59D5-4B86-873F-E4C0279FB4CA}">
      <dgm:prSet/>
      <dgm:spPr/>
      <dgm:t>
        <a:bodyPr/>
        <a:lstStyle/>
        <a:p>
          <a:endParaRPr lang="en-US"/>
        </a:p>
      </dgm:t>
    </dgm:pt>
    <dgm:pt modelId="{DBC26D32-5BAD-4223-9FBF-8D675D7B49BE}" type="sibTrans" cxnId="{05C8288C-59D5-4B86-873F-E4C0279FB4CA}">
      <dgm:prSet/>
      <dgm:spPr/>
      <dgm:t>
        <a:bodyPr/>
        <a:lstStyle/>
        <a:p>
          <a:endParaRPr lang="en-US"/>
        </a:p>
      </dgm:t>
    </dgm:pt>
    <dgm:pt modelId="{F0AED4AA-F69E-4F4C-8DA6-F37764B81325}">
      <dgm:prSet/>
      <dgm:spPr/>
      <dgm:t>
        <a:bodyPr/>
        <a:lstStyle/>
        <a:p>
          <a:r>
            <a:rPr lang="en-US" b="1"/>
            <a:t>Michael “Chris” Gibbons, MD, MPH </a:t>
          </a:r>
          <a:r>
            <a:rPr lang="en-US" b="1" i="1"/>
            <a:t>(Moderator)</a:t>
          </a:r>
        </a:p>
        <a:p>
          <a:r>
            <a:rPr lang="en-US"/>
            <a:t>Senior Advisor</a:t>
          </a:r>
        </a:p>
        <a:p>
          <a:r>
            <a:rPr lang="en-US"/>
            <a:t>Connect2Health</a:t>
          </a:r>
          <a:r>
            <a:rPr lang="en-US" baseline="30000"/>
            <a:t>FCC</a:t>
          </a:r>
          <a:r>
            <a:rPr lang="en-US"/>
            <a:t> Task Force, FCC</a:t>
          </a:r>
        </a:p>
      </dgm:t>
    </dgm:pt>
    <dgm:pt modelId="{65CFE590-5B16-4DAE-8C91-CE2F5DC749E3}" type="parTrans" cxnId="{248E98A8-D20D-45F8-8EE2-12D0340E4C87}">
      <dgm:prSet/>
      <dgm:spPr/>
      <dgm:t>
        <a:bodyPr/>
        <a:lstStyle/>
        <a:p>
          <a:endParaRPr lang="en-US"/>
        </a:p>
      </dgm:t>
    </dgm:pt>
    <dgm:pt modelId="{4341AFB5-A891-4708-9C87-AE5682EE4519}" type="sibTrans" cxnId="{248E98A8-D20D-45F8-8EE2-12D0340E4C87}">
      <dgm:prSet/>
      <dgm:spPr/>
      <dgm:t>
        <a:bodyPr/>
        <a:lstStyle/>
        <a:p>
          <a:endParaRPr lang="en-US"/>
        </a:p>
      </dgm:t>
    </dgm:pt>
    <dgm:pt modelId="{6EAA1062-7CDB-4AF7-9881-016EF2245C42}" type="pres">
      <dgm:prSet presAssocID="{E1E77AB9-9E08-40F5-824B-09D79FE0FD80}" presName="Name0" presStyleCnt="0">
        <dgm:presLayoutVars>
          <dgm:dir/>
          <dgm:resizeHandles val="exact"/>
        </dgm:presLayoutVars>
      </dgm:prSet>
      <dgm:spPr/>
    </dgm:pt>
    <dgm:pt modelId="{82418B51-72F8-48CC-9406-C121BD0B0E41}" type="pres">
      <dgm:prSet presAssocID="{F0AED4AA-F69E-4F4C-8DA6-F37764B81325}" presName="composite" presStyleCnt="0"/>
      <dgm:spPr/>
    </dgm:pt>
    <dgm:pt modelId="{AA7E528D-F6CD-48AD-8611-E1A776538B64}" type="pres">
      <dgm:prSet presAssocID="{F0AED4AA-F69E-4F4C-8DA6-F37764B81325}" presName="rect1" presStyleLbl="trAlignAcc1" presStyleIdx="0" presStyleCnt="6">
        <dgm:presLayoutVars>
          <dgm:bulletEnabled val="1"/>
        </dgm:presLayoutVars>
      </dgm:prSet>
      <dgm:spPr/>
    </dgm:pt>
    <dgm:pt modelId="{C1F86D35-4F87-4C67-A292-3B8571BA7F02}" type="pres">
      <dgm:prSet presAssocID="{F0AED4AA-F69E-4F4C-8DA6-F37764B81325}"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pt>
    <dgm:pt modelId="{00CFAF3D-3BDD-4D60-8ED7-D52ADFE017DC}" type="pres">
      <dgm:prSet presAssocID="{4341AFB5-A891-4708-9C87-AE5682EE4519}" presName="sibTrans" presStyleCnt="0"/>
      <dgm:spPr/>
    </dgm:pt>
    <dgm:pt modelId="{E2A12278-CCFB-4096-AE3C-746AC1068DB8}" type="pres">
      <dgm:prSet presAssocID="{FDF881DD-6052-49FE-80F7-B9D0E7A625DC}" presName="composite" presStyleCnt="0"/>
      <dgm:spPr/>
    </dgm:pt>
    <dgm:pt modelId="{053D97CE-3C0F-4BE6-B773-592C17A36B04}" type="pres">
      <dgm:prSet presAssocID="{FDF881DD-6052-49FE-80F7-B9D0E7A625DC}" presName="rect1" presStyleLbl="trAlignAcc1" presStyleIdx="1" presStyleCnt="6">
        <dgm:presLayoutVars>
          <dgm:bulletEnabled val="1"/>
        </dgm:presLayoutVars>
      </dgm:prSet>
      <dgm:spPr/>
    </dgm:pt>
    <dgm:pt modelId="{74978375-874C-4269-B2DE-4B7DA8EF6679}" type="pres">
      <dgm:prSet presAssocID="{FDF881DD-6052-49FE-80F7-B9D0E7A625DC}"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dgm:spPr>
    </dgm:pt>
    <dgm:pt modelId="{F11CE7A0-1A8F-417C-B379-6397114FACEF}" type="pres">
      <dgm:prSet presAssocID="{DBC26D32-5BAD-4223-9FBF-8D675D7B49BE}" presName="sibTrans" presStyleCnt="0"/>
      <dgm:spPr/>
    </dgm:pt>
    <dgm:pt modelId="{284ADA01-1E58-4B52-BBCF-B20D3E6BB08F}" type="pres">
      <dgm:prSet presAssocID="{0A51C3A1-8AD6-428D-83CC-7393C5B4F38E}" presName="composite" presStyleCnt="0"/>
      <dgm:spPr/>
    </dgm:pt>
    <dgm:pt modelId="{BCDF917D-F4D5-4DC2-9CEA-7CCD9A93031A}" type="pres">
      <dgm:prSet presAssocID="{0A51C3A1-8AD6-428D-83CC-7393C5B4F38E}" presName="rect1" presStyleLbl="trAlignAcc1" presStyleIdx="2" presStyleCnt="6">
        <dgm:presLayoutVars>
          <dgm:bulletEnabled val="1"/>
        </dgm:presLayoutVars>
      </dgm:prSet>
      <dgm:spPr/>
    </dgm:pt>
    <dgm:pt modelId="{0FD35EA5-0A28-49A6-BD6F-51152AD7A611}" type="pres">
      <dgm:prSet presAssocID="{0A51C3A1-8AD6-428D-83CC-7393C5B4F38E}"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87256919-440F-4329-808F-4D43DEFF37FD}" type="pres">
      <dgm:prSet presAssocID="{5D64CCF8-C50A-40DF-B4DC-2763FD0647F1}" presName="sibTrans" presStyleCnt="0"/>
      <dgm:spPr/>
    </dgm:pt>
    <dgm:pt modelId="{CE0687D1-CF0D-448B-8B36-4F485EC5F754}" type="pres">
      <dgm:prSet presAssocID="{5E214F0D-2F32-4944-B9FB-FAA73CA7D9EA}" presName="composite" presStyleCnt="0"/>
      <dgm:spPr/>
    </dgm:pt>
    <dgm:pt modelId="{F2FCACB1-97FE-495A-9345-9BBC02B50EDF}" type="pres">
      <dgm:prSet presAssocID="{5E214F0D-2F32-4944-B9FB-FAA73CA7D9EA}" presName="rect1" presStyleLbl="trAlignAcc1" presStyleIdx="3" presStyleCnt="6">
        <dgm:presLayoutVars>
          <dgm:bulletEnabled val="1"/>
        </dgm:presLayoutVars>
      </dgm:prSet>
      <dgm:spPr/>
    </dgm:pt>
    <dgm:pt modelId="{3C78B441-5DF0-430A-BA12-7BFC7C2E0BBD}" type="pres">
      <dgm:prSet presAssocID="{5E214F0D-2F32-4944-B9FB-FAA73CA7D9EA}"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34ABC3A6-D399-4A03-B254-A076667F55FF}" type="pres">
      <dgm:prSet presAssocID="{F09591E0-F4EB-4624-B479-5C7FA6729704}" presName="sibTrans" presStyleCnt="0"/>
      <dgm:spPr/>
    </dgm:pt>
    <dgm:pt modelId="{6BBB77EC-6948-4994-BC45-499FC9ABCC59}" type="pres">
      <dgm:prSet presAssocID="{99330063-2B4C-4CAF-B83D-39A03A1292B2}" presName="composite" presStyleCnt="0"/>
      <dgm:spPr/>
    </dgm:pt>
    <dgm:pt modelId="{34CC3570-A650-4E66-945E-F80EF2A5F421}" type="pres">
      <dgm:prSet presAssocID="{99330063-2B4C-4CAF-B83D-39A03A1292B2}" presName="rect1" presStyleLbl="trAlignAcc1" presStyleIdx="4" presStyleCnt="6">
        <dgm:presLayoutVars>
          <dgm:bulletEnabled val="1"/>
        </dgm:presLayoutVars>
      </dgm:prSet>
      <dgm:spPr/>
    </dgm:pt>
    <dgm:pt modelId="{719A9B57-9736-4610-87E9-D82E5E3CC830}" type="pres">
      <dgm:prSet presAssocID="{99330063-2B4C-4CAF-B83D-39A03A1292B2}"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22000" r="-22000"/>
          </a:stretch>
        </a:blipFill>
      </dgm:spPr>
    </dgm:pt>
    <dgm:pt modelId="{D48391DB-91E7-48CE-B9FE-DEB858211582}" type="pres">
      <dgm:prSet presAssocID="{2DFCA14B-CF2D-48A1-AC2C-A48F91BA1ED0}" presName="sibTrans" presStyleCnt="0"/>
      <dgm:spPr/>
    </dgm:pt>
    <dgm:pt modelId="{9005A918-DBB1-4D70-BDBE-3BEC0D0FD952}" type="pres">
      <dgm:prSet presAssocID="{473F872E-E092-40D5-814A-73CF02EC6FCF}" presName="composite" presStyleCnt="0"/>
      <dgm:spPr/>
    </dgm:pt>
    <dgm:pt modelId="{AF1EA76A-81CC-4574-AEC1-2430A3880100}" type="pres">
      <dgm:prSet presAssocID="{473F872E-E092-40D5-814A-73CF02EC6FCF}" presName="rect1" presStyleLbl="trAlignAcc1" presStyleIdx="5" presStyleCnt="6">
        <dgm:presLayoutVars>
          <dgm:bulletEnabled val="1"/>
        </dgm:presLayoutVars>
      </dgm:prSet>
      <dgm:spPr/>
    </dgm:pt>
    <dgm:pt modelId="{0035AE0C-F09E-4BF6-9CCC-86C02E49EEDF}" type="pres">
      <dgm:prSet presAssocID="{473F872E-E092-40D5-814A-73CF02EC6FCF}"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dgm:spPr>
    </dgm:pt>
  </dgm:ptLst>
  <dgm:cxnLst>
    <dgm:cxn modelId="{18EE400E-08FF-4AAF-89D8-CACAAEAFE634}" type="presOf" srcId="{473F872E-E092-40D5-814A-73CF02EC6FCF}" destId="{AF1EA76A-81CC-4574-AEC1-2430A3880100}" srcOrd="0" destOrd="0" presId="urn:microsoft.com/office/officeart/2008/layout/PictureStrips"/>
    <dgm:cxn modelId="{BFE88323-774B-4C6E-BFA1-4A2F51EBA6FA}" srcId="{E1E77AB9-9E08-40F5-824B-09D79FE0FD80}" destId="{473F872E-E092-40D5-814A-73CF02EC6FCF}" srcOrd="5" destOrd="0" parTransId="{F0A57C41-1A14-4CAC-A334-37634270B71F}" sibTransId="{69936077-689F-4873-BEE5-8F5CBA1F64E9}"/>
    <dgm:cxn modelId="{C9AD1327-A2EC-4B07-B5BA-2D3A61A45DBF}" type="presOf" srcId="{5E214F0D-2F32-4944-B9FB-FAA73CA7D9EA}" destId="{F2FCACB1-97FE-495A-9345-9BBC02B50EDF}" srcOrd="0" destOrd="0" presId="urn:microsoft.com/office/officeart/2008/layout/PictureStrips"/>
    <dgm:cxn modelId="{D5CF072D-B260-4BBC-A295-7BBBEA60F17C}" srcId="{E1E77AB9-9E08-40F5-824B-09D79FE0FD80}" destId="{0A51C3A1-8AD6-428D-83CC-7393C5B4F38E}" srcOrd="2" destOrd="0" parTransId="{3A60BE2A-81E7-40AE-A7E2-8CBD43E67A8B}" sibTransId="{5D64CCF8-C50A-40DF-B4DC-2763FD0647F1}"/>
    <dgm:cxn modelId="{F058AE37-73AF-4139-9E38-88F638B8DE4E}" type="presOf" srcId="{FDF881DD-6052-49FE-80F7-B9D0E7A625DC}" destId="{053D97CE-3C0F-4BE6-B773-592C17A36B04}" srcOrd="0" destOrd="0" presId="urn:microsoft.com/office/officeart/2008/layout/PictureStrips"/>
    <dgm:cxn modelId="{88DA8138-EC7C-47F4-90E0-3D4B72B4B377}" type="presOf" srcId="{99330063-2B4C-4CAF-B83D-39A03A1292B2}" destId="{34CC3570-A650-4E66-945E-F80EF2A5F421}" srcOrd="0" destOrd="0" presId="urn:microsoft.com/office/officeart/2008/layout/PictureStrips"/>
    <dgm:cxn modelId="{AA45AF67-50DB-441E-AC17-7D35AB168399}" srcId="{E1E77AB9-9E08-40F5-824B-09D79FE0FD80}" destId="{99330063-2B4C-4CAF-B83D-39A03A1292B2}" srcOrd="4" destOrd="0" parTransId="{FD297105-DBA7-4947-9A3E-A6C37881E2A3}" sibTransId="{2DFCA14B-CF2D-48A1-AC2C-A48F91BA1ED0}"/>
    <dgm:cxn modelId="{05C8288C-59D5-4B86-873F-E4C0279FB4CA}" srcId="{E1E77AB9-9E08-40F5-824B-09D79FE0FD80}" destId="{FDF881DD-6052-49FE-80F7-B9D0E7A625DC}" srcOrd="1" destOrd="0" parTransId="{9FA7FE7A-73E5-4004-8D61-674C9CF9E8D0}" sibTransId="{DBC26D32-5BAD-4223-9FBF-8D675D7B49BE}"/>
    <dgm:cxn modelId="{AF4B7199-35E1-496E-93C7-F9B06E858A2F}" type="presOf" srcId="{0A51C3A1-8AD6-428D-83CC-7393C5B4F38E}" destId="{BCDF917D-F4D5-4DC2-9CEA-7CCD9A93031A}" srcOrd="0" destOrd="0" presId="urn:microsoft.com/office/officeart/2008/layout/PictureStrips"/>
    <dgm:cxn modelId="{248E98A8-D20D-45F8-8EE2-12D0340E4C87}" srcId="{E1E77AB9-9E08-40F5-824B-09D79FE0FD80}" destId="{F0AED4AA-F69E-4F4C-8DA6-F37764B81325}" srcOrd="0" destOrd="0" parTransId="{65CFE590-5B16-4DAE-8C91-CE2F5DC749E3}" sibTransId="{4341AFB5-A891-4708-9C87-AE5682EE4519}"/>
    <dgm:cxn modelId="{F7A863BB-BA14-421D-9423-98CB5ADD490F}" type="presOf" srcId="{E1E77AB9-9E08-40F5-824B-09D79FE0FD80}" destId="{6EAA1062-7CDB-4AF7-9881-016EF2245C42}" srcOrd="0" destOrd="0" presId="urn:microsoft.com/office/officeart/2008/layout/PictureStrips"/>
    <dgm:cxn modelId="{E080CAC9-42FB-4BEC-B610-899EA51A1B3F}" srcId="{E1E77AB9-9E08-40F5-824B-09D79FE0FD80}" destId="{5E214F0D-2F32-4944-B9FB-FAA73CA7D9EA}" srcOrd="3" destOrd="0" parTransId="{FF6CD664-49A5-4D12-A91B-D27525693D04}" sibTransId="{F09591E0-F4EB-4624-B479-5C7FA6729704}"/>
    <dgm:cxn modelId="{C898F6FC-2BBE-447B-91FC-3AA8CF2FE45C}" type="presOf" srcId="{F0AED4AA-F69E-4F4C-8DA6-F37764B81325}" destId="{AA7E528D-F6CD-48AD-8611-E1A776538B64}" srcOrd="0" destOrd="0" presId="urn:microsoft.com/office/officeart/2008/layout/PictureStrips"/>
    <dgm:cxn modelId="{59AA89AD-4630-4806-B8CE-D8A5A7EA78A4}" type="presParOf" srcId="{6EAA1062-7CDB-4AF7-9881-016EF2245C42}" destId="{82418B51-72F8-48CC-9406-C121BD0B0E41}" srcOrd="0" destOrd="0" presId="urn:microsoft.com/office/officeart/2008/layout/PictureStrips"/>
    <dgm:cxn modelId="{5B7FA8DD-0279-4E44-BD6B-45B2E1C6D5E8}" type="presParOf" srcId="{82418B51-72F8-48CC-9406-C121BD0B0E41}" destId="{AA7E528D-F6CD-48AD-8611-E1A776538B64}" srcOrd="0" destOrd="0" presId="urn:microsoft.com/office/officeart/2008/layout/PictureStrips"/>
    <dgm:cxn modelId="{45C39AAF-F566-4E9B-A2FF-744D8BB15B11}" type="presParOf" srcId="{82418B51-72F8-48CC-9406-C121BD0B0E41}" destId="{C1F86D35-4F87-4C67-A292-3B8571BA7F02}" srcOrd="1" destOrd="0" presId="urn:microsoft.com/office/officeart/2008/layout/PictureStrips"/>
    <dgm:cxn modelId="{6B14DF40-DC70-4C4A-BEF5-9857DFACD1C8}" type="presParOf" srcId="{6EAA1062-7CDB-4AF7-9881-016EF2245C42}" destId="{00CFAF3D-3BDD-4D60-8ED7-D52ADFE017DC}" srcOrd="1" destOrd="0" presId="urn:microsoft.com/office/officeart/2008/layout/PictureStrips"/>
    <dgm:cxn modelId="{86D3DDA1-214E-4962-BD23-B3F3957C49B6}" type="presParOf" srcId="{6EAA1062-7CDB-4AF7-9881-016EF2245C42}" destId="{E2A12278-CCFB-4096-AE3C-746AC1068DB8}" srcOrd="2" destOrd="0" presId="urn:microsoft.com/office/officeart/2008/layout/PictureStrips"/>
    <dgm:cxn modelId="{534B5487-6933-4A04-B1CD-D75B8A59F9AA}" type="presParOf" srcId="{E2A12278-CCFB-4096-AE3C-746AC1068DB8}" destId="{053D97CE-3C0F-4BE6-B773-592C17A36B04}" srcOrd="0" destOrd="0" presId="urn:microsoft.com/office/officeart/2008/layout/PictureStrips"/>
    <dgm:cxn modelId="{7C742AD1-37D9-442A-B584-858D69DE7BD5}" type="presParOf" srcId="{E2A12278-CCFB-4096-AE3C-746AC1068DB8}" destId="{74978375-874C-4269-B2DE-4B7DA8EF6679}" srcOrd="1" destOrd="0" presId="urn:microsoft.com/office/officeart/2008/layout/PictureStrips"/>
    <dgm:cxn modelId="{93EF296E-A95E-4BF8-988B-51506C7A6D55}" type="presParOf" srcId="{6EAA1062-7CDB-4AF7-9881-016EF2245C42}" destId="{F11CE7A0-1A8F-417C-B379-6397114FACEF}" srcOrd="3" destOrd="0" presId="urn:microsoft.com/office/officeart/2008/layout/PictureStrips"/>
    <dgm:cxn modelId="{B839DC68-A972-4E95-9082-1BF9B6A74696}" type="presParOf" srcId="{6EAA1062-7CDB-4AF7-9881-016EF2245C42}" destId="{284ADA01-1E58-4B52-BBCF-B20D3E6BB08F}" srcOrd="4" destOrd="0" presId="urn:microsoft.com/office/officeart/2008/layout/PictureStrips"/>
    <dgm:cxn modelId="{EEA9306B-6423-479F-8B70-6E7AB0376ABA}" type="presParOf" srcId="{284ADA01-1E58-4B52-BBCF-B20D3E6BB08F}" destId="{BCDF917D-F4D5-4DC2-9CEA-7CCD9A93031A}" srcOrd="0" destOrd="0" presId="urn:microsoft.com/office/officeart/2008/layout/PictureStrips"/>
    <dgm:cxn modelId="{499C0D4C-D706-44AD-AA89-30CCA68CEC04}" type="presParOf" srcId="{284ADA01-1E58-4B52-BBCF-B20D3E6BB08F}" destId="{0FD35EA5-0A28-49A6-BD6F-51152AD7A611}" srcOrd="1" destOrd="0" presId="urn:microsoft.com/office/officeart/2008/layout/PictureStrips"/>
    <dgm:cxn modelId="{24C2F003-3953-4689-81FE-8ADDDA90EA98}" type="presParOf" srcId="{6EAA1062-7CDB-4AF7-9881-016EF2245C42}" destId="{87256919-440F-4329-808F-4D43DEFF37FD}" srcOrd="5" destOrd="0" presId="urn:microsoft.com/office/officeart/2008/layout/PictureStrips"/>
    <dgm:cxn modelId="{3409D110-4053-4916-A778-7A879CD0EA05}" type="presParOf" srcId="{6EAA1062-7CDB-4AF7-9881-016EF2245C42}" destId="{CE0687D1-CF0D-448B-8B36-4F485EC5F754}" srcOrd="6" destOrd="0" presId="urn:microsoft.com/office/officeart/2008/layout/PictureStrips"/>
    <dgm:cxn modelId="{14DF6DA1-0894-4046-B6B5-90E576D8B88F}" type="presParOf" srcId="{CE0687D1-CF0D-448B-8B36-4F485EC5F754}" destId="{F2FCACB1-97FE-495A-9345-9BBC02B50EDF}" srcOrd="0" destOrd="0" presId="urn:microsoft.com/office/officeart/2008/layout/PictureStrips"/>
    <dgm:cxn modelId="{907CA4EC-D632-4D8F-9AA1-2E7B12F1E273}" type="presParOf" srcId="{CE0687D1-CF0D-448B-8B36-4F485EC5F754}" destId="{3C78B441-5DF0-430A-BA12-7BFC7C2E0BBD}" srcOrd="1" destOrd="0" presId="urn:microsoft.com/office/officeart/2008/layout/PictureStrips"/>
    <dgm:cxn modelId="{E90DF730-7F84-4B16-B04E-1243B91F5783}" type="presParOf" srcId="{6EAA1062-7CDB-4AF7-9881-016EF2245C42}" destId="{34ABC3A6-D399-4A03-B254-A076667F55FF}" srcOrd="7" destOrd="0" presId="urn:microsoft.com/office/officeart/2008/layout/PictureStrips"/>
    <dgm:cxn modelId="{8F84DC41-CCE7-4E3B-9D0F-C765E219F704}" type="presParOf" srcId="{6EAA1062-7CDB-4AF7-9881-016EF2245C42}" destId="{6BBB77EC-6948-4994-BC45-499FC9ABCC59}" srcOrd="8" destOrd="0" presId="urn:microsoft.com/office/officeart/2008/layout/PictureStrips"/>
    <dgm:cxn modelId="{7A8BFECE-FCA5-4662-B94D-27EC97E8508E}" type="presParOf" srcId="{6BBB77EC-6948-4994-BC45-499FC9ABCC59}" destId="{34CC3570-A650-4E66-945E-F80EF2A5F421}" srcOrd="0" destOrd="0" presId="urn:microsoft.com/office/officeart/2008/layout/PictureStrips"/>
    <dgm:cxn modelId="{2BD9C709-4828-4E90-B66B-326333FCE4CC}" type="presParOf" srcId="{6BBB77EC-6948-4994-BC45-499FC9ABCC59}" destId="{719A9B57-9736-4610-87E9-D82E5E3CC830}" srcOrd="1" destOrd="0" presId="urn:microsoft.com/office/officeart/2008/layout/PictureStrips"/>
    <dgm:cxn modelId="{B0BA3036-0DD0-42E2-87E4-5880280C1A89}" type="presParOf" srcId="{6EAA1062-7CDB-4AF7-9881-016EF2245C42}" destId="{D48391DB-91E7-48CE-B9FE-DEB858211582}" srcOrd="9" destOrd="0" presId="urn:microsoft.com/office/officeart/2008/layout/PictureStrips"/>
    <dgm:cxn modelId="{A4FCA94F-656B-4455-A0D4-F67D6859BCC5}" type="presParOf" srcId="{6EAA1062-7CDB-4AF7-9881-016EF2245C42}" destId="{9005A918-DBB1-4D70-BDBE-3BEC0D0FD952}" srcOrd="10" destOrd="0" presId="urn:microsoft.com/office/officeart/2008/layout/PictureStrips"/>
    <dgm:cxn modelId="{6CE8A9BF-9599-43D7-AD6B-795416472E18}" type="presParOf" srcId="{9005A918-DBB1-4D70-BDBE-3BEC0D0FD952}" destId="{AF1EA76A-81CC-4574-AEC1-2430A3880100}" srcOrd="0" destOrd="0" presId="urn:microsoft.com/office/officeart/2008/layout/PictureStrips"/>
    <dgm:cxn modelId="{50F74A61-3209-4345-A5BA-0BEB16621870}" type="presParOf" srcId="{9005A918-DBB1-4D70-BDBE-3BEC0D0FD952}" destId="{0035AE0C-F09E-4BF6-9CCC-86C02E49EED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5E76EE2-44EF-4007-8E47-24619B9730F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F7C98C8-5D28-415B-B992-D6CE9A5E50F3}">
      <dgm:prSet/>
      <dgm:spPr/>
      <dgm:t>
        <a:bodyPr/>
        <a:lstStyle/>
        <a:p>
          <a:r>
            <a:rPr lang="en-US" b="1"/>
            <a:t>Joshua Edmonds, MPP, BA</a:t>
          </a:r>
        </a:p>
        <a:p>
          <a:r>
            <a:rPr lang="en-US" b="0"/>
            <a:t>Director of Digital Inclusion, Department of Innovation and Technology</a:t>
          </a:r>
        </a:p>
        <a:p>
          <a:r>
            <a:rPr lang="en-US" b="0"/>
            <a:t>City of Detroit </a:t>
          </a:r>
        </a:p>
      </dgm:t>
    </dgm:pt>
    <dgm:pt modelId="{7EE2B98B-D12C-4F9F-AB1D-31BABC7F7125}" type="parTrans" cxnId="{D38BB27E-8AE2-4D9F-AE85-3418944B0D54}">
      <dgm:prSet/>
      <dgm:spPr/>
      <dgm:t>
        <a:bodyPr/>
        <a:lstStyle/>
        <a:p>
          <a:endParaRPr lang="en-US"/>
        </a:p>
      </dgm:t>
    </dgm:pt>
    <dgm:pt modelId="{B8D20651-4E16-4D2F-89A3-D1859451A4E8}" type="sibTrans" cxnId="{D38BB27E-8AE2-4D9F-AE85-3418944B0D54}">
      <dgm:prSet/>
      <dgm:spPr/>
      <dgm:t>
        <a:bodyPr/>
        <a:lstStyle/>
        <a:p>
          <a:endParaRPr lang="en-US"/>
        </a:p>
      </dgm:t>
    </dgm:pt>
    <dgm:pt modelId="{DE1F24EB-8991-4328-9066-3BCB385B1DE8}">
      <dgm:prSet/>
      <dgm:spPr/>
      <dgm:t>
        <a:bodyPr/>
        <a:lstStyle/>
        <a:p>
          <a:r>
            <a:rPr lang="en-US" b="1"/>
            <a:t>William England, PhD, JD</a:t>
          </a:r>
        </a:p>
        <a:p>
          <a:r>
            <a:rPr lang="en-US"/>
            <a:t>Senior Advisor, Office for the Advancement of Telehealth</a:t>
          </a:r>
        </a:p>
        <a:p>
          <a:r>
            <a:rPr lang="en-US"/>
            <a:t>Health Resources &amp; Services Administration</a:t>
          </a:r>
        </a:p>
      </dgm:t>
    </dgm:pt>
    <dgm:pt modelId="{063097F5-8872-4A95-A739-F7FA85AA1B80}" type="parTrans" cxnId="{B3EBE343-2346-4645-B7AB-6EF286B2196A}">
      <dgm:prSet/>
      <dgm:spPr/>
      <dgm:t>
        <a:bodyPr/>
        <a:lstStyle/>
        <a:p>
          <a:endParaRPr lang="en-US"/>
        </a:p>
      </dgm:t>
    </dgm:pt>
    <dgm:pt modelId="{438A382F-0603-4E53-B4ED-41916F720989}" type="sibTrans" cxnId="{B3EBE343-2346-4645-B7AB-6EF286B2196A}">
      <dgm:prSet/>
      <dgm:spPr/>
      <dgm:t>
        <a:bodyPr/>
        <a:lstStyle/>
        <a:p>
          <a:endParaRPr lang="en-US"/>
        </a:p>
      </dgm:t>
    </dgm:pt>
    <dgm:pt modelId="{A0DCB336-E1EC-4A0F-98B9-FFD85C82A0F9}">
      <dgm:prSet/>
      <dgm:spPr/>
      <dgm:t>
        <a:bodyPr/>
        <a:lstStyle/>
        <a:p>
          <a:r>
            <a:rPr lang="en-US" b="1"/>
            <a:t>John Horrigan, PhD, BA</a:t>
          </a:r>
        </a:p>
        <a:p>
          <a:r>
            <a:rPr lang="en-US"/>
            <a:t>Senior Fellow</a:t>
          </a:r>
        </a:p>
        <a:p>
          <a:r>
            <a:rPr lang="en-US"/>
            <a:t>Benton Institute for Broadband and Society</a:t>
          </a:r>
        </a:p>
      </dgm:t>
    </dgm:pt>
    <dgm:pt modelId="{82AB3AA6-E79B-4416-B7CA-1FEC15E9CBB7}" type="parTrans" cxnId="{21D956B5-2A0C-48B2-B3BD-866EEFF9CCFF}">
      <dgm:prSet/>
      <dgm:spPr/>
      <dgm:t>
        <a:bodyPr/>
        <a:lstStyle/>
        <a:p>
          <a:endParaRPr lang="en-US"/>
        </a:p>
      </dgm:t>
    </dgm:pt>
    <dgm:pt modelId="{F6EC4737-7C12-4E39-9E09-9E518B8DD4F3}" type="sibTrans" cxnId="{21D956B5-2A0C-48B2-B3BD-866EEFF9CCFF}">
      <dgm:prSet/>
      <dgm:spPr/>
      <dgm:t>
        <a:bodyPr/>
        <a:lstStyle/>
        <a:p>
          <a:endParaRPr lang="en-US"/>
        </a:p>
      </dgm:t>
    </dgm:pt>
    <dgm:pt modelId="{47F140AB-C52F-414C-9458-33A1DB5EE8A5}">
      <dgm:prSet/>
      <dgm:spPr/>
      <dgm:t>
        <a:bodyPr/>
        <a:lstStyle/>
        <a:p>
          <a:r>
            <a:rPr lang="en-US" b="1"/>
            <a:t>Mikelle Moore, MBA, MHSA, BS</a:t>
          </a:r>
        </a:p>
        <a:p>
          <a:r>
            <a:rPr lang="en-US"/>
            <a:t>Senior Vice President, Chief Community Health Officer</a:t>
          </a:r>
        </a:p>
        <a:p>
          <a:r>
            <a:rPr lang="en-US"/>
            <a:t>Intermountain Healthcare</a:t>
          </a:r>
        </a:p>
      </dgm:t>
    </dgm:pt>
    <dgm:pt modelId="{F8217300-7250-46E1-8BA4-5BF768BAC004}" type="parTrans" cxnId="{5AA85E9D-3437-4F84-8F67-194F4AEEF721}">
      <dgm:prSet/>
      <dgm:spPr/>
      <dgm:t>
        <a:bodyPr/>
        <a:lstStyle/>
        <a:p>
          <a:endParaRPr lang="en-US"/>
        </a:p>
      </dgm:t>
    </dgm:pt>
    <dgm:pt modelId="{DA81561D-82F2-4341-BADD-8840E51FDCA1}" type="sibTrans" cxnId="{5AA85E9D-3437-4F84-8F67-194F4AEEF721}">
      <dgm:prSet/>
      <dgm:spPr/>
      <dgm:t>
        <a:bodyPr/>
        <a:lstStyle/>
        <a:p>
          <a:endParaRPr lang="en-US"/>
        </a:p>
      </dgm:t>
    </dgm:pt>
    <dgm:pt modelId="{8C54E821-602B-4903-933F-FAC6B7774EB6}">
      <dgm:prSet/>
      <dgm:spPr/>
      <dgm:t>
        <a:bodyPr/>
        <a:lstStyle/>
        <a:p>
          <a:r>
            <a:rPr lang="en-US" b="1"/>
            <a:t>Jorge A. Rodriguez, MD</a:t>
          </a:r>
        </a:p>
        <a:p>
          <a:r>
            <a:rPr lang="en-US"/>
            <a:t>Digital Health Equity Researcher and Hospitalist</a:t>
          </a:r>
        </a:p>
        <a:p>
          <a:r>
            <a:rPr lang="en-US"/>
            <a:t>Division of General Internal Medicine and Primary Care, Brigham and Women's Hospital and Harvard Medical School </a:t>
          </a:r>
        </a:p>
      </dgm:t>
    </dgm:pt>
    <dgm:pt modelId="{A5611535-6BA9-4D6A-82F2-D3B472B143E1}" type="parTrans" cxnId="{C3708658-5AF8-45D3-BA06-39F9B57A76E7}">
      <dgm:prSet/>
      <dgm:spPr/>
      <dgm:t>
        <a:bodyPr/>
        <a:lstStyle/>
        <a:p>
          <a:endParaRPr lang="en-US"/>
        </a:p>
      </dgm:t>
    </dgm:pt>
    <dgm:pt modelId="{1C062D8B-6816-4C58-B162-7E5A1D02688C}" type="sibTrans" cxnId="{C3708658-5AF8-45D3-BA06-39F9B57A76E7}">
      <dgm:prSet/>
      <dgm:spPr/>
      <dgm:t>
        <a:bodyPr/>
        <a:lstStyle/>
        <a:p>
          <a:endParaRPr lang="en-US"/>
        </a:p>
      </dgm:t>
    </dgm:pt>
    <dgm:pt modelId="{7074C2C4-E6D6-4D64-8AA4-98A68FCBFDD1}">
      <dgm:prSet/>
      <dgm:spPr/>
      <dgm:t>
        <a:bodyPr/>
        <a:lstStyle/>
        <a:p>
          <a:r>
            <a:rPr lang="en-US" b="1"/>
            <a:t>Adie Tomer, MPP, BA</a:t>
          </a:r>
        </a:p>
        <a:p>
          <a:r>
            <a:rPr lang="en-US"/>
            <a:t>Senior Fellow</a:t>
          </a:r>
        </a:p>
        <a:p>
          <a:r>
            <a:rPr lang="en-US"/>
            <a:t>The Brookings Institution </a:t>
          </a:r>
        </a:p>
      </dgm:t>
    </dgm:pt>
    <dgm:pt modelId="{43A963CD-508F-4A57-96B9-35780E3E472C}" type="parTrans" cxnId="{9D23C978-7C86-4F74-82BE-C3A80636462A}">
      <dgm:prSet/>
      <dgm:spPr/>
      <dgm:t>
        <a:bodyPr/>
        <a:lstStyle/>
        <a:p>
          <a:endParaRPr lang="en-US"/>
        </a:p>
      </dgm:t>
    </dgm:pt>
    <dgm:pt modelId="{4B3E4C30-C336-4082-9BC3-81D4737278BB}" type="sibTrans" cxnId="{9D23C978-7C86-4F74-82BE-C3A80636462A}">
      <dgm:prSet/>
      <dgm:spPr/>
      <dgm:t>
        <a:bodyPr/>
        <a:lstStyle/>
        <a:p>
          <a:endParaRPr lang="en-US"/>
        </a:p>
      </dgm:t>
    </dgm:pt>
    <dgm:pt modelId="{94E27D35-B377-4EC1-86A1-006432F28942}">
      <dgm:prSet custT="1"/>
      <dgm:spPr/>
      <dgm:t>
        <a:bodyPr/>
        <a:lstStyle/>
        <a:p>
          <a:pPr marL="0" lvl="0" algn="l" defTabSz="444500">
            <a:lnSpc>
              <a:spcPct val="90000"/>
            </a:lnSpc>
            <a:spcBef>
              <a:spcPct val="0"/>
            </a:spcBef>
            <a:spcAft>
              <a:spcPct val="35000"/>
            </a:spcAft>
            <a:buNone/>
          </a:pPr>
          <a:r>
            <a:rPr lang="en-US" sz="1000" b="1" kern="1200"/>
            <a:t>David Blumenthal, MD, MPP </a:t>
          </a:r>
          <a:r>
            <a:rPr lang="en-US" sz="1000" b="1" i="1" kern="1200"/>
            <a:t>(Moderator)</a:t>
          </a:r>
          <a:endParaRPr lang="en-US" sz="1000" b="0" i="1" kern="1200">
            <a:highlight>
              <a:srgbClr val="FFFF00"/>
            </a:highlight>
          </a:endParaRPr>
        </a:p>
        <a:p>
          <a:pPr marL="0" lvl="0" algn="l" defTabSz="444500">
            <a:lnSpc>
              <a:spcPct val="90000"/>
            </a:lnSpc>
            <a:spcBef>
              <a:spcPct val="0"/>
            </a:spcBef>
            <a:spcAft>
              <a:spcPct val="35000"/>
            </a:spcAft>
            <a:buNone/>
          </a:pPr>
          <a:r>
            <a:rPr lang="en-US" sz="1000" b="0" kern="1200">
              <a:solidFill>
                <a:prstClr val="black">
                  <a:hueOff val="0"/>
                  <a:satOff val="0"/>
                  <a:lumOff val="0"/>
                  <a:alphaOff val="0"/>
                </a:prstClr>
              </a:solidFill>
              <a:latin typeface="Calibri" panose="020F0502020204030204"/>
              <a:ea typeface="+mn-ea"/>
              <a:cs typeface="+mn-cs"/>
            </a:rPr>
            <a:t>President, </a:t>
          </a:r>
          <a:r>
            <a:rPr lang="en-US" sz="1000" b="0" kern="1200"/>
            <a:t>The Commonwealth Fund </a:t>
          </a:r>
        </a:p>
        <a:p>
          <a:pPr marL="0" lvl="0" algn="l" defTabSz="444500">
            <a:lnSpc>
              <a:spcPct val="90000"/>
            </a:lnSpc>
            <a:spcBef>
              <a:spcPct val="0"/>
            </a:spcBef>
            <a:spcAft>
              <a:spcPct val="35000"/>
            </a:spcAft>
            <a:buNone/>
          </a:pPr>
          <a:r>
            <a:rPr lang="en-US" sz="1000" b="0" kern="1200"/>
            <a:t>Former National Coordinator for Health Information Technology </a:t>
          </a:r>
        </a:p>
        <a:p>
          <a:pPr marL="0" lvl="0" algn="l" defTabSz="444500">
            <a:lnSpc>
              <a:spcPct val="90000"/>
            </a:lnSpc>
            <a:spcBef>
              <a:spcPct val="0"/>
            </a:spcBef>
            <a:spcAft>
              <a:spcPct val="35000"/>
            </a:spcAft>
            <a:buNone/>
          </a:pPr>
          <a:endParaRPr lang="en-US" sz="1000" b="0" kern="1200"/>
        </a:p>
      </dgm:t>
    </dgm:pt>
    <dgm:pt modelId="{A599ACAC-7B86-4DC7-B38C-19BA9A456B95}" type="parTrans" cxnId="{860475D8-51E8-42DC-93D0-19C84C58D06D}">
      <dgm:prSet/>
      <dgm:spPr/>
      <dgm:t>
        <a:bodyPr/>
        <a:lstStyle/>
        <a:p>
          <a:endParaRPr lang="en-US"/>
        </a:p>
      </dgm:t>
    </dgm:pt>
    <dgm:pt modelId="{E88241E3-A32E-4CE7-85EE-F1BEA7743A41}" type="sibTrans" cxnId="{860475D8-51E8-42DC-93D0-19C84C58D06D}">
      <dgm:prSet/>
      <dgm:spPr/>
      <dgm:t>
        <a:bodyPr/>
        <a:lstStyle/>
        <a:p>
          <a:endParaRPr lang="en-US"/>
        </a:p>
      </dgm:t>
    </dgm:pt>
    <dgm:pt modelId="{EE9131D4-E34A-4475-AA9E-0723209166B5}" type="pres">
      <dgm:prSet presAssocID="{15E76EE2-44EF-4007-8E47-24619B9730F1}" presName="Name0" presStyleCnt="0">
        <dgm:presLayoutVars>
          <dgm:dir/>
          <dgm:resizeHandles val="exact"/>
        </dgm:presLayoutVars>
      </dgm:prSet>
      <dgm:spPr/>
    </dgm:pt>
    <dgm:pt modelId="{9240A5B2-0968-4E77-96EB-82ACBFFFCC70}" type="pres">
      <dgm:prSet presAssocID="{94E27D35-B377-4EC1-86A1-006432F28942}" presName="composite" presStyleCnt="0"/>
      <dgm:spPr/>
    </dgm:pt>
    <dgm:pt modelId="{DCEEC6EB-C08A-419F-BD08-8CEC1019BD4E}" type="pres">
      <dgm:prSet presAssocID="{94E27D35-B377-4EC1-86A1-006432F28942}" presName="rect1" presStyleLbl="trAlignAcc1" presStyleIdx="0" presStyleCnt="7">
        <dgm:presLayoutVars>
          <dgm:bulletEnabled val="1"/>
        </dgm:presLayoutVars>
      </dgm:prSet>
      <dgm:spPr/>
    </dgm:pt>
    <dgm:pt modelId="{CF02C942-E100-4727-A832-0ADF873A85E8}" type="pres">
      <dgm:prSet presAssocID="{94E27D35-B377-4EC1-86A1-006432F28942}"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06464511-2271-4016-A863-069D1B2AC5E0}" type="pres">
      <dgm:prSet presAssocID="{E88241E3-A32E-4CE7-85EE-F1BEA7743A41}" presName="sibTrans" presStyleCnt="0"/>
      <dgm:spPr/>
    </dgm:pt>
    <dgm:pt modelId="{737180BF-2B26-4D7D-BE0B-F11A0E222AEC}" type="pres">
      <dgm:prSet presAssocID="{A0DCB336-E1EC-4A0F-98B9-FFD85C82A0F9}" presName="composite" presStyleCnt="0"/>
      <dgm:spPr/>
    </dgm:pt>
    <dgm:pt modelId="{F6E1A2A3-E1D5-4585-9531-37165D39E482}" type="pres">
      <dgm:prSet presAssocID="{A0DCB336-E1EC-4A0F-98B9-FFD85C82A0F9}" presName="rect1" presStyleLbl="trAlignAcc1" presStyleIdx="1" presStyleCnt="7">
        <dgm:presLayoutVars>
          <dgm:bulletEnabled val="1"/>
        </dgm:presLayoutVars>
      </dgm:prSet>
      <dgm:spPr/>
    </dgm:pt>
    <dgm:pt modelId="{44384E61-9BC6-4A3A-93AA-79B3442F06AE}" type="pres">
      <dgm:prSet presAssocID="{A0DCB336-E1EC-4A0F-98B9-FFD85C82A0F9}"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4E508DB7-E477-4A74-89B2-76CA29577421}" type="pres">
      <dgm:prSet presAssocID="{F6EC4737-7C12-4E39-9E09-9E518B8DD4F3}" presName="sibTrans" presStyleCnt="0"/>
      <dgm:spPr/>
    </dgm:pt>
    <dgm:pt modelId="{9F8C7385-EC53-4C83-862D-1B92A629EBF1}" type="pres">
      <dgm:prSet presAssocID="{4F7C98C8-5D28-415B-B992-D6CE9A5E50F3}" presName="composite" presStyleCnt="0"/>
      <dgm:spPr/>
    </dgm:pt>
    <dgm:pt modelId="{5C9BC3BD-0D59-449A-AD5C-CBAB7EC29C13}" type="pres">
      <dgm:prSet presAssocID="{4F7C98C8-5D28-415B-B992-D6CE9A5E50F3}" presName="rect1" presStyleLbl="trAlignAcc1" presStyleIdx="2" presStyleCnt="7">
        <dgm:presLayoutVars>
          <dgm:bulletEnabled val="1"/>
        </dgm:presLayoutVars>
      </dgm:prSet>
      <dgm:spPr/>
    </dgm:pt>
    <dgm:pt modelId="{2F3FF6D0-8735-4F8D-9712-BF161CCF55E4}" type="pres">
      <dgm:prSet presAssocID="{4F7C98C8-5D28-415B-B992-D6CE9A5E50F3}"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6479FF38-F09D-4FC8-905C-268373DA23D6}" type="pres">
      <dgm:prSet presAssocID="{B8D20651-4E16-4D2F-89A3-D1859451A4E8}" presName="sibTrans" presStyleCnt="0"/>
      <dgm:spPr/>
    </dgm:pt>
    <dgm:pt modelId="{B746D7E4-E1B6-4FBE-859C-A62BC46F9FE7}" type="pres">
      <dgm:prSet presAssocID="{47F140AB-C52F-414C-9458-33A1DB5EE8A5}" presName="composite" presStyleCnt="0"/>
      <dgm:spPr/>
    </dgm:pt>
    <dgm:pt modelId="{EDE35FBE-0932-42B8-86BB-63534EE46514}" type="pres">
      <dgm:prSet presAssocID="{47F140AB-C52F-414C-9458-33A1DB5EE8A5}" presName="rect1" presStyleLbl="trAlignAcc1" presStyleIdx="3" presStyleCnt="7">
        <dgm:presLayoutVars>
          <dgm:bulletEnabled val="1"/>
        </dgm:presLayoutVars>
      </dgm:prSet>
      <dgm:spPr/>
    </dgm:pt>
    <dgm:pt modelId="{1052BAE3-3661-4414-BF3C-A2D0AC89582B}" type="pres">
      <dgm:prSet presAssocID="{47F140AB-C52F-414C-9458-33A1DB5EE8A5}"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dgm:spPr>
    </dgm:pt>
    <dgm:pt modelId="{B68BD66F-9B83-4274-960C-B10BD97055CC}" type="pres">
      <dgm:prSet presAssocID="{DA81561D-82F2-4341-BADD-8840E51FDCA1}" presName="sibTrans" presStyleCnt="0"/>
      <dgm:spPr/>
    </dgm:pt>
    <dgm:pt modelId="{D350D689-56EE-417A-88C6-C5185C96AFDC}" type="pres">
      <dgm:prSet presAssocID="{8C54E821-602B-4903-933F-FAC6B7774EB6}" presName="composite" presStyleCnt="0"/>
      <dgm:spPr/>
    </dgm:pt>
    <dgm:pt modelId="{9D90E00F-028C-4CA1-9ABD-FC0C08EE8CA6}" type="pres">
      <dgm:prSet presAssocID="{8C54E821-602B-4903-933F-FAC6B7774EB6}" presName="rect1" presStyleLbl="trAlignAcc1" presStyleIdx="4" presStyleCnt="7">
        <dgm:presLayoutVars>
          <dgm:bulletEnabled val="1"/>
        </dgm:presLayoutVars>
      </dgm:prSet>
      <dgm:spPr/>
    </dgm:pt>
    <dgm:pt modelId="{F4E515E7-D28E-4AD8-A4DC-6D9BD60DB0AF}" type="pres">
      <dgm:prSet presAssocID="{8C54E821-602B-4903-933F-FAC6B7774EB6}"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F91AABA2-6CEB-40A0-B8DE-33D369706A94}" type="pres">
      <dgm:prSet presAssocID="{1C062D8B-6816-4C58-B162-7E5A1D02688C}" presName="sibTrans" presStyleCnt="0"/>
      <dgm:spPr/>
    </dgm:pt>
    <dgm:pt modelId="{DE434965-903E-48A8-A7CD-6C68E10BB7D2}" type="pres">
      <dgm:prSet presAssocID="{DE1F24EB-8991-4328-9066-3BCB385B1DE8}" presName="composite" presStyleCnt="0"/>
      <dgm:spPr/>
    </dgm:pt>
    <dgm:pt modelId="{9D3FF498-C0B2-4F9D-963C-4E85ABEF1C6D}" type="pres">
      <dgm:prSet presAssocID="{DE1F24EB-8991-4328-9066-3BCB385B1DE8}" presName="rect1" presStyleLbl="trAlignAcc1" presStyleIdx="5" presStyleCnt="7">
        <dgm:presLayoutVars>
          <dgm:bulletEnabled val="1"/>
        </dgm:presLayoutVars>
      </dgm:prSet>
      <dgm:spPr/>
    </dgm:pt>
    <dgm:pt modelId="{D5DE22E4-E6F5-48F8-8033-8502B3EDC1F7}" type="pres">
      <dgm:prSet presAssocID="{DE1F24EB-8991-4328-9066-3BCB385B1DE8}"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CC41428E-D439-4F9F-902C-3289F72C437C}" type="pres">
      <dgm:prSet presAssocID="{438A382F-0603-4E53-B4ED-41916F720989}" presName="sibTrans" presStyleCnt="0"/>
      <dgm:spPr/>
    </dgm:pt>
    <dgm:pt modelId="{2B36222F-C8B2-445E-BAD0-0AECEEDCDE79}" type="pres">
      <dgm:prSet presAssocID="{7074C2C4-E6D6-4D64-8AA4-98A68FCBFDD1}" presName="composite" presStyleCnt="0"/>
      <dgm:spPr/>
    </dgm:pt>
    <dgm:pt modelId="{8D6A85AF-2C3A-4BA4-87F4-CF3B11C3CA6C}" type="pres">
      <dgm:prSet presAssocID="{7074C2C4-E6D6-4D64-8AA4-98A68FCBFDD1}" presName="rect1" presStyleLbl="trAlignAcc1" presStyleIdx="6" presStyleCnt="7">
        <dgm:presLayoutVars>
          <dgm:bulletEnabled val="1"/>
        </dgm:presLayoutVars>
      </dgm:prSet>
      <dgm:spPr/>
    </dgm:pt>
    <dgm:pt modelId="{6D3B4945-BF7B-44CD-AF3A-42A2CA2768CE}" type="pres">
      <dgm:prSet presAssocID="{7074C2C4-E6D6-4D64-8AA4-98A68FCBFDD1}"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dgm:spPr>
    </dgm:pt>
  </dgm:ptLst>
  <dgm:cxnLst>
    <dgm:cxn modelId="{5021F801-8F41-4F13-9387-C7267657CF94}" type="presOf" srcId="{A0DCB336-E1EC-4A0F-98B9-FFD85C82A0F9}" destId="{F6E1A2A3-E1D5-4585-9531-37165D39E482}" srcOrd="0" destOrd="0" presId="urn:microsoft.com/office/officeart/2008/layout/PictureStrips"/>
    <dgm:cxn modelId="{5423BC10-DB1D-4410-9BB4-3E7AFC9C5B15}" type="presOf" srcId="{8C54E821-602B-4903-933F-FAC6B7774EB6}" destId="{9D90E00F-028C-4CA1-9ABD-FC0C08EE8CA6}" srcOrd="0" destOrd="0" presId="urn:microsoft.com/office/officeart/2008/layout/PictureStrips"/>
    <dgm:cxn modelId="{B3EBE343-2346-4645-B7AB-6EF286B2196A}" srcId="{15E76EE2-44EF-4007-8E47-24619B9730F1}" destId="{DE1F24EB-8991-4328-9066-3BCB385B1DE8}" srcOrd="5" destOrd="0" parTransId="{063097F5-8872-4A95-A739-F7FA85AA1B80}" sibTransId="{438A382F-0603-4E53-B4ED-41916F720989}"/>
    <dgm:cxn modelId="{53D6D66B-1145-441D-B32E-9E2AC1DD3071}" type="presOf" srcId="{7074C2C4-E6D6-4D64-8AA4-98A68FCBFDD1}" destId="{8D6A85AF-2C3A-4BA4-87F4-CF3B11C3CA6C}" srcOrd="0" destOrd="0" presId="urn:microsoft.com/office/officeart/2008/layout/PictureStrips"/>
    <dgm:cxn modelId="{BF905874-AE72-4652-9D27-6D54C7F4559B}" type="presOf" srcId="{47F140AB-C52F-414C-9458-33A1DB5EE8A5}" destId="{EDE35FBE-0932-42B8-86BB-63534EE46514}" srcOrd="0" destOrd="0" presId="urn:microsoft.com/office/officeart/2008/layout/PictureStrips"/>
    <dgm:cxn modelId="{C3708658-5AF8-45D3-BA06-39F9B57A76E7}" srcId="{15E76EE2-44EF-4007-8E47-24619B9730F1}" destId="{8C54E821-602B-4903-933F-FAC6B7774EB6}" srcOrd="4" destOrd="0" parTransId="{A5611535-6BA9-4D6A-82F2-D3B472B143E1}" sibTransId="{1C062D8B-6816-4C58-B162-7E5A1D02688C}"/>
    <dgm:cxn modelId="{9D23C978-7C86-4F74-82BE-C3A80636462A}" srcId="{15E76EE2-44EF-4007-8E47-24619B9730F1}" destId="{7074C2C4-E6D6-4D64-8AA4-98A68FCBFDD1}" srcOrd="6" destOrd="0" parTransId="{43A963CD-508F-4A57-96B9-35780E3E472C}" sibTransId="{4B3E4C30-C336-4082-9BC3-81D4737278BB}"/>
    <dgm:cxn modelId="{11B3BF7B-C6A7-4350-A829-E83B1B9C77AB}" type="presOf" srcId="{4F7C98C8-5D28-415B-B992-D6CE9A5E50F3}" destId="{5C9BC3BD-0D59-449A-AD5C-CBAB7EC29C13}" srcOrd="0" destOrd="0" presId="urn:microsoft.com/office/officeart/2008/layout/PictureStrips"/>
    <dgm:cxn modelId="{D38BB27E-8AE2-4D9F-AE85-3418944B0D54}" srcId="{15E76EE2-44EF-4007-8E47-24619B9730F1}" destId="{4F7C98C8-5D28-415B-B992-D6CE9A5E50F3}" srcOrd="2" destOrd="0" parTransId="{7EE2B98B-D12C-4F9F-AB1D-31BABC7F7125}" sibTransId="{B8D20651-4E16-4D2F-89A3-D1859451A4E8}"/>
    <dgm:cxn modelId="{31CA1C81-03AF-4487-A072-47DEF0233BB6}" type="presOf" srcId="{DE1F24EB-8991-4328-9066-3BCB385B1DE8}" destId="{9D3FF498-C0B2-4F9D-963C-4E85ABEF1C6D}" srcOrd="0" destOrd="0" presId="urn:microsoft.com/office/officeart/2008/layout/PictureStrips"/>
    <dgm:cxn modelId="{5AA85E9D-3437-4F84-8F67-194F4AEEF721}" srcId="{15E76EE2-44EF-4007-8E47-24619B9730F1}" destId="{47F140AB-C52F-414C-9458-33A1DB5EE8A5}" srcOrd="3" destOrd="0" parTransId="{F8217300-7250-46E1-8BA4-5BF768BAC004}" sibTransId="{DA81561D-82F2-4341-BADD-8840E51FDCA1}"/>
    <dgm:cxn modelId="{21D956B5-2A0C-48B2-B3BD-866EEFF9CCFF}" srcId="{15E76EE2-44EF-4007-8E47-24619B9730F1}" destId="{A0DCB336-E1EC-4A0F-98B9-FFD85C82A0F9}" srcOrd="1" destOrd="0" parTransId="{82AB3AA6-E79B-4416-B7CA-1FEC15E9CBB7}" sibTransId="{F6EC4737-7C12-4E39-9E09-9E518B8DD4F3}"/>
    <dgm:cxn modelId="{B0BB00BA-CB12-4377-B09E-0F0D1A7A18CC}" type="presOf" srcId="{94E27D35-B377-4EC1-86A1-006432F28942}" destId="{DCEEC6EB-C08A-419F-BD08-8CEC1019BD4E}" srcOrd="0" destOrd="0" presId="urn:microsoft.com/office/officeart/2008/layout/PictureStrips"/>
    <dgm:cxn modelId="{860475D8-51E8-42DC-93D0-19C84C58D06D}" srcId="{15E76EE2-44EF-4007-8E47-24619B9730F1}" destId="{94E27D35-B377-4EC1-86A1-006432F28942}" srcOrd="0" destOrd="0" parTransId="{A599ACAC-7B86-4DC7-B38C-19BA9A456B95}" sibTransId="{E88241E3-A32E-4CE7-85EE-F1BEA7743A41}"/>
    <dgm:cxn modelId="{A2FCE3E3-E3AF-4A05-BD5F-A9794D11EE7D}" type="presOf" srcId="{15E76EE2-44EF-4007-8E47-24619B9730F1}" destId="{EE9131D4-E34A-4475-AA9E-0723209166B5}" srcOrd="0" destOrd="0" presId="urn:microsoft.com/office/officeart/2008/layout/PictureStrips"/>
    <dgm:cxn modelId="{5B61F065-130F-4D65-BEC8-C3C0EB56FB68}" type="presParOf" srcId="{EE9131D4-E34A-4475-AA9E-0723209166B5}" destId="{9240A5B2-0968-4E77-96EB-82ACBFFFCC70}" srcOrd="0" destOrd="0" presId="urn:microsoft.com/office/officeart/2008/layout/PictureStrips"/>
    <dgm:cxn modelId="{D95CE995-C20B-4EC4-BF0B-1BC47FE414A1}" type="presParOf" srcId="{9240A5B2-0968-4E77-96EB-82ACBFFFCC70}" destId="{DCEEC6EB-C08A-419F-BD08-8CEC1019BD4E}" srcOrd="0" destOrd="0" presId="urn:microsoft.com/office/officeart/2008/layout/PictureStrips"/>
    <dgm:cxn modelId="{48CF36AE-5C83-49DF-AD13-662654FA2F94}" type="presParOf" srcId="{9240A5B2-0968-4E77-96EB-82ACBFFFCC70}" destId="{CF02C942-E100-4727-A832-0ADF873A85E8}" srcOrd="1" destOrd="0" presId="urn:microsoft.com/office/officeart/2008/layout/PictureStrips"/>
    <dgm:cxn modelId="{473AB2D4-B731-47EB-8786-9ED5397A40A6}" type="presParOf" srcId="{EE9131D4-E34A-4475-AA9E-0723209166B5}" destId="{06464511-2271-4016-A863-069D1B2AC5E0}" srcOrd="1" destOrd="0" presId="urn:microsoft.com/office/officeart/2008/layout/PictureStrips"/>
    <dgm:cxn modelId="{BA95B8B6-6401-4696-BDFE-7663B153F5E7}" type="presParOf" srcId="{EE9131D4-E34A-4475-AA9E-0723209166B5}" destId="{737180BF-2B26-4D7D-BE0B-F11A0E222AEC}" srcOrd="2" destOrd="0" presId="urn:microsoft.com/office/officeart/2008/layout/PictureStrips"/>
    <dgm:cxn modelId="{B68E9251-5AD7-41DC-A531-746EE8D04887}" type="presParOf" srcId="{737180BF-2B26-4D7D-BE0B-F11A0E222AEC}" destId="{F6E1A2A3-E1D5-4585-9531-37165D39E482}" srcOrd="0" destOrd="0" presId="urn:microsoft.com/office/officeart/2008/layout/PictureStrips"/>
    <dgm:cxn modelId="{4E6287E2-4022-4E26-A358-E543FB67CBDA}" type="presParOf" srcId="{737180BF-2B26-4D7D-BE0B-F11A0E222AEC}" destId="{44384E61-9BC6-4A3A-93AA-79B3442F06AE}" srcOrd="1" destOrd="0" presId="urn:microsoft.com/office/officeart/2008/layout/PictureStrips"/>
    <dgm:cxn modelId="{B8B0BF31-8C88-4A53-823F-94AAD8E50FA2}" type="presParOf" srcId="{EE9131D4-E34A-4475-AA9E-0723209166B5}" destId="{4E508DB7-E477-4A74-89B2-76CA29577421}" srcOrd="3" destOrd="0" presId="urn:microsoft.com/office/officeart/2008/layout/PictureStrips"/>
    <dgm:cxn modelId="{5E02442D-27D6-4345-8D37-872CEDA15367}" type="presParOf" srcId="{EE9131D4-E34A-4475-AA9E-0723209166B5}" destId="{9F8C7385-EC53-4C83-862D-1B92A629EBF1}" srcOrd="4" destOrd="0" presId="urn:microsoft.com/office/officeart/2008/layout/PictureStrips"/>
    <dgm:cxn modelId="{0B549268-41C0-4CD5-AF31-16A3618EA10B}" type="presParOf" srcId="{9F8C7385-EC53-4C83-862D-1B92A629EBF1}" destId="{5C9BC3BD-0D59-449A-AD5C-CBAB7EC29C13}" srcOrd="0" destOrd="0" presId="urn:microsoft.com/office/officeart/2008/layout/PictureStrips"/>
    <dgm:cxn modelId="{39E9267B-680B-4291-858D-D78A4A92D185}" type="presParOf" srcId="{9F8C7385-EC53-4C83-862D-1B92A629EBF1}" destId="{2F3FF6D0-8735-4F8D-9712-BF161CCF55E4}" srcOrd="1" destOrd="0" presId="urn:microsoft.com/office/officeart/2008/layout/PictureStrips"/>
    <dgm:cxn modelId="{B83C64F9-D454-4FA5-8C47-5E7C4F96EFF2}" type="presParOf" srcId="{EE9131D4-E34A-4475-AA9E-0723209166B5}" destId="{6479FF38-F09D-4FC8-905C-268373DA23D6}" srcOrd="5" destOrd="0" presId="urn:microsoft.com/office/officeart/2008/layout/PictureStrips"/>
    <dgm:cxn modelId="{B892E555-66D7-45C7-936C-B93D9B85CF7A}" type="presParOf" srcId="{EE9131D4-E34A-4475-AA9E-0723209166B5}" destId="{B746D7E4-E1B6-4FBE-859C-A62BC46F9FE7}" srcOrd="6" destOrd="0" presId="urn:microsoft.com/office/officeart/2008/layout/PictureStrips"/>
    <dgm:cxn modelId="{71F21E50-95C0-49C7-8328-661FA7F9EEFD}" type="presParOf" srcId="{B746D7E4-E1B6-4FBE-859C-A62BC46F9FE7}" destId="{EDE35FBE-0932-42B8-86BB-63534EE46514}" srcOrd="0" destOrd="0" presId="urn:microsoft.com/office/officeart/2008/layout/PictureStrips"/>
    <dgm:cxn modelId="{E66847FD-5CD4-4C00-80D4-E312C2EE4D5E}" type="presParOf" srcId="{B746D7E4-E1B6-4FBE-859C-A62BC46F9FE7}" destId="{1052BAE3-3661-4414-BF3C-A2D0AC89582B}" srcOrd="1" destOrd="0" presId="urn:microsoft.com/office/officeart/2008/layout/PictureStrips"/>
    <dgm:cxn modelId="{6109C820-194C-433B-B34B-C9030DB74D63}" type="presParOf" srcId="{EE9131D4-E34A-4475-AA9E-0723209166B5}" destId="{B68BD66F-9B83-4274-960C-B10BD97055CC}" srcOrd="7" destOrd="0" presId="urn:microsoft.com/office/officeart/2008/layout/PictureStrips"/>
    <dgm:cxn modelId="{EC8EB635-08B0-4BD6-98C5-E558BEA784C8}" type="presParOf" srcId="{EE9131D4-E34A-4475-AA9E-0723209166B5}" destId="{D350D689-56EE-417A-88C6-C5185C96AFDC}" srcOrd="8" destOrd="0" presId="urn:microsoft.com/office/officeart/2008/layout/PictureStrips"/>
    <dgm:cxn modelId="{EF98C956-67F0-462B-98AB-0A6FC07BC5A9}" type="presParOf" srcId="{D350D689-56EE-417A-88C6-C5185C96AFDC}" destId="{9D90E00F-028C-4CA1-9ABD-FC0C08EE8CA6}" srcOrd="0" destOrd="0" presId="urn:microsoft.com/office/officeart/2008/layout/PictureStrips"/>
    <dgm:cxn modelId="{3BF5806C-B372-4491-A8CE-48DD526A87DA}" type="presParOf" srcId="{D350D689-56EE-417A-88C6-C5185C96AFDC}" destId="{F4E515E7-D28E-4AD8-A4DC-6D9BD60DB0AF}" srcOrd="1" destOrd="0" presId="urn:microsoft.com/office/officeart/2008/layout/PictureStrips"/>
    <dgm:cxn modelId="{A150A811-6E12-4406-B37A-DAFFD8160BEB}" type="presParOf" srcId="{EE9131D4-E34A-4475-AA9E-0723209166B5}" destId="{F91AABA2-6CEB-40A0-B8DE-33D369706A94}" srcOrd="9" destOrd="0" presId="urn:microsoft.com/office/officeart/2008/layout/PictureStrips"/>
    <dgm:cxn modelId="{E2FDC8DE-AFAB-4383-88FD-D08A927C3487}" type="presParOf" srcId="{EE9131D4-E34A-4475-AA9E-0723209166B5}" destId="{DE434965-903E-48A8-A7CD-6C68E10BB7D2}" srcOrd="10" destOrd="0" presId="urn:microsoft.com/office/officeart/2008/layout/PictureStrips"/>
    <dgm:cxn modelId="{F7450EFF-C8A7-4348-8AEB-D508A0A5E133}" type="presParOf" srcId="{DE434965-903E-48A8-A7CD-6C68E10BB7D2}" destId="{9D3FF498-C0B2-4F9D-963C-4E85ABEF1C6D}" srcOrd="0" destOrd="0" presId="urn:microsoft.com/office/officeart/2008/layout/PictureStrips"/>
    <dgm:cxn modelId="{9E17D8D4-FC43-4E76-AE77-94221179EB3C}" type="presParOf" srcId="{DE434965-903E-48A8-A7CD-6C68E10BB7D2}" destId="{D5DE22E4-E6F5-48F8-8033-8502B3EDC1F7}" srcOrd="1" destOrd="0" presId="urn:microsoft.com/office/officeart/2008/layout/PictureStrips"/>
    <dgm:cxn modelId="{4286858C-8D77-4EA5-BA32-9B997962F272}" type="presParOf" srcId="{EE9131D4-E34A-4475-AA9E-0723209166B5}" destId="{CC41428E-D439-4F9F-902C-3289F72C437C}" srcOrd="11" destOrd="0" presId="urn:microsoft.com/office/officeart/2008/layout/PictureStrips"/>
    <dgm:cxn modelId="{A2E7D1BE-EE8A-4428-804A-1C412A5140E9}" type="presParOf" srcId="{EE9131D4-E34A-4475-AA9E-0723209166B5}" destId="{2B36222F-C8B2-445E-BAD0-0AECEEDCDE79}" srcOrd="12" destOrd="0" presId="urn:microsoft.com/office/officeart/2008/layout/PictureStrips"/>
    <dgm:cxn modelId="{70B8CC00-E64E-4EFC-B88E-F2DC743C7C37}" type="presParOf" srcId="{2B36222F-C8B2-445E-BAD0-0AECEEDCDE79}" destId="{8D6A85AF-2C3A-4BA4-87F4-CF3B11C3CA6C}" srcOrd="0" destOrd="0" presId="urn:microsoft.com/office/officeart/2008/layout/PictureStrips"/>
    <dgm:cxn modelId="{5065964E-8EB5-4FD4-B463-6EE05228670B}" type="presParOf" srcId="{2B36222F-C8B2-445E-BAD0-0AECEEDCDE79}" destId="{6D3B4945-BF7B-44CD-AF3A-42A2CA2768C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C0EC5D-6A7F-41D9-814C-B6D58C0F42A4}" type="doc">
      <dgm:prSet loTypeId="urn:microsoft.com/office/officeart/2005/8/layout/hChevron3" loCatId="process" qsTypeId="urn:microsoft.com/office/officeart/2005/8/quickstyle/simple1" qsCatId="simple" csTypeId="urn:microsoft.com/office/officeart/2005/8/colors/accent1_2" csCatId="accent1" phldr="1"/>
      <dgm:spPr/>
    </dgm:pt>
    <dgm:pt modelId="{36FD0108-6830-4EE8-96AF-25DC09619AA0}">
      <dgm:prSet phldrT="[Text]"/>
      <dgm:spPr>
        <a:solidFill>
          <a:srgbClr val="800000"/>
        </a:solidFill>
      </dgm:spPr>
      <dgm:t>
        <a:bodyPr/>
        <a:lstStyle/>
        <a:p>
          <a:endParaRPr lang="en-US"/>
        </a:p>
      </dgm:t>
    </dgm:pt>
    <dgm:pt modelId="{53C7AB07-B253-4D33-8469-A92845D87261}" type="parTrans" cxnId="{39E67F2E-FE37-424F-979E-63BDDE285174}">
      <dgm:prSet/>
      <dgm:spPr/>
      <dgm:t>
        <a:bodyPr/>
        <a:lstStyle/>
        <a:p>
          <a:endParaRPr lang="en-US"/>
        </a:p>
      </dgm:t>
    </dgm:pt>
    <dgm:pt modelId="{C175A158-296B-452A-8848-9DAF699BD76B}" type="sibTrans" cxnId="{39E67F2E-FE37-424F-979E-63BDDE285174}">
      <dgm:prSet/>
      <dgm:spPr/>
      <dgm:t>
        <a:bodyPr/>
        <a:lstStyle/>
        <a:p>
          <a:endParaRPr lang="en-US"/>
        </a:p>
      </dgm:t>
    </dgm:pt>
    <dgm:pt modelId="{C057626F-F0F0-4C8E-90CB-71594E7E63B5}">
      <dgm:prSet phldrT="[Text]"/>
      <dgm:spPr>
        <a:solidFill>
          <a:srgbClr val="0F4D7B"/>
        </a:solidFill>
      </dgm:spPr>
      <dgm:t>
        <a:bodyPr/>
        <a:lstStyle/>
        <a:p>
          <a:endParaRPr lang="en-US"/>
        </a:p>
      </dgm:t>
    </dgm:pt>
    <dgm:pt modelId="{72E6D986-85AC-49F5-B511-F7A38F79FA24}" type="parTrans" cxnId="{ED62DFF0-306B-4BC1-AFE2-B46ECD3692DF}">
      <dgm:prSet/>
      <dgm:spPr/>
      <dgm:t>
        <a:bodyPr/>
        <a:lstStyle/>
        <a:p>
          <a:endParaRPr lang="en-US"/>
        </a:p>
      </dgm:t>
    </dgm:pt>
    <dgm:pt modelId="{F62436CC-7950-49C5-A5DC-7332D30280DD}" type="sibTrans" cxnId="{ED62DFF0-306B-4BC1-AFE2-B46ECD3692DF}">
      <dgm:prSet/>
      <dgm:spPr/>
      <dgm:t>
        <a:bodyPr/>
        <a:lstStyle/>
        <a:p>
          <a:endParaRPr lang="en-US"/>
        </a:p>
      </dgm:t>
    </dgm:pt>
    <dgm:pt modelId="{945F5ED1-E520-45F9-8566-77D9666C02C1}">
      <dgm:prSet phldrT="[Text]"/>
      <dgm:spPr>
        <a:solidFill>
          <a:srgbClr val="FFC000"/>
        </a:solidFill>
      </dgm:spPr>
      <dgm:t>
        <a:bodyPr/>
        <a:lstStyle/>
        <a:p>
          <a:endParaRPr lang="en-US"/>
        </a:p>
      </dgm:t>
    </dgm:pt>
    <dgm:pt modelId="{396DA65E-510C-4A31-AB89-7A6E8D787E9C}" type="parTrans" cxnId="{09248C31-A102-4025-A432-F45364BAE8CA}">
      <dgm:prSet/>
      <dgm:spPr/>
      <dgm:t>
        <a:bodyPr/>
        <a:lstStyle/>
        <a:p>
          <a:endParaRPr lang="en-US"/>
        </a:p>
      </dgm:t>
    </dgm:pt>
    <dgm:pt modelId="{495E326A-E9AB-4B25-99E2-CED16F210981}" type="sibTrans" cxnId="{09248C31-A102-4025-A432-F45364BAE8CA}">
      <dgm:prSet/>
      <dgm:spPr/>
      <dgm:t>
        <a:bodyPr/>
        <a:lstStyle/>
        <a:p>
          <a:endParaRPr lang="en-US"/>
        </a:p>
      </dgm:t>
    </dgm:pt>
    <dgm:pt modelId="{87B9EE09-15C9-4B5A-8540-AB237412BEE3}">
      <dgm:prSet/>
      <dgm:spPr>
        <a:solidFill>
          <a:srgbClr val="404040"/>
        </a:solidFill>
      </dgm:spPr>
      <dgm:t>
        <a:bodyPr/>
        <a:lstStyle/>
        <a:p>
          <a:endParaRPr lang="en-US"/>
        </a:p>
      </dgm:t>
    </dgm:pt>
    <dgm:pt modelId="{B704C924-B725-46C1-8568-33D575E7F2D2}" type="parTrans" cxnId="{7D79113D-3983-4318-9B69-A2EFE86931B4}">
      <dgm:prSet/>
      <dgm:spPr/>
      <dgm:t>
        <a:bodyPr/>
        <a:lstStyle/>
        <a:p>
          <a:endParaRPr lang="en-US"/>
        </a:p>
      </dgm:t>
    </dgm:pt>
    <dgm:pt modelId="{94A8A758-BBAE-4560-B04D-0466F2C0CC20}" type="sibTrans" cxnId="{7D79113D-3983-4318-9B69-A2EFE86931B4}">
      <dgm:prSet/>
      <dgm:spPr/>
      <dgm:t>
        <a:bodyPr/>
        <a:lstStyle/>
        <a:p>
          <a:endParaRPr lang="en-US"/>
        </a:p>
      </dgm:t>
    </dgm:pt>
    <dgm:pt modelId="{1ADE6AD4-9B96-431A-A237-D1A630C49A95}">
      <dgm:prSet/>
      <dgm:spPr>
        <a:solidFill>
          <a:srgbClr val="800000"/>
        </a:solidFill>
      </dgm:spPr>
      <dgm:t>
        <a:bodyPr/>
        <a:lstStyle/>
        <a:p>
          <a:endParaRPr lang="en-US"/>
        </a:p>
      </dgm:t>
    </dgm:pt>
    <dgm:pt modelId="{57F36C9D-AFD1-420E-A7B5-1AF3F1836B6B}" type="parTrans" cxnId="{87D14B70-6C6F-4179-AC0B-8D01EC8EEF22}">
      <dgm:prSet/>
      <dgm:spPr/>
      <dgm:t>
        <a:bodyPr/>
        <a:lstStyle/>
        <a:p>
          <a:endParaRPr lang="en-US"/>
        </a:p>
      </dgm:t>
    </dgm:pt>
    <dgm:pt modelId="{78DB2801-1FB2-43E2-8265-9419FF86F08A}" type="sibTrans" cxnId="{87D14B70-6C6F-4179-AC0B-8D01EC8EEF22}">
      <dgm:prSet/>
      <dgm:spPr/>
      <dgm:t>
        <a:bodyPr/>
        <a:lstStyle/>
        <a:p>
          <a:endParaRPr lang="en-US"/>
        </a:p>
      </dgm:t>
    </dgm:pt>
    <dgm:pt modelId="{376A2416-2B6B-47CB-B88C-E190F2256F2D}">
      <dgm:prSet/>
      <dgm:spPr>
        <a:solidFill>
          <a:srgbClr val="404040"/>
        </a:solidFill>
      </dgm:spPr>
      <dgm:t>
        <a:bodyPr/>
        <a:lstStyle/>
        <a:p>
          <a:endParaRPr lang="en-US"/>
        </a:p>
      </dgm:t>
    </dgm:pt>
    <dgm:pt modelId="{F162AC7B-5310-4777-8496-5B5C16E511F8}" type="parTrans" cxnId="{AAF4FD1E-3D76-4313-AAAC-563D8FBA46D6}">
      <dgm:prSet/>
      <dgm:spPr/>
      <dgm:t>
        <a:bodyPr/>
        <a:lstStyle/>
        <a:p>
          <a:endParaRPr lang="en-US"/>
        </a:p>
      </dgm:t>
    </dgm:pt>
    <dgm:pt modelId="{1AA613CE-C18E-4C72-B754-40895FFE3400}" type="sibTrans" cxnId="{AAF4FD1E-3D76-4313-AAAC-563D8FBA46D6}">
      <dgm:prSet/>
      <dgm:spPr/>
      <dgm:t>
        <a:bodyPr/>
        <a:lstStyle/>
        <a:p>
          <a:endParaRPr lang="en-US"/>
        </a:p>
      </dgm:t>
    </dgm:pt>
    <dgm:pt modelId="{745BA4ED-982E-437B-B1C1-019227C166B2}">
      <dgm:prSet/>
      <dgm:spPr>
        <a:solidFill>
          <a:schemeClr val="bg1">
            <a:lumMod val="75000"/>
          </a:schemeClr>
        </a:solidFill>
      </dgm:spPr>
      <dgm:t>
        <a:bodyPr/>
        <a:lstStyle/>
        <a:p>
          <a:endParaRPr lang="en-US"/>
        </a:p>
      </dgm:t>
    </dgm:pt>
    <dgm:pt modelId="{00A426EB-595F-4B3C-84A9-0ABB33031788}" type="parTrans" cxnId="{C8455665-D62D-467C-BCD3-0F57B80CD0F2}">
      <dgm:prSet/>
      <dgm:spPr/>
      <dgm:t>
        <a:bodyPr/>
        <a:lstStyle/>
        <a:p>
          <a:endParaRPr lang="en-US"/>
        </a:p>
      </dgm:t>
    </dgm:pt>
    <dgm:pt modelId="{2CCDFF9A-F99E-4945-AC81-E0F3A93BC7EE}" type="sibTrans" cxnId="{C8455665-D62D-467C-BCD3-0F57B80CD0F2}">
      <dgm:prSet/>
      <dgm:spPr/>
      <dgm:t>
        <a:bodyPr/>
        <a:lstStyle/>
        <a:p>
          <a:endParaRPr lang="en-US"/>
        </a:p>
      </dgm:t>
    </dgm:pt>
    <dgm:pt modelId="{FF917AE6-7926-4C24-A31F-C74EF73A5153}">
      <dgm:prSet/>
      <dgm:spPr>
        <a:solidFill>
          <a:srgbClr val="0F4D7B"/>
        </a:solidFill>
      </dgm:spPr>
      <dgm:t>
        <a:bodyPr/>
        <a:lstStyle/>
        <a:p>
          <a:endParaRPr lang="en-US"/>
        </a:p>
      </dgm:t>
    </dgm:pt>
    <dgm:pt modelId="{0093CF04-EDBF-4484-83F1-F4FBF1B96D17}" type="sibTrans" cxnId="{E90598D8-1016-4646-AA36-CE6364060A5B}">
      <dgm:prSet/>
      <dgm:spPr/>
      <dgm:t>
        <a:bodyPr/>
        <a:lstStyle/>
        <a:p>
          <a:endParaRPr lang="en-US"/>
        </a:p>
      </dgm:t>
    </dgm:pt>
    <dgm:pt modelId="{8A4C253B-4B0B-43A9-931B-112F37197CC9}" type="parTrans" cxnId="{E90598D8-1016-4646-AA36-CE6364060A5B}">
      <dgm:prSet/>
      <dgm:spPr/>
      <dgm:t>
        <a:bodyPr/>
        <a:lstStyle/>
        <a:p>
          <a:endParaRPr lang="en-US"/>
        </a:p>
      </dgm:t>
    </dgm:pt>
    <dgm:pt modelId="{960124A7-2949-4AF7-9AA5-FE17681D5649}">
      <dgm:prSet/>
      <dgm:spPr>
        <a:solidFill>
          <a:srgbClr val="FFC000"/>
        </a:solidFill>
      </dgm:spPr>
      <dgm:t>
        <a:bodyPr/>
        <a:lstStyle/>
        <a:p>
          <a:endParaRPr lang="en-US"/>
        </a:p>
      </dgm:t>
    </dgm:pt>
    <dgm:pt modelId="{279781FF-285F-461C-A3D4-DC049046B8DC}" type="sibTrans" cxnId="{B9BE8743-5CD0-471E-A6BD-55742552A47A}">
      <dgm:prSet/>
      <dgm:spPr/>
      <dgm:t>
        <a:bodyPr/>
        <a:lstStyle/>
        <a:p>
          <a:endParaRPr lang="en-US"/>
        </a:p>
      </dgm:t>
    </dgm:pt>
    <dgm:pt modelId="{0CD369E3-43C9-4D80-A2FE-E95EFB3ABAA5}" type="parTrans" cxnId="{B9BE8743-5CD0-471E-A6BD-55742552A47A}">
      <dgm:prSet/>
      <dgm:spPr/>
      <dgm:t>
        <a:bodyPr/>
        <a:lstStyle/>
        <a:p>
          <a:endParaRPr lang="en-US"/>
        </a:p>
      </dgm:t>
    </dgm:pt>
    <dgm:pt modelId="{C7E07DD9-6160-4BCE-ACB4-269FAA2F3391}" type="pres">
      <dgm:prSet presAssocID="{20C0EC5D-6A7F-41D9-814C-B6D58C0F42A4}" presName="Name0" presStyleCnt="0">
        <dgm:presLayoutVars>
          <dgm:dir/>
          <dgm:resizeHandles val="exact"/>
        </dgm:presLayoutVars>
      </dgm:prSet>
      <dgm:spPr/>
    </dgm:pt>
    <dgm:pt modelId="{740F6A29-361A-4D82-A36A-0ED81F24A555}" type="pres">
      <dgm:prSet presAssocID="{36FD0108-6830-4EE8-96AF-25DC09619AA0}" presName="parTxOnly" presStyleLbl="node1" presStyleIdx="0" presStyleCnt="9">
        <dgm:presLayoutVars>
          <dgm:bulletEnabled val="1"/>
        </dgm:presLayoutVars>
      </dgm:prSet>
      <dgm:spPr>
        <a:prstGeom prst="rect">
          <a:avLst/>
        </a:prstGeom>
      </dgm:spPr>
    </dgm:pt>
    <dgm:pt modelId="{A97B9A05-00C5-4DC9-A7CB-9A54F3C26475}" type="pres">
      <dgm:prSet presAssocID="{C175A158-296B-452A-8848-9DAF699BD76B}" presName="parSpace" presStyleCnt="0"/>
      <dgm:spPr/>
    </dgm:pt>
    <dgm:pt modelId="{EF6324B1-C021-4EF1-958A-4938B52D9348}" type="pres">
      <dgm:prSet presAssocID="{C057626F-F0F0-4C8E-90CB-71594E7E63B5}" presName="parTxOnly" presStyleLbl="node1" presStyleIdx="1" presStyleCnt="9">
        <dgm:presLayoutVars>
          <dgm:bulletEnabled val="1"/>
        </dgm:presLayoutVars>
      </dgm:prSet>
      <dgm:spPr>
        <a:prstGeom prst="rect">
          <a:avLst/>
        </a:prstGeom>
      </dgm:spPr>
    </dgm:pt>
    <dgm:pt modelId="{19141DFC-96A1-4139-8867-C4CD24CB31B7}" type="pres">
      <dgm:prSet presAssocID="{F62436CC-7950-49C5-A5DC-7332D30280DD}" presName="parSpace" presStyleCnt="0"/>
      <dgm:spPr/>
    </dgm:pt>
    <dgm:pt modelId="{DB79100C-CAF9-425B-BD96-6A97C62A0AEC}" type="pres">
      <dgm:prSet presAssocID="{945F5ED1-E520-45F9-8566-77D9666C02C1}" presName="parTxOnly" presStyleLbl="node1" presStyleIdx="2" presStyleCnt="9">
        <dgm:presLayoutVars>
          <dgm:bulletEnabled val="1"/>
        </dgm:presLayoutVars>
      </dgm:prSet>
      <dgm:spPr>
        <a:prstGeom prst="rect">
          <a:avLst/>
        </a:prstGeom>
      </dgm:spPr>
    </dgm:pt>
    <dgm:pt modelId="{8346641D-1C5E-4AE4-980E-843E365C6EDB}" type="pres">
      <dgm:prSet presAssocID="{495E326A-E9AB-4B25-99E2-CED16F210981}" presName="parSpace" presStyleCnt="0"/>
      <dgm:spPr/>
    </dgm:pt>
    <dgm:pt modelId="{A1E69989-05F0-4E28-AC0C-99F13DF4CBFB}" type="pres">
      <dgm:prSet presAssocID="{87B9EE09-15C9-4B5A-8540-AB237412BEE3}" presName="parTxOnly" presStyleLbl="node1" presStyleIdx="3" presStyleCnt="9">
        <dgm:presLayoutVars>
          <dgm:bulletEnabled val="1"/>
        </dgm:presLayoutVars>
      </dgm:prSet>
      <dgm:spPr>
        <a:prstGeom prst="rect">
          <a:avLst/>
        </a:prstGeom>
      </dgm:spPr>
    </dgm:pt>
    <dgm:pt modelId="{13ECB720-6AB7-4947-A521-E62CF72F37D6}" type="pres">
      <dgm:prSet presAssocID="{94A8A758-BBAE-4560-B04D-0466F2C0CC20}" presName="parSpace" presStyleCnt="0"/>
      <dgm:spPr/>
    </dgm:pt>
    <dgm:pt modelId="{97807085-8707-4019-827B-49DFBDBEED79}" type="pres">
      <dgm:prSet presAssocID="{745BA4ED-982E-437B-B1C1-019227C166B2}" presName="parTxOnly" presStyleLbl="node1" presStyleIdx="4" presStyleCnt="9">
        <dgm:presLayoutVars>
          <dgm:bulletEnabled val="1"/>
        </dgm:presLayoutVars>
      </dgm:prSet>
      <dgm:spPr>
        <a:prstGeom prst="rect">
          <a:avLst/>
        </a:prstGeom>
      </dgm:spPr>
    </dgm:pt>
    <dgm:pt modelId="{A2EC7A78-FBE3-4765-BF6F-E79C262575C2}" type="pres">
      <dgm:prSet presAssocID="{2CCDFF9A-F99E-4945-AC81-E0F3A93BC7EE}" presName="parSpace" presStyleCnt="0"/>
      <dgm:spPr/>
    </dgm:pt>
    <dgm:pt modelId="{E00CEA5D-FFA2-49FB-8A7B-E0C13C5EBDB3}" type="pres">
      <dgm:prSet presAssocID="{1ADE6AD4-9B96-431A-A237-D1A630C49A95}" presName="parTxOnly" presStyleLbl="node1" presStyleIdx="5" presStyleCnt="9">
        <dgm:presLayoutVars>
          <dgm:bulletEnabled val="1"/>
        </dgm:presLayoutVars>
      </dgm:prSet>
      <dgm:spPr>
        <a:prstGeom prst="rect">
          <a:avLst/>
        </a:prstGeom>
      </dgm:spPr>
    </dgm:pt>
    <dgm:pt modelId="{D0B01D87-BA42-4BD6-A1BC-9BAF599887D7}" type="pres">
      <dgm:prSet presAssocID="{78DB2801-1FB2-43E2-8265-9419FF86F08A}" presName="parSpace" presStyleCnt="0"/>
      <dgm:spPr/>
    </dgm:pt>
    <dgm:pt modelId="{96D52BE9-9625-4BFD-AD10-8FAA3115BE38}" type="pres">
      <dgm:prSet presAssocID="{FF917AE6-7926-4C24-A31F-C74EF73A5153}" presName="parTxOnly" presStyleLbl="node1" presStyleIdx="6" presStyleCnt="9">
        <dgm:presLayoutVars>
          <dgm:bulletEnabled val="1"/>
        </dgm:presLayoutVars>
      </dgm:prSet>
      <dgm:spPr>
        <a:prstGeom prst="round1Rect">
          <a:avLst/>
        </a:prstGeom>
      </dgm:spPr>
    </dgm:pt>
    <dgm:pt modelId="{198E3375-A70F-421D-A126-3A5ADA4FC486}" type="pres">
      <dgm:prSet presAssocID="{0093CF04-EDBF-4484-83F1-F4FBF1B96D17}" presName="parSpace" presStyleCnt="0"/>
      <dgm:spPr/>
    </dgm:pt>
    <dgm:pt modelId="{E14D2290-2BC2-47D2-8CB1-F9B97756BD21}" type="pres">
      <dgm:prSet presAssocID="{960124A7-2949-4AF7-9AA5-FE17681D5649}" presName="parTxOnly" presStyleLbl="node1" presStyleIdx="7" presStyleCnt="9">
        <dgm:presLayoutVars>
          <dgm:bulletEnabled val="1"/>
        </dgm:presLayoutVars>
      </dgm:prSet>
      <dgm:spPr>
        <a:prstGeom prst="rect">
          <a:avLst/>
        </a:prstGeom>
      </dgm:spPr>
    </dgm:pt>
    <dgm:pt modelId="{0461EFEA-2FBA-4F9F-A25B-0C8F6A6AACF7}" type="pres">
      <dgm:prSet presAssocID="{279781FF-285F-461C-A3D4-DC049046B8DC}" presName="parSpace" presStyleCnt="0"/>
      <dgm:spPr/>
    </dgm:pt>
    <dgm:pt modelId="{8EF51874-1BDD-4432-AD31-61437A5A6FA6}" type="pres">
      <dgm:prSet presAssocID="{376A2416-2B6B-47CB-B88C-E190F2256F2D}" presName="parTxOnly" presStyleLbl="node1" presStyleIdx="8" presStyleCnt="9" custScaleX="78609">
        <dgm:presLayoutVars>
          <dgm:bulletEnabled val="1"/>
        </dgm:presLayoutVars>
      </dgm:prSet>
      <dgm:spPr>
        <a:prstGeom prst="rect">
          <a:avLst/>
        </a:prstGeom>
      </dgm:spPr>
    </dgm:pt>
  </dgm:ptLst>
  <dgm:cxnLst>
    <dgm:cxn modelId="{AAF4FD1E-3D76-4313-AAAC-563D8FBA46D6}" srcId="{20C0EC5D-6A7F-41D9-814C-B6D58C0F42A4}" destId="{376A2416-2B6B-47CB-B88C-E190F2256F2D}" srcOrd="8" destOrd="0" parTransId="{F162AC7B-5310-4777-8496-5B5C16E511F8}" sibTransId="{1AA613CE-C18E-4C72-B754-40895FFE3400}"/>
    <dgm:cxn modelId="{39E67F2E-FE37-424F-979E-63BDDE285174}" srcId="{20C0EC5D-6A7F-41D9-814C-B6D58C0F42A4}" destId="{36FD0108-6830-4EE8-96AF-25DC09619AA0}" srcOrd="0" destOrd="0" parTransId="{53C7AB07-B253-4D33-8469-A92845D87261}" sibTransId="{C175A158-296B-452A-8848-9DAF699BD76B}"/>
    <dgm:cxn modelId="{09248C31-A102-4025-A432-F45364BAE8CA}" srcId="{20C0EC5D-6A7F-41D9-814C-B6D58C0F42A4}" destId="{945F5ED1-E520-45F9-8566-77D9666C02C1}" srcOrd="2" destOrd="0" parTransId="{396DA65E-510C-4A31-AB89-7A6E8D787E9C}" sibTransId="{495E326A-E9AB-4B25-99E2-CED16F210981}"/>
    <dgm:cxn modelId="{F83BFE34-3650-468A-91D2-74215CC8B947}" type="presOf" srcId="{945F5ED1-E520-45F9-8566-77D9666C02C1}" destId="{DB79100C-CAF9-425B-BD96-6A97C62A0AEC}" srcOrd="0" destOrd="0" presId="urn:microsoft.com/office/officeart/2005/8/layout/hChevron3"/>
    <dgm:cxn modelId="{7D79113D-3983-4318-9B69-A2EFE86931B4}" srcId="{20C0EC5D-6A7F-41D9-814C-B6D58C0F42A4}" destId="{87B9EE09-15C9-4B5A-8540-AB237412BEE3}" srcOrd="3" destOrd="0" parTransId="{B704C924-B725-46C1-8568-33D575E7F2D2}" sibTransId="{94A8A758-BBAE-4560-B04D-0466F2C0CC20}"/>
    <dgm:cxn modelId="{B9BE8743-5CD0-471E-A6BD-55742552A47A}" srcId="{20C0EC5D-6A7F-41D9-814C-B6D58C0F42A4}" destId="{960124A7-2949-4AF7-9AA5-FE17681D5649}" srcOrd="7" destOrd="0" parTransId="{0CD369E3-43C9-4D80-A2FE-E95EFB3ABAA5}" sibTransId="{279781FF-285F-461C-A3D4-DC049046B8DC}"/>
    <dgm:cxn modelId="{C8455665-D62D-467C-BCD3-0F57B80CD0F2}" srcId="{20C0EC5D-6A7F-41D9-814C-B6D58C0F42A4}" destId="{745BA4ED-982E-437B-B1C1-019227C166B2}" srcOrd="4" destOrd="0" parTransId="{00A426EB-595F-4B3C-84A9-0ABB33031788}" sibTransId="{2CCDFF9A-F99E-4945-AC81-E0F3A93BC7EE}"/>
    <dgm:cxn modelId="{87D14B70-6C6F-4179-AC0B-8D01EC8EEF22}" srcId="{20C0EC5D-6A7F-41D9-814C-B6D58C0F42A4}" destId="{1ADE6AD4-9B96-431A-A237-D1A630C49A95}" srcOrd="5" destOrd="0" parTransId="{57F36C9D-AFD1-420E-A7B5-1AF3F1836B6B}" sibTransId="{78DB2801-1FB2-43E2-8265-9419FF86F08A}"/>
    <dgm:cxn modelId="{2AA15372-0C12-4823-B7C6-8E88C933BF11}" type="presOf" srcId="{87B9EE09-15C9-4B5A-8540-AB237412BEE3}" destId="{A1E69989-05F0-4E28-AC0C-99F13DF4CBFB}" srcOrd="0" destOrd="0" presId="urn:microsoft.com/office/officeart/2005/8/layout/hChevron3"/>
    <dgm:cxn modelId="{5793727A-194B-45DA-AB81-B7ED50BF9C73}" type="presOf" srcId="{745BA4ED-982E-437B-B1C1-019227C166B2}" destId="{97807085-8707-4019-827B-49DFBDBEED79}" srcOrd="0" destOrd="0" presId="urn:microsoft.com/office/officeart/2005/8/layout/hChevron3"/>
    <dgm:cxn modelId="{213C568C-54AA-491F-9F61-B949101DB3AE}" type="presOf" srcId="{960124A7-2949-4AF7-9AA5-FE17681D5649}" destId="{E14D2290-2BC2-47D2-8CB1-F9B97756BD21}" srcOrd="0" destOrd="0" presId="urn:microsoft.com/office/officeart/2005/8/layout/hChevron3"/>
    <dgm:cxn modelId="{EA534CAC-5A43-4F7E-BF7A-CB189A8AC6EC}" type="presOf" srcId="{FF917AE6-7926-4C24-A31F-C74EF73A5153}" destId="{96D52BE9-9625-4BFD-AD10-8FAA3115BE38}" srcOrd="0" destOrd="0" presId="urn:microsoft.com/office/officeart/2005/8/layout/hChevron3"/>
    <dgm:cxn modelId="{61E510BC-ACEC-493E-B154-847C42250C5A}" type="presOf" srcId="{1ADE6AD4-9B96-431A-A237-D1A630C49A95}" destId="{E00CEA5D-FFA2-49FB-8A7B-E0C13C5EBDB3}" srcOrd="0" destOrd="0" presId="urn:microsoft.com/office/officeart/2005/8/layout/hChevron3"/>
    <dgm:cxn modelId="{257D53CE-06A2-4694-A2A0-3806E501869E}" type="presOf" srcId="{376A2416-2B6B-47CB-B88C-E190F2256F2D}" destId="{8EF51874-1BDD-4432-AD31-61437A5A6FA6}" srcOrd="0" destOrd="0" presId="urn:microsoft.com/office/officeart/2005/8/layout/hChevron3"/>
    <dgm:cxn modelId="{E90598D8-1016-4646-AA36-CE6364060A5B}" srcId="{20C0EC5D-6A7F-41D9-814C-B6D58C0F42A4}" destId="{FF917AE6-7926-4C24-A31F-C74EF73A5153}" srcOrd="6" destOrd="0" parTransId="{8A4C253B-4B0B-43A9-931B-112F37197CC9}" sibTransId="{0093CF04-EDBF-4484-83F1-F4FBF1B96D17}"/>
    <dgm:cxn modelId="{65342DDE-29DF-44A5-B316-153F60628A7D}" type="presOf" srcId="{C057626F-F0F0-4C8E-90CB-71594E7E63B5}" destId="{EF6324B1-C021-4EF1-958A-4938B52D9348}" srcOrd="0" destOrd="0" presId="urn:microsoft.com/office/officeart/2005/8/layout/hChevron3"/>
    <dgm:cxn modelId="{ED62DFF0-306B-4BC1-AFE2-B46ECD3692DF}" srcId="{20C0EC5D-6A7F-41D9-814C-B6D58C0F42A4}" destId="{C057626F-F0F0-4C8E-90CB-71594E7E63B5}" srcOrd="1" destOrd="0" parTransId="{72E6D986-85AC-49F5-B511-F7A38F79FA24}" sibTransId="{F62436CC-7950-49C5-A5DC-7332D30280DD}"/>
    <dgm:cxn modelId="{08C7DEF5-C49C-4662-B934-342F85CDF8C4}" type="presOf" srcId="{20C0EC5D-6A7F-41D9-814C-B6D58C0F42A4}" destId="{C7E07DD9-6160-4BCE-ACB4-269FAA2F3391}" srcOrd="0" destOrd="0" presId="urn:microsoft.com/office/officeart/2005/8/layout/hChevron3"/>
    <dgm:cxn modelId="{F9EB8EF8-CB1B-4E11-9444-F9EB607A0D60}" type="presOf" srcId="{36FD0108-6830-4EE8-96AF-25DC09619AA0}" destId="{740F6A29-361A-4D82-A36A-0ED81F24A555}" srcOrd="0" destOrd="0" presId="urn:microsoft.com/office/officeart/2005/8/layout/hChevron3"/>
    <dgm:cxn modelId="{CB99C582-33C8-44E1-A286-37B5B1E08692}" type="presParOf" srcId="{C7E07DD9-6160-4BCE-ACB4-269FAA2F3391}" destId="{740F6A29-361A-4D82-A36A-0ED81F24A555}" srcOrd="0" destOrd="0" presId="urn:microsoft.com/office/officeart/2005/8/layout/hChevron3"/>
    <dgm:cxn modelId="{C9627C2F-0DD3-462C-B188-A109F36F5095}" type="presParOf" srcId="{C7E07DD9-6160-4BCE-ACB4-269FAA2F3391}" destId="{A97B9A05-00C5-4DC9-A7CB-9A54F3C26475}" srcOrd="1" destOrd="0" presId="urn:microsoft.com/office/officeart/2005/8/layout/hChevron3"/>
    <dgm:cxn modelId="{A908B201-9FD3-46FD-8ED0-1F99918F363E}" type="presParOf" srcId="{C7E07DD9-6160-4BCE-ACB4-269FAA2F3391}" destId="{EF6324B1-C021-4EF1-958A-4938B52D9348}" srcOrd="2" destOrd="0" presId="urn:microsoft.com/office/officeart/2005/8/layout/hChevron3"/>
    <dgm:cxn modelId="{76062511-7A94-437C-83F5-8B5488571616}" type="presParOf" srcId="{C7E07DD9-6160-4BCE-ACB4-269FAA2F3391}" destId="{19141DFC-96A1-4139-8867-C4CD24CB31B7}" srcOrd="3" destOrd="0" presId="urn:microsoft.com/office/officeart/2005/8/layout/hChevron3"/>
    <dgm:cxn modelId="{AB1AD473-8E28-482F-BE05-BEE59BE66ABE}" type="presParOf" srcId="{C7E07DD9-6160-4BCE-ACB4-269FAA2F3391}" destId="{DB79100C-CAF9-425B-BD96-6A97C62A0AEC}" srcOrd="4" destOrd="0" presId="urn:microsoft.com/office/officeart/2005/8/layout/hChevron3"/>
    <dgm:cxn modelId="{81E0BE15-215D-489C-9A15-05090C10BB3B}" type="presParOf" srcId="{C7E07DD9-6160-4BCE-ACB4-269FAA2F3391}" destId="{8346641D-1C5E-4AE4-980E-843E365C6EDB}" srcOrd="5" destOrd="0" presId="urn:microsoft.com/office/officeart/2005/8/layout/hChevron3"/>
    <dgm:cxn modelId="{34D39E61-F413-46AF-A448-8CFE54159572}" type="presParOf" srcId="{C7E07DD9-6160-4BCE-ACB4-269FAA2F3391}" destId="{A1E69989-05F0-4E28-AC0C-99F13DF4CBFB}" srcOrd="6" destOrd="0" presId="urn:microsoft.com/office/officeart/2005/8/layout/hChevron3"/>
    <dgm:cxn modelId="{5B92A39D-DE2F-4EEF-A6AC-F33546CF8BF6}" type="presParOf" srcId="{C7E07DD9-6160-4BCE-ACB4-269FAA2F3391}" destId="{13ECB720-6AB7-4947-A521-E62CF72F37D6}" srcOrd="7" destOrd="0" presId="urn:microsoft.com/office/officeart/2005/8/layout/hChevron3"/>
    <dgm:cxn modelId="{FA8F4D17-2F9F-43D3-9521-88634A453D7D}" type="presParOf" srcId="{C7E07DD9-6160-4BCE-ACB4-269FAA2F3391}" destId="{97807085-8707-4019-827B-49DFBDBEED79}" srcOrd="8" destOrd="0" presId="urn:microsoft.com/office/officeart/2005/8/layout/hChevron3"/>
    <dgm:cxn modelId="{9C9F0A75-3208-4EFC-AB97-460906C73E57}" type="presParOf" srcId="{C7E07DD9-6160-4BCE-ACB4-269FAA2F3391}" destId="{A2EC7A78-FBE3-4765-BF6F-E79C262575C2}" srcOrd="9" destOrd="0" presId="urn:microsoft.com/office/officeart/2005/8/layout/hChevron3"/>
    <dgm:cxn modelId="{8D40E3F5-5FBD-41AE-B5B9-D045856CD71F}" type="presParOf" srcId="{C7E07DD9-6160-4BCE-ACB4-269FAA2F3391}" destId="{E00CEA5D-FFA2-49FB-8A7B-E0C13C5EBDB3}" srcOrd="10" destOrd="0" presId="urn:microsoft.com/office/officeart/2005/8/layout/hChevron3"/>
    <dgm:cxn modelId="{839FE8F3-1742-4ED3-B087-B4BE9F1BD7F0}" type="presParOf" srcId="{C7E07DD9-6160-4BCE-ACB4-269FAA2F3391}" destId="{D0B01D87-BA42-4BD6-A1BC-9BAF599887D7}" srcOrd="11" destOrd="0" presId="urn:microsoft.com/office/officeart/2005/8/layout/hChevron3"/>
    <dgm:cxn modelId="{A49D7760-EA2F-4E32-88FF-248EC1F100D4}" type="presParOf" srcId="{C7E07DD9-6160-4BCE-ACB4-269FAA2F3391}" destId="{96D52BE9-9625-4BFD-AD10-8FAA3115BE38}" srcOrd="12" destOrd="0" presId="urn:microsoft.com/office/officeart/2005/8/layout/hChevron3"/>
    <dgm:cxn modelId="{DC4280E9-5D82-4A6E-858D-82C1A00BDA8A}" type="presParOf" srcId="{C7E07DD9-6160-4BCE-ACB4-269FAA2F3391}" destId="{198E3375-A70F-421D-A126-3A5ADA4FC486}" srcOrd="13" destOrd="0" presId="urn:microsoft.com/office/officeart/2005/8/layout/hChevron3"/>
    <dgm:cxn modelId="{0FF750EA-CCF7-4231-9AB7-9A4EA0ECD43F}" type="presParOf" srcId="{C7E07DD9-6160-4BCE-ACB4-269FAA2F3391}" destId="{E14D2290-2BC2-47D2-8CB1-F9B97756BD21}" srcOrd="14" destOrd="0" presId="urn:microsoft.com/office/officeart/2005/8/layout/hChevron3"/>
    <dgm:cxn modelId="{674C8EC8-F8D3-4958-BECA-0F4830553519}" type="presParOf" srcId="{C7E07DD9-6160-4BCE-ACB4-269FAA2F3391}" destId="{0461EFEA-2FBA-4F9F-A25B-0C8F6A6AACF7}" srcOrd="15" destOrd="0" presId="urn:microsoft.com/office/officeart/2005/8/layout/hChevron3"/>
    <dgm:cxn modelId="{46E592C0-6754-45BF-942D-842DA0788AE7}" type="presParOf" srcId="{C7E07DD9-6160-4BCE-ACB4-269FAA2F3391}" destId="{8EF51874-1BDD-4432-AD31-61437A5A6FA6}" srcOrd="1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355372-7145-4FFE-8479-FC5184A94A2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2F565284-D6B9-4F1E-B9F6-22B189B45219}">
      <dgm:prSet/>
      <dgm:spPr/>
      <dgm:t>
        <a:bodyPr/>
        <a:lstStyle/>
        <a:p>
          <a:r>
            <a:rPr lang="en-US" b="1"/>
            <a:t>Robin </a:t>
          </a:r>
          <a:r>
            <a:rPr lang="en-US" b="1" err="1"/>
            <a:t>Gelburd</a:t>
          </a:r>
          <a:r>
            <a:rPr lang="en-US" b="1"/>
            <a:t>, JD</a:t>
          </a:r>
        </a:p>
        <a:p>
          <a:r>
            <a:rPr lang="en-US"/>
            <a:t>President</a:t>
          </a:r>
        </a:p>
        <a:p>
          <a:r>
            <a:rPr lang="en-US"/>
            <a:t>FAIR Health</a:t>
          </a:r>
        </a:p>
      </dgm:t>
    </dgm:pt>
    <dgm:pt modelId="{0E0E1CF9-1333-4A85-9A10-D5263876C735}" type="parTrans" cxnId="{389F674D-FE61-46CE-B206-3B2609767573}">
      <dgm:prSet/>
      <dgm:spPr/>
      <dgm:t>
        <a:bodyPr/>
        <a:lstStyle/>
        <a:p>
          <a:endParaRPr lang="en-US"/>
        </a:p>
      </dgm:t>
    </dgm:pt>
    <dgm:pt modelId="{02518F9B-4913-44A2-A71E-94A5A8D97EAC}" type="sibTrans" cxnId="{389F674D-FE61-46CE-B206-3B2609767573}">
      <dgm:prSet/>
      <dgm:spPr/>
      <dgm:t>
        <a:bodyPr/>
        <a:lstStyle/>
        <a:p>
          <a:endParaRPr lang="en-US"/>
        </a:p>
      </dgm:t>
    </dgm:pt>
    <dgm:pt modelId="{1BB1DB05-394D-4C04-9054-76959B8517EC}">
      <dgm:prSet/>
      <dgm:spPr/>
      <dgm:t>
        <a:bodyPr/>
        <a:lstStyle/>
        <a:p>
          <a:r>
            <a:rPr lang="en-US" b="1"/>
            <a:t>Kiersten </a:t>
          </a:r>
          <a:r>
            <a:rPr lang="en-US" b="1" err="1"/>
            <a:t>Frobom</a:t>
          </a:r>
          <a:r>
            <a:rPr lang="en-US" b="1"/>
            <a:t>, MPA, MPH, BA</a:t>
          </a:r>
        </a:p>
        <a:p>
          <a:r>
            <a:rPr lang="en-US"/>
            <a:t>Senior Evidence Analyst on Evidence &amp; Policy Analysis Team, County Health Rankings &amp; Roadmaps</a:t>
          </a:r>
        </a:p>
        <a:p>
          <a:r>
            <a:rPr lang="en-US"/>
            <a:t>Population Health Institute, University of Wisconsin </a:t>
          </a:r>
        </a:p>
      </dgm:t>
    </dgm:pt>
    <dgm:pt modelId="{7EF7B3A6-4504-4455-9890-7FF49A0CFAE6}" type="parTrans" cxnId="{2E8B6BEF-C52E-40B1-9940-4447E82C003D}">
      <dgm:prSet/>
      <dgm:spPr/>
      <dgm:t>
        <a:bodyPr/>
        <a:lstStyle/>
        <a:p>
          <a:endParaRPr lang="en-US"/>
        </a:p>
      </dgm:t>
    </dgm:pt>
    <dgm:pt modelId="{C2FE0DB0-F6FB-4801-A059-FD3B75F2F023}" type="sibTrans" cxnId="{2E8B6BEF-C52E-40B1-9940-4447E82C003D}">
      <dgm:prSet/>
      <dgm:spPr/>
      <dgm:t>
        <a:bodyPr/>
        <a:lstStyle/>
        <a:p>
          <a:endParaRPr lang="en-US"/>
        </a:p>
      </dgm:t>
    </dgm:pt>
    <dgm:pt modelId="{B26244BA-2709-4756-B396-A3FE10FCBD91}">
      <dgm:prSet/>
      <dgm:spPr/>
      <dgm:t>
        <a:bodyPr/>
        <a:lstStyle/>
        <a:p>
          <a:r>
            <a:rPr lang="en-US" b="1"/>
            <a:t>Patricia Keenan, PhD</a:t>
          </a:r>
        </a:p>
        <a:p>
          <a:r>
            <a:rPr lang="en-US"/>
            <a:t>Senior Researcher</a:t>
          </a:r>
        </a:p>
        <a:p>
          <a:r>
            <a:rPr lang="en-US"/>
            <a:t>Agency for Healthcare Research and Quality</a:t>
          </a:r>
        </a:p>
      </dgm:t>
    </dgm:pt>
    <dgm:pt modelId="{886AB177-201B-4947-A1F4-66E263215598}" type="parTrans" cxnId="{7708A39E-A52E-451E-A37F-462D4F1B6ACF}">
      <dgm:prSet/>
      <dgm:spPr/>
      <dgm:t>
        <a:bodyPr/>
        <a:lstStyle/>
        <a:p>
          <a:endParaRPr lang="en-US"/>
        </a:p>
      </dgm:t>
    </dgm:pt>
    <dgm:pt modelId="{2D2A97A9-249C-42CE-BC33-C2E2FD22D179}" type="sibTrans" cxnId="{7708A39E-A52E-451E-A37F-462D4F1B6ACF}">
      <dgm:prSet/>
      <dgm:spPr/>
      <dgm:t>
        <a:bodyPr/>
        <a:lstStyle/>
        <a:p>
          <a:endParaRPr lang="en-US"/>
        </a:p>
      </dgm:t>
    </dgm:pt>
    <dgm:pt modelId="{39E7A0B1-FB7E-4338-B4CC-A8E847C80586}">
      <dgm:prSet/>
      <dgm:spPr/>
      <dgm:t>
        <a:bodyPr/>
        <a:lstStyle/>
        <a:p>
          <a:r>
            <a:rPr lang="en-US" b="1"/>
            <a:t>Adam </a:t>
          </a:r>
          <a:r>
            <a:rPr lang="en-US" b="1" err="1"/>
            <a:t>Perzynski</a:t>
          </a:r>
          <a:r>
            <a:rPr lang="en-US" b="1"/>
            <a:t>, PhD</a:t>
          </a:r>
        </a:p>
        <a:p>
          <a:r>
            <a:rPr lang="en-US"/>
            <a:t>Associate Professor, Department of Medicine, Case Western University</a:t>
          </a:r>
        </a:p>
        <a:p>
          <a:r>
            <a:rPr lang="en-US"/>
            <a:t>Director, Patient-Centered Media Lab, Center for Health Care Research and Policy, </a:t>
          </a:r>
          <a:r>
            <a:rPr lang="en-US" err="1"/>
            <a:t>MetroHealth</a:t>
          </a:r>
          <a:r>
            <a:rPr lang="en-US"/>
            <a:t> Medical Center </a:t>
          </a:r>
        </a:p>
      </dgm:t>
    </dgm:pt>
    <dgm:pt modelId="{0160DE68-758E-4715-86D6-61326FC5A047}" type="parTrans" cxnId="{85AD41BA-1DD4-4443-892C-72665F6AE7B9}">
      <dgm:prSet/>
      <dgm:spPr/>
      <dgm:t>
        <a:bodyPr/>
        <a:lstStyle/>
        <a:p>
          <a:endParaRPr lang="en-US"/>
        </a:p>
      </dgm:t>
    </dgm:pt>
    <dgm:pt modelId="{E8F02EF3-34F2-4482-A7BC-DEDB1C7C9748}" type="sibTrans" cxnId="{85AD41BA-1DD4-4443-892C-72665F6AE7B9}">
      <dgm:prSet/>
      <dgm:spPr/>
      <dgm:t>
        <a:bodyPr/>
        <a:lstStyle/>
        <a:p>
          <a:endParaRPr lang="en-US"/>
        </a:p>
      </dgm:t>
    </dgm:pt>
    <dgm:pt modelId="{8770173B-7A91-46DB-97C8-A4AEFA9C08D5}">
      <dgm:prSet/>
      <dgm:spPr/>
      <dgm:t>
        <a:bodyPr/>
        <a:lstStyle/>
        <a:p>
          <a:r>
            <a:rPr lang="en-US" b="1"/>
            <a:t>Dr. Robin Vanderpool, DrPH</a:t>
          </a:r>
        </a:p>
        <a:p>
          <a:r>
            <a:rPr lang="en-US"/>
            <a:t>Chief, Health Communication and Informatics Research Branch, Division of Cancer Control and Population Sciences</a:t>
          </a:r>
        </a:p>
        <a:p>
          <a:r>
            <a:rPr lang="en-US"/>
            <a:t>National Cancer Institute</a:t>
          </a:r>
        </a:p>
      </dgm:t>
    </dgm:pt>
    <dgm:pt modelId="{38B2A117-684C-432B-B471-DFAA4BCFC0FE}" type="parTrans" cxnId="{B462E6B1-F757-4206-8498-20B55EEA74C8}">
      <dgm:prSet/>
      <dgm:spPr/>
      <dgm:t>
        <a:bodyPr/>
        <a:lstStyle/>
        <a:p>
          <a:endParaRPr lang="en-US"/>
        </a:p>
      </dgm:t>
    </dgm:pt>
    <dgm:pt modelId="{73079F9F-6FFD-4EF1-8766-C92CAE74D664}" type="sibTrans" cxnId="{B462E6B1-F757-4206-8498-20B55EEA74C8}">
      <dgm:prSet/>
      <dgm:spPr/>
      <dgm:t>
        <a:bodyPr/>
        <a:lstStyle/>
        <a:p>
          <a:endParaRPr lang="en-US"/>
        </a:p>
      </dgm:t>
    </dgm:pt>
    <dgm:pt modelId="{6895B7D2-1FF3-40A9-BB93-EBB2DA950998}">
      <dgm:prSet/>
      <dgm:spPr/>
      <dgm:t>
        <a:bodyPr/>
        <a:lstStyle/>
        <a:p>
          <a:r>
            <a:rPr lang="en-US" b="1"/>
            <a:t>David Ahern, PhD </a:t>
          </a:r>
          <a:r>
            <a:rPr lang="en-US" b="1" i="1"/>
            <a:t>(Moderator)</a:t>
          </a:r>
        </a:p>
        <a:p>
          <a:r>
            <a:rPr lang="en-US"/>
            <a:t>Senior Advisor</a:t>
          </a:r>
        </a:p>
        <a:p>
          <a:r>
            <a:rPr lang="en-US"/>
            <a:t>Connect2Health</a:t>
          </a:r>
          <a:r>
            <a:rPr lang="en-US" baseline="30000"/>
            <a:t>FCC</a:t>
          </a:r>
          <a:r>
            <a:rPr lang="en-US"/>
            <a:t> Task Force </a:t>
          </a:r>
        </a:p>
      </dgm:t>
    </dgm:pt>
    <dgm:pt modelId="{FD793AEA-6875-43C0-8926-B4B89BF3FC4D}" type="parTrans" cxnId="{E16EC117-3DD5-42DB-8658-CE3C60F329CA}">
      <dgm:prSet/>
      <dgm:spPr/>
      <dgm:t>
        <a:bodyPr/>
        <a:lstStyle/>
        <a:p>
          <a:endParaRPr lang="en-US"/>
        </a:p>
      </dgm:t>
    </dgm:pt>
    <dgm:pt modelId="{2092BF86-A604-4B65-A137-C6B4ACA27131}" type="sibTrans" cxnId="{E16EC117-3DD5-42DB-8658-CE3C60F329CA}">
      <dgm:prSet/>
      <dgm:spPr/>
      <dgm:t>
        <a:bodyPr/>
        <a:lstStyle/>
        <a:p>
          <a:endParaRPr lang="en-US"/>
        </a:p>
      </dgm:t>
    </dgm:pt>
    <dgm:pt modelId="{2F9AF442-B6C2-487F-AF57-3526131DB4B7}" type="pres">
      <dgm:prSet presAssocID="{50355372-7145-4FFE-8479-FC5184A94A2E}" presName="Name0" presStyleCnt="0">
        <dgm:presLayoutVars>
          <dgm:dir/>
          <dgm:resizeHandles val="exact"/>
        </dgm:presLayoutVars>
      </dgm:prSet>
      <dgm:spPr/>
    </dgm:pt>
    <dgm:pt modelId="{0E267EE6-4EA0-4A91-9B25-4C8441BB340D}" type="pres">
      <dgm:prSet presAssocID="{6895B7D2-1FF3-40A9-BB93-EBB2DA950998}" presName="composite" presStyleCnt="0"/>
      <dgm:spPr/>
    </dgm:pt>
    <dgm:pt modelId="{6A330DDF-A0E9-478A-BFD8-03A2CF51DBB3}" type="pres">
      <dgm:prSet presAssocID="{6895B7D2-1FF3-40A9-BB93-EBB2DA950998}" presName="rect1" presStyleLbl="trAlignAcc1" presStyleIdx="0" presStyleCnt="6">
        <dgm:presLayoutVars>
          <dgm:bulletEnabled val="1"/>
        </dgm:presLayoutVars>
      </dgm:prSet>
      <dgm:spPr/>
    </dgm:pt>
    <dgm:pt modelId="{85924060-E45B-4E7A-9545-2A1B1B968B74}" type="pres">
      <dgm:prSet presAssocID="{6895B7D2-1FF3-40A9-BB93-EBB2DA950998}"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23A13F57-E68E-454C-8915-F0D26AC7F9CF}" type="pres">
      <dgm:prSet presAssocID="{2092BF86-A604-4B65-A137-C6B4ACA27131}" presName="sibTrans" presStyleCnt="0"/>
      <dgm:spPr/>
    </dgm:pt>
    <dgm:pt modelId="{446D13D8-9A62-4300-9A02-AC079DF2A35B}" type="pres">
      <dgm:prSet presAssocID="{2F565284-D6B9-4F1E-B9F6-22B189B45219}" presName="composite" presStyleCnt="0"/>
      <dgm:spPr/>
    </dgm:pt>
    <dgm:pt modelId="{0CF8ECB1-21D6-49D5-8F09-09CF5087E697}" type="pres">
      <dgm:prSet presAssocID="{2F565284-D6B9-4F1E-B9F6-22B189B45219}" presName="rect1" presStyleLbl="trAlignAcc1" presStyleIdx="1" presStyleCnt="6">
        <dgm:presLayoutVars>
          <dgm:bulletEnabled val="1"/>
        </dgm:presLayoutVars>
      </dgm:prSet>
      <dgm:spPr/>
    </dgm:pt>
    <dgm:pt modelId="{B5933712-2FE4-451D-BA99-4242CF3BC446}" type="pres">
      <dgm:prSet presAssocID="{2F565284-D6B9-4F1E-B9F6-22B189B45219}"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C905CEF9-A0F3-4E73-9B42-484AA0DA46AC}" type="pres">
      <dgm:prSet presAssocID="{02518F9B-4913-44A2-A71E-94A5A8D97EAC}" presName="sibTrans" presStyleCnt="0"/>
      <dgm:spPr/>
    </dgm:pt>
    <dgm:pt modelId="{343D312B-D2F7-427F-ABF5-7636AE413425}" type="pres">
      <dgm:prSet presAssocID="{1BB1DB05-394D-4C04-9054-76959B8517EC}" presName="composite" presStyleCnt="0"/>
      <dgm:spPr/>
    </dgm:pt>
    <dgm:pt modelId="{B5F03CC6-4639-447B-BDA9-35EC6AEC7E46}" type="pres">
      <dgm:prSet presAssocID="{1BB1DB05-394D-4C04-9054-76959B8517EC}" presName="rect1" presStyleLbl="trAlignAcc1" presStyleIdx="2" presStyleCnt="6">
        <dgm:presLayoutVars>
          <dgm:bulletEnabled val="1"/>
        </dgm:presLayoutVars>
      </dgm:prSet>
      <dgm:spPr/>
    </dgm:pt>
    <dgm:pt modelId="{37500062-C547-4781-BD3E-7057BF0BE63E}" type="pres">
      <dgm:prSet presAssocID="{1BB1DB05-394D-4C04-9054-76959B8517EC}"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dgm:spPr>
    </dgm:pt>
    <dgm:pt modelId="{346D1281-A217-497B-863B-80A21A9FE8C7}" type="pres">
      <dgm:prSet presAssocID="{C2FE0DB0-F6FB-4801-A059-FD3B75F2F023}" presName="sibTrans" presStyleCnt="0"/>
      <dgm:spPr/>
    </dgm:pt>
    <dgm:pt modelId="{6BFDA03A-7980-4041-A314-E16841BF8033}" type="pres">
      <dgm:prSet presAssocID="{39E7A0B1-FB7E-4338-B4CC-A8E847C80586}" presName="composite" presStyleCnt="0"/>
      <dgm:spPr/>
    </dgm:pt>
    <dgm:pt modelId="{FEF36E8B-AC13-4E19-B9D5-3A1BB4C07926}" type="pres">
      <dgm:prSet presAssocID="{39E7A0B1-FB7E-4338-B4CC-A8E847C80586}" presName="rect1" presStyleLbl="trAlignAcc1" presStyleIdx="3" presStyleCnt="6">
        <dgm:presLayoutVars>
          <dgm:bulletEnabled val="1"/>
        </dgm:presLayoutVars>
      </dgm:prSet>
      <dgm:spPr/>
    </dgm:pt>
    <dgm:pt modelId="{EA755BDF-0473-41A6-8EA0-E5E85A49BF8C}" type="pres">
      <dgm:prSet presAssocID="{39E7A0B1-FB7E-4338-B4CC-A8E847C80586}" presName="rect2" presStyleLbl="fgImgPlace1" presStyleIdx="3" presStyleCnt="6"/>
      <dgm:spPr>
        <a:blipFill>
          <a:blip xmlns:r="http://schemas.openxmlformats.org/officeDocument/2006/relationships" r:embed="rId4"/>
          <a:srcRect/>
          <a:stretch>
            <a:fillRect l="-23000" r="-23000"/>
          </a:stretch>
        </a:blipFill>
      </dgm:spPr>
    </dgm:pt>
    <dgm:pt modelId="{7DFA2F66-7C70-4178-B15A-D04BE1340566}" type="pres">
      <dgm:prSet presAssocID="{E8F02EF3-34F2-4482-A7BC-DEDB1C7C9748}" presName="sibTrans" presStyleCnt="0"/>
      <dgm:spPr/>
    </dgm:pt>
    <dgm:pt modelId="{EF4F7E12-EE07-4F28-8C8E-E51A260C52C3}" type="pres">
      <dgm:prSet presAssocID="{B26244BA-2709-4756-B396-A3FE10FCBD91}" presName="composite" presStyleCnt="0"/>
      <dgm:spPr/>
    </dgm:pt>
    <dgm:pt modelId="{588B6B91-04DF-4C65-866B-E54D368E71B3}" type="pres">
      <dgm:prSet presAssocID="{B26244BA-2709-4756-B396-A3FE10FCBD91}" presName="rect1" presStyleLbl="trAlignAcc1" presStyleIdx="4" presStyleCnt="6">
        <dgm:presLayoutVars>
          <dgm:bulletEnabled val="1"/>
        </dgm:presLayoutVars>
      </dgm:prSet>
      <dgm:spPr/>
    </dgm:pt>
    <dgm:pt modelId="{A91674E9-9B62-46BD-8FDF-3C063CAA3E1D}" type="pres">
      <dgm:prSet presAssocID="{B26244BA-2709-4756-B396-A3FE10FCBD91}"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2B4B506B-1809-4B93-9E8A-C7A6C45028E2}" type="pres">
      <dgm:prSet presAssocID="{2D2A97A9-249C-42CE-BC33-C2E2FD22D179}" presName="sibTrans" presStyleCnt="0"/>
      <dgm:spPr/>
    </dgm:pt>
    <dgm:pt modelId="{6AB7E5FB-7D2F-4F1C-B1E7-C26D0B5FCCC5}" type="pres">
      <dgm:prSet presAssocID="{8770173B-7A91-46DB-97C8-A4AEFA9C08D5}" presName="composite" presStyleCnt="0"/>
      <dgm:spPr/>
    </dgm:pt>
    <dgm:pt modelId="{B51B1D21-01E9-4C23-B071-B60EA11D1D23}" type="pres">
      <dgm:prSet presAssocID="{8770173B-7A91-46DB-97C8-A4AEFA9C08D5}" presName="rect1" presStyleLbl="trAlignAcc1" presStyleIdx="5" presStyleCnt="6">
        <dgm:presLayoutVars>
          <dgm:bulletEnabled val="1"/>
        </dgm:presLayoutVars>
      </dgm:prSet>
      <dgm:spPr/>
    </dgm:pt>
    <dgm:pt modelId="{FF8C8B2E-5187-4909-BA4D-2B70F653BD7F}" type="pres">
      <dgm:prSet presAssocID="{8770173B-7A91-46DB-97C8-A4AEFA9C08D5}"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dgm:spPr>
    </dgm:pt>
  </dgm:ptLst>
  <dgm:cxnLst>
    <dgm:cxn modelId="{E16EC117-3DD5-42DB-8658-CE3C60F329CA}" srcId="{50355372-7145-4FFE-8479-FC5184A94A2E}" destId="{6895B7D2-1FF3-40A9-BB93-EBB2DA950998}" srcOrd="0" destOrd="0" parTransId="{FD793AEA-6875-43C0-8926-B4B89BF3FC4D}" sibTransId="{2092BF86-A604-4B65-A137-C6B4ACA27131}"/>
    <dgm:cxn modelId="{04351744-5695-4FBD-AA45-543ABBCDC9DE}" type="presOf" srcId="{2F565284-D6B9-4F1E-B9F6-22B189B45219}" destId="{0CF8ECB1-21D6-49D5-8F09-09CF5087E697}" srcOrd="0" destOrd="0" presId="urn:microsoft.com/office/officeart/2008/layout/PictureStrips"/>
    <dgm:cxn modelId="{389F674D-FE61-46CE-B206-3B2609767573}" srcId="{50355372-7145-4FFE-8479-FC5184A94A2E}" destId="{2F565284-D6B9-4F1E-B9F6-22B189B45219}" srcOrd="1" destOrd="0" parTransId="{0E0E1CF9-1333-4A85-9A10-D5263876C735}" sibTransId="{02518F9B-4913-44A2-A71E-94A5A8D97EAC}"/>
    <dgm:cxn modelId="{2A96EB55-9C74-49BC-86ED-E637484B9375}" type="presOf" srcId="{B26244BA-2709-4756-B396-A3FE10FCBD91}" destId="{588B6B91-04DF-4C65-866B-E54D368E71B3}" srcOrd="0" destOrd="0" presId="urn:microsoft.com/office/officeart/2008/layout/PictureStrips"/>
    <dgm:cxn modelId="{8D065A5A-BD40-4386-B745-17202654A011}" type="presOf" srcId="{39E7A0B1-FB7E-4338-B4CC-A8E847C80586}" destId="{FEF36E8B-AC13-4E19-B9D5-3A1BB4C07926}" srcOrd="0" destOrd="0" presId="urn:microsoft.com/office/officeart/2008/layout/PictureStrips"/>
    <dgm:cxn modelId="{BCE4188E-CC9D-40A8-9BFB-4FB8CDA6B4BC}" type="presOf" srcId="{1BB1DB05-394D-4C04-9054-76959B8517EC}" destId="{B5F03CC6-4639-447B-BDA9-35EC6AEC7E46}" srcOrd="0" destOrd="0" presId="urn:microsoft.com/office/officeart/2008/layout/PictureStrips"/>
    <dgm:cxn modelId="{7708A39E-A52E-451E-A37F-462D4F1B6ACF}" srcId="{50355372-7145-4FFE-8479-FC5184A94A2E}" destId="{B26244BA-2709-4756-B396-A3FE10FCBD91}" srcOrd="4" destOrd="0" parTransId="{886AB177-201B-4947-A1F4-66E263215598}" sibTransId="{2D2A97A9-249C-42CE-BC33-C2E2FD22D179}"/>
    <dgm:cxn modelId="{54B1D3B1-D5B3-49E2-9A54-4E882B46C867}" type="presOf" srcId="{50355372-7145-4FFE-8479-FC5184A94A2E}" destId="{2F9AF442-B6C2-487F-AF57-3526131DB4B7}" srcOrd="0" destOrd="0" presId="urn:microsoft.com/office/officeart/2008/layout/PictureStrips"/>
    <dgm:cxn modelId="{B462E6B1-F757-4206-8498-20B55EEA74C8}" srcId="{50355372-7145-4FFE-8479-FC5184A94A2E}" destId="{8770173B-7A91-46DB-97C8-A4AEFA9C08D5}" srcOrd="5" destOrd="0" parTransId="{38B2A117-684C-432B-B471-DFAA4BCFC0FE}" sibTransId="{73079F9F-6FFD-4EF1-8766-C92CAE74D664}"/>
    <dgm:cxn modelId="{85AD41BA-1DD4-4443-892C-72665F6AE7B9}" srcId="{50355372-7145-4FFE-8479-FC5184A94A2E}" destId="{39E7A0B1-FB7E-4338-B4CC-A8E847C80586}" srcOrd="3" destOrd="0" parTransId="{0160DE68-758E-4715-86D6-61326FC5A047}" sibTransId="{E8F02EF3-34F2-4482-A7BC-DEDB1C7C9748}"/>
    <dgm:cxn modelId="{7CA290C4-1C64-4D13-B016-C8ACFA31EE9E}" type="presOf" srcId="{6895B7D2-1FF3-40A9-BB93-EBB2DA950998}" destId="{6A330DDF-A0E9-478A-BFD8-03A2CF51DBB3}" srcOrd="0" destOrd="0" presId="urn:microsoft.com/office/officeart/2008/layout/PictureStrips"/>
    <dgm:cxn modelId="{855F81D4-192E-44EB-953C-08E9D76809AD}" type="presOf" srcId="{8770173B-7A91-46DB-97C8-A4AEFA9C08D5}" destId="{B51B1D21-01E9-4C23-B071-B60EA11D1D23}" srcOrd="0" destOrd="0" presId="urn:microsoft.com/office/officeart/2008/layout/PictureStrips"/>
    <dgm:cxn modelId="{2E8B6BEF-C52E-40B1-9940-4447E82C003D}" srcId="{50355372-7145-4FFE-8479-FC5184A94A2E}" destId="{1BB1DB05-394D-4C04-9054-76959B8517EC}" srcOrd="2" destOrd="0" parTransId="{7EF7B3A6-4504-4455-9890-7FF49A0CFAE6}" sibTransId="{C2FE0DB0-F6FB-4801-A059-FD3B75F2F023}"/>
    <dgm:cxn modelId="{BD4DAEBD-8AFA-4166-916A-6207B0515F01}" type="presParOf" srcId="{2F9AF442-B6C2-487F-AF57-3526131DB4B7}" destId="{0E267EE6-4EA0-4A91-9B25-4C8441BB340D}" srcOrd="0" destOrd="0" presId="urn:microsoft.com/office/officeart/2008/layout/PictureStrips"/>
    <dgm:cxn modelId="{D8DC4591-D08B-466B-8867-DD05AFBE6227}" type="presParOf" srcId="{0E267EE6-4EA0-4A91-9B25-4C8441BB340D}" destId="{6A330DDF-A0E9-478A-BFD8-03A2CF51DBB3}" srcOrd="0" destOrd="0" presId="urn:microsoft.com/office/officeart/2008/layout/PictureStrips"/>
    <dgm:cxn modelId="{2FB9AB69-AC00-49DE-8A64-875810E5F15D}" type="presParOf" srcId="{0E267EE6-4EA0-4A91-9B25-4C8441BB340D}" destId="{85924060-E45B-4E7A-9545-2A1B1B968B74}" srcOrd="1" destOrd="0" presId="urn:microsoft.com/office/officeart/2008/layout/PictureStrips"/>
    <dgm:cxn modelId="{CB4B1B52-85B5-4087-9586-C14AEE15B7F3}" type="presParOf" srcId="{2F9AF442-B6C2-487F-AF57-3526131DB4B7}" destId="{23A13F57-E68E-454C-8915-F0D26AC7F9CF}" srcOrd="1" destOrd="0" presId="urn:microsoft.com/office/officeart/2008/layout/PictureStrips"/>
    <dgm:cxn modelId="{59BCED9E-6511-43C1-A5F6-54262AFD3F10}" type="presParOf" srcId="{2F9AF442-B6C2-487F-AF57-3526131DB4B7}" destId="{446D13D8-9A62-4300-9A02-AC079DF2A35B}" srcOrd="2" destOrd="0" presId="urn:microsoft.com/office/officeart/2008/layout/PictureStrips"/>
    <dgm:cxn modelId="{71F28139-B892-469B-A5ED-3EFFC3FF127B}" type="presParOf" srcId="{446D13D8-9A62-4300-9A02-AC079DF2A35B}" destId="{0CF8ECB1-21D6-49D5-8F09-09CF5087E697}" srcOrd="0" destOrd="0" presId="urn:microsoft.com/office/officeart/2008/layout/PictureStrips"/>
    <dgm:cxn modelId="{13595F37-6D10-41B2-8FB9-00536A04C4E6}" type="presParOf" srcId="{446D13D8-9A62-4300-9A02-AC079DF2A35B}" destId="{B5933712-2FE4-451D-BA99-4242CF3BC446}" srcOrd="1" destOrd="0" presId="urn:microsoft.com/office/officeart/2008/layout/PictureStrips"/>
    <dgm:cxn modelId="{24902225-54E9-4C25-A389-399EF63EC6FE}" type="presParOf" srcId="{2F9AF442-B6C2-487F-AF57-3526131DB4B7}" destId="{C905CEF9-A0F3-4E73-9B42-484AA0DA46AC}" srcOrd="3" destOrd="0" presId="urn:microsoft.com/office/officeart/2008/layout/PictureStrips"/>
    <dgm:cxn modelId="{A44712F6-2084-400A-A47E-19A41166A54F}" type="presParOf" srcId="{2F9AF442-B6C2-487F-AF57-3526131DB4B7}" destId="{343D312B-D2F7-427F-ABF5-7636AE413425}" srcOrd="4" destOrd="0" presId="urn:microsoft.com/office/officeart/2008/layout/PictureStrips"/>
    <dgm:cxn modelId="{638695CD-89F6-48F6-B147-F0DB95055D3B}" type="presParOf" srcId="{343D312B-D2F7-427F-ABF5-7636AE413425}" destId="{B5F03CC6-4639-447B-BDA9-35EC6AEC7E46}" srcOrd="0" destOrd="0" presId="urn:microsoft.com/office/officeart/2008/layout/PictureStrips"/>
    <dgm:cxn modelId="{5F4DB17D-64BE-4D03-B12F-6358C36E9A82}" type="presParOf" srcId="{343D312B-D2F7-427F-ABF5-7636AE413425}" destId="{37500062-C547-4781-BD3E-7057BF0BE63E}" srcOrd="1" destOrd="0" presId="urn:microsoft.com/office/officeart/2008/layout/PictureStrips"/>
    <dgm:cxn modelId="{4E58FCC2-63DA-43BF-9848-91D98F24637B}" type="presParOf" srcId="{2F9AF442-B6C2-487F-AF57-3526131DB4B7}" destId="{346D1281-A217-497B-863B-80A21A9FE8C7}" srcOrd="5" destOrd="0" presId="urn:microsoft.com/office/officeart/2008/layout/PictureStrips"/>
    <dgm:cxn modelId="{F1DA4EE5-B817-4EC8-96EE-80B2972E9383}" type="presParOf" srcId="{2F9AF442-B6C2-487F-AF57-3526131DB4B7}" destId="{6BFDA03A-7980-4041-A314-E16841BF8033}" srcOrd="6" destOrd="0" presId="urn:microsoft.com/office/officeart/2008/layout/PictureStrips"/>
    <dgm:cxn modelId="{15D6C715-0CA0-4297-AA1A-D4852E1F7A9A}" type="presParOf" srcId="{6BFDA03A-7980-4041-A314-E16841BF8033}" destId="{FEF36E8B-AC13-4E19-B9D5-3A1BB4C07926}" srcOrd="0" destOrd="0" presId="urn:microsoft.com/office/officeart/2008/layout/PictureStrips"/>
    <dgm:cxn modelId="{B71989B2-26F1-4B4E-8804-44260604F586}" type="presParOf" srcId="{6BFDA03A-7980-4041-A314-E16841BF8033}" destId="{EA755BDF-0473-41A6-8EA0-E5E85A49BF8C}" srcOrd="1" destOrd="0" presId="urn:microsoft.com/office/officeart/2008/layout/PictureStrips"/>
    <dgm:cxn modelId="{DB7070B8-8FB3-4FCD-AC7C-5BBB58138FE3}" type="presParOf" srcId="{2F9AF442-B6C2-487F-AF57-3526131DB4B7}" destId="{7DFA2F66-7C70-4178-B15A-D04BE1340566}" srcOrd="7" destOrd="0" presId="urn:microsoft.com/office/officeart/2008/layout/PictureStrips"/>
    <dgm:cxn modelId="{3CB60EFD-2450-494B-A0E8-6EC321AB88E6}" type="presParOf" srcId="{2F9AF442-B6C2-487F-AF57-3526131DB4B7}" destId="{EF4F7E12-EE07-4F28-8C8E-E51A260C52C3}" srcOrd="8" destOrd="0" presId="urn:microsoft.com/office/officeart/2008/layout/PictureStrips"/>
    <dgm:cxn modelId="{388E7544-E62C-48AC-8FD3-75D6D07507A7}" type="presParOf" srcId="{EF4F7E12-EE07-4F28-8C8E-E51A260C52C3}" destId="{588B6B91-04DF-4C65-866B-E54D368E71B3}" srcOrd="0" destOrd="0" presId="urn:microsoft.com/office/officeart/2008/layout/PictureStrips"/>
    <dgm:cxn modelId="{1C59FD15-48F1-4DD3-B0BF-31F4D96F8C98}" type="presParOf" srcId="{EF4F7E12-EE07-4F28-8C8E-E51A260C52C3}" destId="{A91674E9-9B62-46BD-8FDF-3C063CAA3E1D}" srcOrd="1" destOrd="0" presId="urn:microsoft.com/office/officeart/2008/layout/PictureStrips"/>
    <dgm:cxn modelId="{2718A633-EFB9-4FB4-88C3-1682EA637140}" type="presParOf" srcId="{2F9AF442-B6C2-487F-AF57-3526131DB4B7}" destId="{2B4B506B-1809-4B93-9E8A-C7A6C45028E2}" srcOrd="9" destOrd="0" presId="urn:microsoft.com/office/officeart/2008/layout/PictureStrips"/>
    <dgm:cxn modelId="{AB4404F2-4BA8-474C-A0C2-AF6F10945DE4}" type="presParOf" srcId="{2F9AF442-B6C2-487F-AF57-3526131DB4B7}" destId="{6AB7E5FB-7D2F-4F1C-B1E7-C26D0B5FCCC5}" srcOrd="10" destOrd="0" presId="urn:microsoft.com/office/officeart/2008/layout/PictureStrips"/>
    <dgm:cxn modelId="{3874EBE5-9376-49CF-B037-35579681AA4F}" type="presParOf" srcId="{6AB7E5FB-7D2F-4F1C-B1E7-C26D0B5FCCC5}" destId="{B51B1D21-01E9-4C23-B071-B60EA11D1D23}" srcOrd="0" destOrd="0" presId="urn:microsoft.com/office/officeart/2008/layout/PictureStrips"/>
    <dgm:cxn modelId="{EAF81B4F-0C2F-4886-A8F2-E6D8E2CF59BC}" type="presParOf" srcId="{6AB7E5FB-7D2F-4F1C-B1E7-C26D0B5FCCC5}" destId="{FF8C8B2E-5187-4909-BA4D-2B70F653BD7F}"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7621EC-706A-4CA2-A037-0F0F0B0A725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D3EAF63-9DFA-46B5-83F0-6A453F84A241}">
      <dgm:prSet phldrT="[Text]"/>
      <dgm:spPr/>
      <dgm:t>
        <a:bodyPr/>
        <a:lstStyle/>
        <a:p>
          <a:r>
            <a:rPr lang="en-US" b="1"/>
            <a:t>Commissioner Geoffrey Starks</a:t>
          </a:r>
        </a:p>
        <a:p>
          <a:r>
            <a:rPr lang="en-US"/>
            <a:t>FCC </a:t>
          </a:r>
        </a:p>
      </dgm:t>
    </dgm:pt>
    <dgm:pt modelId="{E604C66D-E416-4649-B716-20CDCAD100A0}" type="parTrans" cxnId="{B503BBCE-F7E4-47F5-A5C8-B515F66E890F}">
      <dgm:prSet/>
      <dgm:spPr/>
      <dgm:t>
        <a:bodyPr/>
        <a:lstStyle/>
        <a:p>
          <a:endParaRPr lang="en-US"/>
        </a:p>
      </dgm:t>
    </dgm:pt>
    <dgm:pt modelId="{E4106BDC-77E6-4710-BDDC-28798B1674A1}" type="sibTrans" cxnId="{B503BBCE-F7E4-47F5-A5C8-B515F66E890F}">
      <dgm:prSet/>
      <dgm:spPr/>
      <dgm:t>
        <a:bodyPr/>
        <a:lstStyle/>
        <a:p>
          <a:endParaRPr lang="en-US"/>
        </a:p>
      </dgm:t>
    </dgm:pt>
    <dgm:pt modelId="{F819E526-4D6A-46EA-93BE-256656E64CD9}" type="pres">
      <dgm:prSet presAssocID="{007621EC-706A-4CA2-A037-0F0F0B0A7259}" presName="Name0" presStyleCnt="0">
        <dgm:presLayoutVars>
          <dgm:dir/>
          <dgm:resizeHandles val="exact"/>
        </dgm:presLayoutVars>
      </dgm:prSet>
      <dgm:spPr/>
    </dgm:pt>
    <dgm:pt modelId="{D5D8D597-8E88-41E0-B467-F2DE402F8483}" type="pres">
      <dgm:prSet presAssocID="{4D3EAF63-9DFA-46B5-83F0-6A453F84A241}" presName="composite" presStyleCnt="0"/>
      <dgm:spPr/>
    </dgm:pt>
    <dgm:pt modelId="{6AD8772F-FCA2-4789-B31F-4F66AC78C2A3}" type="pres">
      <dgm:prSet presAssocID="{4D3EAF63-9DFA-46B5-83F0-6A453F84A241}" presName="rect1" presStyleLbl="trAlignAcc1" presStyleIdx="0" presStyleCnt="1" custScaleX="104728" custScaleY="85631">
        <dgm:presLayoutVars>
          <dgm:bulletEnabled val="1"/>
        </dgm:presLayoutVars>
      </dgm:prSet>
      <dgm:spPr/>
    </dgm:pt>
    <dgm:pt modelId="{52F6B674-B899-4235-BE08-FE962E78C12D}" type="pres">
      <dgm:prSet presAssocID="{4D3EAF63-9DFA-46B5-83F0-6A453F84A241}"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Lst>
  <dgm:cxnLst>
    <dgm:cxn modelId="{60EB3807-9E71-41F3-A481-1CC22553514C}" type="presOf" srcId="{4D3EAF63-9DFA-46B5-83F0-6A453F84A241}" destId="{6AD8772F-FCA2-4789-B31F-4F66AC78C2A3}" srcOrd="0" destOrd="0" presId="urn:microsoft.com/office/officeart/2008/layout/PictureStrips"/>
    <dgm:cxn modelId="{F5CCA177-A42E-4DA1-A1A6-A06B063F7742}" type="presOf" srcId="{007621EC-706A-4CA2-A037-0F0F0B0A7259}" destId="{F819E526-4D6A-46EA-93BE-256656E64CD9}" srcOrd="0" destOrd="0" presId="urn:microsoft.com/office/officeart/2008/layout/PictureStrips"/>
    <dgm:cxn modelId="{B503BBCE-F7E4-47F5-A5C8-B515F66E890F}" srcId="{007621EC-706A-4CA2-A037-0F0F0B0A7259}" destId="{4D3EAF63-9DFA-46B5-83F0-6A453F84A241}" srcOrd="0" destOrd="0" parTransId="{E604C66D-E416-4649-B716-20CDCAD100A0}" sibTransId="{E4106BDC-77E6-4710-BDDC-28798B1674A1}"/>
    <dgm:cxn modelId="{DE2CDCEE-6654-432B-B518-9A1EA873B310}" type="presParOf" srcId="{F819E526-4D6A-46EA-93BE-256656E64CD9}" destId="{D5D8D597-8E88-41E0-B467-F2DE402F8483}" srcOrd="0" destOrd="0" presId="urn:microsoft.com/office/officeart/2008/layout/PictureStrips"/>
    <dgm:cxn modelId="{5A537921-04DD-4746-BAC2-345F2C009DA6}" type="presParOf" srcId="{D5D8D597-8E88-41E0-B467-F2DE402F8483}" destId="{6AD8772F-FCA2-4789-B31F-4F66AC78C2A3}" srcOrd="0" destOrd="0" presId="urn:microsoft.com/office/officeart/2008/layout/PictureStrips"/>
    <dgm:cxn modelId="{C7AB79AC-EA03-425E-88E8-0931F4292004}" type="presParOf" srcId="{D5D8D597-8E88-41E0-B467-F2DE402F8483}" destId="{52F6B674-B899-4235-BE08-FE962E78C12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3E10D1-51B4-49A5-B201-7395E810D839}"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FE9168C5-2FDA-4625-B890-14317AC54244}">
      <dgm:prSet phldrT="[Text]"/>
      <dgm:spPr/>
      <dgm:t>
        <a:bodyPr/>
        <a:lstStyle/>
        <a:p>
          <a:r>
            <a:rPr lang="en-US" b="1"/>
            <a:t>David Ahern, PhD</a:t>
          </a:r>
        </a:p>
        <a:p>
          <a:r>
            <a:rPr lang="en-US"/>
            <a:t>Senior Advisor Connect2Health</a:t>
          </a:r>
          <a:r>
            <a:rPr lang="en-US" baseline="30000"/>
            <a:t>FCC</a:t>
          </a:r>
          <a:r>
            <a:rPr lang="en-US"/>
            <a:t> Task Force </a:t>
          </a:r>
        </a:p>
      </dgm:t>
    </dgm:pt>
    <dgm:pt modelId="{6C5D9E2F-0053-4DB2-9A5A-00D626CE7AF8}" type="parTrans" cxnId="{98D5D697-EC87-4C95-BF42-4B20845A29F2}">
      <dgm:prSet/>
      <dgm:spPr/>
      <dgm:t>
        <a:bodyPr/>
        <a:lstStyle/>
        <a:p>
          <a:endParaRPr lang="en-US"/>
        </a:p>
      </dgm:t>
    </dgm:pt>
    <dgm:pt modelId="{BDF0E16B-D057-48E9-8F93-2731A9A0D142}" type="sibTrans" cxnId="{98D5D697-EC87-4C95-BF42-4B20845A29F2}">
      <dgm:prSet/>
      <dgm:spPr/>
      <dgm:t>
        <a:bodyPr/>
        <a:lstStyle/>
        <a:p>
          <a:endParaRPr lang="en-US"/>
        </a:p>
      </dgm:t>
    </dgm:pt>
    <dgm:pt modelId="{D766F765-C2EE-40B1-9ED6-5FE05B8AD68C}" type="pres">
      <dgm:prSet presAssocID="{793E10D1-51B4-49A5-B201-7395E810D839}" presName="Name0" presStyleCnt="0">
        <dgm:presLayoutVars>
          <dgm:dir/>
          <dgm:resizeHandles val="exact"/>
        </dgm:presLayoutVars>
      </dgm:prSet>
      <dgm:spPr/>
    </dgm:pt>
    <dgm:pt modelId="{36E9E8CC-F421-48BD-B27F-8CB1F9303D67}" type="pres">
      <dgm:prSet presAssocID="{FE9168C5-2FDA-4625-B890-14317AC54244}" presName="composite" presStyleCnt="0"/>
      <dgm:spPr/>
    </dgm:pt>
    <dgm:pt modelId="{A895EBD2-6F44-4E1B-8D24-341D2BDEEB1E}" type="pres">
      <dgm:prSet presAssocID="{FE9168C5-2FDA-4625-B890-14317AC54244}" presName="rect1" presStyleLbl="trAlignAcc1" presStyleIdx="0" presStyleCnt="1">
        <dgm:presLayoutVars>
          <dgm:bulletEnabled val="1"/>
        </dgm:presLayoutVars>
      </dgm:prSet>
      <dgm:spPr/>
    </dgm:pt>
    <dgm:pt modelId="{BBFACB2B-4FA3-43ED-841A-4BC9179E964E}" type="pres">
      <dgm:prSet presAssocID="{FE9168C5-2FDA-4625-B890-14317AC54244}"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Lst>
  <dgm:cxnLst>
    <dgm:cxn modelId="{3FA8463B-6D0B-413C-B5CE-CD14E901F229}" type="presOf" srcId="{793E10D1-51B4-49A5-B201-7395E810D839}" destId="{D766F765-C2EE-40B1-9ED6-5FE05B8AD68C}" srcOrd="0" destOrd="0" presId="urn:microsoft.com/office/officeart/2008/layout/PictureStrips"/>
    <dgm:cxn modelId="{336D704E-78E6-4C06-A5DF-69EE25DF78D6}" type="presOf" srcId="{FE9168C5-2FDA-4625-B890-14317AC54244}" destId="{A895EBD2-6F44-4E1B-8D24-341D2BDEEB1E}" srcOrd="0" destOrd="0" presId="urn:microsoft.com/office/officeart/2008/layout/PictureStrips"/>
    <dgm:cxn modelId="{98D5D697-EC87-4C95-BF42-4B20845A29F2}" srcId="{793E10D1-51B4-49A5-B201-7395E810D839}" destId="{FE9168C5-2FDA-4625-B890-14317AC54244}" srcOrd="0" destOrd="0" parTransId="{6C5D9E2F-0053-4DB2-9A5A-00D626CE7AF8}" sibTransId="{BDF0E16B-D057-48E9-8F93-2731A9A0D142}"/>
    <dgm:cxn modelId="{72B6292D-7587-4301-8A56-B04BDAE3A29C}" type="presParOf" srcId="{D766F765-C2EE-40B1-9ED6-5FE05B8AD68C}" destId="{36E9E8CC-F421-48BD-B27F-8CB1F9303D67}" srcOrd="0" destOrd="0" presId="urn:microsoft.com/office/officeart/2008/layout/PictureStrips"/>
    <dgm:cxn modelId="{704FB6D2-FC9C-4833-9CC1-34C8B8D4ABB2}" type="presParOf" srcId="{36E9E8CC-F421-48BD-B27F-8CB1F9303D67}" destId="{A895EBD2-6F44-4E1B-8D24-341D2BDEEB1E}" srcOrd="0" destOrd="0" presId="urn:microsoft.com/office/officeart/2008/layout/PictureStrips"/>
    <dgm:cxn modelId="{3CC981B7-33B4-442E-9309-37B033E288DB}" type="presParOf" srcId="{36E9E8CC-F421-48BD-B27F-8CB1F9303D67}" destId="{BBFACB2B-4FA3-43ED-841A-4BC9179E964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1007D5-D5B7-49B7-8F39-05DD795E580C}"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429B1A1-8291-4C74-B054-A50E72F5B63C}">
      <dgm:prSet/>
      <dgm:spPr/>
      <dgm:t>
        <a:bodyPr/>
        <a:lstStyle/>
        <a:p>
          <a:r>
            <a:rPr lang="en-US" b="1"/>
            <a:t>Carter R. Blakey</a:t>
          </a:r>
        </a:p>
        <a:p>
          <a:r>
            <a:rPr lang="en-US"/>
            <a:t>Deputy Director, Office of Disease Prevention and Health Promotion and Director, Division of Community Strategies</a:t>
          </a:r>
        </a:p>
        <a:p>
          <a:r>
            <a:rPr lang="en-US"/>
            <a:t>U.S. Department of Health and Human Services </a:t>
          </a:r>
        </a:p>
      </dgm:t>
    </dgm:pt>
    <dgm:pt modelId="{68082B65-7076-46A6-9C2C-15BFDD3065D3}" type="parTrans" cxnId="{39974C21-E017-4AC6-9D77-86FCEFD034D6}">
      <dgm:prSet/>
      <dgm:spPr/>
      <dgm:t>
        <a:bodyPr/>
        <a:lstStyle/>
        <a:p>
          <a:endParaRPr lang="en-US"/>
        </a:p>
      </dgm:t>
    </dgm:pt>
    <dgm:pt modelId="{C244A9D5-C09F-421A-97C3-04A056596556}" type="sibTrans" cxnId="{39974C21-E017-4AC6-9D77-86FCEFD034D6}">
      <dgm:prSet/>
      <dgm:spPr/>
      <dgm:t>
        <a:bodyPr/>
        <a:lstStyle/>
        <a:p>
          <a:endParaRPr lang="en-US"/>
        </a:p>
      </dgm:t>
    </dgm:pt>
    <dgm:pt modelId="{5B9F2529-2F4D-4BAA-9B7A-6076F493FBF0}">
      <dgm:prSet/>
      <dgm:spPr/>
      <dgm:t>
        <a:bodyPr/>
        <a:lstStyle/>
        <a:p>
          <a:r>
            <a:rPr lang="it-IT" b="1"/>
            <a:t>Natalie C. Benda, PhD</a:t>
          </a:r>
        </a:p>
        <a:p>
          <a:r>
            <a:rPr lang="en-US"/>
            <a:t>Instructor, Department of Population Health Sciences</a:t>
          </a:r>
        </a:p>
        <a:p>
          <a:r>
            <a:rPr lang="en-US"/>
            <a:t>Weill Cornell Medicine </a:t>
          </a:r>
        </a:p>
      </dgm:t>
    </dgm:pt>
    <dgm:pt modelId="{2C1C1754-2828-4820-9A4B-570A78B80C9F}" type="parTrans" cxnId="{306EC5A5-1D7F-4BE2-A9BA-346A30730843}">
      <dgm:prSet/>
      <dgm:spPr/>
      <dgm:t>
        <a:bodyPr/>
        <a:lstStyle/>
        <a:p>
          <a:endParaRPr lang="en-US"/>
        </a:p>
      </dgm:t>
    </dgm:pt>
    <dgm:pt modelId="{525AF743-D18C-40C6-AC20-E7EBD9FFA7A4}" type="sibTrans" cxnId="{306EC5A5-1D7F-4BE2-A9BA-346A30730843}">
      <dgm:prSet/>
      <dgm:spPr/>
      <dgm:t>
        <a:bodyPr/>
        <a:lstStyle/>
        <a:p>
          <a:endParaRPr lang="en-US"/>
        </a:p>
      </dgm:t>
    </dgm:pt>
    <dgm:pt modelId="{8DF2BACC-839B-4E0F-B788-B772AB702ED5}">
      <dgm:prSet/>
      <dgm:spPr/>
      <dgm:t>
        <a:bodyPr/>
        <a:lstStyle/>
        <a:p>
          <a:r>
            <a:rPr lang="en-US" b="1"/>
            <a:t>Benjamin Sommers, MD, PhD</a:t>
          </a:r>
        </a:p>
        <a:p>
          <a:r>
            <a:rPr lang="en-US"/>
            <a:t>Deputy Assistant Secretary for Health Policy, Assistant Secretary for Planning and Evaluation</a:t>
          </a:r>
        </a:p>
        <a:p>
          <a:r>
            <a:rPr lang="en-US"/>
            <a:t>U.S. Department of Health and Human Services </a:t>
          </a:r>
        </a:p>
        <a:p>
          <a:endParaRPr lang="en-US"/>
        </a:p>
      </dgm:t>
    </dgm:pt>
    <dgm:pt modelId="{BC9446D4-94B0-4CE2-B328-543152E5B379}" type="parTrans" cxnId="{98856772-01CC-44C1-B271-9DA2FE483AFF}">
      <dgm:prSet/>
      <dgm:spPr/>
      <dgm:t>
        <a:bodyPr/>
        <a:lstStyle/>
        <a:p>
          <a:endParaRPr lang="en-US"/>
        </a:p>
      </dgm:t>
    </dgm:pt>
    <dgm:pt modelId="{74EF1DD8-382A-4CFC-B558-59DDE7D1B1C2}" type="sibTrans" cxnId="{98856772-01CC-44C1-B271-9DA2FE483AFF}">
      <dgm:prSet/>
      <dgm:spPr/>
      <dgm:t>
        <a:bodyPr/>
        <a:lstStyle/>
        <a:p>
          <a:endParaRPr lang="en-US"/>
        </a:p>
      </dgm:t>
    </dgm:pt>
    <dgm:pt modelId="{3D8205A9-14E9-4CC6-AC5E-AE83F1A27703}">
      <dgm:prSet/>
      <dgm:spPr/>
      <dgm:t>
        <a:bodyPr/>
        <a:lstStyle/>
        <a:p>
          <a:r>
            <a:rPr lang="en-US" b="1" err="1"/>
            <a:t>Madjid</a:t>
          </a:r>
          <a:r>
            <a:rPr lang="en-US" b="1"/>
            <a:t> “MJ” Karimi, PhD, CPH</a:t>
          </a:r>
        </a:p>
        <a:p>
          <a:r>
            <a:rPr lang="en-US" b="0"/>
            <a:t>Assistant Secretary for Planning and Evaluation</a:t>
          </a:r>
        </a:p>
        <a:p>
          <a:r>
            <a:rPr lang="en-US"/>
            <a:t>Division of Health Care Quality and Outcomes, Office of Health Policy, ASPE</a:t>
          </a:r>
        </a:p>
        <a:p>
          <a:r>
            <a:rPr lang="en-US"/>
            <a:t>U.S. Department of Health and Human Services </a:t>
          </a:r>
        </a:p>
        <a:p>
          <a:endParaRPr lang="en-US"/>
        </a:p>
      </dgm:t>
    </dgm:pt>
    <dgm:pt modelId="{688BD80F-3557-4706-958F-705D41EE147B}" type="parTrans" cxnId="{B8A3124C-D8B2-41C4-9D5D-E46BE6033A53}">
      <dgm:prSet/>
      <dgm:spPr/>
      <dgm:t>
        <a:bodyPr/>
        <a:lstStyle/>
        <a:p>
          <a:endParaRPr lang="en-US"/>
        </a:p>
      </dgm:t>
    </dgm:pt>
    <dgm:pt modelId="{29E985E0-01F3-4D91-AA32-F40576C893F9}" type="sibTrans" cxnId="{B8A3124C-D8B2-41C4-9D5D-E46BE6033A53}">
      <dgm:prSet/>
      <dgm:spPr/>
      <dgm:t>
        <a:bodyPr/>
        <a:lstStyle/>
        <a:p>
          <a:endParaRPr lang="en-US"/>
        </a:p>
      </dgm:t>
    </dgm:pt>
    <dgm:pt modelId="{01383149-6273-4466-802A-9C47D3EC725C}">
      <dgm:prSet/>
      <dgm:spPr/>
      <dgm:t>
        <a:bodyPr/>
        <a:lstStyle/>
        <a:p>
          <a:r>
            <a:rPr lang="en-US" b="1" err="1"/>
            <a:t>Euny</a:t>
          </a:r>
          <a:r>
            <a:rPr lang="en-US" b="1"/>
            <a:t> C. Lee, PhD, MS, BA</a:t>
          </a:r>
        </a:p>
        <a:p>
          <a:r>
            <a:rPr lang="en-US"/>
            <a:t>CDC Public Health Informatics Fellow, ASPE</a:t>
          </a:r>
        </a:p>
        <a:p>
          <a:r>
            <a:rPr lang="en-US"/>
            <a:t>U.S. Department of Health and Human Services</a:t>
          </a:r>
        </a:p>
      </dgm:t>
    </dgm:pt>
    <dgm:pt modelId="{99670EAA-7C46-4899-9790-3E6C18991F38}" type="parTrans" cxnId="{076E2392-0D77-4B37-AEC8-658F8F9749F4}">
      <dgm:prSet/>
      <dgm:spPr/>
      <dgm:t>
        <a:bodyPr/>
        <a:lstStyle/>
        <a:p>
          <a:endParaRPr lang="en-US"/>
        </a:p>
      </dgm:t>
    </dgm:pt>
    <dgm:pt modelId="{BC4F1F5D-3EF2-4D51-BEFA-450148065326}" type="sibTrans" cxnId="{076E2392-0D77-4B37-AEC8-658F8F9749F4}">
      <dgm:prSet/>
      <dgm:spPr/>
      <dgm:t>
        <a:bodyPr/>
        <a:lstStyle/>
        <a:p>
          <a:endParaRPr lang="en-US"/>
        </a:p>
      </dgm:t>
    </dgm:pt>
    <dgm:pt modelId="{6AEC66EA-7FE3-455B-959D-F560BC1D71B8}">
      <dgm:prSet/>
      <dgm:spPr/>
      <dgm:t>
        <a:bodyPr/>
        <a:lstStyle/>
        <a:p>
          <a:r>
            <a:rPr lang="en-US" b="1"/>
            <a:t>Karen Onyeije, JD, LLM, BS</a:t>
          </a:r>
        </a:p>
        <a:p>
          <a:r>
            <a:rPr lang="en-US"/>
            <a:t>Acting Deputy General Counsel, FCC</a:t>
          </a:r>
        </a:p>
        <a:p>
          <a:r>
            <a:rPr lang="en-US"/>
            <a:t>Chief of Staff, Connect2Health</a:t>
          </a:r>
          <a:r>
            <a:rPr lang="en-US" baseline="30000"/>
            <a:t>FCC </a:t>
          </a:r>
          <a:r>
            <a:rPr lang="en-US"/>
            <a:t>Task Force</a:t>
          </a:r>
        </a:p>
      </dgm:t>
    </dgm:pt>
    <dgm:pt modelId="{ABC053FA-3EA7-42F4-858C-400407FAEA35}" type="parTrans" cxnId="{8B8D9B80-186B-47EE-BDF0-7350E43E1FE7}">
      <dgm:prSet/>
      <dgm:spPr/>
      <dgm:t>
        <a:bodyPr/>
        <a:lstStyle/>
        <a:p>
          <a:endParaRPr lang="en-US"/>
        </a:p>
      </dgm:t>
    </dgm:pt>
    <dgm:pt modelId="{BBC5066E-F8B5-484B-BDDF-9B1A8FF5947F}" type="sibTrans" cxnId="{8B8D9B80-186B-47EE-BDF0-7350E43E1FE7}">
      <dgm:prSet/>
      <dgm:spPr/>
      <dgm:t>
        <a:bodyPr/>
        <a:lstStyle/>
        <a:p>
          <a:endParaRPr lang="en-US"/>
        </a:p>
      </dgm:t>
    </dgm:pt>
    <dgm:pt modelId="{66310C7F-ABB5-4D03-8C04-EA1C1D8BA391}">
      <dgm:prSet/>
      <dgm:spPr/>
      <dgm:t>
        <a:bodyPr/>
        <a:lstStyle/>
        <a:p>
          <a:r>
            <a:rPr lang="en-US" b="1"/>
            <a:t>Arielle Mancuso, PhD</a:t>
          </a:r>
        </a:p>
        <a:p>
          <a:r>
            <a:rPr lang="en-US"/>
            <a:t>Director for Research and Data Analytics</a:t>
          </a:r>
        </a:p>
        <a:p>
          <a:r>
            <a:rPr lang="en-US"/>
            <a:t>Connect2Health</a:t>
          </a:r>
          <a:r>
            <a:rPr lang="en-US" baseline="30000"/>
            <a:t>FCC</a:t>
          </a:r>
          <a:r>
            <a:rPr lang="en-US"/>
            <a:t> Task Force </a:t>
          </a:r>
        </a:p>
      </dgm:t>
    </dgm:pt>
    <dgm:pt modelId="{83BAEB42-B663-4483-AF06-FCD6A22D6A6D}" type="parTrans" cxnId="{70F927A5-B685-4F34-9C77-7EDFDD7D7A08}">
      <dgm:prSet/>
      <dgm:spPr/>
    </dgm:pt>
    <dgm:pt modelId="{7AE6A20F-B80F-40F7-8DD6-34F93CA6B3AA}" type="sibTrans" cxnId="{70F927A5-B685-4F34-9C77-7EDFDD7D7A08}">
      <dgm:prSet/>
      <dgm:spPr/>
    </dgm:pt>
    <dgm:pt modelId="{3802AD1C-A688-4D0D-AF89-BF25B31D80D6}" type="pres">
      <dgm:prSet presAssocID="{121007D5-D5B7-49B7-8F39-05DD795E580C}" presName="Name0" presStyleCnt="0">
        <dgm:presLayoutVars>
          <dgm:dir/>
          <dgm:resizeHandles val="exact"/>
        </dgm:presLayoutVars>
      </dgm:prSet>
      <dgm:spPr/>
    </dgm:pt>
    <dgm:pt modelId="{B3E15432-6716-4177-81A6-496FB659F135}" type="pres">
      <dgm:prSet presAssocID="{66310C7F-ABB5-4D03-8C04-EA1C1D8BA391}" presName="composite" presStyleCnt="0"/>
      <dgm:spPr/>
    </dgm:pt>
    <dgm:pt modelId="{2A55D682-D9CA-4553-887A-A22F9E65A2EA}" type="pres">
      <dgm:prSet presAssocID="{66310C7F-ABB5-4D03-8C04-EA1C1D8BA391}" presName="rect1" presStyleLbl="trAlignAcc1" presStyleIdx="0" presStyleCnt="7">
        <dgm:presLayoutVars>
          <dgm:bulletEnabled val="1"/>
        </dgm:presLayoutVars>
      </dgm:prSet>
      <dgm:spPr/>
    </dgm:pt>
    <dgm:pt modelId="{3FB8DC72-E98D-4290-B8B1-DE70BAACF7EF}" type="pres">
      <dgm:prSet presAssocID="{66310C7F-ABB5-4D03-8C04-EA1C1D8BA391}" presName="rect2" presStyleLbl="fgImgPlace1" presStyleIdx="0" presStyleCnt="7"/>
      <dgm:spPr>
        <a:blipFill>
          <a:blip xmlns:r="http://schemas.openxmlformats.org/officeDocument/2006/relationships" r:embed="rId1"/>
          <a:srcRect/>
          <a:stretch>
            <a:fillRect l="-30000" r="-30000"/>
          </a:stretch>
        </a:blipFill>
      </dgm:spPr>
    </dgm:pt>
    <dgm:pt modelId="{8438B791-D81E-4340-96B2-6BE0F6D830A5}" type="pres">
      <dgm:prSet presAssocID="{7AE6A20F-B80F-40F7-8DD6-34F93CA6B3AA}" presName="sibTrans" presStyleCnt="0"/>
      <dgm:spPr/>
    </dgm:pt>
    <dgm:pt modelId="{B402835C-CEBF-43D2-B8B1-3EA7A2A80436}" type="pres">
      <dgm:prSet presAssocID="{4429B1A1-8291-4C74-B054-A50E72F5B63C}" presName="composite" presStyleCnt="0"/>
      <dgm:spPr/>
    </dgm:pt>
    <dgm:pt modelId="{2D383671-593B-4AA4-9918-98EC8EC0836F}" type="pres">
      <dgm:prSet presAssocID="{4429B1A1-8291-4C74-B054-A50E72F5B63C}" presName="rect1" presStyleLbl="trAlignAcc1" presStyleIdx="1" presStyleCnt="7">
        <dgm:presLayoutVars>
          <dgm:bulletEnabled val="1"/>
        </dgm:presLayoutVars>
      </dgm:prSet>
      <dgm:spPr/>
    </dgm:pt>
    <dgm:pt modelId="{889652C5-4395-42A2-A75A-F96F1033E9F9}" type="pres">
      <dgm:prSet presAssocID="{4429B1A1-8291-4C74-B054-A50E72F5B63C}" presName="rect2" presStyleLbl="fgImgPlace1" presStyleIdx="1" presStyleCnt="7"/>
      <dgm:spPr>
        <a:blipFill>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dgm:spPr>
    </dgm:pt>
    <dgm:pt modelId="{8C6FF3F8-27F2-4AF1-9F1F-1891CF4D785A}" type="pres">
      <dgm:prSet presAssocID="{C244A9D5-C09F-421A-97C3-04A056596556}" presName="sibTrans" presStyleCnt="0"/>
      <dgm:spPr/>
    </dgm:pt>
    <dgm:pt modelId="{143B5B97-3A3F-45EB-A534-86A11FBA2017}" type="pres">
      <dgm:prSet presAssocID="{5B9F2529-2F4D-4BAA-9B7A-6076F493FBF0}" presName="composite" presStyleCnt="0"/>
      <dgm:spPr/>
    </dgm:pt>
    <dgm:pt modelId="{E17522CA-CBDB-43D1-B20F-33C768D4C113}" type="pres">
      <dgm:prSet presAssocID="{5B9F2529-2F4D-4BAA-9B7A-6076F493FBF0}" presName="rect1" presStyleLbl="trAlignAcc1" presStyleIdx="2" presStyleCnt="7">
        <dgm:presLayoutVars>
          <dgm:bulletEnabled val="1"/>
        </dgm:presLayoutVars>
      </dgm:prSet>
      <dgm:spPr/>
    </dgm:pt>
    <dgm:pt modelId="{BAE0C4C9-8F75-4094-BD43-C07D42D816DE}" type="pres">
      <dgm:prSet presAssocID="{5B9F2529-2F4D-4BAA-9B7A-6076F493FBF0}"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9422C6C0-F0DB-44E8-94E4-237FBB903137}" type="pres">
      <dgm:prSet presAssocID="{525AF743-D18C-40C6-AC20-E7EBD9FFA7A4}" presName="sibTrans" presStyleCnt="0"/>
      <dgm:spPr/>
    </dgm:pt>
    <dgm:pt modelId="{29839DF0-98B5-4692-82A2-771A07BB4915}" type="pres">
      <dgm:prSet presAssocID="{8DF2BACC-839B-4E0F-B788-B772AB702ED5}" presName="composite" presStyleCnt="0"/>
      <dgm:spPr/>
    </dgm:pt>
    <dgm:pt modelId="{C8170320-4BDD-4C5F-A8A3-9F5AF54449E6}" type="pres">
      <dgm:prSet presAssocID="{8DF2BACC-839B-4E0F-B788-B772AB702ED5}" presName="rect1" presStyleLbl="trAlignAcc1" presStyleIdx="3" presStyleCnt="7">
        <dgm:presLayoutVars>
          <dgm:bulletEnabled val="1"/>
        </dgm:presLayoutVars>
      </dgm:prSet>
      <dgm:spPr/>
    </dgm:pt>
    <dgm:pt modelId="{E246EBF0-F44B-496C-AF83-8F6937FBA078}" type="pres">
      <dgm:prSet presAssocID="{8DF2BACC-839B-4E0F-B788-B772AB702ED5}"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D36233BA-F6C2-433C-85BC-AAC517819C44}" type="pres">
      <dgm:prSet presAssocID="{74EF1DD8-382A-4CFC-B558-59DDE7D1B1C2}" presName="sibTrans" presStyleCnt="0"/>
      <dgm:spPr/>
    </dgm:pt>
    <dgm:pt modelId="{1F04DB21-091F-470D-B1DE-85FD1F551341}" type="pres">
      <dgm:prSet presAssocID="{3D8205A9-14E9-4CC6-AC5E-AE83F1A27703}" presName="composite" presStyleCnt="0"/>
      <dgm:spPr/>
    </dgm:pt>
    <dgm:pt modelId="{A0DE8913-B738-49F7-A888-94792289C278}" type="pres">
      <dgm:prSet presAssocID="{3D8205A9-14E9-4CC6-AC5E-AE83F1A27703}" presName="rect1" presStyleLbl="trAlignAcc1" presStyleIdx="4" presStyleCnt="7">
        <dgm:presLayoutVars>
          <dgm:bulletEnabled val="1"/>
        </dgm:presLayoutVars>
      </dgm:prSet>
      <dgm:spPr/>
    </dgm:pt>
    <dgm:pt modelId="{7AA461A8-3AE6-4142-9BAF-F6291D00FCEE}" type="pres">
      <dgm:prSet presAssocID="{3D8205A9-14E9-4CC6-AC5E-AE83F1A27703}" presName="rect2"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12000" r="-12000"/>
          </a:stretch>
        </a:blipFill>
      </dgm:spPr>
    </dgm:pt>
    <dgm:pt modelId="{532EA1E3-CFEC-483B-969E-67D7EBF87F8F}" type="pres">
      <dgm:prSet presAssocID="{29E985E0-01F3-4D91-AA32-F40576C893F9}" presName="sibTrans" presStyleCnt="0"/>
      <dgm:spPr/>
    </dgm:pt>
    <dgm:pt modelId="{68E08F42-B958-49A1-9B5A-97091580129D}" type="pres">
      <dgm:prSet presAssocID="{01383149-6273-4466-802A-9C47D3EC725C}" presName="composite" presStyleCnt="0"/>
      <dgm:spPr/>
    </dgm:pt>
    <dgm:pt modelId="{9F8A6009-03ED-4BE0-B2E6-AD7856CDA623}" type="pres">
      <dgm:prSet presAssocID="{01383149-6273-4466-802A-9C47D3EC725C}" presName="rect1" presStyleLbl="trAlignAcc1" presStyleIdx="5" presStyleCnt="7">
        <dgm:presLayoutVars>
          <dgm:bulletEnabled val="1"/>
        </dgm:presLayoutVars>
      </dgm:prSet>
      <dgm:spPr/>
    </dgm:pt>
    <dgm:pt modelId="{6F60E9EF-D8C3-4137-A725-FC4262487D69}" type="pres">
      <dgm:prSet presAssocID="{01383149-6273-4466-802A-9C47D3EC725C}"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9A2FFA0D-1E50-409D-86FE-662BD1277E2D}" type="pres">
      <dgm:prSet presAssocID="{BC4F1F5D-3EF2-4D51-BEFA-450148065326}" presName="sibTrans" presStyleCnt="0"/>
      <dgm:spPr/>
    </dgm:pt>
    <dgm:pt modelId="{8E5BF64A-DEB1-4D4F-8494-48903396178F}" type="pres">
      <dgm:prSet presAssocID="{6AEC66EA-7FE3-455B-959D-F560BC1D71B8}" presName="composite" presStyleCnt="0"/>
      <dgm:spPr/>
    </dgm:pt>
    <dgm:pt modelId="{7361B276-2B0A-442C-AFA0-B7457F6C80D6}" type="pres">
      <dgm:prSet presAssocID="{6AEC66EA-7FE3-455B-959D-F560BC1D71B8}" presName="rect1" presStyleLbl="trAlignAcc1" presStyleIdx="6" presStyleCnt="7">
        <dgm:presLayoutVars>
          <dgm:bulletEnabled val="1"/>
        </dgm:presLayoutVars>
      </dgm:prSet>
      <dgm:spPr/>
    </dgm:pt>
    <dgm:pt modelId="{FC1F310E-E109-4C36-99AA-EB860211A5F1}" type="pres">
      <dgm:prSet presAssocID="{6AEC66EA-7FE3-455B-959D-F560BC1D71B8}" presName="rect2"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dgm:spPr>
    </dgm:pt>
  </dgm:ptLst>
  <dgm:cxnLst>
    <dgm:cxn modelId="{39974C21-E017-4AC6-9D77-86FCEFD034D6}" srcId="{121007D5-D5B7-49B7-8F39-05DD795E580C}" destId="{4429B1A1-8291-4C74-B054-A50E72F5B63C}" srcOrd="1" destOrd="0" parTransId="{68082B65-7076-46A6-9C2C-15BFDD3065D3}" sibTransId="{C244A9D5-C09F-421A-97C3-04A056596556}"/>
    <dgm:cxn modelId="{B8A3124C-D8B2-41C4-9D5D-E46BE6033A53}" srcId="{121007D5-D5B7-49B7-8F39-05DD795E580C}" destId="{3D8205A9-14E9-4CC6-AC5E-AE83F1A27703}" srcOrd="4" destOrd="0" parTransId="{688BD80F-3557-4706-958F-705D41EE147B}" sibTransId="{29E985E0-01F3-4D91-AA32-F40576C893F9}"/>
    <dgm:cxn modelId="{6C3DA74C-A26A-49DE-B67D-A79BA7158646}" type="presOf" srcId="{4429B1A1-8291-4C74-B054-A50E72F5B63C}" destId="{2D383671-593B-4AA4-9918-98EC8EC0836F}" srcOrd="0" destOrd="0" presId="urn:microsoft.com/office/officeart/2008/layout/PictureStrips"/>
    <dgm:cxn modelId="{35806270-4896-4454-B58A-49615BBAA36D}" type="presOf" srcId="{5B9F2529-2F4D-4BAA-9B7A-6076F493FBF0}" destId="{E17522CA-CBDB-43D1-B20F-33C768D4C113}" srcOrd="0" destOrd="0" presId="urn:microsoft.com/office/officeart/2008/layout/PictureStrips"/>
    <dgm:cxn modelId="{8C3BAB50-E1DD-4845-91E9-D0E34DD0EBC4}" type="presOf" srcId="{01383149-6273-4466-802A-9C47D3EC725C}" destId="{9F8A6009-03ED-4BE0-B2E6-AD7856CDA623}" srcOrd="0" destOrd="0" presId="urn:microsoft.com/office/officeart/2008/layout/PictureStrips"/>
    <dgm:cxn modelId="{98856772-01CC-44C1-B271-9DA2FE483AFF}" srcId="{121007D5-D5B7-49B7-8F39-05DD795E580C}" destId="{8DF2BACC-839B-4E0F-B788-B772AB702ED5}" srcOrd="3" destOrd="0" parTransId="{BC9446D4-94B0-4CE2-B328-543152E5B379}" sibTransId="{74EF1DD8-382A-4CFC-B558-59DDE7D1B1C2}"/>
    <dgm:cxn modelId="{8B8D9B80-186B-47EE-BDF0-7350E43E1FE7}" srcId="{121007D5-D5B7-49B7-8F39-05DD795E580C}" destId="{6AEC66EA-7FE3-455B-959D-F560BC1D71B8}" srcOrd="6" destOrd="0" parTransId="{ABC053FA-3EA7-42F4-858C-400407FAEA35}" sibTransId="{BBC5066E-F8B5-484B-BDDF-9B1A8FF5947F}"/>
    <dgm:cxn modelId="{076E2392-0D77-4B37-AEC8-658F8F9749F4}" srcId="{121007D5-D5B7-49B7-8F39-05DD795E580C}" destId="{01383149-6273-4466-802A-9C47D3EC725C}" srcOrd="5" destOrd="0" parTransId="{99670EAA-7C46-4899-9790-3E6C18991F38}" sibTransId="{BC4F1F5D-3EF2-4D51-BEFA-450148065326}"/>
    <dgm:cxn modelId="{70F927A5-B685-4F34-9C77-7EDFDD7D7A08}" srcId="{121007D5-D5B7-49B7-8F39-05DD795E580C}" destId="{66310C7F-ABB5-4D03-8C04-EA1C1D8BA391}" srcOrd="0" destOrd="0" parTransId="{83BAEB42-B663-4483-AF06-FCD6A22D6A6D}" sibTransId="{7AE6A20F-B80F-40F7-8DD6-34F93CA6B3AA}"/>
    <dgm:cxn modelId="{306EC5A5-1D7F-4BE2-A9BA-346A30730843}" srcId="{121007D5-D5B7-49B7-8F39-05DD795E580C}" destId="{5B9F2529-2F4D-4BAA-9B7A-6076F493FBF0}" srcOrd="2" destOrd="0" parTransId="{2C1C1754-2828-4820-9A4B-570A78B80C9F}" sibTransId="{525AF743-D18C-40C6-AC20-E7EBD9FFA7A4}"/>
    <dgm:cxn modelId="{313839AC-7A8D-4DFD-ADD6-D01C8634AE8F}" type="presOf" srcId="{3D8205A9-14E9-4CC6-AC5E-AE83F1A27703}" destId="{A0DE8913-B738-49F7-A888-94792289C278}" srcOrd="0" destOrd="0" presId="urn:microsoft.com/office/officeart/2008/layout/PictureStrips"/>
    <dgm:cxn modelId="{5CAAD4BA-AB14-44D2-8D0A-2128A5E99257}" type="presOf" srcId="{8DF2BACC-839B-4E0F-B788-B772AB702ED5}" destId="{C8170320-4BDD-4C5F-A8A3-9F5AF54449E6}" srcOrd="0" destOrd="0" presId="urn:microsoft.com/office/officeart/2008/layout/PictureStrips"/>
    <dgm:cxn modelId="{83E1EBCA-B2C5-47F1-ACDA-50999A1818C4}" type="presOf" srcId="{6AEC66EA-7FE3-455B-959D-F560BC1D71B8}" destId="{7361B276-2B0A-442C-AFA0-B7457F6C80D6}" srcOrd="0" destOrd="0" presId="urn:microsoft.com/office/officeart/2008/layout/PictureStrips"/>
    <dgm:cxn modelId="{742152F7-AD17-4E4B-A1F1-E6D8D0DA610E}" type="presOf" srcId="{121007D5-D5B7-49B7-8F39-05DD795E580C}" destId="{3802AD1C-A688-4D0D-AF89-BF25B31D80D6}" srcOrd="0" destOrd="0" presId="urn:microsoft.com/office/officeart/2008/layout/PictureStrips"/>
    <dgm:cxn modelId="{26B3B7F8-30A0-4839-8936-EF9F77315BC4}" type="presOf" srcId="{66310C7F-ABB5-4D03-8C04-EA1C1D8BA391}" destId="{2A55D682-D9CA-4553-887A-A22F9E65A2EA}" srcOrd="0" destOrd="0" presId="urn:microsoft.com/office/officeart/2008/layout/PictureStrips"/>
    <dgm:cxn modelId="{95A27E81-C86C-4D58-B385-5445EB95BFAD}" type="presParOf" srcId="{3802AD1C-A688-4D0D-AF89-BF25B31D80D6}" destId="{B3E15432-6716-4177-81A6-496FB659F135}" srcOrd="0" destOrd="0" presId="urn:microsoft.com/office/officeart/2008/layout/PictureStrips"/>
    <dgm:cxn modelId="{7F9735A4-C2F1-4D42-8A81-14EA8FC7E181}" type="presParOf" srcId="{B3E15432-6716-4177-81A6-496FB659F135}" destId="{2A55D682-D9CA-4553-887A-A22F9E65A2EA}" srcOrd="0" destOrd="0" presId="urn:microsoft.com/office/officeart/2008/layout/PictureStrips"/>
    <dgm:cxn modelId="{CB449BEC-FD5C-4FBE-A8DE-76CE0E6B8D11}" type="presParOf" srcId="{B3E15432-6716-4177-81A6-496FB659F135}" destId="{3FB8DC72-E98D-4290-B8B1-DE70BAACF7EF}" srcOrd="1" destOrd="0" presId="urn:microsoft.com/office/officeart/2008/layout/PictureStrips"/>
    <dgm:cxn modelId="{146F383A-C5C8-4727-ACF0-493FE5DFF788}" type="presParOf" srcId="{3802AD1C-A688-4D0D-AF89-BF25B31D80D6}" destId="{8438B791-D81E-4340-96B2-6BE0F6D830A5}" srcOrd="1" destOrd="0" presId="urn:microsoft.com/office/officeart/2008/layout/PictureStrips"/>
    <dgm:cxn modelId="{00B104E5-3D9D-43B4-A248-B4C0A2F9B9EE}" type="presParOf" srcId="{3802AD1C-A688-4D0D-AF89-BF25B31D80D6}" destId="{B402835C-CEBF-43D2-B8B1-3EA7A2A80436}" srcOrd="2" destOrd="0" presId="urn:microsoft.com/office/officeart/2008/layout/PictureStrips"/>
    <dgm:cxn modelId="{3A687320-5547-46CE-A7FB-1AD2CB3860DE}" type="presParOf" srcId="{B402835C-CEBF-43D2-B8B1-3EA7A2A80436}" destId="{2D383671-593B-4AA4-9918-98EC8EC0836F}" srcOrd="0" destOrd="0" presId="urn:microsoft.com/office/officeart/2008/layout/PictureStrips"/>
    <dgm:cxn modelId="{3DD3D8F5-E4F9-463F-BBF3-2E464A70AB91}" type="presParOf" srcId="{B402835C-CEBF-43D2-B8B1-3EA7A2A80436}" destId="{889652C5-4395-42A2-A75A-F96F1033E9F9}" srcOrd="1" destOrd="0" presId="urn:microsoft.com/office/officeart/2008/layout/PictureStrips"/>
    <dgm:cxn modelId="{2E3E07C8-7EEF-4FA2-A6F6-5915F862E8CA}" type="presParOf" srcId="{3802AD1C-A688-4D0D-AF89-BF25B31D80D6}" destId="{8C6FF3F8-27F2-4AF1-9F1F-1891CF4D785A}" srcOrd="3" destOrd="0" presId="urn:microsoft.com/office/officeart/2008/layout/PictureStrips"/>
    <dgm:cxn modelId="{4404F0D4-44ED-439E-8837-4F51BFCF1660}" type="presParOf" srcId="{3802AD1C-A688-4D0D-AF89-BF25B31D80D6}" destId="{143B5B97-3A3F-45EB-A534-86A11FBA2017}" srcOrd="4" destOrd="0" presId="urn:microsoft.com/office/officeart/2008/layout/PictureStrips"/>
    <dgm:cxn modelId="{EF0DB463-60CF-408B-B1E9-35EA85EF3BBA}" type="presParOf" srcId="{143B5B97-3A3F-45EB-A534-86A11FBA2017}" destId="{E17522CA-CBDB-43D1-B20F-33C768D4C113}" srcOrd="0" destOrd="0" presId="urn:microsoft.com/office/officeart/2008/layout/PictureStrips"/>
    <dgm:cxn modelId="{9D00CC16-4C93-4BF6-B7D7-C4769B1A9C42}" type="presParOf" srcId="{143B5B97-3A3F-45EB-A534-86A11FBA2017}" destId="{BAE0C4C9-8F75-4094-BD43-C07D42D816DE}" srcOrd="1" destOrd="0" presId="urn:microsoft.com/office/officeart/2008/layout/PictureStrips"/>
    <dgm:cxn modelId="{F66BBE6C-C413-46DD-A0E9-743E4A47CBE4}" type="presParOf" srcId="{3802AD1C-A688-4D0D-AF89-BF25B31D80D6}" destId="{9422C6C0-F0DB-44E8-94E4-237FBB903137}" srcOrd="5" destOrd="0" presId="urn:microsoft.com/office/officeart/2008/layout/PictureStrips"/>
    <dgm:cxn modelId="{E248FE93-391A-4430-A566-EAA3E7CE31D5}" type="presParOf" srcId="{3802AD1C-A688-4D0D-AF89-BF25B31D80D6}" destId="{29839DF0-98B5-4692-82A2-771A07BB4915}" srcOrd="6" destOrd="0" presId="urn:microsoft.com/office/officeart/2008/layout/PictureStrips"/>
    <dgm:cxn modelId="{11C70B7D-02B5-49B9-B2D1-31ADEE164D76}" type="presParOf" srcId="{29839DF0-98B5-4692-82A2-771A07BB4915}" destId="{C8170320-4BDD-4C5F-A8A3-9F5AF54449E6}" srcOrd="0" destOrd="0" presId="urn:microsoft.com/office/officeart/2008/layout/PictureStrips"/>
    <dgm:cxn modelId="{9957DAFE-4475-4176-9C29-661D37B76E44}" type="presParOf" srcId="{29839DF0-98B5-4692-82A2-771A07BB4915}" destId="{E246EBF0-F44B-496C-AF83-8F6937FBA078}" srcOrd="1" destOrd="0" presId="urn:microsoft.com/office/officeart/2008/layout/PictureStrips"/>
    <dgm:cxn modelId="{37944829-580E-449E-A963-6CD65A2F5E73}" type="presParOf" srcId="{3802AD1C-A688-4D0D-AF89-BF25B31D80D6}" destId="{D36233BA-F6C2-433C-85BC-AAC517819C44}" srcOrd="7" destOrd="0" presId="urn:microsoft.com/office/officeart/2008/layout/PictureStrips"/>
    <dgm:cxn modelId="{836A3123-DCB8-41C1-80EC-109A6C0D06E4}" type="presParOf" srcId="{3802AD1C-A688-4D0D-AF89-BF25B31D80D6}" destId="{1F04DB21-091F-470D-B1DE-85FD1F551341}" srcOrd="8" destOrd="0" presId="urn:microsoft.com/office/officeart/2008/layout/PictureStrips"/>
    <dgm:cxn modelId="{B109612A-253D-407C-ABE5-FAE8CBBF9D7E}" type="presParOf" srcId="{1F04DB21-091F-470D-B1DE-85FD1F551341}" destId="{A0DE8913-B738-49F7-A888-94792289C278}" srcOrd="0" destOrd="0" presId="urn:microsoft.com/office/officeart/2008/layout/PictureStrips"/>
    <dgm:cxn modelId="{CE0792EF-2C72-4FEC-8E91-A95060533AAD}" type="presParOf" srcId="{1F04DB21-091F-470D-B1DE-85FD1F551341}" destId="{7AA461A8-3AE6-4142-9BAF-F6291D00FCEE}" srcOrd="1" destOrd="0" presId="urn:microsoft.com/office/officeart/2008/layout/PictureStrips"/>
    <dgm:cxn modelId="{2F6D0F40-1532-4B50-A287-2E28BF89DEFF}" type="presParOf" srcId="{3802AD1C-A688-4D0D-AF89-BF25B31D80D6}" destId="{532EA1E3-CFEC-483B-969E-67D7EBF87F8F}" srcOrd="9" destOrd="0" presId="urn:microsoft.com/office/officeart/2008/layout/PictureStrips"/>
    <dgm:cxn modelId="{3B009A6E-1173-4C99-B0E3-A397FCC5FF05}" type="presParOf" srcId="{3802AD1C-A688-4D0D-AF89-BF25B31D80D6}" destId="{68E08F42-B958-49A1-9B5A-97091580129D}" srcOrd="10" destOrd="0" presId="urn:microsoft.com/office/officeart/2008/layout/PictureStrips"/>
    <dgm:cxn modelId="{E2F49A8A-7EC5-458D-9E29-D57489FE195E}" type="presParOf" srcId="{68E08F42-B958-49A1-9B5A-97091580129D}" destId="{9F8A6009-03ED-4BE0-B2E6-AD7856CDA623}" srcOrd="0" destOrd="0" presId="urn:microsoft.com/office/officeart/2008/layout/PictureStrips"/>
    <dgm:cxn modelId="{1DDCE939-98F7-4AC7-800A-ACF44896ADFC}" type="presParOf" srcId="{68E08F42-B958-49A1-9B5A-97091580129D}" destId="{6F60E9EF-D8C3-4137-A725-FC4262487D69}" srcOrd="1" destOrd="0" presId="urn:microsoft.com/office/officeart/2008/layout/PictureStrips"/>
    <dgm:cxn modelId="{695EC035-30EC-489B-B22A-589D812CB6D3}" type="presParOf" srcId="{3802AD1C-A688-4D0D-AF89-BF25B31D80D6}" destId="{9A2FFA0D-1E50-409D-86FE-662BD1277E2D}" srcOrd="11" destOrd="0" presId="urn:microsoft.com/office/officeart/2008/layout/PictureStrips"/>
    <dgm:cxn modelId="{62E4E2E1-C192-4495-8210-20D28F42E33D}" type="presParOf" srcId="{3802AD1C-A688-4D0D-AF89-BF25B31D80D6}" destId="{8E5BF64A-DEB1-4D4F-8494-48903396178F}" srcOrd="12" destOrd="0" presId="urn:microsoft.com/office/officeart/2008/layout/PictureStrips"/>
    <dgm:cxn modelId="{A1F6E198-9349-4A7F-BA13-9D154C4CBCB7}" type="presParOf" srcId="{8E5BF64A-DEB1-4D4F-8494-48903396178F}" destId="{7361B276-2B0A-442C-AFA0-B7457F6C80D6}" srcOrd="0" destOrd="0" presId="urn:microsoft.com/office/officeart/2008/layout/PictureStrips"/>
    <dgm:cxn modelId="{6B833C05-86B3-4470-AAD7-2E52DCA9DE57}" type="presParOf" srcId="{8E5BF64A-DEB1-4D4F-8494-48903396178F}" destId="{FC1F310E-E109-4C36-99AA-EB860211A5F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151495-E130-4365-84AD-845247FDCA9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3606AF88-3A42-4D56-A7D0-E4410BDD58AD}">
      <dgm:prSet phldrT="[Text]"/>
      <dgm:spPr/>
      <dgm:t>
        <a:bodyPr/>
        <a:lstStyle/>
        <a:p>
          <a:r>
            <a:rPr lang="en-US" b="1"/>
            <a:t>Commissioner Brendan </a:t>
          </a:r>
          <a:r>
            <a:rPr lang="en-US" b="1" err="1"/>
            <a:t>Carr</a:t>
          </a:r>
          <a:endParaRPr lang="en-US" b="1"/>
        </a:p>
        <a:p>
          <a:r>
            <a:rPr lang="en-US"/>
            <a:t>FCC </a:t>
          </a:r>
        </a:p>
      </dgm:t>
    </dgm:pt>
    <dgm:pt modelId="{EFA2FBEB-F61F-414F-A02A-7EA1CB1B289A}" type="parTrans" cxnId="{E5D357DA-CBA4-46C9-AD26-CD929766AB0D}">
      <dgm:prSet/>
      <dgm:spPr/>
      <dgm:t>
        <a:bodyPr/>
        <a:lstStyle/>
        <a:p>
          <a:endParaRPr lang="en-US"/>
        </a:p>
      </dgm:t>
    </dgm:pt>
    <dgm:pt modelId="{51C9F060-19C2-4732-8C57-A593D7975CF8}" type="sibTrans" cxnId="{E5D357DA-CBA4-46C9-AD26-CD929766AB0D}">
      <dgm:prSet/>
      <dgm:spPr/>
      <dgm:t>
        <a:bodyPr/>
        <a:lstStyle/>
        <a:p>
          <a:endParaRPr lang="en-US"/>
        </a:p>
      </dgm:t>
    </dgm:pt>
    <dgm:pt modelId="{7AA179E4-3644-4E17-AA65-FF34056E135B}" type="pres">
      <dgm:prSet presAssocID="{63151495-E130-4365-84AD-845247FDCA96}" presName="Name0" presStyleCnt="0">
        <dgm:presLayoutVars>
          <dgm:dir/>
          <dgm:resizeHandles val="exact"/>
        </dgm:presLayoutVars>
      </dgm:prSet>
      <dgm:spPr/>
    </dgm:pt>
    <dgm:pt modelId="{2A48D33D-6AC3-48F4-B36E-9EC9892CFF14}" type="pres">
      <dgm:prSet presAssocID="{3606AF88-3A42-4D56-A7D0-E4410BDD58AD}" presName="composite" presStyleCnt="0"/>
      <dgm:spPr/>
    </dgm:pt>
    <dgm:pt modelId="{A6715F2C-29A3-4D2A-9B53-84C932DF30D1}" type="pres">
      <dgm:prSet presAssocID="{3606AF88-3A42-4D56-A7D0-E4410BDD58AD}" presName="rect1" presStyleLbl="trAlignAcc1" presStyleIdx="0" presStyleCnt="1" custScaleX="107540">
        <dgm:presLayoutVars>
          <dgm:bulletEnabled val="1"/>
        </dgm:presLayoutVars>
      </dgm:prSet>
      <dgm:spPr/>
    </dgm:pt>
    <dgm:pt modelId="{781D525D-008D-41A8-B437-985330A88D0A}" type="pres">
      <dgm:prSet presAssocID="{3606AF88-3A42-4D56-A7D0-E4410BDD58AD}" presName="rect2"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Lst>
  <dgm:cxnLst>
    <dgm:cxn modelId="{479C8F39-AE50-48C6-8FD1-6735792BAADC}" type="presOf" srcId="{63151495-E130-4365-84AD-845247FDCA96}" destId="{7AA179E4-3644-4E17-AA65-FF34056E135B}" srcOrd="0" destOrd="0" presId="urn:microsoft.com/office/officeart/2008/layout/PictureStrips"/>
    <dgm:cxn modelId="{E5D357DA-CBA4-46C9-AD26-CD929766AB0D}" srcId="{63151495-E130-4365-84AD-845247FDCA96}" destId="{3606AF88-3A42-4D56-A7D0-E4410BDD58AD}" srcOrd="0" destOrd="0" parTransId="{EFA2FBEB-F61F-414F-A02A-7EA1CB1B289A}" sibTransId="{51C9F060-19C2-4732-8C57-A593D7975CF8}"/>
    <dgm:cxn modelId="{D1A249E5-7D32-46B8-B107-587DC09E6775}" type="presOf" srcId="{3606AF88-3A42-4D56-A7D0-E4410BDD58AD}" destId="{A6715F2C-29A3-4D2A-9B53-84C932DF30D1}" srcOrd="0" destOrd="0" presId="urn:microsoft.com/office/officeart/2008/layout/PictureStrips"/>
    <dgm:cxn modelId="{3C1E07C7-07B5-46B0-9B4C-E047E2FCE2CC}" type="presParOf" srcId="{7AA179E4-3644-4E17-AA65-FF34056E135B}" destId="{2A48D33D-6AC3-48F4-B36E-9EC9892CFF14}" srcOrd="0" destOrd="0" presId="urn:microsoft.com/office/officeart/2008/layout/PictureStrips"/>
    <dgm:cxn modelId="{522E3A68-8C3A-4CCA-915D-70802DD1E1B5}" type="presParOf" srcId="{2A48D33D-6AC3-48F4-B36E-9EC9892CFF14}" destId="{A6715F2C-29A3-4D2A-9B53-84C932DF30D1}" srcOrd="0" destOrd="0" presId="urn:microsoft.com/office/officeart/2008/layout/PictureStrips"/>
    <dgm:cxn modelId="{F855C0D8-7BDF-41DF-A6A5-EE8040BE622E}" type="presParOf" srcId="{2A48D33D-6AC3-48F4-B36E-9EC9892CFF14}" destId="{781D525D-008D-41A8-B437-985330A88D0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9DF690-DAF7-4B40-9EE4-1586A19506F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929F35-3E7B-4F24-A400-EBC2DCBDE17C}">
      <dgm:prSet/>
      <dgm:spPr/>
      <dgm:t>
        <a:bodyPr/>
        <a:lstStyle/>
        <a:p>
          <a:r>
            <a:rPr lang="en-US" b="1"/>
            <a:t>ACCESS</a:t>
          </a:r>
        </a:p>
      </dgm:t>
    </dgm:pt>
    <dgm:pt modelId="{F51197E2-6EF5-41E4-97A8-08FCAE3044ED}" type="parTrans" cxnId="{B27E1FD1-137D-461B-A4B1-8DC2C3E2575A}">
      <dgm:prSet/>
      <dgm:spPr/>
      <dgm:t>
        <a:bodyPr/>
        <a:lstStyle/>
        <a:p>
          <a:endParaRPr lang="en-US"/>
        </a:p>
      </dgm:t>
    </dgm:pt>
    <dgm:pt modelId="{32E0E1CA-5BF1-4386-85CB-D25D3D033914}" type="sibTrans" cxnId="{B27E1FD1-137D-461B-A4B1-8DC2C3E2575A}">
      <dgm:prSet/>
      <dgm:spPr/>
      <dgm:t>
        <a:bodyPr/>
        <a:lstStyle/>
        <a:p>
          <a:endParaRPr lang="en-US"/>
        </a:p>
      </dgm:t>
    </dgm:pt>
    <dgm:pt modelId="{440E55DA-A0CD-4CA9-A923-DB2AC377B496}">
      <dgm:prSet/>
      <dgm:spPr/>
      <dgm:t>
        <a:bodyPr/>
        <a:lstStyle/>
        <a:p>
          <a:r>
            <a:rPr lang="en-US" b="1"/>
            <a:t>QUALITY</a:t>
          </a:r>
        </a:p>
      </dgm:t>
    </dgm:pt>
    <dgm:pt modelId="{F0CA4C9E-4408-472F-8BFB-7EE7EDA71823}" type="parTrans" cxnId="{D493693A-1E9C-4469-BEDF-C464E27FB8F2}">
      <dgm:prSet/>
      <dgm:spPr/>
      <dgm:t>
        <a:bodyPr/>
        <a:lstStyle/>
        <a:p>
          <a:endParaRPr lang="en-US"/>
        </a:p>
      </dgm:t>
    </dgm:pt>
    <dgm:pt modelId="{47CE1F7A-9D60-4FF3-9015-E96F9669E3DA}" type="sibTrans" cxnId="{D493693A-1E9C-4469-BEDF-C464E27FB8F2}">
      <dgm:prSet/>
      <dgm:spPr/>
      <dgm:t>
        <a:bodyPr/>
        <a:lstStyle/>
        <a:p>
          <a:endParaRPr lang="en-US"/>
        </a:p>
      </dgm:t>
    </dgm:pt>
    <dgm:pt modelId="{1CECD2AF-BA82-4383-9868-740918ACF6DB}">
      <dgm:prSet/>
      <dgm:spPr/>
      <dgm:t>
        <a:bodyPr/>
        <a:lstStyle/>
        <a:p>
          <a:endParaRPr lang="en-US" b="1"/>
        </a:p>
        <a:p>
          <a:r>
            <a:rPr lang="en-US" b="1"/>
            <a:t>BARRIERS </a:t>
          </a:r>
        </a:p>
        <a:p>
          <a:endParaRPr lang="en-US"/>
        </a:p>
      </dgm:t>
    </dgm:pt>
    <dgm:pt modelId="{B31696F9-FBC1-435F-AE53-3CFC1A12EFC7}" type="parTrans" cxnId="{DAAA370E-EA47-4E74-BC14-27C601260600}">
      <dgm:prSet/>
      <dgm:spPr/>
      <dgm:t>
        <a:bodyPr/>
        <a:lstStyle/>
        <a:p>
          <a:endParaRPr lang="en-US"/>
        </a:p>
      </dgm:t>
    </dgm:pt>
    <dgm:pt modelId="{9B9A915C-61CE-4A92-9C32-87221B2A85FD}" type="sibTrans" cxnId="{DAAA370E-EA47-4E74-BC14-27C601260600}">
      <dgm:prSet/>
      <dgm:spPr/>
      <dgm:t>
        <a:bodyPr/>
        <a:lstStyle/>
        <a:p>
          <a:endParaRPr lang="en-US"/>
        </a:p>
      </dgm:t>
    </dgm:pt>
    <dgm:pt modelId="{1DC0D4D3-DE13-4D61-B616-636F4454594A}" type="pres">
      <dgm:prSet presAssocID="{F49DF690-DAF7-4B40-9EE4-1586A19506FD}" presName="root" presStyleCnt="0">
        <dgm:presLayoutVars>
          <dgm:dir/>
          <dgm:resizeHandles val="exact"/>
        </dgm:presLayoutVars>
      </dgm:prSet>
      <dgm:spPr/>
    </dgm:pt>
    <dgm:pt modelId="{72460266-DBEC-4ECD-9AF1-5BDBF00045A9}" type="pres">
      <dgm:prSet presAssocID="{B8929F35-3E7B-4F24-A400-EBC2DCBDE17C}" presName="compNode" presStyleCnt="0"/>
      <dgm:spPr/>
    </dgm:pt>
    <dgm:pt modelId="{6441D0AB-16B7-4D17-8EA5-DF7ED34E1EC6}" type="pres">
      <dgm:prSet presAssocID="{B8929F35-3E7B-4F24-A400-EBC2DCBDE17C}" presName="bgRect" presStyleLbl="bgShp" presStyleIdx="0" presStyleCnt="3"/>
      <dgm:spPr/>
    </dgm:pt>
    <dgm:pt modelId="{3BBDF0F1-3D86-4C6B-9359-158291B915E3}" type="pres">
      <dgm:prSet presAssocID="{B8929F35-3E7B-4F24-A400-EBC2DCBDE17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a:ln>
          <a:noFill/>
        </a:ln>
      </dgm:spPr>
    </dgm:pt>
    <dgm:pt modelId="{3CB20344-7DD4-49E7-84B1-9497DF4F42C9}" type="pres">
      <dgm:prSet presAssocID="{B8929F35-3E7B-4F24-A400-EBC2DCBDE17C}" presName="spaceRect" presStyleCnt="0"/>
      <dgm:spPr/>
    </dgm:pt>
    <dgm:pt modelId="{CDE8D3D5-76A8-4463-98A0-72E8A40CBBA6}" type="pres">
      <dgm:prSet presAssocID="{B8929F35-3E7B-4F24-A400-EBC2DCBDE17C}" presName="parTx" presStyleLbl="revTx" presStyleIdx="0" presStyleCnt="3">
        <dgm:presLayoutVars>
          <dgm:chMax val="0"/>
          <dgm:chPref val="0"/>
        </dgm:presLayoutVars>
      </dgm:prSet>
      <dgm:spPr/>
    </dgm:pt>
    <dgm:pt modelId="{B05D91E5-AF10-44A2-B1BB-3B828490BE37}" type="pres">
      <dgm:prSet presAssocID="{32E0E1CA-5BF1-4386-85CB-D25D3D033914}" presName="sibTrans" presStyleCnt="0"/>
      <dgm:spPr/>
    </dgm:pt>
    <dgm:pt modelId="{EDD4CD37-AA2C-47D4-AA52-AC9EFF501AED}" type="pres">
      <dgm:prSet presAssocID="{440E55DA-A0CD-4CA9-A923-DB2AC377B496}" presName="compNode" presStyleCnt="0"/>
      <dgm:spPr/>
    </dgm:pt>
    <dgm:pt modelId="{A587C79A-4B01-4607-A4D2-6749C65DBF63}" type="pres">
      <dgm:prSet presAssocID="{440E55DA-A0CD-4CA9-A923-DB2AC377B496}" presName="bgRect" presStyleLbl="bgShp" presStyleIdx="1" presStyleCnt="3"/>
      <dgm:spPr/>
    </dgm:pt>
    <dgm:pt modelId="{ACB335CD-F09C-4A2B-9108-7D517A6ECAB2}" type="pres">
      <dgm:prSet presAssocID="{440E55DA-A0CD-4CA9-A923-DB2AC377B496}"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Doctor"/>
        </a:ext>
      </dgm:extLst>
    </dgm:pt>
    <dgm:pt modelId="{3D4BB98A-309D-4E82-9BA2-741F30D4C117}" type="pres">
      <dgm:prSet presAssocID="{440E55DA-A0CD-4CA9-A923-DB2AC377B496}" presName="spaceRect" presStyleCnt="0"/>
      <dgm:spPr/>
    </dgm:pt>
    <dgm:pt modelId="{884EB4E8-C72E-48C7-88FF-796CA6A18B48}" type="pres">
      <dgm:prSet presAssocID="{440E55DA-A0CD-4CA9-A923-DB2AC377B496}" presName="parTx" presStyleLbl="revTx" presStyleIdx="1" presStyleCnt="3">
        <dgm:presLayoutVars>
          <dgm:chMax val="0"/>
          <dgm:chPref val="0"/>
        </dgm:presLayoutVars>
      </dgm:prSet>
      <dgm:spPr/>
    </dgm:pt>
    <dgm:pt modelId="{D4EAD827-7F3F-47BB-993B-78C23718BB39}" type="pres">
      <dgm:prSet presAssocID="{47CE1F7A-9D60-4FF3-9015-E96F9669E3DA}" presName="sibTrans" presStyleCnt="0"/>
      <dgm:spPr/>
    </dgm:pt>
    <dgm:pt modelId="{0DD48D49-23A0-4F3C-BF3E-CFB4C65430E7}" type="pres">
      <dgm:prSet presAssocID="{1CECD2AF-BA82-4383-9868-740918ACF6DB}" presName="compNode" presStyleCnt="0"/>
      <dgm:spPr/>
    </dgm:pt>
    <dgm:pt modelId="{585A663F-8B4B-470B-817A-96C6B5EA1699}" type="pres">
      <dgm:prSet presAssocID="{1CECD2AF-BA82-4383-9868-740918ACF6DB}" presName="bgRect" presStyleLbl="bgShp" presStyleIdx="2" presStyleCnt="3"/>
      <dgm:spPr/>
    </dgm:pt>
    <dgm:pt modelId="{8A0A364C-89AC-4C6B-B689-75298A1A847E}" type="pres">
      <dgm:prSet presAssocID="{1CECD2AF-BA82-4383-9868-740918ACF6DB}"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noFill/>
        </a:ln>
      </dgm:spPr>
    </dgm:pt>
    <dgm:pt modelId="{E5826E27-8481-49C9-935C-42EB60A28171}" type="pres">
      <dgm:prSet presAssocID="{1CECD2AF-BA82-4383-9868-740918ACF6DB}" presName="spaceRect" presStyleCnt="0"/>
      <dgm:spPr/>
    </dgm:pt>
    <dgm:pt modelId="{FEE73AAA-B23E-455A-8617-17A56867E826}" type="pres">
      <dgm:prSet presAssocID="{1CECD2AF-BA82-4383-9868-740918ACF6DB}" presName="parTx" presStyleLbl="revTx" presStyleIdx="2" presStyleCnt="3">
        <dgm:presLayoutVars>
          <dgm:chMax val="0"/>
          <dgm:chPref val="0"/>
        </dgm:presLayoutVars>
      </dgm:prSet>
      <dgm:spPr/>
    </dgm:pt>
  </dgm:ptLst>
  <dgm:cxnLst>
    <dgm:cxn modelId="{DAAA370E-EA47-4E74-BC14-27C601260600}" srcId="{F49DF690-DAF7-4B40-9EE4-1586A19506FD}" destId="{1CECD2AF-BA82-4383-9868-740918ACF6DB}" srcOrd="2" destOrd="0" parTransId="{B31696F9-FBC1-435F-AE53-3CFC1A12EFC7}" sibTransId="{9B9A915C-61CE-4A92-9C32-87221B2A85FD}"/>
    <dgm:cxn modelId="{77C6F11F-9424-43F3-AA36-6E942EEA83AB}" type="presOf" srcId="{B8929F35-3E7B-4F24-A400-EBC2DCBDE17C}" destId="{CDE8D3D5-76A8-4463-98A0-72E8A40CBBA6}" srcOrd="0" destOrd="0" presId="urn:microsoft.com/office/officeart/2018/2/layout/IconVerticalSolidList"/>
    <dgm:cxn modelId="{A9BD1C30-A4DD-4A8D-8564-29CD5EEFC8C1}" type="presOf" srcId="{440E55DA-A0CD-4CA9-A923-DB2AC377B496}" destId="{884EB4E8-C72E-48C7-88FF-796CA6A18B48}" srcOrd="0" destOrd="0" presId="urn:microsoft.com/office/officeart/2018/2/layout/IconVerticalSolidList"/>
    <dgm:cxn modelId="{D493693A-1E9C-4469-BEDF-C464E27FB8F2}" srcId="{F49DF690-DAF7-4B40-9EE4-1586A19506FD}" destId="{440E55DA-A0CD-4CA9-A923-DB2AC377B496}" srcOrd="1" destOrd="0" parTransId="{F0CA4C9E-4408-472F-8BFB-7EE7EDA71823}" sibTransId="{47CE1F7A-9D60-4FF3-9015-E96F9669E3DA}"/>
    <dgm:cxn modelId="{E142156E-EBF4-44AD-9DBA-C286141283E1}" type="presOf" srcId="{1CECD2AF-BA82-4383-9868-740918ACF6DB}" destId="{FEE73AAA-B23E-455A-8617-17A56867E826}" srcOrd="0" destOrd="0" presId="urn:microsoft.com/office/officeart/2018/2/layout/IconVerticalSolidList"/>
    <dgm:cxn modelId="{0DAF0B4F-36D7-428C-913F-40CC45834C94}" type="presOf" srcId="{F49DF690-DAF7-4B40-9EE4-1586A19506FD}" destId="{1DC0D4D3-DE13-4D61-B616-636F4454594A}" srcOrd="0" destOrd="0" presId="urn:microsoft.com/office/officeart/2018/2/layout/IconVerticalSolidList"/>
    <dgm:cxn modelId="{B27E1FD1-137D-461B-A4B1-8DC2C3E2575A}" srcId="{F49DF690-DAF7-4B40-9EE4-1586A19506FD}" destId="{B8929F35-3E7B-4F24-A400-EBC2DCBDE17C}" srcOrd="0" destOrd="0" parTransId="{F51197E2-6EF5-41E4-97A8-08FCAE3044ED}" sibTransId="{32E0E1CA-5BF1-4386-85CB-D25D3D033914}"/>
    <dgm:cxn modelId="{250AF867-568A-4E90-9384-B22B0E5946DB}" type="presParOf" srcId="{1DC0D4D3-DE13-4D61-B616-636F4454594A}" destId="{72460266-DBEC-4ECD-9AF1-5BDBF00045A9}" srcOrd="0" destOrd="0" presId="urn:microsoft.com/office/officeart/2018/2/layout/IconVerticalSolidList"/>
    <dgm:cxn modelId="{D33260CE-6042-49DB-8AA3-38EDC8BA12CB}" type="presParOf" srcId="{72460266-DBEC-4ECD-9AF1-5BDBF00045A9}" destId="{6441D0AB-16B7-4D17-8EA5-DF7ED34E1EC6}" srcOrd="0" destOrd="0" presId="urn:microsoft.com/office/officeart/2018/2/layout/IconVerticalSolidList"/>
    <dgm:cxn modelId="{A4B155DD-0265-4BC4-82EE-D57605841AF1}" type="presParOf" srcId="{72460266-DBEC-4ECD-9AF1-5BDBF00045A9}" destId="{3BBDF0F1-3D86-4C6B-9359-158291B915E3}" srcOrd="1" destOrd="0" presId="urn:microsoft.com/office/officeart/2018/2/layout/IconVerticalSolidList"/>
    <dgm:cxn modelId="{FB4D74A9-71D4-4495-8871-7436EB713073}" type="presParOf" srcId="{72460266-DBEC-4ECD-9AF1-5BDBF00045A9}" destId="{3CB20344-7DD4-49E7-84B1-9497DF4F42C9}" srcOrd="2" destOrd="0" presId="urn:microsoft.com/office/officeart/2018/2/layout/IconVerticalSolidList"/>
    <dgm:cxn modelId="{10E0F24D-8F69-4F27-8267-94D6651A4544}" type="presParOf" srcId="{72460266-DBEC-4ECD-9AF1-5BDBF00045A9}" destId="{CDE8D3D5-76A8-4463-98A0-72E8A40CBBA6}" srcOrd="3" destOrd="0" presId="urn:microsoft.com/office/officeart/2018/2/layout/IconVerticalSolidList"/>
    <dgm:cxn modelId="{881AFC53-4613-4140-BAC9-BCE2FD3937BB}" type="presParOf" srcId="{1DC0D4D3-DE13-4D61-B616-636F4454594A}" destId="{B05D91E5-AF10-44A2-B1BB-3B828490BE37}" srcOrd="1" destOrd="0" presId="urn:microsoft.com/office/officeart/2018/2/layout/IconVerticalSolidList"/>
    <dgm:cxn modelId="{D2829A09-1CFF-44C2-8AD5-58FD84903A21}" type="presParOf" srcId="{1DC0D4D3-DE13-4D61-B616-636F4454594A}" destId="{EDD4CD37-AA2C-47D4-AA52-AC9EFF501AED}" srcOrd="2" destOrd="0" presId="urn:microsoft.com/office/officeart/2018/2/layout/IconVerticalSolidList"/>
    <dgm:cxn modelId="{68E365FA-F154-4CFE-B2C4-33E27DA0589F}" type="presParOf" srcId="{EDD4CD37-AA2C-47D4-AA52-AC9EFF501AED}" destId="{A587C79A-4B01-4607-A4D2-6749C65DBF63}" srcOrd="0" destOrd="0" presId="urn:microsoft.com/office/officeart/2018/2/layout/IconVerticalSolidList"/>
    <dgm:cxn modelId="{E4495230-83A6-4D08-B9C5-FD00025881D5}" type="presParOf" srcId="{EDD4CD37-AA2C-47D4-AA52-AC9EFF501AED}" destId="{ACB335CD-F09C-4A2B-9108-7D517A6ECAB2}" srcOrd="1" destOrd="0" presId="urn:microsoft.com/office/officeart/2018/2/layout/IconVerticalSolidList"/>
    <dgm:cxn modelId="{7DD389F1-F2BF-40FB-A7A1-97366EF0F544}" type="presParOf" srcId="{EDD4CD37-AA2C-47D4-AA52-AC9EFF501AED}" destId="{3D4BB98A-309D-4E82-9BA2-741F30D4C117}" srcOrd="2" destOrd="0" presId="urn:microsoft.com/office/officeart/2018/2/layout/IconVerticalSolidList"/>
    <dgm:cxn modelId="{44ABC9D1-9D7D-469C-A459-FADC77975D2B}" type="presParOf" srcId="{EDD4CD37-AA2C-47D4-AA52-AC9EFF501AED}" destId="{884EB4E8-C72E-48C7-88FF-796CA6A18B48}" srcOrd="3" destOrd="0" presId="urn:microsoft.com/office/officeart/2018/2/layout/IconVerticalSolidList"/>
    <dgm:cxn modelId="{A9FAD07E-52FE-4B03-B718-0AC7F7006AC7}" type="presParOf" srcId="{1DC0D4D3-DE13-4D61-B616-636F4454594A}" destId="{D4EAD827-7F3F-47BB-993B-78C23718BB39}" srcOrd="3" destOrd="0" presId="urn:microsoft.com/office/officeart/2018/2/layout/IconVerticalSolidList"/>
    <dgm:cxn modelId="{9EB76985-8817-4056-B4E3-0DDDB07B0B91}" type="presParOf" srcId="{1DC0D4D3-DE13-4D61-B616-636F4454594A}" destId="{0DD48D49-23A0-4F3C-BF3E-CFB4C65430E7}" srcOrd="4" destOrd="0" presId="urn:microsoft.com/office/officeart/2018/2/layout/IconVerticalSolidList"/>
    <dgm:cxn modelId="{6A2F463D-30C2-48DF-930E-257A51C5F322}" type="presParOf" srcId="{0DD48D49-23A0-4F3C-BF3E-CFB4C65430E7}" destId="{585A663F-8B4B-470B-817A-96C6B5EA1699}" srcOrd="0" destOrd="0" presId="urn:microsoft.com/office/officeart/2018/2/layout/IconVerticalSolidList"/>
    <dgm:cxn modelId="{13AFAC98-DBA5-4090-8528-ADCFAF8B867E}" type="presParOf" srcId="{0DD48D49-23A0-4F3C-BF3E-CFB4C65430E7}" destId="{8A0A364C-89AC-4C6B-B689-75298A1A847E}" srcOrd="1" destOrd="0" presId="urn:microsoft.com/office/officeart/2018/2/layout/IconVerticalSolidList"/>
    <dgm:cxn modelId="{9EE8D03E-B98C-4E59-9F84-E8CABE6B9EF5}" type="presParOf" srcId="{0DD48D49-23A0-4F3C-BF3E-CFB4C65430E7}" destId="{E5826E27-8481-49C9-935C-42EB60A28171}" srcOrd="2" destOrd="0" presId="urn:microsoft.com/office/officeart/2018/2/layout/IconVerticalSolidList"/>
    <dgm:cxn modelId="{937D5F67-9406-4BD0-AB52-55829A8D7B2B}" type="presParOf" srcId="{0DD48D49-23A0-4F3C-BF3E-CFB4C65430E7}" destId="{FEE73AAA-B23E-455A-8617-17A56867E82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44F854-5E98-4E90-9BEA-6336A3F13A39}" type="doc">
      <dgm:prSet loTypeId="urn:microsoft.com/office/officeart/2018/5/layout/IconLeafLabelList" loCatId="icon" qsTypeId="urn:microsoft.com/office/officeart/2005/8/quickstyle/simple1" qsCatId="simple" csTypeId="urn:microsoft.com/office/officeart/2005/8/colors/accent1_4" csCatId="accent1" phldr="1"/>
      <dgm:spPr/>
      <dgm:t>
        <a:bodyPr/>
        <a:lstStyle/>
        <a:p>
          <a:endParaRPr lang="en-US"/>
        </a:p>
      </dgm:t>
    </dgm:pt>
    <dgm:pt modelId="{4300AF41-B699-4802-89D7-C4CC451A4968}">
      <dgm:prSet custT="1"/>
      <dgm:spPr/>
      <dgm:t>
        <a:bodyPr/>
        <a:lstStyle/>
        <a:p>
          <a:pPr>
            <a:lnSpc>
              <a:spcPct val="100000"/>
            </a:lnSpc>
            <a:defRPr cap="all"/>
          </a:pPr>
          <a:r>
            <a:rPr lang="en-US" sz="1400"/>
            <a:t>response rate ranges from 1.3 percent to 10.3 percent, depending on the week</a:t>
          </a:r>
        </a:p>
      </dgm:t>
    </dgm:pt>
    <dgm:pt modelId="{42637243-23D2-43D8-806F-1150091E5C08}" type="parTrans" cxnId="{EA82FA1F-53E5-4E72-9283-4FFDCCAFF2D9}">
      <dgm:prSet/>
      <dgm:spPr/>
      <dgm:t>
        <a:bodyPr/>
        <a:lstStyle/>
        <a:p>
          <a:endParaRPr lang="en-US"/>
        </a:p>
      </dgm:t>
    </dgm:pt>
    <dgm:pt modelId="{B33E6210-D100-4E02-A988-F1102EB2B466}" type="sibTrans" cxnId="{EA82FA1F-53E5-4E72-9283-4FFDCCAFF2D9}">
      <dgm:prSet/>
      <dgm:spPr/>
      <dgm:t>
        <a:bodyPr/>
        <a:lstStyle/>
        <a:p>
          <a:endParaRPr lang="en-US"/>
        </a:p>
      </dgm:t>
    </dgm:pt>
    <dgm:pt modelId="{44C80F90-9BE7-4423-B5F9-71DB4306DDC4}">
      <dgm:prSet custT="1"/>
      <dgm:spPr/>
      <dgm:t>
        <a:bodyPr/>
        <a:lstStyle/>
        <a:p>
          <a:pPr>
            <a:lnSpc>
              <a:spcPct val="100000"/>
            </a:lnSpc>
            <a:defRPr cap="all"/>
          </a:pPr>
          <a:r>
            <a:rPr lang="en-US" sz="1400"/>
            <a:t>non-response bias</a:t>
          </a:r>
        </a:p>
        <a:p>
          <a:pPr>
            <a:lnSpc>
              <a:spcPct val="100000"/>
            </a:lnSpc>
            <a:defRPr cap="all"/>
          </a:pPr>
          <a:r>
            <a:rPr lang="en-US" sz="1400"/>
            <a:t>(technology access</a:t>
          </a:r>
          <a:r>
            <a:rPr lang="en-US" sz="1100"/>
            <a:t>)</a:t>
          </a:r>
        </a:p>
      </dgm:t>
    </dgm:pt>
    <dgm:pt modelId="{B602D76E-A7D3-4733-86C5-AC501DEED885}" type="parTrans" cxnId="{1B27DD56-3CB4-4473-8F04-C953EA818105}">
      <dgm:prSet/>
      <dgm:spPr/>
      <dgm:t>
        <a:bodyPr/>
        <a:lstStyle/>
        <a:p>
          <a:endParaRPr lang="en-US"/>
        </a:p>
      </dgm:t>
    </dgm:pt>
    <dgm:pt modelId="{24F60B26-717F-48F9-A116-4DE2640BE0EA}" type="sibTrans" cxnId="{1B27DD56-3CB4-4473-8F04-C953EA818105}">
      <dgm:prSet/>
      <dgm:spPr/>
      <dgm:t>
        <a:bodyPr/>
        <a:lstStyle/>
        <a:p>
          <a:endParaRPr lang="en-US"/>
        </a:p>
      </dgm:t>
    </dgm:pt>
    <dgm:pt modelId="{A7DEF8A8-0D4E-429E-AED7-746EF5768C59}">
      <dgm:prSet custT="1"/>
      <dgm:spPr/>
      <dgm:t>
        <a:bodyPr/>
        <a:lstStyle/>
        <a:p>
          <a:pPr>
            <a:lnSpc>
              <a:spcPct val="100000"/>
            </a:lnSpc>
            <a:defRPr cap="all"/>
          </a:pPr>
          <a:r>
            <a:rPr lang="en-US" sz="1400"/>
            <a:t>Reflection of groups that are more likely to use any health care</a:t>
          </a:r>
        </a:p>
      </dgm:t>
    </dgm:pt>
    <dgm:pt modelId="{3B59FFB3-6279-4FD2-859F-0A10EE0AAD52}" type="parTrans" cxnId="{32BC2926-5278-44D2-86AA-01AA24D89DF6}">
      <dgm:prSet/>
      <dgm:spPr/>
      <dgm:t>
        <a:bodyPr/>
        <a:lstStyle/>
        <a:p>
          <a:endParaRPr lang="en-US"/>
        </a:p>
      </dgm:t>
    </dgm:pt>
    <dgm:pt modelId="{C5E23122-907B-4D94-BED3-9316396142B5}" type="sibTrans" cxnId="{32BC2926-5278-44D2-86AA-01AA24D89DF6}">
      <dgm:prSet/>
      <dgm:spPr/>
      <dgm:t>
        <a:bodyPr/>
        <a:lstStyle/>
        <a:p>
          <a:endParaRPr lang="en-US"/>
        </a:p>
      </dgm:t>
    </dgm:pt>
    <dgm:pt modelId="{618A6427-54A0-4093-8D28-F05ABAC86EC5}">
      <dgm:prSet/>
      <dgm:spPr/>
      <dgm:t>
        <a:bodyPr/>
        <a:lstStyle/>
        <a:p>
          <a:pPr>
            <a:lnSpc>
              <a:spcPct val="100000"/>
            </a:lnSpc>
            <a:defRPr cap="all"/>
          </a:pPr>
          <a:endParaRPr lang="en-US"/>
        </a:p>
      </dgm:t>
    </dgm:pt>
    <dgm:pt modelId="{1E73B7DA-3A0A-4049-8F0C-384344C5D6E1}" type="parTrans" cxnId="{0E0B087D-7B05-49FD-8170-A7896BB92724}">
      <dgm:prSet/>
      <dgm:spPr/>
      <dgm:t>
        <a:bodyPr/>
        <a:lstStyle/>
        <a:p>
          <a:endParaRPr lang="en-US"/>
        </a:p>
      </dgm:t>
    </dgm:pt>
    <dgm:pt modelId="{AD798751-DC06-484D-A81D-03BCC6087155}" type="sibTrans" cxnId="{0E0B087D-7B05-49FD-8170-A7896BB92724}">
      <dgm:prSet/>
      <dgm:spPr/>
      <dgm:t>
        <a:bodyPr/>
        <a:lstStyle/>
        <a:p>
          <a:endParaRPr lang="en-US"/>
        </a:p>
      </dgm:t>
    </dgm:pt>
    <dgm:pt modelId="{F965D838-498B-4B85-9E16-0D0BE383B7BE}" type="pres">
      <dgm:prSet presAssocID="{6744F854-5E98-4E90-9BEA-6336A3F13A39}" presName="root" presStyleCnt="0">
        <dgm:presLayoutVars>
          <dgm:dir/>
          <dgm:resizeHandles val="exact"/>
        </dgm:presLayoutVars>
      </dgm:prSet>
      <dgm:spPr/>
    </dgm:pt>
    <dgm:pt modelId="{627C6931-2E9A-479E-923A-BAECEA21DD03}" type="pres">
      <dgm:prSet presAssocID="{4300AF41-B699-4802-89D7-C4CC451A4968}" presName="compNode" presStyleCnt="0"/>
      <dgm:spPr/>
    </dgm:pt>
    <dgm:pt modelId="{0B24F82C-D0F7-49E9-8AF5-46C80ED31D6B}" type="pres">
      <dgm:prSet presAssocID="{4300AF41-B699-4802-89D7-C4CC451A4968}" presName="iconBgRect" presStyleLbl="bgShp" presStyleIdx="0" presStyleCnt="4"/>
      <dgm:spPr>
        <a:prstGeom prst="round2DiagRect">
          <a:avLst>
            <a:gd name="adj1" fmla="val 29727"/>
            <a:gd name="adj2" fmla="val 0"/>
          </a:avLst>
        </a:prstGeom>
      </dgm:spPr>
    </dgm:pt>
    <dgm:pt modelId="{ACFDFA27-D6FB-472C-93AB-AB89665A8145}" type="pres">
      <dgm:prSet presAssocID="{4300AF41-B699-4802-89D7-C4CC451A4968}"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485431F9-85D1-49C7-B123-B8B2EF7159AA}" type="pres">
      <dgm:prSet presAssocID="{4300AF41-B699-4802-89D7-C4CC451A4968}" presName="spaceRect" presStyleCnt="0"/>
      <dgm:spPr/>
    </dgm:pt>
    <dgm:pt modelId="{117BF7AC-307B-4D8C-9339-478151B2BFE0}" type="pres">
      <dgm:prSet presAssocID="{4300AF41-B699-4802-89D7-C4CC451A4968}" presName="textRect" presStyleLbl="revTx" presStyleIdx="0" presStyleCnt="4">
        <dgm:presLayoutVars>
          <dgm:chMax val="1"/>
          <dgm:chPref val="1"/>
        </dgm:presLayoutVars>
      </dgm:prSet>
      <dgm:spPr/>
    </dgm:pt>
    <dgm:pt modelId="{C2827F75-2591-4FF2-A20B-E9910540D617}" type="pres">
      <dgm:prSet presAssocID="{B33E6210-D100-4E02-A988-F1102EB2B466}" presName="sibTrans" presStyleCnt="0"/>
      <dgm:spPr/>
    </dgm:pt>
    <dgm:pt modelId="{408C2D5D-4333-4467-9E48-B947EE8B65AE}" type="pres">
      <dgm:prSet presAssocID="{44C80F90-9BE7-4423-B5F9-71DB4306DDC4}" presName="compNode" presStyleCnt="0"/>
      <dgm:spPr/>
    </dgm:pt>
    <dgm:pt modelId="{71FA01C9-B959-4D16-A481-61779B5C425F}" type="pres">
      <dgm:prSet presAssocID="{44C80F90-9BE7-4423-B5F9-71DB4306DDC4}" presName="iconBgRect" presStyleLbl="bgShp" presStyleIdx="1" presStyleCnt="4"/>
      <dgm:spPr>
        <a:prstGeom prst="round2DiagRect">
          <a:avLst>
            <a:gd name="adj1" fmla="val 29727"/>
            <a:gd name="adj2" fmla="val 0"/>
          </a:avLst>
        </a:prstGeom>
      </dgm:spPr>
    </dgm:pt>
    <dgm:pt modelId="{9682322D-597B-4127-96C8-6C40C4D4B039}" type="pres">
      <dgm:prSet presAssocID="{44C80F90-9BE7-4423-B5F9-71DB4306DDC4}"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2E6EB03B-B27A-4FE0-BA6B-47EAEBA42064}" type="pres">
      <dgm:prSet presAssocID="{44C80F90-9BE7-4423-B5F9-71DB4306DDC4}" presName="spaceRect" presStyleCnt="0"/>
      <dgm:spPr/>
    </dgm:pt>
    <dgm:pt modelId="{C0636870-C964-486F-A284-CF60BDD037F9}" type="pres">
      <dgm:prSet presAssocID="{44C80F90-9BE7-4423-B5F9-71DB4306DDC4}" presName="textRect" presStyleLbl="revTx" presStyleIdx="1" presStyleCnt="4">
        <dgm:presLayoutVars>
          <dgm:chMax val="1"/>
          <dgm:chPref val="1"/>
        </dgm:presLayoutVars>
      </dgm:prSet>
      <dgm:spPr/>
    </dgm:pt>
    <dgm:pt modelId="{FDCEA6AE-2EC8-48C1-9AF6-6114C31FE2E8}" type="pres">
      <dgm:prSet presAssocID="{24F60B26-717F-48F9-A116-4DE2640BE0EA}" presName="sibTrans" presStyleCnt="0"/>
      <dgm:spPr/>
    </dgm:pt>
    <dgm:pt modelId="{1ADBCB62-3DEB-463B-980C-707E50A8B52A}" type="pres">
      <dgm:prSet presAssocID="{A7DEF8A8-0D4E-429E-AED7-746EF5768C59}" presName="compNode" presStyleCnt="0"/>
      <dgm:spPr/>
    </dgm:pt>
    <dgm:pt modelId="{AC74372C-4AF4-4A5C-B4F5-9B1638BEA2C6}" type="pres">
      <dgm:prSet presAssocID="{A7DEF8A8-0D4E-429E-AED7-746EF5768C59}" presName="iconBgRect" presStyleLbl="bgShp" presStyleIdx="2" presStyleCnt="4"/>
      <dgm:spPr>
        <a:prstGeom prst="round2DiagRect">
          <a:avLst>
            <a:gd name="adj1" fmla="val 29727"/>
            <a:gd name="adj2" fmla="val 0"/>
          </a:avLst>
        </a:prstGeom>
      </dgm:spPr>
    </dgm:pt>
    <dgm:pt modelId="{F9142B64-D3B8-4769-BAAA-89ADF28A5709}" type="pres">
      <dgm:prSet presAssocID="{A7DEF8A8-0D4E-429E-AED7-746EF5768C59}" presName="iconRect" presStyleLbl="node1" presStyleIdx="2" presStyleCnt="4" custLinFactNeighborX="23408" custLinFactNeighborY="-5205"/>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785B15E8-D7A7-4D61-A7AF-9A2CB223287E}" type="pres">
      <dgm:prSet presAssocID="{A7DEF8A8-0D4E-429E-AED7-746EF5768C59}" presName="spaceRect" presStyleCnt="0"/>
      <dgm:spPr/>
    </dgm:pt>
    <dgm:pt modelId="{2D3D0D55-3802-4598-852C-FE15BCC716CF}" type="pres">
      <dgm:prSet presAssocID="{A7DEF8A8-0D4E-429E-AED7-746EF5768C59}" presName="textRect" presStyleLbl="revTx" presStyleIdx="2" presStyleCnt="4">
        <dgm:presLayoutVars>
          <dgm:chMax val="1"/>
          <dgm:chPref val="1"/>
        </dgm:presLayoutVars>
      </dgm:prSet>
      <dgm:spPr/>
    </dgm:pt>
    <dgm:pt modelId="{3C501356-6F2B-4993-9421-01CD0AFEC049}" type="pres">
      <dgm:prSet presAssocID="{C5E23122-907B-4D94-BED3-9316396142B5}" presName="sibTrans" presStyleCnt="0"/>
      <dgm:spPr/>
    </dgm:pt>
    <dgm:pt modelId="{BC7436C8-AAD1-4BDB-9EB1-A844611FE6D9}" type="pres">
      <dgm:prSet presAssocID="{618A6427-54A0-4093-8D28-F05ABAC86EC5}" presName="compNode" presStyleCnt="0"/>
      <dgm:spPr/>
    </dgm:pt>
    <dgm:pt modelId="{41783F7C-6C52-47AB-9203-9E6FEF79FD2B}" type="pres">
      <dgm:prSet presAssocID="{618A6427-54A0-4093-8D28-F05ABAC86EC5}" presName="iconBgRect" presStyleLbl="bgShp" presStyleIdx="3" presStyleCnt="4" custLinFactNeighborX="8725" custLinFactNeighborY="341"/>
      <dgm:spPr>
        <a:prstGeom prst="round2DiagRect">
          <a:avLst>
            <a:gd name="adj1" fmla="val 29727"/>
            <a:gd name="adj2" fmla="val 0"/>
          </a:avLst>
        </a:prstGeom>
      </dgm:spPr>
    </dgm:pt>
    <dgm:pt modelId="{FD3AC15C-AC8C-43EB-92EE-92F0C97CA78B}" type="pres">
      <dgm:prSet presAssocID="{618A6427-54A0-4093-8D28-F05ABAC86E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niversal access with solid fill"/>
        </a:ext>
      </dgm:extLst>
    </dgm:pt>
    <dgm:pt modelId="{5D2F7339-2A83-40B3-9F29-A572EAC0E833}" type="pres">
      <dgm:prSet presAssocID="{618A6427-54A0-4093-8D28-F05ABAC86EC5}" presName="spaceRect" presStyleCnt="0"/>
      <dgm:spPr/>
    </dgm:pt>
    <dgm:pt modelId="{9DDCD343-41C7-4D71-B76F-1C51C7A5CA83}" type="pres">
      <dgm:prSet presAssocID="{618A6427-54A0-4093-8D28-F05ABAC86EC5}" presName="textRect" presStyleLbl="revTx" presStyleIdx="3" presStyleCnt="4">
        <dgm:presLayoutVars>
          <dgm:chMax val="1"/>
          <dgm:chPref val="1"/>
        </dgm:presLayoutVars>
      </dgm:prSet>
      <dgm:spPr/>
    </dgm:pt>
  </dgm:ptLst>
  <dgm:cxnLst>
    <dgm:cxn modelId="{1CFDB101-8D11-4567-8EBF-9F7B59A6C208}" type="presOf" srcId="{6744F854-5E98-4E90-9BEA-6336A3F13A39}" destId="{F965D838-498B-4B85-9E16-0D0BE383B7BE}" srcOrd="0" destOrd="0" presId="urn:microsoft.com/office/officeart/2018/5/layout/IconLeafLabelList"/>
    <dgm:cxn modelId="{4FD12F0E-CCDF-4A96-A7BC-276F894D0FCE}" type="presOf" srcId="{A7DEF8A8-0D4E-429E-AED7-746EF5768C59}" destId="{2D3D0D55-3802-4598-852C-FE15BCC716CF}" srcOrd="0" destOrd="0" presId="urn:microsoft.com/office/officeart/2018/5/layout/IconLeafLabelList"/>
    <dgm:cxn modelId="{EA82FA1F-53E5-4E72-9283-4FFDCCAFF2D9}" srcId="{6744F854-5E98-4E90-9BEA-6336A3F13A39}" destId="{4300AF41-B699-4802-89D7-C4CC451A4968}" srcOrd="0" destOrd="0" parTransId="{42637243-23D2-43D8-806F-1150091E5C08}" sibTransId="{B33E6210-D100-4E02-A988-F1102EB2B466}"/>
    <dgm:cxn modelId="{32BC2926-5278-44D2-86AA-01AA24D89DF6}" srcId="{6744F854-5E98-4E90-9BEA-6336A3F13A39}" destId="{A7DEF8A8-0D4E-429E-AED7-746EF5768C59}" srcOrd="2" destOrd="0" parTransId="{3B59FFB3-6279-4FD2-859F-0A10EE0AAD52}" sibTransId="{C5E23122-907B-4D94-BED3-9316396142B5}"/>
    <dgm:cxn modelId="{9334574C-7333-48E7-8E80-9EA2AC208C0D}" type="presOf" srcId="{44C80F90-9BE7-4423-B5F9-71DB4306DDC4}" destId="{C0636870-C964-486F-A284-CF60BDD037F9}" srcOrd="0" destOrd="0" presId="urn:microsoft.com/office/officeart/2018/5/layout/IconLeafLabelList"/>
    <dgm:cxn modelId="{1B27DD56-3CB4-4473-8F04-C953EA818105}" srcId="{6744F854-5E98-4E90-9BEA-6336A3F13A39}" destId="{44C80F90-9BE7-4423-B5F9-71DB4306DDC4}" srcOrd="1" destOrd="0" parTransId="{B602D76E-A7D3-4733-86C5-AC501DEED885}" sibTransId="{24F60B26-717F-48F9-A116-4DE2640BE0EA}"/>
    <dgm:cxn modelId="{0E0B087D-7B05-49FD-8170-A7896BB92724}" srcId="{6744F854-5E98-4E90-9BEA-6336A3F13A39}" destId="{618A6427-54A0-4093-8D28-F05ABAC86EC5}" srcOrd="3" destOrd="0" parTransId="{1E73B7DA-3A0A-4049-8F0C-384344C5D6E1}" sibTransId="{AD798751-DC06-484D-A81D-03BCC6087155}"/>
    <dgm:cxn modelId="{35910586-4269-4BD7-A53C-1992DAF8BB82}" type="presOf" srcId="{618A6427-54A0-4093-8D28-F05ABAC86EC5}" destId="{9DDCD343-41C7-4D71-B76F-1C51C7A5CA83}" srcOrd="0" destOrd="0" presId="urn:microsoft.com/office/officeart/2018/5/layout/IconLeafLabelList"/>
    <dgm:cxn modelId="{5B4246AD-07EC-4518-A39F-25823B3C632B}" type="presOf" srcId="{4300AF41-B699-4802-89D7-C4CC451A4968}" destId="{117BF7AC-307B-4D8C-9339-478151B2BFE0}" srcOrd="0" destOrd="0" presId="urn:microsoft.com/office/officeart/2018/5/layout/IconLeafLabelList"/>
    <dgm:cxn modelId="{8D364623-493F-4E00-8C32-88D1D8E9835F}" type="presParOf" srcId="{F965D838-498B-4B85-9E16-0D0BE383B7BE}" destId="{627C6931-2E9A-479E-923A-BAECEA21DD03}" srcOrd="0" destOrd="0" presId="urn:microsoft.com/office/officeart/2018/5/layout/IconLeafLabelList"/>
    <dgm:cxn modelId="{D27ACEC4-BA3C-435D-9E34-50728CDA6695}" type="presParOf" srcId="{627C6931-2E9A-479E-923A-BAECEA21DD03}" destId="{0B24F82C-D0F7-49E9-8AF5-46C80ED31D6B}" srcOrd="0" destOrd="0" presId="urn:microsoft.com/office/officeart/2018/5/layout/IconLeafLabelList"/>
    <dgm:cxn modelId="{746F6E90-53B6-49F4-8C18-076B3258B3DB}" type="presParOf" srcId="{627C6931-2E9A-479E-923A-BAECEA21DD03}" destId="{ACFDFA27-D6FB-472C-93AB-AB89665A8145}" srcOrd="1" destOrd="0" presId="urn:microsoft.com/office/officeart/2018/5/layout/IconLeafLabelList"/>
    <dgm:cxn modelId="{74B06F7D-F88E-4C41-A54B-149A5641BB8A}" type="presParOf" srcId="{627C6931-2E9A-479E-923A-BAECEA21DD03}" destId="{485431F9-85D1-49C7-B123-B8B2EF7159AA}" srcOrd="2" destOrd="0" presId="urn:microsoft.com/office/officeart/2018/5/layout/IconLeafLabelList"/>
    <dgm:cxn modelId="{9F865550-B12F-4DB0-8A94-5EE8B725116E}" type="presParOf" srcId="{627C6931-2E9A-479E-923A-BAECEA21DD03}" destId="{117BF7AC-307B-4D8C-9339-478151B2BFE0}" srcOrd="3" destOrd="0" presId="urn:microsoft.com/office/officeart/2018/5/layout/IconLeafLabelList"/>
    <dgm:cxn modelId="{751AEAB7-5592-440B-AFD7-938D1A8F3EC3}" type="presParOf" srcId="{F965D838-498B-4B85-9E16-0D0BE383B7BE}" destId="{C2827F75-2591-4FF2-A20B-E9910540D617}" srcOrd="1" destOrd="0" presId="urn:microsoft.com/office/officeart/2018/5/layout/IconLeafLabelList"/>
    <dgm:cxn modelId="{9BCA73D9-1BAD-4E30-96F7-3BD07C4055F7}" type="presParOf" srcId="{F965D838-498B-4B85-9E16-0D0BE383B7BE}" destId="{408C2D5D-4333-4467-9E48-B947EE8B65AE}" srcOrd="2" destOrd="0" presId="urn:microsoft.com/office/officeart/2018/5/layout/IconLeafLabelList"/>
    <dgm:cxn modelId="{776C538E-75DB-4283-9832-1340D08777A1}" type="presParOf" srcId="{408C2D5D-4333-4467-9E48-B947EE8B65AE}" destId="{71FA01C9-B959-4D16-A481-61779B5C425F}" srcOrd="0" destOrd="0" presId="urn:microsoft.com/office/officeart/2018/5/layout/IconLeafLabelList"/>
    <dgm:cxn modelId="{54014BDA-EDF9-41C7-9CC3-13287FEBFBC9}" type="presParOf" srcId="{408C2D5D-4333-4467-9E48-B947EE8B65AE}" destId="{9682322D-597B-4127-96C8-6C40C4D4B039}" srcOrd="1" destOrd="0" presId="urn:microsoft.com/office/officeart/2018/5/layout/IconLeafLabelList"/>
    <dgm:cxn modelId="{406DBCDA-1C02-4EDE-8839-C01CD6D501CF}" type="presParOf" srcId="{408C2D5D-4333-4467-9E48-B947EE8B65AE}" destId="{2E6EB03B-B27A-4FE0-BA6B-47EAEBA42064}" srcOrd="2" destOrd="0" presId="urn:microsoft.com/office/officeart/2018/5/layout/IconLeafLabelList"/>
    <dgm:cxn modelId="{64BFA896-2F0A-41A0-98D5-CD2D078A9BB9}" type="presParOf" srcId="{408C2D5D-4333-4467-9E48-B947EE8B65AE}" destId="{C0636870-C964-486F-A284-CF60BDD037F9}" srcOrd="3" destOrd="0" presId="urn:microsoft.com/office/officeart/2018/5/layout/IconLeafLabelList"/>
    <dgm:cxn modelId="{3094E371-1D4A-4B55-A7FF-08FB95119FB7}" type="presParOf" srcId="{F965D838-498B-4B85-9E16-0D0BE383B7BE}" destId="{FDCEA6AE-2EC8-48C1-9AF6-6114C31FE2E8}" srcOrd="3" destOrd="0" presId="urn:microsoft.com/office/officeart/2018/5/layout/IconLeafLabelList"/>
    <dgm:cxn modelId="{7C9AA369-B3F5-4E7C-B562-2C73473877F5}" type="presParOf" srcId="{F965D838-498B-4B85-9E16-0D0BE383B7BE}" destId="{1ADBCB62-3DEB-463B-980C-707E50A8B52A}" srcOrd="4" destOrd="0" presId="urn:microsoft.com/office/officeart/2018/5/layout/IconLeafLabelList"/>
    <dgm:cxn modelId="{AE29B06F-5B55-4764-9E96-3EF000EFEADC}" type="presParOf" srcId="{1ADBCB62-3DEB-463B-980C-707E50A8B52A}" destId="{AC74372C-4AF4-4A5C-B4F5-9B1638BEA2C6}" srcOrd="0" destOrd="0" presId="urn:microsoft.com/office/officeart/2018/5/layout/IconLeafLabelList"/>
    <dgm:cxn modelId="{26F453F4-D966-4F33-BD14-22CAFB611B57}" type="presParOf" srcId="{1ADBCB62-3DEB-463B-980C-707E50A8B52A}" destId="{F9142B64-D3B8-4769-BAAA-89ADF28A5709}" srcOrd="1" destOrd="0" presId="urn:microsoft.com/office/officeart/2018/5/layout/IconLeafLabelList"/>
    <dgm:cxn modelId="{9AB5E58F-BBF7-488C-AE9E-D3CC8DC91CE7}" type="presParOf" srcId="{1ADBCB62-3DEB-463B-980C-707E50A8B52A}" destId="{785B15E8-D7A7-4D61-A7AF-9A2CB223287E}" srcOrd="2" destOrd="0" presId="urn:microsoft.com/office/officeart/2018/5/layout/IconLeafLabelList"/>
    <dgm:cxn modelId="{F4E8B765-B3BB-4801-9E61-CB7A9D0E8374}" type="presParOf" srcId="{1ADBCB62-3DEB-463B-980C-707E50A8B52A}" destId="{2D3D0D55-3802-4598-852C-FE15BCC716CF}" srcOrd="3" destOrd="0" presId="urn:microsoft.com/office/officeart/2018/5/layout/IconLeafLabelList"/>
    <dgm:cxn modelId="{E67EEACA-3CBA-4520-8226-2AC9A37EA187}" type="presParOf" srcId="{F965D838-498B-4B85-9E16-0D0BE383B7BE}" destId="{3C501356-6F2B-4993-9421-01CD0AFEC049}" srcOrd="5" destOrd="0" presId="urn:microsoft.com/office/officeart/2018/5/layout/IconLeafLabelList"/>
    <dgm:cxn modelId="{425518F0-B329-4DFB-A15D-83D7AD60BFD7}" type="presParOf" srcId="{F965D838-498B-4B85-9E16-0D0BE383B7BE}" destId="{BC7436C8-AAD1-4BDB-9EB1-A844611FE6D9}" srcOrd="6" destOrd="0" presId="urn:microsoft.com/office/officeart/2018/5/layout/IconLeafLabelList"/>
    <dgm:cxn modelId="{46D6C9AC-9F93-41D9-AEFE-D53D723093BA}" type="presParOf" srcId="{BC7436C8-AAD1-4BDB-9EB1-A844611FE6D9}" destId="{41783F7C-6C52-47AB-9203-9E6FEF79FD2B}" srcOrd="0" destOrd="0" presId="urn:microsoft.com/office/officeart/2018/5/layout/IconLeafLabelList"/>
    <dgm:cxn modelId="{D873402A-E73E-4B67-B2A2-ED03FBD2231F}" type="presParOf" srcId="{BC7436C8-AAD1-4BDB-9EB1-A844611FE6D9}" destId="{FD3AC15C-AC8C-43EB-92EE-92F0C97CA78B}" srcOrd="1" destOrd="0" presId="urn:microsoft.com/office/officeart/2018/5/layout/IconLeafLabelList"/>
    <dgm:cxn modelId="{39CF15E3-7BD1-4E89-971C-4B94CD062B65}" type="presParOf" srcId="{BC7436C8-AAD1-4BDB-9EB1-A844611FE6D9}" destId="{5D2F7339-2A83-40B3-9F29-A572EAC0E833}" srcOrd="2" destOrd="0" presId="urn:microsoft.com/office/officeart/2018/5/layout/IconLeafLabelList"/>
    <dgm:cxn modelId="{A2AD5AD8-CE1F-4B99-B7CC-289753FEF87F}" type="presParOf" srcId="{BC7436C8-AAD1-4BDB-9EB1-A844611FE6D9}" destId="{9DDCD343-41C7-4D71-B76F-1C51C7A5CA8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EABB4E-FC6F-4DD2-AE6A-46EE34C88DDE}" type="doc">
      <dgm:prSet loTypeId="urn:microsoft.com/office/officeart/2005/8/layout/vList4" loCatId="list" qsTypeId="urn:microsoft.com/office/officeart/2005/8/quickstyle/simple4" qsCatId="simple" csTypeId="urn:microsoft.com/office/officeart/2005/8/colors/accent1_3" csCatId="accent1" phldr="1"/>
      <dgm:spPr/>
      <dgm:t>
        <a:bodyPr/>
        <a:lstStyle/>
        <a:p>
          <a:endParaRPr lang="en-US"/>
        </a:p>
      </dgm:t>
    </dgm:pt>
    <dgm:pt modelId="{AB213D5F-5EAD-412A-BF3F-DA5568B8528B}">
      <dgm:prSet/>
      <dgm:spPr>
        <a:solidFill>
          <a:srgbClr val="C0CDD8"/>
        </a:solidFill>
      </dgm:spPr>
      <dgm:t>
        <a:bodyPr/>
        <a:lstStyle/>
        <a:p>
          <a:r>
            <a:rPr lang="en-US">
              <a:solidFill>
                <a:schemeClr val="tx1"/>
              </a:solidFill>
            </a:rPr>
            <a:t>Almost $1 billion from the American Rescue Plan of 2021 was distributed to nearly 1,300 HRSA-funded health centers in all 50 states, the District of Columbia, and the U.S. territories to support a wide range of projects, including access to telehealth</a:t>
          </a:r>
        </a:p>
      </dgm:t>
    </dgm:pt>
    <dgm:pt modelId="{0A2C4C43-EC29-4CBC-B039-25FC305C2D42}" type="parTrans" cxnId="{CD68DAD9-E433-4A6B-A0EA-5C1DB5F3AA78}">
      <dgm:prSet/>
      <dgm:spPr/>
      <dgm:t>
        <a:bodyPr/>
        <a:lstStyle/>
        <a:p>
          <a:endParaRPr lang="en-US">
            <a:solidFill>
              <a:schemeClr val="tx1"/>
            </a:solidFill>
          </a:endParaRPr>
        </a:p>
      </dgm:t>
    </dgm:pt>
    <dgm:pt modelId="{32E9F54F-C9C3-4D4B-A400-C3BD10C9A165}" type="sibTrans" cxnId="{CD68DAD9-E433-4A6B-A0EA-5C1DB5F3AA78}">
      <dgm:prSet/>
      <dgm:spPr/>
      <dgm:t>
        <a:bodyPr/>
        <a:lstStyle/>
        <a:p>
          <a:endParaRPr lang="en-US">
            <a:solidFill>
              <a:schemeClr val="tx1"/>
            </a:solidFill>
          </a:endParaRPr>
        </a:p>
      </dgm:t>
    </dgm:pt>
    <dgm:pt modelId="{EEC45069-1478-45F4-8C01-ABCC789CFF4A}">
      <dgm:prSet/>
      <dgm:spPr>
        <a:solidFill>
          <a:srgbClr val="C0CDD8"/>
        </a:solidFill>
      </dgm:spPr>
      <dgm:t>
        <a:bodyPr/>
        <a:lstStyle/>
        <a:p>
          <a:r>
            <a:rPr lang="en-US">
              <a:solidFill>
                <a:schemeClr val="tx1"/>
              </a:solidFill>
            </a:rPr>
            <a:t>Policy efforts to ensure equitable access to telehealth, in particular video-enabled telehealth, are needed to ensure that disparities that emerged during the pandemic do not become permanent</a:t>
          </a:r>
        </a:p>
      </dgm:t>
    </dgm:pt>
    <dgm:pt modelId="{4CD92791-E5C4-4E27-AA54-98FAE39783C7}" type="parTrans" cxnId="{B57BFED7-3FE7-4BB8-8FF4-9F35F83DBB85}">
      <dgm:prSet/>
      <dgm:spPr/>
      <dgm:t>
        <a:bodyPr/>
        <a:lstStyle/>
        <a:p>
          <a:endParaRPr lang="en-US">
            <a:solidFill>
              <a:schemeClr val="tx1"/>
            </a:solidFill>
          </a:endParaRPr>
        </a:p>
      </dgm:t>
    </dgm:pt>
    <dgm:pt modelId="{1CC7751C-0206-4466-863B-C387ACE6349E}" type="sibTrans" cxnId="{B57BFED7-3FE7-4BB8-8FF4-9F35F83DBB85}">
      <dgm:prSet/>
      <dgm:spPr/>
      <dgm:t>
        <a:bodyPr/>
        <a:lstStyle/>
        <a:p>
          <a:endParaRPr lang="en-US">
            <a:solidFill>
              <a:schemeClr val="tx1"/>
            </a:solidFill>
          </a:endParaRPr>
        </a:p>
      </dgm:t>
    </dgm:pt>
    <dgm:pt modelId="{725D5B57-D867-4962-81E2-1A71C09F04A1}">
      <dgm:prSet/>
      <dgm:spPr>
        <a:solidFill>
          <a:srgbClr val="C0CDD8"/>
        </a:solidFill>
      </dgm:spPr>
      <dgm:t>
        <a:bodyPr/>
        <a:lstStyle/>
        <a:p>
          <a:r>
            <a:rPr lang="en-US" b="0">
              <a:solidFill>
                <a:schemeClr val="tx1"/>
              </a:solidFill>
            </a:rPr>
            <a:t>Video appointments require more complex setup, video-enabled devices, and broadband internet access, which may present barriers for older adults, lower income households, and those with limited English proficiency</a:t>
          </a:r>
          <a:endParaRPr lang="en-US">
            <a:solidFill>
              <a:schemeClr val="tx1"/>
            </a:solidFill>
          </a:endParaRPr>
        </a:p>
      </dgm:t>
    </dgm:pt>
    <dgm:pt modelId="{B7388AC6-F0FB-4C95-99B6-6908F9741820}" type="sibTrans" cxnId="{B65DBA9D-9A2B-4875-A625-02A46F1166B9}">
      <dgm:prSet/>
      <dgm:spPr/>
      <dgm:t>
        <a:bodyPr/>
        <a:lstStyle/>
        <a:p>
          <a:endParaRPr lang="en-US">
            <a:solidFill>
              <a:schemeClr val="tx1"/>
            </a:solidFill>
          </a:endParaRPr>
        </a:p>
      </dgm:t>
    </dgm:pt>
    <dgm:pt modelId="{1E815AFC-D727-4835-A398-D095107F58AE}" type="parTrans" cxnId="{B65DBA9D-9A2B-4875-A625-02A46F1166B9}">
      <dgm:prSet/>
      <dgm:spPr/>
      <dgm:t>
        <a:bodyPr/>
        <a:lstStyle/>
        <a:p>
          <a:endParaRPr lang="en-US">
            <a:solidFill>
              <a:schemeClr val="tx1"/>
            </a:solidFill>
          </a:endParaRPr>
        </a:p>
      </dgm:t>
    </dgm:pt>
    <dgm:pt modelId="{8679BD37-1640-46A4-907F-2AB3B44836DA}" type="pres">
      <dgm:prSet presAssocID="{20EABB4E-FC6F-4DD2-AE6A-46EE34C88DDE}" presName="linear" presStyleCnt="0">
        <dgm:presLayoutVars>
          <dgm:dir/>
          <dgm:resizeHandles val="exact"/>
        </dgm:presLayoutVars>
      </dgm:prSet>
      <dgm:spPr/>
    </dgm:pt>
    <dgm:pt modelId="{85CFA79B-EC32-4243-A23A-5650A1E2EA43}" type="pres">
      <dgm:prSet presAssocID="{725D5B57-D867-4962-81E2-1A71C09F04A1}" presName="comp" presStyleCnt="0"/>
      <dgm:spPr/>
    </dgm:pt>
    <dgm:pt modelId="{31DDB727-8032-4FF3-8AD1-600CA4069F55}" type="pres">
      <dgm:prSet presAssocID="{725D5B57-D867-4962-81E2-1A71C09F04A1}" presName="box" presStyleLbl="node1" presStyleIdx="0" presStyleCnt="3"/>
      <dgm:spPr/>
    </dgm:pt>
    <dgm:pt modelId="{8CE30EC4-F7BC-4B0C-BC53-DA585DB8CA73}" type="pres">
      <dgm:prSet presAssocID="{725D5B57-D867-4962-81E2-1A71C09F04A1}" presName="img" presStyleLbl="fgImgPlace1" presStyleIdx="0" presStyleCnt="3" custScaleX="27689"/>
      <dgm:spPr>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53000" r="-53000"/>
          </a:stretch>
        </a:blipFill>
      </dgm:spPr>
    </dgm:pt>
    <dgm:pt modelId="{D8987421-A56D-4A7F-AC1F-6084DC19D970}" type="pres">
      <dgm:prSet presAssocID="{725D5B57-D867-4962-81E2-1A71C09F04A1}" presName="text" presStyleLbl="node1" presStyleIdx="0" presStyleCnt="3">
        <dgm:presLayoutVars>
          <dgm:bulletEnabled val="1"/>
        </dgm:presLayoutVars>
      </dgm:prSet>
      <dgm:spPr/>
    </dgm:pt>
    <dgm:pt modelId="{903E60AE-6D06-42FD-BC8D-794D1BD9A167}" type="pres">
      <dgm:prSet presAssocID="{B7388AC6-F0FB-4C95-99B6-6908F9741820}" presName="spacer" presStyleCnt="0"/>
      <dgm:spPr/>
    </dgm:pt>
    <dgm:pt modelId="{3DF763ED-BC1D-4251-9788-B3BD6341A7B0}" type="pres">
      <dgm:prSet presAssocID="{AB213D5F-5EAD-412A-BF3F-DA5568B8528B}" presName="comp" presStyleCnt="0"/>
      <dgm:spPr/>
    </dgm:pt>
    <dgm:pt modelId="{3971CF3D-0560-4F02-A244-7555A57AFF29}" type="pres">
      <dgm:prSet presAssocID="{AB213D5F-5EAD-412A-BF3F-DA5568B8528B}" presName="box" presStyleLbl="node1" presStyleIdx="1" presStyleCnt="3"/>
      <dgm:spPr/>
    </dgm:pt>
    <dgm:pt modelId="{BFC98544-812B-416A-93B5-7A5D61624A82}" type="pres">
      <dgm:prSet presAssocID="{AB213D5F-5EAD-412A-BF3F-DA5568B8528B}" presName="img" presStyleLbl="fgImgPlace1" presStyleIdx="1" presStyleCnt="3" custScaleX="27162" custLinFactNeighborX="0" custLinFactNeighborY="0"/>
      <dgm:spPr>
        <a:blipFill>
          <a:blip xmlns:r="http://schemas.openxmlformats.org/officeDocument/2006/relationships" r:embed="rId2">
            <a:duotone>
              <a:schemeClr val="accent1">
                <a:hueOff val="19483"/>
                <a:satOff val="-1064"/>
                <a:lumOff val="6967"/>
                <a:alphaOff val="0"/>
                <a:shade val="20000"/>
                <a:satMod val="200000"/>
              </a:schemeClr>
              <a:schemeClr val="accent1">
                <a:hueOff val="19483"/>
                <a:satOff val="-1064"/>
                <a:lumOff val="6967"/>
                <a:alphaOff val="0"/>
                <a:tint val="12000"/>
                <a:satMod val="190000"/>
              </a:schemeClr>
            </a:duotone>
            <a:extLst>
              <a:ext uri="{28A0092B-C50C-407E-A947-70E740481C1C}">
                <a14:useLocalDpi xmlns:a14="http://schemas.microsoft.com/office/drawing/2010/main" val="0"/>
              </a:ext>
            </a:extLst>
          </a:blip>
          <a:srcRect/>
          <a:stretch>
            <a:fillRect l="-82000" r="-82000"/>
          </a:stretch>
        </a:blipFill>
      </dgm:spPr>
    </dgm:pt>
    <dgm:pt modelId="{90577490-4463-457D-A213-536A35A713FA}" type="pres">
      <dgm:prSet presAssocID="{AB213D5F-5EAD-412A-BF3F-DA5568B8528B}" presName="text" presStyleLbl="node1" presStyleIdx="1" presStyleCnt="3">
        <dgm:presLayoutVars>
          <dgm:bulletEnabled val="1"/>
        </dgm:presLayoutVars>
      </dgm:prSet>
      <dgm:spPr/>
    </dgm:pt>
    <dgm:pt modelId="{0CA2B118-887F-4843-A727-DFA73F171F1A}" type="pres">
      <dgm:prSet presAssocID="{32E9F54F-C9C3-4D4B-A400-C3BD10C9A165}" presName="spacer" presStyleCnt="0"/>
      <dgm:spPr/>
    </dgm:pt>
    <dgm:pt modelId="{90389E00-C64F-43D1-AC47-06D7235C3CA1}" type="pres">
      <dgm:prSet presAssocID="{EEC45069-1478-45F4-8C01-ABCC789CFF4A}" presName="comp" presStyleCnt="0"/>
      <dgm:spPr/>
    </dgm:pt>
    <dgm:pt modelId="{00D7F15D-D4FA-402A-88B5-CF02A2B1C2A2}" type="pres">
      <dgm:prSet presAssocID="{EEC45069-1478-45F4-8C01-ABCC789CFF4A}" presName="box" presStyleLbl="node1" presStyleIdx="2" presStyleCnt="3"/>
      <dgm:spPr/>
    </dgm:pt>
    <dgm:pt modelId="{5009EEF3-F9A0-425C-A896-C50A8BAEF658}" type="pres">
      <dgm:prSet presAssocID="{EEC45069-1478-45F4-8C01-ABCC789CFF4A}" presName="img" presStyleLbl="fgImgPlace1" presStyleIdx="2" presStyleCnt="3" custScaleX="27162"/>
      <dgm:spPr>
        <a:blipFill>
          <a:blip xmlns:r="http://schemas.openxmlformats.org/officeDocument/2006/relationships" r:embed="rId3">
            <a:duotone>
              <a:schemeClr val="accent1">
                <a:hueOff val="38967"/>
                <a:satOff val="-2128"/>
                <a:lumOff val="13935"/>
                <a:alphaOff val="0"/>
                <a:shade val="20000"/>
                <a:satMod val="200000"/>
              </a:schemeClr>
              <a:schemeClr val="accent1">
                <a:hueOff val="38967"/>
                <a:satOff val="-2128"/>
                <a:lumOff val="13935"/>
                <a:alphaOff val="0"/>
                <a:tint val="12000"/>
                <a:satMod val="190000"/>
              </a:schemeClr>
            </a:duotone>
            <a:extLst>
              <a:ext uri="{28A0092B-C50C-407E-A947-70E740481C1C}">
                <a14:useLocalDpi xmlns:a14="http://schemas.microsoft.com/office/drawing/2010/main" val="0"/>
              </a:ext>
            </a:extLst>
          </a:blip>
          <a:srcRect/>
          <a:stretch>
            <a:fillRect l="-33000" r="-33000"/>
          </a:stretch>
        </a:blipFill>
      </dgm:spPr>
    </dgm:pt>
    <dgm:pt modelId="{65AB1F2F-CE3F-4EB0-829D-E4E4EC89386D}" type="pres">
      <dgm:prSet presAssocID="{EEC45069-1478-45F4-8C01-ABCC789CFF4A}" presName="text" presStyleLbl="node1" presStyleIdx="2" presStyleCnt="3">
        <dgm:presLayoutVars>
          <dgm:bulletEnabled val="1"/>
        </dgm:presLayoutVars>
      </dgm:prSet>
      <dgm:spPr/>
    </dgm:pt>
  </dgm:ptLst>
  <dgm:cxnLst>
    <dgm:cxn modelId="{87771D0A-B8FF-4C27-BCF6-E08B22F77341}" type="presOf" srcId="{725D5B57-D867-4962-81E2-1A71C09F04A1}" destId="{D8987421-A56D-4A7F-AC1F-6084DC19D970}" srcOrd="1" destOrd="0" presId="urn:microsoft.com/office/officeart/2005/8/layout/vList4"/>
    <dgm:cxn modelId="{33E3D13A-241C-4229-ACC6-3F99B39A0194}" type="presOf" srcId="{20EABB4E-FC6F-4DD2-AE6A-46EE34C88DDE}" destId="{8679BD37-1640-46A4-907F-2AB3B44836DA}" srcOrd="0" destOrd="0" presId="urn:microsoft.com/office/officeart/2005/8/layout/vList4"/>
    <dgm:cxn modelId="{6B7E1F6B-31EC-4948-9903-1265D0F0D010}" type="presOf" srcId="{EEC45069-1478-45F4-8C01-ABCC789CFF4A}" destId="{00D7F15D-D4FA-402A-88B5-CF02A2B1C2A2}" srcOrd="0" destOrd="0" presId="urn:microsoft.com/office/officeart/2005/8/layout/vList4"/>
    <dgm:cxn modelId="{BA6EB175-51D0-46BD-8EC9-D1B10EBA8E06}" type="presOf" srcId="{AB213D5F-5EAD-412A-BF3F-DA5568B8528B}" destId="{90577490-4463-457D-A213-536A35A713FA}" srcOrd="1" destOrd="0" presId="urn:microsoft.com/office/officeart/2005/8/layout/vList4"/>
    <dgm:cxn modelId="{4971DD8E-A2C6-4C6E-A673-00950A5BAF42}" type="presOf" srcId="{EEC45069-1478-45F4-8C01-ABCC789CFF4A}" destId="{65AB1F2F-CE3F-4EB0-829D-E4E4EC89386D}" srcOrd="1" destOrd="0" presId="urn:microsoft.com/office/officeart/2005/8/layout/vList4"/>
    <dgm:cxn modelId="{B65DBA9D-9A2B-4875-A625-02A46F1166B9}" srcId="{20EABB4E-FC6F-4DD2-AE6A-46EE34C88DDE}" destId="{725D5B57-D867-4962-81E2-1A71C09F04A1}" srcOrd="0" destOrd="0" parTransId="{1E815AFC-D727-4835-A398-D095107F58AE}" sibTransId="{B7388AC6-F0FB-4C95-99B6-6908F9741820}"/>
    <dgm:cxn modelId="{A4A69CA3-E73E-4807-85AE-C30DF8EEE0FB}" type="presOf" srcId="{725D5B57-D867-4962-81E2-1A71C09F04A1}" destId="{31DDB727-8032-4FF3-8AD1-600CA4069F55}" srcOrd="0" destOrd="0" presId="urn:microsoft.com/office/officeart/2005/8/layout/vList4"/>
    <dgm:cxn modelId="{8ED658A6-CC79-4129-9DDD-C69846A7CFB4}" type="presOf" srcId="{AB213D5F-5EAD-412A-BF3F-DA5568B8528B}" destId="{3971CF3D-0560-4F02-A244-7555A57AFF29}" srcOrd="0" destOrd="0" presId="urn:microsoft.com/office/officeart/2005/8/layout/vList4"/>
    <dgm:cxn modelId="{B57BFED7-3FE7-4BB8-8FF4-9F35F83DBB85}" srcId="{20EABB4E-FC6F-4DD2-AE6A-46EE34C88DDE}" destId="{EEC45069-1478-45F4-8C01-ABCC789CFF4A}" srcOrd="2" destOrd="0" parTransId="{4CD92791-E5C4-4E27-AA54-98FAE39783C7}" sibTransId="{1CC7751C-0206-4466-863B-C387ACE6349E}"/>
    <dgm:cxn modelId="{CD68DAD9-E433-4A6B-A0EA-5C1DB5F3AA78}" srcId="{20EABB4E-FC6F-4DD2-AE6A-46EE34C88DDE}" destId="{AB213D5F-5EAD-412A-BF3F-DA5568B8528B}" srcOrd="1" destOrd="0" parTransId="{0A2C4C43-EC29-4CBC-B039-25FC305C2D42}" sibTransId="{32E9F54F-C9C3-4D4B-A400-C3BD10C9A165}"/>
    <dgm:cxn modelId="{49ADAA89-26D9-48BC-8526-0CC1FC3D9795}" type="presParOf" srcId="{8679BD37-1640-46A4-907F-2AB3B44836DA}" destId="{85CFA79B-EC32-4243-A23A-5650A1E2EA43}" srcOrd="0" destOrd="0" presId="urn:microsoft.com/office/officeart/2005/8/layout/vList4"/>
    <dgm:cxn modelId="{25EF99CF-9242-4756-9C49-1B970DF32563}" type="presParOf" srcId="{85CFA79B-EC32-4243-A23A-5650A1E2EA43}" destId="{31DDB727-8032-4FF3-8AD1-600CA4069F55}" srcOrd="0" destOrd="0" presId="urn:microsoft.com/office/officeart/2005/8/layout/vList4"/>
    <dgm:cxn modelId="{01821374-928C-40A2-BB8E-7441EAB727AE}" type="presParOf" srcId="{85CFA79B-EC32-4243-A23A-5650A1E2EA43}" destId="{8CE30EC4-F7BC-4B0C-BC53-DA585DB8CA73}" srcOrd="1" destOrd="0" presId="urn:microsoft.com/office/officeart/2005/8/layout/vList4"/>
    <dgm:cxn modelId="{17D02BA8-D987-47CF-BD52-64185F7D3A92}" type="presParOf" srcId="{85CFA79B-EC32-4243-A23A-5650A1E2EA43}" destId="{D8987421-A56D-4A7F-AC1F-6084DC19D970}" srcOrd="2" destOrd="0" presId="urn:microsoft.com/office/officeart/2005/8/layout/vList4"/>
    <dgm:cxn modelId="{A43FF20A-A4D6-4DA4-849E-87C5309325BB}" type="presParOf" srcId="{8679BD37-1640-46A4-907F-2AB3B44836DA}" destId="{903E60AE-6D06-42FD-BC8D-794D1BD9A167}" srcOrd="1" destOrd="0" presId="urn:microsoft.com/office/officeart/2005/8/layout/vList4"/>
    <dgm:cxn modelId="{34BF6960-BE41-4180-A3ED-217376F8B16D}" type="presParOf" srcId="{8679BD37-1640-46A4-907F-2AB3B44836DA}" destId="{3DF763ED-BC1D-4251-9788-B3BD6341A7B0}" srcOrd="2" destOrd="0" presId="urn:microsoft.com/office/officeart/2005/8/layout/vList4"/>
    <dgm:cxn modelId="{78B09AE5-0586-4CCA-8F36-54C971D1BCF8}" type="presParOf" srcId="{3DF763ED-BC1D-4251-9788-B3BD6341A7B0}" destId="{3971CF3D-0560-4F02-A244-7555A57AFF29}" srcOrd="0" destOrd="0" presId="urn:microsoft.com/office/officeart/2005/8/layout/vList4"/>
    <dgm:cxn modelId="{03F046EE-20A5-469C-99F9-87C7DC2F20D3}" type="presParOf" srcId="{3DF763ED-BC1D-4251-9788-B3BD6341A7B0}" destId="{BFC98544-812B-416A-93B5-7A5D61624A82}" srcOrd="1" destOrd="0" presId="urn:microsoft.com/office/officeart/2005/8/layout/vList4"/>
    <dgm:cxn modelId="{D5CA14E2-1770-4B1D-AAB2-DE119D3A3E13}" type="presParOf" srcId="{3DF763ED-BC1D-4251-9788-B3BD6341A7B0}" destId="{90577490-4463-457D-A213-536A35A713FA}" srcOrd="2" destOrd="0" presId="urn:microsoft.com/office/officeart/2005/8/layout/vList4"/>
    <dgm:cxn modelId="{6D4EB568-897C-4468-95D4-920B52FD23BC}" type="presParOf" srcId="{8679BD37-1640-46A4-907F-2AB3B44836DA}" destId="{0CA2B118-887F-4843-A727-DFA73F171F1A}" srcOrd="3" destOrd="0" presId="urn:microsoft.com/office/officeart/2005/8/layout/vList4"/>
    <dgm:cxn modelId="{45A300ED-BB00-4069-93F6-D36C6184A9B9}" type="presParOf" srcId="{8679BD37-1640-46A4-907F-2AB3B44836DA}" destId="{90389E00-C64F-43D1-AC47-06D7235C3CA1}" srcOrd="4" destOrd="0" presId="urn:microsoft.com/office/officeart/2005/8/layout/vList4"/>
    <dgm:cxn modelId="{EACE50A3-6045-48AB-8FA0-21A0CF04AADE}" type="presParOf" srcId="{90389E00-C64F-43D1-AC47-06D7235C3CA1}" destId="{00D7F15D-D4FA-402A-88B5-CF02A2B1C2A2}" srcOrd="0" destOrd="0" presId="urn:microsoft.com/office/officeart/2005/8/layout/vList4"/>
    <dgm:cxn modelId="{46216F44-724F-46E4-89F1-A6499E582A2F}" type="presParOf" srcId="{90389E00-C64F-43D1-AC47-06D7235C3CA1}" destId="{5009EEF3-F9A0-425C-A896-C50A8BAEF658}" srcOrd="1" destOrd="0" presId="urn:microsoft.com/office/officeart/2005/8/layout/vList4"/>
    <dgm:cxn modelId="{C3136844-C37F-4BDD-AD53-023709AAE88E}" type="presParOf" srcId="{90389E00-C64F-43D1-AC47-06D7235C3CA1}" destId="{65AB1F2F-CE3F-4EB0-829D-E4E4EC89386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4FB26469-525D-4726-8169-63C4EBF1B49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132C926E-EFF3-4E5B-AAA9-42F33F7173FE}">
      <dgm:prSet phldrT="[Text]"/>
      <dgm:spPr/>
      <dgm:t>
        <a:bodyPr/>
        <a:lstStyle/>
        <a:p>
          <a:r>
            <a:rPr lang="en-US" b="1"/>
            <a:t>David Ahern, PhD</a:t>
          </a:r>
        </a:p>
        <a:p>
          <a:r>
            <a:rPr lang="en-US"/>
            <a:t>Senior Advisor</a:t>
          </a:r>
        </a:p>
        <a:p>
          <a:r>
            <a:rPr lang="en-US"/>
            <a:t>Connect2Health</a:t>
          </a:r>
          <a:r>
            <a:rPr lang="en-US" baseline="30000"/>
            <a:t>FCC</a:t>
          </a:r>
          <a:r>
            <a:rPr lang="en-US"/>
            <a:t> Task Force</a:t>
          </a:r>
        </a:p>
        <a:p>
          <a:r>
            <a:rPr lang="en-US"/>
            <a:t>FCC</a:t>
          </a:r>
        </a:p>
        <a:p>
          <a:endParaRPr lang="en-US"/>
        </a:p>
      </dgm:t>
    </dgm:pt>
    <dgm:pt modelId="{4C904AFE-BC9B-445B-AE2F-7110DE531EDC}" type="parTrans" cxnId="{FEDE2061-A349-41B3-AD7B-FF1293039F0D}">
      <dgm:prSet/>
      <dgm:spPr/>
      <dgm:t>
        <a:bodyPr/>
        <a:lstStyle/>
        <a:p>
          <a:endParaRPr lang="en-US"/>
        </a:p>
      </dgm:t>
    </dgm:pt>
    <dgm:pt modelId="{289E389E-8161-4AA7-BE85-9017DA43D342}" type="sibTrans" cxnId="{FEDE2061-A349-41B3-AD7B-FF1293039F0D}">
      <dgm:prSet/>
      <dgm:spPr/>
      <dgm:t>
        <a:bodyPr/>
        <a:lstStyle/>
        <a:p>
          <a:endParaRPr lang="en-US"/>
        </a:p>
      </dgm:t>
    </dgm:pt>
    <dgm:pt modelId="{A500DFF8-DA03-48E5-AE19-65CF1D8657D5}">
      <dgm:prSet/>
      <dgm:spPr/>
      <dgm:t>
        <a:bodyPr/>
        <a:lstStyle/>
        <a:p>
          <a:r>
            <a:rPr lang="en-US" b="1"/>
            <a:t>Donald Berwick, MD, MPP, FRCP, KBE</a:t>
          </a:r>
        </a:p>
        <a:p>
          <a:r>
            <a:rPr lang="en-US"/>
            <a:t>President Emeritus and Senior Fellow, Institute for Healthcare Improvement</a:t>
          </a:r>
        </a:p>
        <a:p>
          <a:r>
            <a:rPr lang="en-US"/>
            <a:t>Faculty, Department of Health Care Policy, Harvard Medical School</a:t>
          </a:r>
        </a:p>
        <a:p>
          <a:r>
            <a:rPr lang="en-US"/>
            <a:t>Former Administrator of the Centers for Medicare &amp; Medicaid Services</a:t>
          </a:r>
        </a:p>
      </dgm:t>
    </dgm:pt>
    <dgm:pt modelId="{49EAEED3-320B-419C-A879-CA0935B31746}" type="parTrans" cxnId="{F51710EB-0D75-4AE5-971B-E83AA45F5DFE}">
      <dgm:prSet/>
      <dgm:spPr/>
      <dgm:t>
        <a:bodyPr/>
        <a:lstStyle/>
        <a:p>
          <a:endParaRPr lang="en-US"/>
        </a:p>
      </dgm:t>
    </dgm:pt>
    <dgm:pt modelId="{D4B81E2C-2E80-440F-98FE-7B9BF3EBED6D}" type="sibTrans" cxnId="{F51710EB-0D75-4AE5-971B-E83AA45F5DFE}">
      <dgm:prSet/>
      <dgm:spPr/>
      <dgm:t>
        <a:bodyPr/>
        <a:lstStyle/>
        <a:p>
          <a:endParaRPr lang="en-US"/>
        </a:p>
      </dgm:t>
    </dgm:pt>
    <dgm:pt modelId="{311B14A7-5D40-4957-87C7-182C6099B7E3}" type="pres">
      <dgm:prSet presAssocID="{4FB26469-525D-4726-8169-63C4EBF1B492}" presName="Name0" presStyleCnt="0">
        <dgm:presLayoutVars>
          <dgm:dir/>
          <dgm:resizeHandles val="exact"/>
        </dgm:presLayoutVars>
      </dgm:prSet>
      <dgm:spPr/>
    </dgm:pt>
    <dgm:pt modelId="{DBFB62D2-8F0D-421B-9613-5FDB57B1C12B}" type="pres">
      <dgm:prSet presAssocID="{132C926E-EFF3-4E5B-AAA9-42F33F7173FE}" presName="composite" presStyleCnt="0"/>
      <dgm:spPr/>
    </dgm:pt>
    <dgm:pt modelId="{A3072A0D-3464-4474-8392-031CCD49FE42}" type="pres">
      <dgm:prSet presAssocID="{132C926E-EFF3-4E5B-AAA9-42F33F7173FE}" presName="rect1" presStyleLbl="trAlignAcc1" presStyleIdx="0" presStyleCnt="2">
        <dgm:presLayoutVars>
          <dgm:bulletEnabled val="1"/>
        </dgm:presLayoutVars>
      </dgm:prSet>
      <dgm:spPr/>
    </dgm:pt>
    <dgm:pt modelId="{25389506-0D58-46C2-A27C-D1F8BFACBBB9}" type="pres">
      <dgm:prSet presAssocID="{132C926E-EFF3-4E5B-AAA9-42F33F7173FE}"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38CB3F05-F34A-49BA-9969-96D66EA60BE9}" type="pres">
      <dgm:prSet presAssocID="{289E389E-8161-4AA7-BE85-9017DA43D342}" presName="sibTrans" presStyleCnt="0"/>
      <dgm:spPr/>
    </dgm:pt>
    <dgm:pt modelId="{86CA594F-6297-420E-9175-082E562207E4}" type="pres">
      <dgm:prSet presAssocID="{A500DFF8-DA03-48E5-AE19-65CF1D8657D5}" presName="composite" presStyleCnt="0"/>
      <dgm:spPr/>
    </dgm:pt>
    <dgm:pt modelId="{7B362A4C-BABD-40F2-B6DE-38FC3B03BCAD}" type="pres">
      <dgm:prSet presAssocID="{A500DFF8-DA03-48E5-AE19-65CF1D8657D5}" presName="rect1" presStyleLbl="trAlignAcc1" presStyleIdx="1" presStyleCnt="2">
        <dgm:presLayoutVars>
          <dgm:bulletEnabled val="1"/>
        </dgm:presLayoutVars>
      </dgm:prSet>
      <dgm:spPr/>
    </dgm:pt>
    <dgm:pt modelId="{11A17E60-ACC6-4D8E-A8A5-BECEB6190CB9}" type="pres">
      <dgm:prSet presAssocID="{A500DFF8-DA03-48E5-AE19-65CF1D8657D5}"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Lst>
  <dgm:cxnLst>
    <dgm:cxn modelId="{FEDE2061-A349-41B3-AD7B-FF1293039F0D}" srcId="{4FB26469-525D-4726-8169-63C4EBF1B492}" destId="{132C926E-EFF3-4E5B-AAA9-42F33F7173FE}" srcOrd="0" destOrd="0" parTransId="{4C904AFE-BC9B-445B-AE2F-7110DE531EDC}" sibTransId="{289E389E-8161-4AA7-BE85-9017DA43D342}"/>
    <dgm:cxn modelId="{94FDC8B3-94A8-4153-BA90-AAC713C46978}" type="presOf" srcId="{A500DFF8-DA03-48E5-AE19-65CF1D8657D5}" destId="{7B362A4C-BABD-40F2-B6DE-38FC3B03BCAD}" srcOrd="0" destOrd="0" presId="urn:microsoft.com/office/officeart/2008/layout/PictureStrips"/>
    <dgm:cxn modelId="{905607C0-AA10-4E50-A4C0-A38ABE7EA8D2}" type="presOf" srcId="{4FB26469-525D-4726-8169-63C4EBF1B492}" destId="{311B14A7-5D40-4957-87C7-182C6099B7E3}" srcOrd="0" destOrd="0" presId="urn:microsoft.com/office/officeart/2008/layout/PictureStrips"/>
    <dgm:cxn modelId="{F51710EB-0D75-4AE5-971B-E83AA45F5DFE}" srcId="{4FB26469-525D-4726-8169-63C4EBF1B492}" destId="{A500DFF8-DA03-48E5-AE19-65CF1D8657D5}" srcOrd="1" destOrd="0" parTransId="{49EAEED3-320B-419C-A879-CA0935B31746}" sibTransId="{D4B81E2C-2E80-440F-98FE-7B9BF3EBED6D}"/>
    <dgm:cxn modelId="{CCAF71FF-7FCB-4AEC-BC3F-EA587B751866}" type="presOf" srcId="{132C926E-EFF3-4E5B-AAA9-42F33F7173FE}" destId="{A3072A0D-3464-4474-8392-031CCD49FE42}" srcOrd="0" destOrd="0" presId="urn:microsoft.com/office/officeart/2008/layout/PictureStrips"/>
    <dgm:cxn modelId="{D80A8DA0-DDFE-4E21-9E75-E00EC2B5994E}" type="presParOf" srcId="{311B14A7-5D40-4957-87C7-182C6099B7E3}" destId="{DBFB62D2-8F0D-421B-9613-5FDB57B1C12B}" srcOrd="0" destOrd="0" presId="urn:microsoft.com/office/officeart/2008/layout/PictureStrips"/>
    <dgm:cxn modelId="{17CA1DFD-3E51-404B-8C2B-67901668ED8B}" type="presParOf" srcId="{DBFB62D2-8F0D-421B-9613-5FDB57B1C12B}" destId="{A3072A0D-3464-4474-8392-031CCD49FE42}" srcOrd="0" destOrd="0" presId="urn:microsoft.com/office/officeart/2008/layout/PictureStrips"/>
    <dgm:cxn modelId="{FBDEA520-D075-4FD5-8052-F6A9D021A968}" type="presParOf" srcId="{DBFB62D2-8F0D-421B-9613-5FDB57B1C12B}" destId="{25389506-0D58-46C2-A27C-D1F8BFACBBB9}" srcOrd="1" destOrd="0" presId="urn:microsoft.com/office/officeart/2008/layout/PictureStrips"/>
    <dgm:cxn modelId="{96E0D36A-B271-43CC-B5F7-D253A13BD810}" type="presParOf" srcId="{311B14A7-5D40-4957-87C7-182C6099B7E3}" destId="{38CB3F05-F34A-49BA-9969-96D66EA60BE9}" srcOrd="1" destOrd="0" presId="urn:microsoft.com/office/officeart/2008/layout/PictureStrips"/>
    <dgm:cxn modelId="{B9D487F3-06EE-421E-9576-6F80E7BB0135}" type="presParOf" srcId="{311B14A7-5D40-4957-87C7-182C6099B7E3}" destId="{86CA594F-6297-420E-9175-082E562207E4}" srcOrd="2" destOrd="0" presId="urn:microsoft.com/office/officeart/2008/layout/PictureStrips"/>
    <dgm:cxn modelId="{FCF56595-6363-4175-A788-A6E4D1B444E5}" type="presParOf" srcId="{86CA594F-6297-420E-9175-082E562207E4}" destId="{7B362A4C-BABD-40F2-B6DE-38FC3B03BCAD}" srcOrd="0" destOrd="0" presId="urn:microsoft.com/office/officeart/2008/layout/PictureStrips"/>
    <dgm:cxn modelId="{4AF8E20A-AEBE-41ED-99A5-67811A4A3946}" type="presParOf" srcId="{86CA594F-6297-420E-9175-082E562207E4}" destId="{11A17E60-ACC6-4D8E-A8A5-BECEB6190CB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248A9-D640-4DD2-BA0D-1E18E797B59B}">
      <dsp:nvSpPr>
        <dsp:cNvPr id="0" name=""/>
        <dsp:cNvSpPr/>
      </dsp:nvSpPr>
      <dsp:spPr>
        <a:xfrm>
          <a:off x="325120" y="1666240"/>
          <a:ext cx="7802880" cy="243840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61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P. Michele Ellison, JD</a:t>
          </a:r>
        </a:p>
        <a:p>
          <a:pPr marL="0" lvl="0" indent="0" algn="l" defTabSz="1422400">
            <a:lnSpc>
              <a:spcPct val="90000"/>
            </a:lnSpc>
            <a:spcBef>
              <a:spcPct val="0"/>
            </a:spcBef>
            <a:spcAft>
              <a:spcPct val="35000"/>
            </a:spcAft>
            <a:buNone/>
          </a:pPr>
          <a:r>
            <a:rPr lang="en-US" sz="3200" kern="1200"/>
            <a:t>General Counsel, FCC</a:t>
          </a:r>
        </a:p>
        <a:p>
          <a:pPr marL="0" lvl="0" indent="0" algn="l" defTabSz="1422400">
            <a:lnSpc>
              <a:spcPct val="90000"/>
            </a:lnSpc>
            <a:spcBef>
              <a:spcPct val="0"/>
            </a:spcBef>
            <a:spcAft>
              <a:spcPct val="35000"/>
            </a:spcAft>
            <a:buNone/>
          </a:pPr>
          <a:r>
            <a:rPr lang="en-US" sz="3200" kern="1200"/>
            <a:t>Chair, Connect2Health</a:t>
          </a:r>
          <a:r>
            <a:rPr lang="en-US" sz="3200" kern="1200" baseline="30000"/>
            <a:t>FCC</a:t>
          </a:r>
          <a:r>
            <a:rPr lang="en-US" sz="3200" kern="1200"/>
            <a:t> Task Force</a:t>
          </a:r>
        </a:p>
      </dsp:txBody>
      <dsp:txXfrm>
        <a:off x="325120" y="1666240"/>
        <a:ext cx="7802880" cy="2438400"/>
      </dsp:txXfrm>
    </dsp:sp>
    <dsp:sp modelId="{E8A5627C-F375-4453-8CBE-A1412AC96167}">
      <dsp:nvSpPr>
        <dsp:cNvPr id="0" name=""/>
        <dsp:cNvSpPr/>
      </dsp:nvSpPr>
      <dsp:spPr>
        <a:xfrm>
          <a:off x="0" y="1314026"/>
          <a:ext cx="1706880" cy="25603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256EF-3928-4F67-811A-C6B0C1755681}">
      <dsp:nvSpPr>
        <dsp:cNvPr id="0" name=""/>
        <dsp:cNvSpPr/>
      </dsp:nvSpPr>
      <dsp:spPr>
        <a:xfrm>
          <a:off x="161131" y="721227"/>
          <a:ext cx="3771900" cy="11787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386"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René Quashie, JD, BS (</a:t>
          </a:r>
          <a:r>
            <a:rPr lang="en-US" sz="1300" b="1" i="1" kern="1200"/>
            <a:t>Moderator</a:t>
          </a:r>
          <a:r>
            <a:rPr lang="en-US" sz="1300" b="1" kern="1200"/>
            <a:t>)</a:t>
          </a:r>
        </a:p>
        <a:p>
          <a:pPr marL="0" lvl="0" indent="0" algn="l" defTabSz="577850">
            <a:lnSpc>
              <a:spcPct val="90000"/>
            </a:lnSpc>
            <a:spcBef>
              <a:spcPct val="0"/>
            </a:spcBef>
            <a:spcAft>
              <a:spcPct val="35000"/>
            </a:spcAft>
            <a:buNone/>
          </a:pPr>
          <a:r>
            <a:rPr lang="en-US" sz="1300" kern="1200"/>
            <a:t>Vice President of Policy &amp; Regulatory Affairs, Digital Health</a:t>
          </a:r>
        </a:p>
        <a:p>
          <a:pPr marL="0" lvl="0" indent="0" algn="l" defTabSz="577850">
            <a:lnSpc>
              <a:spcPct val="90000"/>
            </a:lnSpc>
            <a:spcBef>
              <a:spcPct val="0"/>
            </a:spcBef>
            <a:spcAft>
              <a:spcPct val="35000"/>
            </a:spcAft>
            <a:buNone/>
          </a:pPr>
          <a:r>
            <a:rPr lang="en-US" sz="1300" kern="1200"/>
            <a:t>Consumer Technology Association</a:t>
          </a:r>
        </a:p>
      </dsp:txBody>
      <dsp:txXfrm>
        <a:off x="161131" y="721227"/>
        <a:ext cx="3771900" cy="1178718"/>
      </dsp:txXfrm>
    </dsp:sp>
    <dsp:sp modelId="{E5B1DA6B-9826-404D-AC50-09AED6AA7EB4}">
      <dsp:nvSpPr>
        <dsp:cNvPr id="0" name=""/>
        <dsp:cNvSpPr/>
      </dsp:nvSpPr>
      <dsp:spPr>
        <a:xfrm>
          <a:off x="3968" y="550968"/>
          <a:ext cx="825103" cy="123765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EE6C90-28C0-44EB-ADFB-A98A04270DFF}">
      <dsp:nvSpPr>
        <dsp:cNvPr id="0" name=""/>
        <dsp:cNvSpPr/>
      </dsp:nvSpPr>
      <dsp:spPr>
        <a:xfrm>
          <a:off x="4352131" y="721227"/>
          <a:ext cx="3771900" cy="11787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386"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Karen </a:t>
          </a:r>
          <a:r>
            <a:rPr lang="en-US" sz="1300" b="1" kern="1200" err="1"/>
            <a:t>Rheuban</a:t>
          </a:r>
          <a:r>
            <a:rPr lang="en-US" sz="1300" b="1" kern="1200"/>
            <a:t>, MD</a:t>
          </a:r>
        </a:p>
        <a:p>
          <a:pPr marL="0" lvl="0" indent="0" algn="l" defTabSz="577850">
            <a:lnSpc>
              <a:spcPct val="90000"/>
            </a:lnSpc>
            <a:spcBef>
              <a:spcPct val="0"/>
            </a:spcBef>
            <a:spcAft>
              <a:spcPct val="35000"/>
            </a:spcAft>
            <a:buNone/>
          </a:pPr>
          <a:r>
            <a:rPr lang="en-US" sz="1300" kern="1200"/>
            <a:t>Medical Director, Office of Telemedicine, University of Virginia Health System</a:t>
          </a:r>
        </a:p>
        <a:p>
          <a:pPr marL="0" lvl="0" indent="0" algn="l" defTabSz="577850">
            <a:lnSpc>
              <a:spcPct val="90000"/>
            </a:lnSpc>
            <a:spcBef>
              <a:spcPct val="0"/>
            </a:spcBef>
            <a:spcAft>
              <a:spcPct val="35000"/>
            </a:spcAft>
            <a:buNone/>
          </a:pPr>
          <a:r>
            <a:rPr lang="en-US" sz="1300" kern="1200"/>
            <a:t>Professor of Pediatrics, University of Virginia </a:t>
          </a:r>
        </a:p>
      </dsp:txBody>
      <dsp:txXfrm>
        <a:off x="4352131" y="721227"/>
        <a:ext cx="3771900" cy="1178718"/>
      </dsp:txXfrm>
    </dsp:sp>
    <dsp:sp modelId="{71C6E9B2-500A-4E87-9AA4-56630476C0CC}">
      <dsp:nvSpPr>
        <dsp:cNvPr id="0" name=""/>
        <dsp:cNvSpPr/>
      </dsp:nvSpPr>
      <dsp:spPr>
        <a:xfrm>
          <a:off x="4194968" y="550968"/>
          <a:ext cx="825103" cy="1237654"/>
        </a:xfrm>
        <a:prstGeom prst="rect">
          <a:avLst/>
        </a:prstGeom>
        <a:blipFill>
          <a:blip xmlns:r="http://schemas.openxmlformats.org/officeDocument/2006/relationships" r:embed="rId2"/>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126598-FD53-4D9A-AC33-CCBC39B5D3A2}">
      <dsp:nvSpPr>
        <dsp:cNvPr id="0" name=""/>
        <dsp:cNvSpPr/>
      </dsp:nvSpPr>
      <dsp:spPr>
        <a:xfrm>
          <a:off x="161131" y="2205103"/>
          <a:ext cx="3771900" cy="11787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386"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David C. </a:t>
          </a:r>
          <a:r>
            <a:rPr lang="en-US" sz="1300" b="1" kern="1200" err="1"/>
            <a:t>Rhew</a:t>
          </a:r>
          <a:r>
            <a:rPr lang="en-US" sz="1300" b="1" kern="1200"/>
            <a:t>, MD</a:t>
          </a:r>
        </a:p>
        <a:p>
          <a:pPr marL="0" lvl="0" indent="0" algn="l" defTabSz="577850">
            <a:lnSpc>
              <a:spcPct val="90000"/>
            </a:lnSpc>
            <a:spcBef>
              <a:spcPct val="0"/>
            </a:spcBef>
            <a:spcAft>
              <a:spcPct val="35000"/>
            </a:spcAft>
            <a:buNone/>
          </a:pPr>
          <a:r>
            <a:rPr lang="en-US" sz="1300" kern="1200"/>
            <a:t>Global Chief Medical Officer, VP Healthcare</a:t>
          </a:r>
        </a:p>
        <a:p>
          <a:pPr marL="0" lvl="0" indent="0" algn="l" defTabSz="577850">
            <a:lnSpc>
              <a:spcPct val="90000"/>
            </a:lnSpc>
            <a:spcBef>
              <a:spcPct val="0"/>
            </a:spcBef>
            <a:spcAft>
              <a:spcPct val="35000"/>
            </a:spcAft>
            <a:buNone/>
          </a:pPr>
          <a:r>
            <a:rPr lang="en-US" sz="1300" kern="1200"/>
            <a:t>Worldwide Commercial, Microsoft</a:t>
          </a:r>
        </a:p>
      </dsp:txBody>
      <dsp:txXfrm>
        <a:off x="161131" y="2205103"/>
        <a:ext cx="3771900" cy="1178718"/>
      </dsp:txXfrm>
    </dsp:sp>
    <dsp:sp modelId="{300C3905-5625-4789-8AA1-EAE59AF3C2D3}">
      <dsp:nvSpPr>
        <dsp:cNvPr id="0" name=""/>
        <dsp:cNvSpPr/>
      </dsp:nvSpPr>
      <dsp:spPr>
        <a:xfrm>
          <a:off x="3968" y="2034844"/>
          <a:ext cx="825103" cy="1237654"/>
        </a:xfrm>
        <a:prstGeom prst="rect">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188836-63EF-495E-BD10-FA076567DF8B}">
      <dsp:nvSpPr>
        <dsp:cNvPr id="0" name=""/>
        <dsp:cNvSpPr/>
      </dsp:nvSpPr>
      <dsp:spPr>
        <a:xfrm>
          <a:off x="4352131" y="2205103"/>
          <a:ext cx="3771900" cy="11787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386"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Michael R. Crawford, MBA, MHL</a:t>
          </a:r>
        </a:p>
        <a:p>
          <a:pPr marL="0" lvl="0" indent="0" algn="l" defTabSz="577850">
            <a:lnSpc>
              <a:spcPct val="90000"/>
            </a:lnSpc>
            <a:spcBef>
              <a:spcPct val="0"/>
            </a:spcBef>
            <a:spcAft>
              <a:spcPct val="35000"/>
            </a:spcAft>
            <a:buNone/>
          </a:pPr>
          <a:r>
            <a:rPr lang="en-US" sz="1300" kern="1200"/>
            <a:t>Associate Dean for Strategy, Outreach, and Innovation</a:t>
          </a:r>
        </a:p>
        <a:p>
          <a:pPr marL="0" lvl="0" indent="0" algn="l" defTabSz="577850">
            <a:lnSpc>
              <a:spcPct val="90000"/>
            </a:lnSpc>
            <a:spcBef>
              <a:spcPct val="0"/>
            </a:spcBef>
            <a:spcAft>
              <a:spcPct val="35000"/>
            </a:spcAft>
            <a:buNone/>
          </a:pPr>
          <a:r>
            <a:rPr lang="en-US" sz="1300" kern="1200"/>
            <a:t>Howard University College of Medicine </a:t>
          </a:r>
        </a:p>
      </dsp:txBody>
      <dsp:txXfrm>
        <a:off x="4352131" y="2205103"/>
        <a:ext cx="3771900" cy="1178718"/>
      </dsp:txXfrm>
    </dsp:sp>
    <dsp:sp modelId="{C5C20A70-A23A-4D43-A4AC-EF5312EBD90B}">
      <dsp:nvSpPr>
        <dsp:cNvPr id="0" name=""/>
        <dsp:cNvSpPr/>
      </dsp:nvSpPr>
      <dsp:spPr>
        <a:xfrm>
          <a:off x="4194968" y="2034844"/>
          <a:ext cx="825103" cy="123765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89E6F4-8ABC-4DB8-B480-EEF99E3D81FC}">
      <dsp:nvSpPr>
        <dsp:cNvPr id="0" name=""/>
        <dsp:cNvSpPr/>
      </dsp:nvSpPr>
      <dsp:spPr>
        <a:xfrm>
          <a:off x="161131" y="3688979"/>
          <a:ext cx="3771900" cy="11787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386"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Joe </a:t>
          </a:r>
          <a:r>
            <a:rPr lang="en-US" sz="1300" b="1" kern="1200" err="1"/>
            <a:t>Drygas</a:t>
          </a:r>
          <a:r>
            <a:rPr lang="en-US" sz="1300" b="1" kern="1200"/>
            <a:t>, BA</a:t>
          </a:r>
        </a:p>
        <a:p>
          <a:pPr marL="0" lvl="0" indent="0" algn="l" defTabSz="577850">
            <a:lnSpc>
              <a:spcPct val="90000"/>
            </a:lnSpc>
            <a:spcBef>
              <a:spcPct val="0"/>
            </a:spcBef>
            <a:spcAft>
              <a:spcPct val="35000"/>
            </a:spcAft>
            <a:buNone/>
          </a:pPr>
          <a:r>
            <a:rPr lang="en-US" sz="1300" kern="1200"/>
            <a:t>Vice President-Global Business-Healthcare</a:t>
          </a:r>
        </a:p>
        <a:p>
          <a:pPr marL="0" lvl="0" indent="0" algn="l" defTabSz="577850">
            <a:lnSpc>
              <a:spcPct val="90000"/>
            </a:lnSpc>
            <a:spcBef>
              <a:spcPct val="0"/>
            </a:spcBef>
            <a:spcAft>
              <a:spcPct val="35000"/>
            </a:spcAft>
            <a:buNone/>
          </a:pPr>
          <a:r>
            <a:rPr lang="en-US" sz="1300" kern="1200"/>
            <a:t>AT&amp;T Business</a:t>
          </a:r>
        </a:p>
      </dsp:txBody>
      <dsp:txXfrm>
        <a:off x="161131" y="3688979"/>
        <a:ext cx="3771900" cy="1178718"/>
      </dsp:txXfrm>
    </dsp:sp>
    <dsp:sp modelId="{486CD571-322D-488C-A9BD-8C69222CF354}">
      <dsp:nvSpPr>
        <dsp:cNvPr id="0" name=""/>
        <dsp:cNvSpPr/>
      </dsp:nvSpPr>
      <dsp:spPr>
        <a:xfrm>
          <a:off x="3968" y="3518720"/>
          <a:ext cx="825103" cy="123765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0A6D8F-1920-4105-A09D-39D39B96724F}">
      <dsp:nvSpPr>
        <dsp:cNvPr id="0" name=""/>
        <dsp:cNvSpPr/>
      </dsp:nvSpPr>
      <dsp:spPr>
        <a:xfrm>
          <a:off x="4352131" y="3688979"/>
          <a:ext cx="3771900" cy="117871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8386"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Elisabeth Myers, MBA, BA</a:t>
          </a:r>
        </a:p>
        <a:p>
          <a:pPr marL="0" lvl="0" indent="0" algn="l" defTabSz="577850">
            <a:lnSpc>
              <a:spcPct val="90000"/>
            </a:lnSpc>
            <a:spcBef>
              <a:spcPct val="0"/>
            </a:spcBef>
            <a:spcAft>
              <a:spcPct val="35000"/>
            </a:spcAft>
            <a:buNone/>
          </a:pPr>
          <a:r>
            <a:rPr lang="en-US" sz="1300" kern="1200"/>
            <a:t>Deputy Director, Office of Policy</a:t>
          </a:r>
        </a:p>
        <a:p>
          <a:pPr marL="0" lvl="0" indent="0" algn="l" defTabSz="577850">
            <a:lnSpc>
              <a:spcPct val="90000"/>
            </a:lnSpc>
            <a:spcBef>
              <a:spcPct val="0"/>
            </a:spcBef>
            <a:spcAft>
              <a:spcPct val="35000"/>
            </a:spcAft>
            <a:buNone/>
          </a:pPr>
          <a:r>
            <a:rPr lang="en-US" sz="1300" kern="1200"/>
            <a:t>Office of the National Coordinator for Health Information Technology </a:t>
          </a:r>
        </a:p>
      </dsp:txBody>
      <dsp:txXfrm>
        <a:off x="4352131" y="3688979"/>
        <a:ext cx="3771900" cy="1178718"/>
      </dsp:txXfrm>
    </dsp:sp>
    <dsp:sp modelId="{F274B448-53E1-46D2-AE46-4FEB6EFB091D}">
      <dsp:nvSpPr>
        <dsp:cNvPr id="0" name=""/>
        <dsp:cNvSpPr/>
      </dsp:nvSpPr>
      <dsp:spPr>
        <a:xfrm>
          <a:off x="4194968" y="3518720"/>
          <a:ext cx="825103" cy="123765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E528D-F6CD-48AD-8611-E1A776538B64}">
      <dsp:nvSpPr>
        <dsp:cNvPr id="0" name=""/>
        <dsp:cNvSpPr/>
      </dsp:nvSpPr>
      <dsp:spPr>
        <a:xfrm>
          <a:off x="160828" y="694094"/>
          <a:ext cx="3823378" cy="11948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9282"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Michael “Chris” Gibbons, MD, MPH </a:t>
          </a:r>
          <a:r>
            <a:rPr lang="en-US" sz="1300" b="1" i="1" kern="1200"/>
            <a:t>(Moderator)</a:t>
          </a:r>
        </a:p>
        <a:p>
          <a:pPr marL="0" lvl="0" indent="0" algn="l" defTabSz="577850">
            <a:lnSpc>
              <a:spcPct val="90000"/>
            </a:lnSpc>
            <a:spcBef>
              <a:spcPct val="0"/>
            </a:spcBef>
            <a:spcAft>
              <a:spcPct val="35000"/>
            </a:spcAft>
            <a:buNone/>
          </a:pPr>
          <a:r>
            <a:rPr lang="en-US" sz="1300" kern="1200"/>
            <a:t>Senior Advisor</a:t>
          </a:r>
        </a:p>
        <a:p>
          <a:pPr marL="0" lvl="0" indent="0" algn="l" defTabSz="577850">
            <a:lnSpc>
              <a:spcPct val="90000"/>
            </a:lnSpc>
            <a:spcBef>
              <a:spcPct val="0"/>
            </a:spcBef>
            <a:spcAft>
              <a:spcPct val="35000"/>
            </a:spcAft>
            <a:buNone/>
          </a:pPr>
          <a:r>
            <a:rPr lang="en-US" sz="1300" kern="1200"/>
            <a:t>Connect2Health</a:t>
          </a:r>
          <a:r>
            <a:rPr lang="en-US" sz="1300" kern="1200" baseline="30000"/>
            <a:t>FCC</a:t>
          </a:r>
          <a:r>
            <a:rPr lang="en-US" sz="1300" kern="1200"/>
            <a:t> Task Force, FCC</a:t>
          </a:r>
        </a:p>
      </dsp:txBody>
      <dsp:txXfrm>
        <a:off x="160828" y="694094"/>
        <a:ext cx="3823378" cy="1194805"/>
      </dsp:txXfrm>
    </dsp:sp>
    <dsp:sp modelId="{C1F86D35-4F87-4C67-A292-3B8571BA7F02}">
      <dsp:nvSpPr>
        <dsp:cNvPr id="0" name=""/>
        <dsp:cNvSpPr/>
      </dsp:nvSpPr>
      <dsp:spPr>
        <a:xfrm>
          <a:off x="1521" y="521511"/>
          <a:ext cx="836364" cy="125454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3D97CE-3C0F-4BE6-B773-592C17A36B04}">
      <dsp:nvSpPr>
        <dsp:cNvPr id="0" name=""/>
        <dsp:cNvSpPr/>
      </dsp:nvSpPr>
      <dsp:spPr>
        <a:xfrm>
          <a:off x="4405716" y="694094"/>
          <a:ext cx="3823378" cy="11948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9282"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Gopal Singh, PhD</a:t>
          </a:r>
        </a:p>
        <a:p>
          <a:pPr marL="0" lvl="0" indent="0" algn="l" defTabSz="577850">
            <a:lnSpc>
              <a:spcPct val="90000"/>
            </a:lnSpc>
            <a:spcBef>
              <a:spcPct val="0"/>
            </a:spcBef>
            <a:spcAft>
              <a:spcPct val="35000"/>
            </a:spcAft>
            <a:buNone/>
          </a:pPr>
          <a:r>
            <a:rPr lang="en-US" sz="1300" kern="1200"/>
            <a:t>Senior Health Equity Advisor, Office of Health Equity</a:t>
          </a:r>
        </a:p>
        <a:p>
          <a:pPr marL="0" lvl="0" indent="0" algn="l" defTabSz="577850">
            <a:lnSpc>
              <a:spcPct val="90000"/>
            </a:lnSpc>
            <a:spcBef>
              <a:spcPct val="0"/>
            </a:spcBef>
            <a:spcAft>
              <a:spcPct val="35000"/>
            </a:spcAft>
            <a:buNone/>
          </a:pPr>
          <a:r>
            <a:rPr lang="en-US" sz="1300" kern="1200"/>
            <a:t>Health Resources &amp; Services Administration  </a:t>
          </a:r>
        </a:p>
      </dsp:txBody>
      <dsp:txXfrm>
        <a:off x="4405716" y="694094"/>
        <a:ext cx="3823378" cy="1194805"/>
      </dsp:txXfrm>
    </dsp:sp>
    <dsp:sp modelId="{74978375-874C-4269-B2DE-4B7DA8EF6679}">
      <dsp:nvSpPr>
        <dsp:cNvPr id="0" name=""/>
        <dsp:cNvSpPr/>
      </dsp:nvSpPr>
      <dsp:spPr>
        <a:xfrm>
          <a:off x="4246409" y="521511"/>
          <a:ext cx="836364" cy="12545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DF917D-F4D5-4DC2-9CEA-7CCD9A93031A}">
      <dsp:nvSpPr>
        <dsp:cNvPr id="0" name=""/>
        <dsp:cNvSpPr/>
      </dsp:nvSpPr>
      <dsp:spPr>
        <a:xfrm>
          <a:off x="160828" y="2198222"/>
          <a:ext cx="3823378" cy="11948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9282"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Jill </a:t>
          </a:r>
          <a:r>
            <a:rPr lang="en-US" sz="1300" b="1" kern="1200" err="1"/>
            <a:t>Egeth</a:t>
          </a:r>
          <a:r>
            <a:rPr lang="en-US" sz="1300" b="1" kern="1200"/>
            <a:t>, PhD, MS, BA</a:t>
          </a:r>
        </a:p>
        <a:p>
          <a:pPr marL="0" lvl="0" indent="0" algn="l" defTabSz="577850">
            <a:lnSpc>
              <a:spcPct val="90000"/>
            </a:lnSpc>
            <a:spcBef>
              <a:spcPct val="0"/>
            </a:spcBef>
            <a:spcAft>
              <a:spcPct val="35000"/>
            </a:spcAft>
            <a:buNone/>
          </a:pPr>
          <a:r>
            <a:rPr lang="en-US" sz="1300" kern="1200"/>
            <a:t>Managing Director, Healthcare Delivery &amp; New Opportunities</a:t>
          </a:r>
        </a:p>
        <a:p>
          <a:pPr marL="0" lvl="0" indent="0" algn="l" defTabSz="577850">
            <a:lnSpc>
              <a:spcPct val="90000"/>
            </a:lnSpc>
            <a:spcBef>
              <a:spcPct val="0"/>
            </a:spcBef>
            <a:spcAft>
              <a:spcPct val="35000"/>
            </a:spcAft>
            <a:buNone/>
          </a:pPr>
          <a:r>
            <a:rPr lang="en-US" sz="1300" kern="1200"/>
            <a:t>The MITRE Corporation </a:t>
          </a:r>
        </a:p>
      </dsp:txBody>
      <dsp:txXfrm>
        <a:off x="160828" y="2198222"/>
        <a:ext cx="3823378" cy="1194805"/>
      </dsp:txXfrm>
    </dsp:sp>
    <dsp:sp modelId="{0FD35EA5-0A28-49A6-BD6F-51152AD7A611}">
      <dsp:nvSpPr>
        <dsp:cNvPr id="0" name=""/>
        <dsp:cNvSpPr/>
      </dsp:nvSpPr>
      <dsp:spPr>
        <a:xfrm>
          <a:off x="1521" y="2025639"/>
          <a:ext cx="836364" cy="12545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FCACB1-97FE-495A-9345-9BBC02B50EDF}">
      <dsp:nvSpPr>
        <dsp:cNvPr id="0" name=""/>
        <dsp:cNvSpPr/>
      </dsp:nvSpPr>
      <dsp:spPr>
        <a:xfrm>
          <a:off x="4405716" y="2198222"/>
          <a:ext cx="3823378" cy="11948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9282"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Susan </a:t>
          </a:r>
          <a:r>
            <a:rPr lang="en-US" sz="1300" b="1" kern="1200" err="1"/>
            <a:t>Dentzer</a:t>
          </a:r>
          <a:r>
            <a:rPr lang="en-US" sz="1300" b="1" kern="1200"/>
            <a:t>, MS</a:t>
          </a:r>
        </a:p>
        <a:p>
          <a:pPr marL="0" lvl="0" indent="0" algn="l" defTabSz="577850">
            <a:lnSpc>
              <a:spcPct val="90000"/>
            </a:lnSpc>
            <a:spcBef>
              <a:spcPct val="0"/>
            </a:spcBef>
            <a:spcAft>
              <a:spcPct val="35000"/>
            </a:spcAft>
            <a:buNone/>
          </a:pPr>
          <a:r>
            <a:rPr lang="en-US" sz="1300" kern="1200"/>
            <a:t>Incoming Chief Executive Officer</a:t>
          </a:r>
        </a:p>
        <a:p>
          <a:pPr marL="0" lvl="0" indent="0" algn="l" defTabSz="577850">
            <a:lnSpc>
              <a:spcPct val="90000"/>
            </a:lnSpc>
            <a:spcBef>
              <a:spcPct val="0"/>
            </a:spcBef>
            <a:spcAft>
              <a:spcPct val="35000"/>
            </a:spcAft>
            <a:buNone/>
          </a:pPr>
          <a:r>
            <a:rPr lang="en-US" sz="1300" kern="1200"/>
            <a:t>America's Physician Groups </a:t>
          </a:r>
        </a:p>
      </dsp:txBody>
      <dsp:txXfrm>
        <a:off x="4405716" y="2198222"/>
        <a:ext cx="3823378" cy="1194805"/>
      </dsp:txXfrm>
    </dsp:sp>
    <dsp:sp modelId="{3C78B441-5DF0-430A-BA12-7BFC7C2E0BBD}">
      <dsp:nvSpPr>
        <dsp:cNvPr id="0" name=""/>
        <dsp:cNvSpPr/>
      </dsp:nvSpPr>
      <dsp:spPr>
        <a:xfrm>
          <a:off x="4246409" y="2025639"/>
          <a:ext cx="836364" cy="125454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CC3570-A650-4E66-945E-F80EF2A5F421}">
      <dsp:nvSpPr>
        <dsp:cNvPr id="0" name=""/>
        <dsp:cNvSpPr/>
      </dsp:nvSpPr>
      <dsp:spPr>
        <a:xfrm>
          <a:off x="160828" y="3702349"/>
          <a:ext cx="3823378" cy="11948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9282"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Gretchen Purcell Jackson, MD, PhD, FACS, FACMI, FAMIA</a:t>
          </a:r>
        </a:p>
        <a:p>
          <a:pPr marL="0" lvl="0" indent="0" algn="l" defTabSz="577850">
            <a:lnSpc>
              <a:spcPct val="90000"/>
            </a:lnSpc>
            <a:spcBef>
              <a:spcPct val="0"/>
            </a:spcBef>
            <a:spcAft>
              <a:spcPct val="35000"/>
            </a:spcAft>
            <a:buNone/>
          </a:pPr>
          <a:r>
            <a:rPr lang="en-US" sz="1300" kern="1200"/>
            <a:t>President and Board Chair</a:t>
          </a:r>
        </a:p>
        <a:p>
          <a:pPr marL="0" lvl="0" indent="0" algn="l" defTabSz="577850">
            <a:lnSpc>
              <a:spcPct val="90000"/>
            </a:lnSpc>
            <a:spcBef>
              <a:spcPct val="0"/>
            </a:spcBef>
            <a:spcAft>
              <a:spcPct val="35000"/>
            </a:spcAft>
            <a:buNone/>
          </a:pPr>
          <a:r>
            <a:rPr lang="en-US" sz="1300" kern="1200"/>
            <a:t>American Medical Informatics Association</a:t>
          </a:r>
        </a:p>
      </dsp:txBody>
      <dsp:txXfrm>
        <a:off x="160828" y="3702349"/>
        <a:ext cx="3823378" cy="1194805"/>
      </dsp:txXfrm>
    </dsp:sp>
    <dsp:sp modelId="{719A9B57-9736-4610-87E9-D82E5E3CC830}">
      <dsp:nvSpPr>
        <dsp:cNvPr id="0" name=""/>
        <dsp:cNvSpPr/>
      </dsp:nvSpPr>
      <dsp:spPr>
        <a:xfrm>
          <a:off x="1521" y="3529766"/>
          <a:ext cx="836364" cy="125454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1EA76A-81CC-4574-AEC1-2430A3880100}">
      <dsp:nvSpPr>
        <dsp:cNvPr id="0" name=""/>
        <dsp:cNvSpPr/>
      </dsp:nvSpPr>
      <dsp:spPr>
        <a:xfrm>
          <a:off x="4405716" y="3702349"/>
          <a:ext cx="3823378" cy="11948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9282"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Lauren Riplinger, JD, BA</a:t>
          </a:r>
        </a:p>
        <a:p>
          <a:pPr marL="0" lvl="0" indent="0" algn="l" defTabSz="577850">
            <a:lnSpc>
              <a:spcPct val="90000"/>
            </a:lnSpc>
            <a:spcBef>
              <a:spcPct val="0"/>
            </a:spcBef>
            <a:spcAft>
              <a:spcPct val="35000"/>
            </a:spcAft>
            <a:buNone/>
          </a:pPr>
          <a:r>
            <a:rPr lang="en-US" sz="1300" kern="1200"/>
            <a:t>Vice President of Policy and Government Affairs</a:t>
          </a:r>
        </a:p>
        <a:p>
          <a:pPr marL="0" lvl="0" indent="0" algn="l" defTabSz="577850">
            <a:lnSpc>
              <a:spcPct val="90000"/>
            </a:lnSpc>
            <a:spcBef>
              <a:spcPct val="0"/>
            </a:spcBef>
            <a:spcAft>
              <a:spcPct val="35000"/>
            </a:spcAft>
            <a:buNone/>
          </a:pPr>
          <a:r>
            <a:rPr lang="en-US" sz="1300" kern="1200"/>
            <a:t>American Health Information Management Association</a:t>
          </a:r>
        </a:p>
      </dsp:txBody>
      <dsp:txXfrm>
        <a:off x="4405716" y="3702349"/>
        <a:ext cx="3823378" cy="1194805"/>
      </dsp:txXfrm>
    </dsp:sp>
    <dsp:sp modelId="{0035AE0C-F09E-4BF6-9CCC-86C02E49EEDF}">
      <dsp:nvSpPr>
        <dsp:cNvPr id="0" name=""/>
        <dsp:cNvSpPr/>
      </dsp:nvSpPr>
      <dsp:spPr>
        <a:xfrm>
          <a:off x="4246409" y="3529766"/>
          <a:ext cx="836364" cy="1254546"/>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EC6EB-C08A-419F-BD08-8CEC1019BD4E}">
      <dsp:nvSpPr>
        <dsp:cNvPr id="0" name=""/>
        <dsp:cNvSpPr/>
      </dsp:nvSpPr>
      <dsp:spPr>
        <a:xfrm>
          <a:off x="646033" y="318477"/>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David Blumenthal, MD, MPP </a:t>
          </a:r>
          <a:r>
            <a:rPr lang="en-US" sz="1000" b="1" i="1" kern="1200"/>
            <a:t>(Moderator)</a:t>
          </a:r>
          <a:endParaRPr lang="en-US" sz="1000" b="0" i="1" kern="1200">
            <a:highlight>
              <a:srgbClr val="FFFF00"/>
            </a:highlight>
          </a:endParaRPr>
        </a:p>
        <a:p>
          <a:pPr marL="0" lvl="0" indent="0" algn="l" defTabSz="444500">
            <a:lnSpc>
              <a:spcPct val="90000"/>
            </a:lnSpc>
            <a:spcBef>
              <a:spcPct val="0"/>
            </a:spcBef>
            <a:spcAft>
              <a:spcPct val="35000"/>
            </a:spcAft>
            <a:buNone/>
          </a:pPr>
          <a:r>
            <a:rPr lang="en-US" sz="1000" b="0" kern="1200">
              <a:solidFill>
                <a:prstClr val="black">
                  <a:hueOff val="0"/>
                  <a:satOff val="0"/>
                  <a:lumOff val="0"/>
                  <a:alphaOff val="0"/>
                </a:prstClr>
              </a:solidFill>
              <a:latin typeface="Calibri" panose="020F0502020204030204"/>
              <a:ea typeface="+mn-ea"/>
              <a:cs typeface="+mn-cs"/>
            </a:rPr>
            <a:t>President, </a:t>
          </a:r>
          <a:r>
            <a:rPr lang="en-US" sz="1000" b="0" kern="1200"/>
            <a:t>The Commonwealth Fund </a:t>
          </a:r>
        </a:p>
        <a:p>
          <a:pPr marL="0" lvl="0" indent="0" algn="l" defTabSz="444500">
            <a:lnSpc>
              <a:spcPct val="90000"/>
            </a:lnSpc>
            <a:spcBef>
              <a:spcPct val="0"/>
            </a:spcBef>
            <a:spcAft>
              <a:spcPct val="35000"/>
            </a:spcAft>
            <a:buNone/>
          </a:pPr>
          <a:r>
            <a:rPr lang="en-US" sz="1000" b="0" kern="1200"/>
            <a:t>Former National Coordinator for Health Information Technology </a:t>
          </a:r>
        </a:p>
        <a:p>
          <a:pPr marL="0" lvl="0" indent="0" algn="l" defTabSz="444500">
            <a:lnSpc>
              <a:spcPct val="90000"/>
            </a:lnSpc>
            <a:spcBef>
              <a:spcPct val="0"/>
            </a:spcBef>
            <a:spcAft>
              <a:spcPct val="35000"/>
            </a:spcAft>
            <a:buNone/>
          </a:pPr>
          <a:endParaRPr lang="en-US" sz="1000" b="0" kern="1200"/>
        </a:p>
      </dsp:txBody>
      <dsp:txXfrm>
        <a:off x="646033" y="318477"/>
        <a:ext cx="3303270" cy="1032271"/>
      </dsp:txXfrm>
    </dsp:sp>
    <dsp:sp modelId="{CF02C942-E100-4727-A832-0ADF873A85E8}">
      <dsp:nvSpPr>
        <dsp:cNvPr id="0" name=""/>
        <dsp:cNvSpPr/>
      </dsp:nvSpPr>
      <dsp:spPr>
        <a:xfrm>
          <a:off x="508396" y="169371"/>
          <a:ext cx="722590" cy="10838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1A2A3-E1D5-4585-9531-37165D39E482}">
      <dsp:nvSpPr>
        <dsp:cNvPr id="0" name=""/>
        <dsp:cNvSpPr/>
      </dsp:nvSpPr>
      <dsp:spPr>
        <a:xfrm>
          <a:off x="4316333" y="318477"/>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John Horrigan, PhD, BA</a:t>
          </a:r>
        </a:p>
        <a:p>
          <a:pPr marL="0" lvl="0" indent="0" algn="l" defTabSz="444500">
            <a:lnSpc>
              <a:spcPct val="90000"/>
            </a:lnSpc>
            <a:spcBef>
              <a:spcPct val="0"/>
            </a:spcBef>
            <a:spcAft>
              <a:spcPct val="35000"/>
            </a:spcAft>
            <a:buNone/>
          </a:pPr>
          <a:r>
            <a:rPr lang="en-US" sz="1000" kern="1200"/>
            <a:t>Senior Fellow</a:t>
          </a:r>
        </a:p>
        <a:p>
          <a:pPr marL="0" lvl="0" indent="0" algn="l" defTabSz="444500">
            <a:lnSpc>
              <a:spcPct val="90000"/>
            </a:lnSpc>
            <a:spcBef>
              <a:spcPct val="0"/>
            </a:spcBef>
            <a:spcAft>
              <a:spcPct val="35000"/>
            </a:spcAft>
            <a:buNone/>
          </a:pPr>
          <a:r>
            <a:rPr lang="en-US" sz="1000" kern="1200"/>
            <a:t>Benton Institute for Broadband and Society</a:t>
          </a:r>
        </a:p>
      </dsp:txBody>
      <dsp:txXfrm>
        <a:off x="4316333" y="318477"/>
        <a:ext cx="3303270" cy="1032271"/>
      </dsp:txXfrm>
    </dsp:sp>
    <dsp:sp modelId="{44384E61-9BC6-4A3A-93AA-79B3442F06AE}">
      <dsp:nvSpPr>
        <dsp:cNvPr id="0" name=""/>
        <dsp:cNvSpPr/>
      </dsp:nvSpPr>
      <dsp:spPr>
        <a:xfrm>
          <a:off x="4178696" y="169371"/>
          <a:ext cx="722590" cy="108388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9BC3BD-0D59-449A-AD5C-CBAB7EC29C13}">
      <dsp:nvSpPr>
        <dsp:cNvPr id="0" name=""/>
        <dsp:cNvSpPr/>
      </dsp:nvSpPr>
      <dsp:spPr>
        <a:xfrm>
          <a:off x="646033" y="1617992"/>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Joshua Edmonds, MPP, BA</a:t>
          </a:r>
        </a:p>
        <a:p>
          <a:pPr marL="0" lvl="0" indent="0" algn="l" defTabSz="444500">
            <a:lnSpc>
              <a:spcPct val="90000"/>
            </a:lnSpc>
            <a:spcBef>
              <a:spcPct val="0"/>
            </a:spcBef>
            <a:spcAft>
              <a:spcPct val="35000"/>
            </a:spcAft>
            <a:buNone/>
          </a:pPr>
          <a:r>
            <a:rPr lang="en-US" sz="1000" b="0" kern="1200"/>
            <a:t>Director of Digital Inclusion, Department of Innovation and Technology</a:t>
          </a:r>
        </a:p>
        <a:p>
          <a:pPr marL="0" lvl="0" indent="0" algn="l" defTabSz="444500">
            <a:lnSpc>
              <a:spcPct val="90000"/>
            </a:lnSpc>
            <a:spcBef>
              <a:spcPct val="0"/>
            </a:spcBef>
            <a:spcAft>
              <a:spcPct val="35000"/>
            </a:spcAft>
            <a:buNone/>
          </a:pPr>
          <a:r>
            <a:rPr lang="en-US" sz="1000" b="0" kern="1200"/>
            <a:t>City of Detroit </a:t>
          </a:r>
        </a:p>
      </dsp:txBody>
      <dsp:txXfrm>
        <a:off x="646033" y="1617992"/>
        <a:ext cx="3303270" cy="1032271"/>
      </dsp:txXfrm>
    </dsp:sp>
    <dsp:sp modelId="{2F3FF6D0-8735-4F8D-9712-BF161CCF55E4}">
      <dsp:nvSpPr>
        <dsp:cNvPr id="0" name=""/>
        <dsp:cNvSpPr/>
      </dsp:nvSpPr>
      <dsp:spPr>
        <a:xfrm>
          <a:off x="508396" y="1468886"/>
          <a:ext cx="722590" cy="108388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35FBE-0932-42B8-86BB-63534EE46514}">
      <dsp:nvSpPr>
        <dsp:cNvPr id="0" name=""/>
        <dsp:cNvSpPr/>
      </dsp:nvSpPr>
      <dsp:spPr>
        <a:xfrm>
          <a:off x="4316333" y="1617992"/>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Mikelle Moore, MBA, MHSA, BS</a:t>
          </a:r>
        </a:p>
        <a:p>
          <a:pPr marL="0" lvl="0" indent="0" algn="l" defTabSz="444500">
            <a:lnSpc>
              <a:spcPct val="90000"/>
            </a:lnSpc>
            <a:spcBef>
              <a:spcPct val="0"/>
            </a:spcBef>
            <a:spcAft>
              <a:spcPct val="35000"/>
            </a:spcAft>
            <a:buNone/>
          </a:pPr>
          <a:r>
            <a:rPr lang="en-US" sz="1000" kern="1200"/>
            <a:t>Senior Vice President, Chief Community Health Officer</a:t>
          </a:r>
        </a:p>
        <a:p>
          <a:pPr marL="0" lvl="0" indent="0" algn="l" defTabSz="444500">
            <a:lnSpc>
              <a:spcPct val="90000"/>
            </a:lnSpc>
            <a:spcBef>
              <a:spcPct val="0"/>
            </a:spcBef>
            <a:spcAft>
              <a:spcPct val="35000"/>
            </a:spcAft>
            <a:buNone/>
          </a:pPr>
          <a:r>
            <a:rPr lang="en-US" sz="1000" kern="1200"/>
            <a:t>Intermountain Healthcare</a:t>
          </a:r>
        </a:p>
      </dsp:txBody>
      <dsp:txXfrm>
        <a:off x="4316333" y="1617992"/>
        <a:ext cx="3303270" cy="1032271"/>
      </dsp:txXfrm>
    </dsp:sp>
    <dsp:sp modelId="{1052BAE3-3661-4414-BF3C-A2D0AC89582B}">
      <dsp:nvSpPr>
        <dsp:cNvPr id="0" name=""/>
        <dsp:cNvSpPr/>
      </dsp:nvSpPr>
      <dsp:spPr>
        <a:xfrm>
          <a:off x="4178696" y="1468886"/>
          <a:ext cx="722590" cy="108388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90E00F-028C-4CA1-9ABD-FC0C08EE8CA6}">
      <dsp:nvSpPr>
        <dsp:cNvPr id="0" name=""/>
        <dsp:cNvSpPr/>
      </dsp:nvSpPr>
      <dsp:spPr>
        <a:xfrm>
          <a:off x="646033" y="2917508"/>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Jorge A. Rodriguez, MD</a:t>
          </a:r>
        </a:p>
        <a:p>
          <a:pPr marL="0" lvl="0" indent="0" algn="l" defTabSz="444500">
            <a:lnSpc>
              <a:spcPct val="90000"/>
            </a:lnSpc>
            <a:spcBef>
              <a:spcPct val="0"/>
            </a:spcBef>
            <a:spcAft>
              <a:spcPct val="35000"/>
            </a:spcAft>
            <a:buNone/>
          </a:pPr>
          <a:r>
            <a:rPr lang="en-US" sz="1000" kern="1200"/>
            <a:t>Digital Health Equity Researcher and Hospitalist</a:t>
          </a:r>
        </a:p>
        <a:p>
          <a:pPr marL="0" lvl="0" indent="0" algn="l" defTabSz="444500">
            <a:lnSpc>
              <a:spcPct val="90000"/>
            </a:lnSpc>
            <a:spcBef>
              <a:spcPct val="0"/>
            </a:spcBef>
            <a:spcAft>
              <a:spcPct val="35000"/>
            </a:spcAft>
            <a:buNone/>
          </a:pPr>
          <a:r>
            <a:rPr lang="en-US" sz="1000" kern="1200"/>
            <a:t>Division of General Internal Medicine and Primary Care, Brigham and Women's Hospital and Harvard Medical School </a:t>
          </a:r>
        </a:p>
      </dsp:txBody>
      <dsp:txXfrm>
        <a:off x="646033" y="2917508"/>
        <a:ext cx="3303270" cy="1032271"/>
      </dsp:txXfrm>
    </dsp:sp>
    <dsp:sp modelId="{F4E515E7-D28E-4AD8-A4DC-6D9BD60DB0AF}">
      <dsp:nvSpPr>
        <dsp:cNvPr id="0" name=""/>
        <dsp:cNvSpPr/>
      </dsp:nvSpPr>
      <dsp:spPr>
        <a:xfrm>
          <a:off x="508396" y="2768402"/>
          <a:ext cx="722590" cy="108388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FF498-C0B2-4F9D-963C-4E85ABEF1C6D}">
      <dsp:nvSpPr>
        <dsp:cNvPr id="0" name=""/>
        <dsp:cNvSpPr/>
      </dsp:nvSpPr>
      <dsp:spPr>
        <a:xfrm>
          <a:off x="4316333" y="2917508"/>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William England, PhD, JD</a:t>
          </a:r>
        </a:p>
        <a:p>
          <a:pPr marL="0" lvl="0" indent="0" algn="l" defTabSz="444500">
            <a:lnSpc>
              <a:spcPct val="90000"/>
            </a:lnSpc>
            <a:spcBef>
              <a:spcPct val="0"/>
            </a:spcBef>
            <a:spcAft>
              <a:spcPct val="35000"/>
            </a:spcAft>
            <a:buNone/>
          </a:pPr>
          <a:r>
            <a:rPr lang="en-US" sz="1000" kern="1200"/>
            <a:t>Senior Advisor, Office for the Advancement of Telehealth</a:t>
          </a:r>
        </a:p>
        <a:p>
          <a:pPr marL="0" lvl="0" indent="0" algn="l" defTabSz="444500">
            <a:lnSpc>
              <a:spcPct val="90000"/>
            </a:lnSpc>
            <a:spcBef>
              <a:spcPct val="0"/>
            </a:spcBef>
            <a:spcAft>
              <a:spcPct val="35000"/>
            </a:spcAft>
            <a:buNone/>
          </a:pPr>
          <a:r>
            <a:rPr lang="en-US" sz="1000" kern="1200"/>
            <a:t>Health Resources &amp; Services Administration</a:t>
          </a:r>
        </a:p>
      </dsp:txBody>
      <dsp:txXfrm>
        <a:off x="4316333" y="2917508"/>
        <a:ext cx="3303270" cy="1032271"/>
      </dsp:txXfrm>
    </dsp:sp>
    <dsp:sp modelId="{D5DE22E4-E6F5-48F8-8033-8502B3EDC1F7}">
      <dsp:nvSpPr>
        <dsp:cNvPr id="0" name=""/>
        <dsp:cNvSpPr/>
      </dsp:nvSpPr>
      <dsp:spPr>
        <a:xfrm>
          <a:off x="4178696" y="2768402"/>
          <a:ext cx="722590" cy="108388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6A85AF-2C3A-4BA4-87F4-CF3B11C3CA6C}">
      <dsp:nvSpPr>
        <dsp:cNvPr id="0" name=""/>
        <dsp:cNvSpPr/>
      </dsp:nvSpPr>
      <dsp:spPr>
        <a:xfrm>
          <a:off x="2481183" y="4217023"/>
          <a:ext cx="3303270" cy="103227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9192" tIns="38100" rIns="38100" bIns="38100" numCol="1" spcCol="1270" anchor="ctr" anchorCtr="0">
          <a:noAutofit/>
        </a:bodyPr>
        <a:lstStyle/>
        <a:p>
          <a:pPr marL="0" lvl="0" indent="0" algn="l" defTabSz="444500">
            <a:lnSpc>
              <a:spcPct val="90000"/>
            </a:lnSpc>
            <a:spcBef>
              <a:spcPct val="0"/>
            </a:spcBef>
            <a:spcAft>
              <a:spcPct val="35000"/>
            </a:spcAft>
            <a:buNone/>
          </a:pPr>
          <a:r>
            <a:rPr lang="en-US" sz="1000" b="1" kern="1200"/>
            <a:t>Adie Tomer, MPP, BA</a:t>
          </a:r>
        </a:p>
        <a:p>
          <a:pPr marL="0" lvl="0" indent="0" algn="l" defTabSz="444500">
            <a:lnSpc>
              <a:spcPct val="90000"/>
            </a:lnSpc>
            <a:spcBef>
              <a:spcPct val="0"/>
            </a:spcBef>
            <a:spcAft>
              <a:spcPct val="35000"/>
            </a:spcAft>
            <a:buNone/>
          </a:pPr>
          <a:r>
            <a:rPr lang="en-US" sz="1000" kern="1200"/>
            <a:t>Senior Fellow</a:t>
          </a:r>
        </a:p>
        <a:p>
          <a:pPr marL="0" lvl="0" indent="0" algn="l" defTabSz="444500">
            <a:lnSpc>
              <a:spcPct val="90000"/>
            </a:lnSpc>
            <a:spcBef>
              <a:spcPct val="0"/>
            </a:spcBef>
            <a:spcAft>
              <a:spcPct val="35000"/>
            </a:spcAft>
            <a:buNone/>
          </a:pPr>
          <a:r>
            <a:rPr lang="en-US" sz="1000" kern="1200"/>
            <a:t>The Brookings Institution </a:t>
          </a:r>
        </a:p>
      </dsp:txBody>
      <dsp:txXfrm>
        <a:off x="2481183" y="4217023"/>
        <a:ext cx="3303270" cy="1032271"/>
      </dsp:txXfrm>
    </dsp:sp>
    <dsp:sp modelId="{6D3B4945-BF7B-44CD-AF3A-42A2CA2768CE}">
      <dsp:nvSpPr>
        <dsp:cNvPr id="0" name=""/>
        <dsp:cNvSpPr/>
      </dsp:nvSpPr>
      <dsp:spPr>
        <a:xfrm>
          <a:off x="2343546" y="4067917"/>
          <a:ext cx="722590" cy="1083885"/>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F6A29-361A-4D82-A36A-0ED81F24A555}">
      <dsp:nvSpPr>
        <dsp:cNvPr id="0" name=""/>
        <dsp:cNvSpPr/>
      </dsp:nvSpPr>
      <dsp:spPr>
        <a:xfrm>
          <a:off x="9016" y="1158226"/>
          <a:ext cx="1442198" cy="576879"/>
        </a:xfrm>
        <a:prstGeom prst="rec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016" y="1158226"/>
        <a:ext cx="1442198" cy="576879"/>
      </dsp:txXfrm>
    </dsp:sp>
    <dsp:sp modelId="{EF6324B1-C021-4EF1-958A-4938B52D9348}">
      <dsp:nvSpPr>
        <dsp:cNvPr id="0" name=""/>
        <dsp:cNvSpPr/>
      </dsp:nvSpPr>
      <dsp:spPr>
        <a:xfrm>
          <a:off x="1162775" y="1158226"/>
          <a:ext cx="1442198" cy="576879"/>
        </a:xfrm>
        <a:prstGeom prst="rect">
          <a:avLst/>
        </a:prstGeom>
        <a:solidFill>
          <a:srgbClr val="0F4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162775" y="1158226"/>
        <a:ext cx="1442198" cy="576879"/>
      </dsp:txXfrm>
    </dsp:sp>
    <dsp:sp modelId="{DB79100C-CAF9-425B-BD96-6A97C62A0AEC}">
      <dsp:nvSpPr>
        <dsp:cNvPr id="0" name=""/>
        <dsp:cNvSpPr/>
      </dsp:nvSpPr>
      <dsp:spPr>
        <a:xfrm>
          <a:off x="2316533" y="1158226"/>
          <a:ext cx="1442198" cy="576879"/>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2316533" y="1158226"/>
        <a:ext cx="1442198" cy="576879"/>
      </dsp:txXfrm>
    </dsp:sp>
    <dsp:sp modelId="{A1E69989-05F0-4E28-AC0C-99F13DF4CBFB}">
      <dsp:nvSpPr>
        <dsp:cNvPr id="0" name=""/>
        <dsp:cNvSpPr/>
      </dsp:nvSpPr>
      <dsp:spPr>
        <a:xfrm>
          <a:off x="3470291" y="1158226"/>
          <a:ext cx="1442198" cy="576879"/>
        </a:xfrm>
        <a:prstGeom prst="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470291" y="1158226"/>
        <a:ext cx="1442198" cy="576879"/>
      </dsp:txXfrm>
    </dsp:sp>
    <dsp:sp modelId="{97807085-8707-4019-827B-49DFBDBEED79}">
      <dsp:nvSpPr>
        <dsp:cNvPr id="0" name=""/>
        <dsp:cNvSpPr/>
      </dsp:nvSpPr>
      <dsp:spPr>
        <a:xfrm>
          <a:off x="4624050" y="1158226"/>
          <a:ext cx="1442198" cy="576879"/>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624050" y="1158226"/>
        <a:ext cx="1442198" cy="576879"/>
      </dsp:txXfrm>
    </dsp:sp>
    <dsp:sp modelId="{E00CEA5D-FFA2-49FB-8A7B-E0C13C5EBDB3}">
      <dsp:nvSpPr>
        <dsp:cNvPr id="0" name=""/>
        <dsp:cNvSpPr/>
      </dsp:nvSpPr>
      <dsp:spPr>
        <a:xfrm>
          <a:off x="5777808" y="1158226"/>
          <a:ext cx="1442198" cy="576879"/>
        </a:xfrm>
        <a:prstGeom prst="rec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5777808" y="1158226"/>
        <a:ext cx="1442198" cy="576879"/>
      </dsp:txXfrm>
    </dsp:sp>
    <dsp:sp modelId="{96D52BE9-9625-4BFD-AD10-8FAA3115BE38}">
      <dsp:nvSpPr>
        <dsp:cNvPr id="0" name=""/>
        <dsp:cNvSpPr/>
      </dsp:nvSpPr>
      <dsp:spPr>
        <a:xfrm>
          <a:off x="6931567" y="1158226"/>
          <a:ext cx="1442198" cy="576879"/>
        </a:xfrm>
        <a:prstGeom prst="round1Rect">
          <a:avLst/>
        </a:prstGeom>
        <a:solidFill>
          <a:srgbClr val="0F4D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6931567" y="1158226"/>
        <a:ext cx="1414037" cy="576879"/>
      </dsp:txXfrm>
    </dsp:sp>
    <dsp:sp modelId="{E14D2290-2BC2-47D2-8CB1-F9B97756BD21}">
      <dsp:nvSpPr>
        <dsp:cNvPr id="0" name=""/>
        <dsp:cNvSpPr/>
      </dsp:nvSpPr>
      <dsp:spPr>
        <a:xfrm>
          <a:off x="8085325" y="1158226"/>
          <a:ext cx="1442198" cy="576879"/>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085325" y="1158226"/>
        <a:ext cx="1442198" cy="576879"/>
      </dsp:txXfrm>
    </dsp:sp>
    <dsp:sp modelId="{8EF51874-1BDD-4432-AD31-61437A5A6FA6}">
      <dsp:nvSpPr>
        <dsp:cNvPr id="0" name=""/>
        <dsp:cNvSpPr/>
      </dsp:nvSpPr>
      <dsp:spPr>
        <a:xfrm>
          <a:off x="9239083" y="1158226"/>
          <a:ext cx="1133697" cy="576879"/>
        </a:xfrm>
        <a:prstGeom prst="rect">
          <a:avLst/>
        </a:prstGeom>
        <a:solidFill>
          <a:srgbClr val="40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239083" y="1158226"/>
        <a:ext cx="1133697" cy="5768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30DDF-A0E9-478A-BFD8-03A2CF51DBB3}">
      <dsp:nvSpPr>
        <dsp:cNvPr id="0" name=""/>
        <dsp:cNvSpPr/>
      </dsp:nvSpPr>
      <dsp:spPr>
        <a:xfrm>
          <a:off x="159958" y="700104"/>
          <a:ext cx="3811976" cy="1191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6868"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David Ahern, PhD </a:t>
          </a:r>
          <a:r>
            <a:rPr lang="en-US" sz="1100" b="1" i="1" kern="1200"/>
            <a:t>(Moderator)</a:t>
          </a:r>
        </a:p>
        <a:p>
          <a:pPr marL="0" lvl="0" indent="0" algn="l" defTabSz="488950">
            <a:lnSpc>
              <a:spcPct val="90000"/>
            </a:lnSpc>
            <a:spcBef>
              <a:spcPct val="0"/>
            </a:spcBef>
            <a:spcAft>
              <a:spcPct val="35000"/>
            </a:spcAft>
            <a:buNone/>
          </a:pPr>
          <a:r>
            <a:rPr lang="en-US" sz="1100" kern="1200"/>
            <a:t>Senior Advisor</a:t>
          </a:r>
        </a:p>
        <a:p>
          <a:pPr marL="0" lvl="0" indent="0" algn="l" defTabSz="488950">
            <a:lnSpc>
              <a:spcPct val="90000"/>
            </a:lnSpc>
            <a:spcBef>
              <a:spcPct val="0"/>
            </a:spcBef>
            <a:spcAft>
              <a:spcPct val="35000"/>
            </a:spcAft>
            <a:buNone/>
          </a:pPr>
          <a:r>
            <a:rPr lang="en-US" sz="1100" kern="1200"/>
            <a:t>Connect2Health</a:t>
          </a:r>
          <a:r>
            <a:rPr lang="en-US" sz="1100" kern="1200" baseline="30000"/>
            <a:t>FCC</a:t>
          </a:r>
          <a:r>
            <a:rPr lang="en-US" sz="1100" kern="1200"/>
            <a:t> Task Force </a:t>
          </a:r>
        </a:p>
      </dsp:txBody>
      <dsp:txXfrm>
        <a:off x="159958" y="700104"/>
        <a:ext cx="3811976" cy="1191242"/>
      </dsp:txXfrm>
    </dsp:sp>
    <dsp:sp modelId="{85924060-E45B-4E7A-9545-2A1B1B968B74}">
      <dsp:nvSpPr>
        <dsp:cNvPr id="0" name=""/>
        <dsp:cNvSpPr/>
      </dsp:nvSpPr>
      <dsp:spPr>
        <a:xfrm>
          <a:off x="1125" y="528035"/>
          <a:ext cx="833869" cy="125080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8ECB1-21D6-49D5-8F09-09CF5087E697}">
      <dsp:nvSpPr>
        <dsp:cNvPr id="0" name=""/>
        <dsp:cNvSpPr/>
      </dsp:nvSpPr>
      <dsp:spPr>
        <a:xfrm>
          <a:off x="4392969" y="700104"/>
          <a:ext cx="3811976" cy="1191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6868"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Robin </a:t>
          </a:r>
          <a:r>
            <a:rPr lang="en-US" sz="1100" b="1" kern="1200" err="1"/>
            <a:t>Gelburd</a:t>
          </a:r>
          <a:r>
            <a:rPr lang="en-US" sz="1100" b="1" kern="1200"/>
            <a:t>, JD</a:t>
          </a:r>
        </a:p>
        <a:p>
          <a:pPr marL="0" lvl="0" indent="0" algn="l" defTabSz="488950">
            <a:lnSpc>
              <a:spcPct val="90000"/>
            </a:lnSpc>
            <a:spcBef>
              <a:spcPct val="0"/>
            </a:spcBef>
            <a:spcAft>
              <a:spcPct val="35000"/>
            </a:spcAft>
            <a:buNone/>
          </a:pPr>
          <a:r>
            <a:rPr lang="en-US" sz="1100" kern="1200"/>
            <a:t>President</a:t>
          </a:r>
        </a:p>
        <a:p>
          <a:pPr marL="0" lvl="0" indent="0" algn="l" defTabSz="488950">
            <a:lnSpc>
              <a:spcPct val="90000"/>
            </a:lnSpc>
            <a:spcBef>
              <a:spcPct val="0"/>
            </a:spcBef>
            <a:spcAft>
              <a:spcPct val="35000"/>
            </a:spcAft>
            <a:buNone/>
          </a:pPr>
          <a:r>
            <a:rPr lang="en-US" sz="1100" kern="1200"/>
            <a:t>FAIR Health</a:t>
          </a:r>
        </a:p>
      </dsp:txBody>
      <dsp:txXfrm>
        <a:off x="4392969" y="700104"/>
        <a:ext cx="3811976" cy="1191242"/>
      </dsp:txXfrm>
    </dsp:sp>
    <dsp:sp modelId="{B5933712-2FE4-451D-BA99-4242CF3BC446}">
      <dsp:nvSpPr>
        <dsp:cNvPr id="0" name=""/>
        <dsp:cNvSpPr/>
      </dsp:nvSpPr>
      <dsp:spPr>
        <a:xfrm>
          <a:off x="4234137" y="528035"/>
          <a:ext cx="833869" cy="125080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03CC6-4639-447B-BDA9-35EC6AEC7E46}">
      <dsp:nvSpPr>
        <dsp:cNvPr id="0" name=""/>
        <dsp:cNvSpPr/>
      </dsp:nvSpPr>
      <dsp:spPr>
        <a:xfrm>
          <a:off x="159958" y="2199746"/>
          <a:ext cx="3811976" cy="1191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6868"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Kiersten </a:t>
          </a:r>
          <a:r>
            <a:rPr lang="en-US" sz="1100" b="1" kern="1200" err="1"/>
            <a:t>Frobom</a:t>
          </a:r>
          <a:r>
            <a:rPr lang="en-US" sz="1100" b="1" kern="1200"/>
            <a:t>, MPA, MPH, BA</a:t>
          </a:r>
        </a:p>
        <a:p>
          <a:pPr marL="0" lvl="0" indent="0" algn="l" defTabSz="488950">
            <a:lnSpc>
              <a:spcPct val="90000"/>
            </a:lnSpc>
            <a:spcBef>
              <a:spcPct val="0"/>
            </a:spcBef>
            <a:spcAft>
              <a:spcPct val="35000"/>
            </a:spcAft>
            <a:buNone/>
          </a:pPr>
          <a:r>
            <a:rPr lang="en-US" sz="1100" kern="1200"/>
            <a:t>Senior Evidence Analyst on Evidence &amp; Policy Analysis Team, County Health Rankings &amp; Roadmaps</a:t>
          </a:r>
        </a:p>
        <a:p>
          <a:pPr marL="0" lvl="0" indent="0" algn="l" defTabSz="488950">
            <a:lnSpc>
              <a:spcPct val="90000"/>
            </a:lnSpc>
            <a:spcBef>
              <a:spcPct val="0"/>
            </a:spcBef>
            <a:spcAft>
              <a:spcPct val="35000"/>
            </a:spcAft>
            <a:buNone/>
          </a:pPr>
          <a:r>
            <a:rPr lang="en-US" sz="1100" kern="1200"/>
            <a:t>Population Health Institute, University of Wisconsin </a:t>
          </a:r>
        </a:p>
      </dsp:txBody>
      <dsp:txXfrm>
        <a:off x="159958" y="2199746"/>
        <a:ext cx="3811976" cy="1191242"/>
      </dsp:txXfrm>
    </dsp:sp>
    <dsp:sp modelId="{37500062-C547-4781-BD3E-7057BF0BE63E}">
      <dsp:nvSpPr>
        <dsp:cNvPr id="0" name=""/>
        <dsp:cNvSpPr/>
      </dsp:nvSpPr>
      <dsp:spPr>
        <a:xfrm>
          <a:off x="1125" y="2027677"/>
          <a:ext cx="833869" cy="125080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F36E8B-AC13-4E19-B9D5-3A1BB4C07926}">
      <dsp:nvSpPr>
        <dsp:cNvPr id="0" name=""/>
        <dsp:cNvSpPr/>
      </dsp:nvSpPr>
      <dsp:spPr>
        <a:xfrm>
          <a:off x="4392969" y="2199746"/>
          <a:ext cx="3811976" cy="1191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6868"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Adam </a:t>
          </a:r>
          <a:r>
            <a:rPr lang="en-US" sz="1100" b="1" kern="1200" err="1"/>
            <a:t>Perzynski</a:t>
          </a:r>
          <a:r>
            <a:rPr lang="en-US" sz="1100" b="1" kern="1200"/>
            <a:t>, PhD</a:t>
          </a:r>
        </a:p>
        <a:p>
          <a:pPr marL="0" lvl="0" indent="0" algn="l" defTabSz="488950">
            <a:lnSpc>
              <a:spcPct val="90000"/>
            </a:lnSpc>
            <a:spcBef>
              <a:spcPct val="0"/>
            </a:spcBef>
            <a:spcAft>
              <a:spcPct val="35000"/>
            </a:spcAft>
            <a:buNone/>
          </a:pPr>
          <a:r>
            <a:rPr lang="en-US" sz="1100" kern="1200"/>
            <a:t>Associate Professor, Department of Medicine, Case Western University</a:t>
          </a:r>
        </a:p>
        <a:p>
          <a:pPr marL="0" lvl="0" indent="0" algn="l" defTabSz="488950">
            <a:lnSpc>
              <a:spcPct val="90000"/>
            </a:lnSpc>
            <a:spcBef>
              <a:spcPct val="0"/>
            </a:spcBef>
            <a:spcAft>
              <a:spcPct val="35000"/>
            </a:spcAft>
            <a:buNone/>
          </a:pPr>
          <a:r>
            <a:rPr lang="en-US" sz="1100" kern="1200"/>
            <a:t>Director, Patient-Centered Media Lab, Center for Health Care Research and Policy, </a:t>
          </a:r>
          <a:r>
            <a:rPr lang="en-US" sz="1100" kern="1200" err="1"/>
            <a:t>MetroHealth</a:t>
          </a:r>
          <a:r>
            <a:rPr lang="en-US" sz="1100" kern="1200"/>
            <a:t> Medical Center </a:t>
          </a:r>
        </a:p>
      </dsp:txBody>
      <dsp:txXfrm>
        <a:off x="4392969" y="2199746"/>
        <a:ext cx="3811976" cy="1191242"/>
      </dsp:txXfrm>
    </dsp:sp>
    <dsp:sp modelId="{EA755BDF-0473-41A6-8EA0-E5E85A49BF8C}">
      <dsp:nvSpPr>
        <dsp:cNvPr id="0" name=""/>
        <dsp:cNvSpPr/>
      </dsp:nvSpPr>
      <dsp:spPr>
        <a:xfrm>
          <a:off x="4234137" y="2027677"/>
          <a:ext cx="833869" cy="1250804"/>
        </a:xfrm>
        <a:prstGeom prst="rect">
          <a:avLst/>
        </a:prstGeom>
        <a:blipFill>
          <a:blip xmlns:r="http://schemas.openxmlformats.org/officeDocument/2006/relationships" r:embed="rId4"/>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8B6B91-04DF-4C65-866B-E54D368E71B3}">
      <dsp:nvSpPr>
        <dsp:cNvPr id="0" name=""/>
        <dsp:cNvSpPr/>
      </dsp:nvSpPr>
      <dsp:spPr>
        <a:xfrm>
          <a:off x="159958" y="3699388"/>
          <a:ext cx="3811976" cy="1191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6868"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Patricia Keenan, PhD</a:t>
          </a:r>
        </a:p>
        <a:p>
          <a:pPr marL="0" lvl="0" indent="0" algn="l" defTabSz="488950">
            <a:lnSpc>
              <a:spcPct val="90000"/>
            </a:lnSpc>
            <a:spcBef>
              <a:spcPct val="0"/>
            </a:spcBef>
            <a:spcAft>
              <a:spcPct val="35000"/>
            </a:spcAft>
            <a:buNone/>
          </a:pPr>
          <a:r>
            <a:rPr lang="en-US" sz="1100" kern="1200"/>
            <a:t>Senior Researcher</a:t>
          </a:r>
        </a:p>
        <a:p>
          <a:pPr marL="0" lvl="0" indent="0" algn="l" defTabSz="488950">
            <a:lnSpc>
              <a:spcPct val="90000"/>
            </a:lnSpc>
            <a:spcBef>
              <a:spcPct val="0"/>
            </a:spcBef>
            <a:spcAft>
              <a:spcPct val="35000"/>
            </a:spcAft>
            <a:buNone/>
          </a:pPr>
          <a:r>
            <a:rPr lang="en-US" sz="1100" kern="1200"/>
            <a:t>Agency for Healthcare Research and Quality</a:t>
          </a:r>
        </a:p>
      </dsp:txBody>
      <dsp:txXfrm>
        <a:off x="159958" y="3699388"/>
        <a:ext cx="3811976" cy="1191242"/>
      </dsp:txXfrm>
    </dsp:sp>
    <dsp:sp modelId="{A91674E9-9B62-46BD-8FDF-3C063CAA3E1D}">
      <dsp:nvSpPr>
        <dsp:cNvPr id="0" name=""/>
        <dsp:cNvSpPr/>
      </dsp:nvSpPr>
      <dsp:spPr>
        <a:xfrm>
          <a:off x="1125" y="3527320"/>
          <a:ext cx="833869" cy="125080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1B1D21-01E9-4C23-B071-B60EA11D1D23}">
      <dsp:nvSpPr>
        <dsp:cNvPr id="0" name=""/>
        <dsp:cNvSpPr/>
      </dsp:nvSpPr>
      <dsp:spPr>
        <a:xfrm>
          <a:off x="4392969" y="3699388"/>
          <a:ext cx="3811976" cy="119124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6868"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t>Dr. Robin Vanderpool, DrPH</a:t>
          </a:r>
        </a:p>
        <a:p>
          <a:pPr marL="0" lvl="0" indent="0" algn="l" defTabSz="488950">
            <a:lnSpc>
              <a:spcPct val="90000"/>
            </a:lnSpc>
            <a:spcBef>
              <a:spcPct val="0"/>
            </a:spcBef>
            <a:spcAft>
              <a:spcPct val="35000"/>
            </a:spcAft>
            <a:buNone/>
          </a:pPr>
          <a:r>
            <a:rPr lang="en-US" sz="1100" kern="1200"/>
            <a:t>Chief, Health Communication and Informatics Research Branch, Division of Cancer Control and Population Sciences</a:t>
          </a:r>
        </a:p>
        <a:p>
          <a:pPr marL="0" lvl="0" indent="0" algn="l" defTabSz="488950">
            <a:lnSpc>
              <a:spcPct val="90000"/>
            </a:lnSpc>
            <a:spcBef>
              <a:spcPct val="0"/>
            </a:spcBef>
            <a:spcAft>
              <a:spcPct val="35000"/>
            </a:spcAft>
            <a:buNone/>
          </a:pPr>
          <a:r>
            <a:rPr lang="en-US" sz="1100" kern="1200"/>
            <a:t>National Cancer Institute</a:t>
          </a:r>
        </a:p>
      </dsp:txBody>
      <dsp:txXfrm>
        <a:off x="4392969" y="3699388"/>
        <a:ext cx="3811976" cy="1191242"/>
      </dsp:txXfrm>
    </dsp:sp>
    <dsp:sp modelId="{FF8C8B2E-5187-4909-BA4D-2B70F653BD7F}">
      <dsp:nvSpPr>
        <dsp:cNvPr id="0" name=""/>
        <dsp:cNvSpPr/>
      </dsp:nvSpPr>
      <dsp:spPr>
        <a:xfrm>
          <a:off x="4234137" y="3527320"/>
          <a:ext cx="833869" cy="125080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8772F-FCA2-4789-B31F-4F66AC78C2A3}">
      <dsp:nvSpPr>
        <dsp:cNvPr id="0" name=""/>
        <dsp:cNvSpPr/>
      </dsp:nvSpPr>
      <dsp:spPr>
        <a:xfrm>
          <a:off x="145802" y="1907045"/>
          <a:ext cx="8401932" cy="214682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98122"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b="1" kern="1200"/>
            <a:t>Commissioner Geoffrey Starks</a:t>
          </a:r>
        </a:p>
        <a:p>
          <a:pPr marL="0" lvl="0" indent="0" algn="l" defTabSz="1822450">
            <a:lnSpc>
              <a:spcPct val="90000"/>
            </a:lnSpc>
            <a:spcBef>
              <a:spcPct val="0"/>
            </a:spcBef>
            <a:spcAft>
              <a:spcPct val="35000"/>
            </a:spcAft>
            <a:buNone/>
          </a:pPr>
          <a:r>
            <a:rPr lang="en-US" sz="4100" kern="1200"/>
            <a:t>FCC </a:t>
          </a:r>
        </a:p>
      </dsp:txBody>
      <dsp:txXfrm>
        <a:off x="145802" y="1907045"/>
        <a:ext cx="8401932" cy="2146828"/>
      </dsp:txXfrm>
    </dsp:sp>
    <dsp:sp modelId="{52F6B674-B899-4235-BE08-FE962E78C12D}">
      <dsp:nvSpPr>
        <dsp:cNvPr id="0" name=""/>
        <dsp:cNvSpPr/>
      </dsp:nvSpPr>
      <dsp:spPr>
        <a:xfrm>
          <a:off x="1180" y="1364792"/>
          <a:ext cx="1754948" cy="263242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5EBD2-6F44-4E1B-8D24-341D2BDEEB1E}">
      <dsp:nvSpPr>
        <dsp:cNvPr id="0" name=""/>
        <dsp:cNvSpPr/>
      </dsp:nvSpPr>
      <dsp:spPr>
        <a:xfrm>
          <a:off x="325120" y="1666240"/>
          <a:ext cx="7802880" cy="243840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51610"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b="1" kern="1200"/>
            <a:t>David Ahern, PhD</a:t>
          </a:r>
        </a:p>
        <a:p>
          <a:pPr marL="0" lvl="0" indent="0" algn="l" defTabSz="1733550">
            <a:lnSpc>
              <a:spcPct val="90000"/>
            </a:lnSpc>
            <a:spcBef>
              <a:spcPct val="0"/>
            </a:spcBef>
            <a:spcAft>
              <a:spcPct val="35000"/>
            </a:spcAft>
            <a:buNone/>
          </a:pPr>
          <a:r>
            <a:rPr lang="en-US" sz="3900" kern="1200"/>
            <a:t>Senior Advisor Connect2Health</a:t>
          </a:r>
          <a:r>
            <a:rPr lang="en-US" sz="3900" kern="1200" baseline="30000"/>
            <a:t>FCC</a:t>
          </a:r>
          <a:r>
            <a:rPr lang="en-US" sz="3900" kern="1200"/>
            <a:t> Task Force </a:t>
          </a:r>
        </a:p>
      </dsp:txBody>
      <dsp:txXfrm>
        <a:off x="325120" y="1666240"/>
        <a:ext cx="7802880" cy="2438400"/>
      </dsp:txXfrm>
    </dsp:sp>
    <dsp:sp modelId="{BBFACB2B-4FA3-43ED-841A-4BC9179E964E}">
      <dsp:nvSpPr>
        <dsp:cNvPr id="0" name=""/>
        <dsp:cNvSpPr/>
      </dsp:nvSpPr>
      <dsp:spPr>
        <a:xfrm>
          <a:off x="0" y="1314026"/>
          <a:ext cx="1706880" cy="256032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5D682-D9CA-4553-887A-A22F9E65A2EA}">
      <dsp:nvSpPr>
        <dsp:cNvPr id="0" name=""/>
        <dsp:cNvSpPr/>
      </dsp:nvSpPr>
      <dsp:spPr>
        <a:xfrm>
          <a:off x="140200" y="443534"/>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t>Arielle Mancuso, PhD</a:t>
          </a:r>
        </a:p>
        <a:p>
          <a:pPr marL="0" lvl="0" indent="0" algn="l" defTabSz="400050">
            <a:lnSpc>
              <a:spcPct val="90000"/>
            </a:lnSpc>
            <a:spcBef>
              <a:spcPct val="0"/>
            </a:spcBef>
            <a:spcAft>
              <a:spcPct val="35000"/>
            </a:spcAft>
            <a:buNone/>
          </a:pPr>
          <a:r>
            <a:rPr lang="en-US" sz="900" kern="1200"/>
            <a:t>Director for Research and Data Analytics</a:t>
          </a:r>
        </a:p>
        <a:p>
          <a:pPr marL="0" lvl="0" indent="0" algn="l" defTabSz="400050">
            <a:lnSpc>
              <a:spcPct val="90000"/>
            </a:lnSpc>
            <a:spcBef>
              <a:spcPct val="0"/>
            </a:spcBef>
            <a:spcAft>
              <a:spcPct val="35000"/>
            </a:spcAft>
            <a:buNone/>
          </a:pPr>
          <a:r>
            <a:rPr lang="en-US" sz="900" kern="1200"/>
            <a:t>Connect2Health</a:t>
          </a:r>
          <a:r>
            <a:rPr lang="en-US" sz="900" kern="1200" baseline="30000"/>
            <a:t>FCC</a:t>
          </a:r>
          <a:r>
            <a:rPr lang="en-US" sz="900" kern="1200"/>
            <a:t> Task Force </a:t>
          </a:r>
        </a:p>
      </dsp:txBody>
      <dsp:txXfrm>
        <a:off x="140200" y="443534"/>
        <a:ext cx="3286262" cy="1026956"/>
      </dsp:txXfrm>
    </dsp:sp>
    <dsp:sp modelId="{3FB8DC72-E98D-4290-B8B1-DE70BAACF7EF}">
      <dsp:nvSpPr>
        <dsp:cNvPr id="0" name=""/>
        <dsp:cNvSpPr/>
      </dsp:nvSpPr>
      <dsp:spPr>
        <a:xfrm>
          <a:off x="3272" y="295196"/>
          <a:ext cx="718869" cy="1078304"/>
        </a:xfrm>
        <a:prstGeom prst="rect">
          <a:avLst/>
        </a:prstGeom>
        <a:blipFill>
          <a:blip xmlns:r="http://schemas.openxmlformats.org/officeDocument/2006/relationships" r:embed="rId1"/>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383671-593B-4AA4-9918-98EC8EC0836F}">
      <dsp:nvSpPr>
        <dsp:cNvPr id="0" name=""/>
        <dsp:cNvSpPr/>
      </dsp:nvSpPr>
      <dsp:spPr>
        <a:xfrm>
          <a:off x="3704468" y="443534"/>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t>Carter R. Blakey</a:t>
          </a:r>
        </a:p>
        <a:p>
          <a:pPr marL="0" lvl="0" indent="0" algn="l" defTabSz="400050">
            <a:lnSpc>
              <a:spcPct val="90000"/>
            </a:lnSpc>
            <a:spcBef>
              <a:spcPct val="0"/>
            </a:spcBef>
            <a:spcAft>
              <a:spcPct val="35000"/>
            </a:spcAft>
            <a:buNone/>
          </a:pPr>
          <a:r>
            <a:rPr lang="en-US" sz="900" kern="1200"/>
            <a:t>Deputy Director, Office of Disease Prevention and Health Promotion and Director, Division of Community Strategies</a:t>
          </a:r>
        </a:p>
        <a:p>
          <a:pPr marL="0" lvl="0" indent="0" algn="l" defTabSz="400050">
            <a:lnSpc>
              <a:spcPct val="90000"/>
            </a:lnSpc>
            <a:spcBef>
              <a:spcPct val="0"/>
            </a:spcBef>
            <a:spcAft>
              <a:spcPct val="35000"/>
            </a:spcAft>
            <a:buNone/>
          </a:pPr>
          <a:r>
            <a:rPr lang="en-US" sz="900" kern="1200"/>
            <a:t>U.S. Department of Health and Human Services </a:t>
          </a:r>
        </a:p>
      </dsp:txBody>
      <dsp:txXfrm>
        <a:off x="3704468" y="443534"/>
        <a:ext cx="3286262" cy="1026956"/>
      </dsp:txXfrm>
    </dsp:sp>
    <dsp:sp modelId="{889652C5-4395-42A2-A75A-F96F1033E9F9}">
      <dsp:nvSpPr>
        <dsp:cNvPr id="0" name=""/>
        <dsp:cNvSpPr/>
      </dsp:nvSpPr>
      <dsp:spPr>
        <a:xfrm>
          <a:off x="3567541" y="295196"/>
          <a:ext cx="718869" cy="107830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7522CA-CBDB-43D1-B20F-33C768D4C113}">
      <dsp:nvSpPr>
        <dsp:cNvPr id="0" name=""/>
        <dsp:cNvSpPr/>
      </dsp:nvSpPr>
      <dsp:spPr>
        <a:xfrm>
          <a:off x="7268737" y="443534"/>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it-IT" sz="900" b="1" kern="1200"/>
            <a:t>Natalie C. Benda, PhD</a:t>
          </a:r>
        </a:p>
        <a:p>
          <a:pPr marL="0" lvl="0" indent="0" algn="l" defTabSz="400050">
            <a:lnSpc>
              <a:spcPct val="90000"/>
            </a:lnSpc>
            <a:spcBef>
              <a:spcPct val="0"/>
            </a:spcBef>
            <a:spcAft>
              <a:spcPct val="35000"/>
            </a:spcAft>
            <a:buNone/>
          </a:pPr>
          <a:r>
            <a:rPr lang="en-US" sz="900" kern="1200"/>
            <a:t>Instructor, Department of Population Health Sciences</a:t>
          </a:r>
        </a:p>
        <a:p>
          <a:pPr marL="0" lvl="0" indent="0" algn="l" defTabSz="400050">
            <a:lnSpc>
              <a:spcPct val="90000"/>
            </a:lnSpc>
            <a:spcBef>
              <a:spcPct val="0"/>
            </a:spcBef>
            <a:spcAft>
              <a:spcPct val="35000"/>
            </a:spcAft>
            <a:buNone/>
          </a:pPr>
          <a:r>
            <a:rPr lang="en-US" sz="900" kern="1200"/>
            <a:t>Weill Cornell Medicine </a:t>
          </a:r>
        </a:p>
      </dsp:txBody>
      <dsp:txXfrm>
        <a:off x="7268737" y="443534"/>
        <a:ext cx="3286262" cy="1026956"/>
      </dsp:txXfrm>
    </dsp:sp>
    <dsp:sp modelId="{BAE0C4C9-8F75-4094-BD43-C07D42D816DE}">
      <dsp:nvSpPr>
        <dsp:cNvPr id="0" name=""/>
        <dsp:cNvSpPr/>
      </dsp:nvSpPr>
      <dsp:spPr>
        <a:xfrm>
          <a:off x="7131809" y="295196"/>
          <a:ext cx="718869" cy="107830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170320-4BDD-4C5F-A8A3-9F5AF54449E6}">
      <dsp:nvSpPr>
        <dsp:cNvPr id="0" name=""/>
        <dsp:cNvSpPr/>
      </dsp:nvSpPr>
      <dsp:spPr>
        <a:xfrm>
          <a:off x="140200" y="1736359"/>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t>Benjamin Sommers, MD, PhD</a:t>
          </a:r>
        </a:p>
        <a:p>
          <a:pPr marL="0" lvl="0" indent="0" algn="l" defTabSz="400050">
            <a:lnSpc>
              <a:spcPct val="90000"/>
            </a:lnSpc>
            <a:spcBef>
              <a:spcPct val="0"/>
            </a:spcBef>
            <a:spcAft>
              <a:spcPct val="35000"/>
            </a:spcAft>
            <a:buNone/>
          </a:pPr>
          <a:r>
            <a:rPr lang="en-US" sz="900" kern="1200"/>
            <a:t>Deputy Assistant Secretary for Health Policy, Assistant Secretary for Planning and Evaluation</a:t>
          </a:r>
        </a:p>
        <a:p>
          <a:pPr marL="0" lvl="0" indent="0" algn="l" defTabSz="400050">
            <a:lnSpc>
              <a:spcPct val="90000"/>
            </a:lnSpc>
            <a:spcBef>
              <a:spcPct val="0"/>
            </a:spcBef>
            <a:spcAft>
              <a:spcPct val="35000"/>
            </a:spcAft>
            <a:buNone/>
          </a:pPr>
          <a:r>
            <a:rPr lang="en-US" sz="900" kern="1200"/>
            <a:t>U.S. Department of Health and Human Services </a:t>
          </a:r>
        </a:p>
        <a:p>
          <a:pPr marL="0" lvl="0" indent="0" algn="l" defTabSz="400050">
            <a:lnSpc>
              <a:spcPct val="90000"/>
            </a:lnSpc>
            <a:spcBef>
              <a:spcPct val="0"/>
            </a:spcBef>
            <a:spcAft>
              <a:spcPct val="35000"/>
            </a:spcAft>
            <a:buNone/>
          </a:pPr>
          <a:endParaRPr lang="en-US" sz="900" kern="1200"/>
        </a:p>
      </dsp:txBody>
      <dsp:txXfrm>
        <a:off x="140200" y="1736359"/>
        <a:ext cx="3286262" cy="1026956"/>
      </dsp:txXfrm>
    </dsp:sp>
    <dsp:sp modelId="{E246EBF0-F44B-496C-AF83-8F6937FBA078}">
      <dsp:nvSpPr>
        <dsp:cNvPr id="0" name=""/>
        <dsp:cNvSpPr/>
      </dsp:nvSpPr>
      <dsp:spPr>
        <a:xfrm>
          <a:off x="3272" y="1588021"/>
          <a:ext cx="718869" cy="107830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DE8913-B738-49F7-A888-94792289C278}">
      <dsp:nvSpPr>
        <dsp:cNvPr id="0" name=""/>
        <dsp:cNvSpPr/>
      </dsp:nvSpPr>
      <dsp:spPr>
        <a:xfrm>
          <a:off x="3704468" y="1736359"/>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err="1"/>
            <a:t>Madjid</a:t>
          </a:r>
          <a:r>
            <a:rPr lang="en-US" sz="900" b="1" kern="1200"/>
            <a:t> “MJ” Karimi, PhD, CPH</a:t>
          </a:r>
        </a:p>
        <a:p>
          <a:pPr marL="0" lvl="0" indent="0" algn="l" defTabSz="400050">
            <a:lnSpc>
              <a:spcPct val="90000"/>
            </a:lnSpc>
            <a:spcBef>
              <a:spcPct val="0"/>
            </a:spcBef>
            <a:spcAft>
              <a:spcPct val="35000"/>
            </a:spcAft>
            <a:buNone/>
          </a:pPr>
          <a:r>
            <a:rPr lang="en-US" sz="900" b="0" kern="1200"/>
            <a:t>Assistant Secretary for Planning and Evaluation</a:t>
          </a:r>
        </a:p>
        <a:p>
          <a:pPr marL="0" lvl="0" indent="0" algn="l" defTabSz="400050">
            <a:lnSpc>
              <a:spcPct val="90000"/>
            </a:lnSpc>
            <a:spcBef>
              <a:spcPct val="0"/>
            </a:spcBef>
            <a:spcAft>
              <a:spcPct val="35000"/>
            </a:spcAft>
            <a:buNone/>
          </a:pPr>
          <a:r>
            <a:rPr lang="en-US" sz="900" kern="1200"/>
            <a:t>Division of Health Care Quality and Outcomes, Office of Health Policy, ASPE</a:t>
          </a:r>
        </a:p>
        <a:p>
          <a:pPr marL="0" lvl="0" indent="0" algn="l" defTabSz="400050">
            <a:lnSpc>
              <a:spcPct val="90000"/>
            </a:lnSpc>
            <a:spcBef>
              <a:spcPct val="0"/>
            </a:spcBef>
            <a:spcAft>
              <a:spcPct val="35000"/>
            </a:spcAft>
            <a:buNone/>
          </a:pPr>
          <a:r>
            <a:rPr lang="en-US" sz="900" kern="1200"/>
            <a:t>U.S. Department of Health and Human Services </a:t>
          </a:r>
        </a:p>
        <a:p>
          <a:pPr marL="0" lvl="0" indent="0" algn="l" defTabSz="400050">
            <a:lnSpc>
              <a:spcPct val="90000"/>
            </a:lnSpc>
            <a:spcBef>
              <a:spcPct val="0"/>
            </a:spcBef>
            <a:spcAft>
              <a:spcPct val="35000"/>
            </a:spcAft>
            <a:buNone/>
          </a:pPr>
          <a:endParaRPr lang="en-US" sz="900" kern="1200"/>
        </a:p>
      </dsp:txBody>
      <dsp:txXfrm>
        <a:off x="3704468" y="1736359"/>
        <a:ext cx="3286262" cy="1026956"/>
      </dsp:txXfrm>
    </dsp:sp>
    <dsp:sp modelId="{7AA461A8-3AE6-4142-9BAF-F6291D00FCEE}">
      <dsp:nvSpPr>
        <dsp:cNvPr id="0" name=""/>
        <dsp:cNvSpPr/>
      </dsp:nvSpPr>
      <dsp:spPr>
        <a:xfrm>
          <a:off x="3567541" y="1588021"/>
          <a:ext cx="718869" cy="107830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A6009-03ED-4BE0-B2E6-AD7856CDA623}">
      <dsp:nvSpPr>
        <dsp:cNvPr id="0" name=""/>
        <dsp:cNvSpPr/>
      </dsp:nvSpPr>
      <dsp:spPr>
        <a:xfrm>
          <a:off x="7268737" y="1736359"/>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err="1"/>
            <a:t>Euny</a:t>
          </a:r>
          <a:r>
            <a:rPr lang="en-US" sz="900" b="1" kern="1200"/>
            <a:t> C. Lee, PhD, MS, BA</a:t>
          </a:r>
        </a:p>
        <a:p>
          <a:pPr marL="0" lvl="0" indent="0" algn="l" defTabSz="400050">
            <a:lnSpc>
              <a:spcPct val="90000"/>
            </a:lnSpc>
            <a:spcBef>
              <a:spcPct val="0"/>
            </a:spcBef>
            <a:spcAft>
              <a:spcPct val="35000"/>
            </a:spcAft>
            <a:buNone/>
          </a:pPr>
          <a:r>
            <a:rPr lang="en-US" sz="900" kern="1200"/>
            <a:t>CDC Public Health Informatics Fellow, ASPE</a:t>
          </a:r>
        </a:p>
        <a:p>
          <a:pPr marL="0" lvl="0" indent="0" algn="l" defTabSz="400050">
            <a:lnSpc>
              <a:spcPct val="90000"/>
            </a:lnSpc>
            <a:spcBef>
              <a:spcPct val="0"/>
            </a:spcBef>
            <a:spcAft>
              <a:spcPct val="35000"/>
            </a:spcAft>
            <a:buNone/>
          </a:pPr>
          <a:r>
            <a:rPr lang="en-US" sz="900" kern="1200"/>
            <a:t>U.S. Department of Health and Human Services</a:t>
          </a:r>
        </a:p>
      </dsp:txBody>
      <dsp:txXfrm>
        <a:off x="7268737" y="1736359"/>
        <a:ext cx="3286262" cy="1026956"/>
      </dsp:txXfrm>
    </dsp:sp>
    <dsp:sp modelId="{6F60E9EF-D8C3-4137-A725-FC4262487D69}">
      <dsp:nvSpPr>
        <dsp:cNvPr id="0" name=""/>
        <dsp:cNvSpPr/>
      </dsp:nvSpPr>
      <dsp:spPr>
        <a:xfrm>
          <a:off x="7131809" y="1588021"/>
          <a:ext cx="718869" cy="1078304"/>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1B276-2B0A-442C-AFA0-B7457F6C80D6}">
      <dsp:nvSpPr>
        <dsp:cNvPr id="0" name=""/>
        <dsp:cNvSpPr/>
      </dsp:nvSpPr>
      <dsp:spPr>
        <a:xfrm>
          <a:off x="3704468" y="3029184"/>
          <a:ext cx="3286262" cy="10269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95592"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t>Karen Onyeije, JD, LLM, BS</a:t>
          </a:r>
        </a:p>
        <a:p>
          <a:pPr marL="0" lvl="0" indent="0" algn="l" defTabSz="400050">
            <a:lnSpc>
              <a:spcPct val="90000"/>
            </a:lnSpc>
            <a:spcBef>
              <a:spcPct val="0"/>
            </a:spcBef>
            <a:spcAft>
              <a:spcPct val="35000"/>
            </a:spcAft>
            <a:buNone/>
          </a:pPr>
          <a:r>
            <a:rPr lang="en-US" sz="900" kern="1200"/>
            <a:t>Acting Deputy General Counsel, FCC</a:t>
          </a:r>
        </a:p>
        <a:p>
          <a:pPr marL="0" lvl="0" indent="0" algn="l" defTabSz="400050">
            <a:lnSpc>
              <a:spcPct val="90000"/>
            </a:lnSpc>
            <a:spcBef>
              <a:spcPct val="0"/>
            </a:spcBef>
            <a:spcAft>
              <a:spcPct val="35000"/>
            </a:spcAft>
            <a:buNone/>
          </a:pPr>
          <a:r>
            <a:rPr lang="en-US" sz="900" kern="1200"/>
            <a:t>Chief of Staff, Connect2Health</a:t>
          </a:r>
          <a:r>
            <a:rPr lang="en-US" sz="900" kern="1200" baseline="30000"/>
            <a:t>FCC </a:t>
          </a:r>
          <a:r>
            <a:rPr lang="en-US" sz="900" kern="1200"/>
            <a:t>Task Force</a:t>
          </a:r>
        </a:p>
      </dsp:txBody>
      <dsp:txXfrm>
        <a:off x="3704468" y="3029184"/>
        <a:ext cx="3286262" cy="1026956"/>
      </dsp:txXfrm>
    </dsp:sp>
    <dsp:sp modelId="{FC1F310E-E109-4C36-99AA-EB860211A5F1}">
      <dsp:nvSpPr>
        <dsp:cNvPr id="0" name=""/>
        <dsp:cNvSpPr/>
      </dsp:nvSpPr>
      <dsp:spPr>
        <a:xfrm>
          <a:off x="3567541" y="2880846"/>
          <a:ext cx="718869" cy="1078304"/>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15F2C-29A3-4D2A-9B53-84C932DF30D1}">
      <dsp:nvSpPr>
        <dsp:cNvPr id="0" name=""/>
        <dsp:cNvSpPr/>
      </dsp:nvSpPr>
      <dsp:spPr>
        <a:xfrm>
          <a:off x="31048" y="1695628"/>
          <a:ext cx="8154804" cy="236970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05077"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b="1" kern="1200"/>
            <a:t>Commissioner Brendan </a:t>
          </a:r>
          <a:r>
            <a:rPr lang="en-US" sz="4300" b="1" kern="1200" err="1"/>
            <a:t>Carr</a:t>
          </a:r>
          <a:endParaRPr lang="en-US" sz="4300" b="1" kern="1200"/>
        </a:p>
        <a:p>
          <a:pPr marL="0" lvl="0" indent="0" algn="l" defTabSz="1911350">
            <a:lnSpc>
              <a:spcPct val="90000"/>
            </a:lnSpc>
            <a:spcBef>
              <a:spcPct val="0"/>
            </a:spcBef>
            <a:spcAft>
              <a:spcPct val="35000"/>
            </a:spcAft>
            <a:buNone/>
          </a:pPr>
          <a:r>
            <a:rPr lang="en-US" sz="4300" kern="1200"/>
            <a:t>FCC </a:t>
          </a:r>
        </a:p>
      </dsp:txBody>
      <dsp:txXfrm>
        <a:off x="31048" y="1695628"/>
        <a:ext cx="8154804" cy="2369700"/>
      </dsp:txXfrm>
    </dsp:sp>
    <dsp:sp modelId="{781D525D-008D-41A8-B437-985330A88D0A}">
      <dsp:nvSpPr>
        <dsp:cNvPr id="0" name=""/>
        <dsp:cNvSpPr/>
      </dsp:nvSpPr>
      <dsp:spPr>
        <a:xfrm>
          <a:off x="968" y="1353337"/>
          <a:ext cx="1658790" cy="248818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1D0AB-16B7-4D17-8EA5-DF7ED34E1EC6}">
      <dsp:nvSpPr>
        <dsp:cNvPr id="0" name=""/>
        <dsp:cNvSpPr/>
      </dsp:nvSpPr>
      <dsp:spPr>
        <a:xfrm>
          <a:off x="0" y="502"/>
          <a:ext cx="5201630" cy="117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BDF0F1-3D86-4C6B-9359-158291B915E3}">
      <dsp:nvSpPr>
        <dsp:cNvPr id="0" name=""/>
        <dsp:cNvSpPr/>
      </dsp:nvSpPr>
      <dsp:spPr>
        <a:xfrm>
          <a:off x="355903" y="265224"/>
          <a:ext cx="647096" cy="6470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E8D3D5-76A8-4463-98A0-72E8A40CBBA6}">
      <dsp:nvSpPr>
        <dsp:cNvPr id="0" name=""/>
        <dsp:cNvSpPr/>
      </dsp:nvSpPr>
      <dsp:spPr>
        <a:xfrm>
          <a:off x="1358902" y="502"/>
          <a:ext cx="3842728" cy="117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17" tIns="124517" rIns="124517" bIns="124517" numCol="1" spcCol="1270" anchor="ctr" anchorCtr="0">
          <a:noAutofit/>
        </a:bodyPr>
        <a:lstStyle/>
        <a:p>
          <a:pPr marL="0" lvl="0" indent="0" algn="l" defTabSz="755650">
            <a:lnSpc>
              <a:spcPct val="90000"/>
            </a:lnSpc>
            <a:spcBef>
              <a:spcPct val="0"/>
            </a:spcBef>
            <a:spcAft>
              <a:spcPct val="35000"/>
            </a:spcAft>
            <a:buNone/>
          </a:pPr>
          <a:r>
            <a:rPr lang="en-US" sz="1700" b="1" kern="1200"/>
            <a:t>ACCESS</a:t>
          </a:r>
        </a:p>
      </dsp:txBody>
      <dsp:txXfrm>
        <a:off x="1358902" y="502"/>
        <a:ext cx="3842728" cy="1176538"/>
      </dsp:txXfrm>
    </dsp:sp>
    <dsp:sp modelId="{A587C79A-4B01-4607-A4D2-6749C65DBF63}">
      <dsp:nvSpPr>
        <dsp:cNvPr id="0" name=""/>
        <dsp:cNvSpPr/>
      </dsp:nvSpPr>
      <dsp:spPr>
        <a:xfrm>
          <a:off x="0" y="1471176"/>
          <a:ext cx="5201630" cy="117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335CD-F09C-4A2B-9108-7D517A6ECAB2}">
      <dsp:nvSpPr>
        <dsp:cNvPr id="0" name=""/>
        <dsp:cNvSpPr/>
      </dsp:nvSpPr>
      <dsp:spPr>
        <a:xfrm>
          <a:off x="355903" y="1735897"/>
          <a:ext cx="647096" cy="647096"/>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4EB4E8-C72E-48C7-88FF-796CA6A18B48}">
      <dsp:nvSpPr>
        <dsp:cNvPr id="0" name=""/>
        <dsp:cNvSpPr/>
      </dsp:nvSpPr>
      <dsp:spPr>
        <a:xfrm>
          <a:off x="1358902" y="1471176"/>
          <a:ext cx="3842728" cy="117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17" tIns="124517" rIns="124517" bIns="124517" numCol="1" spcCol="1270" anchor="ctr" anchorCtr="0">
          <a:noAutofit/>
        </a:bodyPr>
        <a:lstStyle/>
        <a:p>
          <a:pPr marL="0" lvl="0" indent="0" algn="l" defTabSz="755650">
            <a:lnSpc>
              <a:spcPct val="90000"/>
            </a:lnSpc>
            <a:spcBef>
              <a:spcPct val="0"/>
            </a:spcBef>
            <a:spcAft>
              <a:spcPct val="35000"/>
            </a:spcAft>
            <a:buNone/>
          </a:pPr>
          <a:r>
            <a:rPr lang="en-US" sz="1700" b="1" kern="1200"/>
            <a:t>QUALITY</a:t>
          </a:r>
        </a:p>
      </dsp:txBody>
      <dsp:txXfrm>
        <a:off x="1358902" y="1471176"/>
        <a:ext cx="3842728" cy="1176538"/>
      </dsp:txXfrm>
    </dsp:sp>
    <dsp:sp modelId="{585A663F-8B4B-470B-817A-96C6B5EA1699}">
      <dsp:nvSpPr>
        <dsp:cNvPr id="0" name=""/>
        <dsp:cNvSpPr/>
      </dsp:nvSpPr>
      <dsp:spPr>
        <a:xfrm>
          <a:off x="0" y="2941850"/>
          <a:ext cx="5201630" cy="11765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0A364C-89AC-4C6B-B689-75298A1A847E}">
      <dsp:nvSpPr>
        <dsp:cNvPr id="0" name=""/>
        <dsp:cNvSpPr/>
      </dsp:nvSpPr>
      <dsp:spPr>
        <a:xfrm>
          <a:off x="355903" y="3206571"/>
          <a:ext cx="647096" cy="64709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E73AAA-B23E-455A-8617-17A56867E826}">
      <dsp:nvSpPr>
        <dsp:cNvPr id="0" name=""/>
        <dsp:cNvSpPr/>
      </dsp:nvSpPr>
      <dsp:spPr>
        <a:xfrm>
          <a:off x="1358902" y="2941850"/>
          <a:ext cx="3842728" cy="1176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517" tIns="124517" rIns="124517" bIns="124517" numCol="1" spcCol="1270" anchor="ctr" anchorCtr="0">
          <a:noAutofit/>
        </a:bodyPr>
        <a:lstStyle/>
        <a:p>
          <a:pPr marL="0" lvl="0" indent="0" algn="l" defTabSz="755650">
            <a:lnSpc>
              <a:spcPct val="90000"/>
            </a:lnSpc>
            <a:spcBef>
              <a:spcPct val="0"/>
            </a:spcBef>
            <a:spcAft>
              <a:spcPct val="35000"/>
            </a:spcAft>
            <a:buNone/>
          </a:pPr>
          <a:endParaRPr lang="en-US" sz="1700" b="1" kern="1200"/>
        </a:p>
        <a:p>
          <a:pPr marL="0" lvl="0" indent="0" algn="l" defTabSz="755650">
            <a:lnSpc>
              <a:spcPct val="90000"/>
            </a:lnSpc>
            <a:spcBef>
              <a:spcPct val="0"/>
            </a:spcBef>
            <a:spcAft>
              <a:spcPct val="35000"/>
            </a:spcAft>
            <a:buNone/>
          </a:pPr>
          <a:r>
            <a:rPr lang="en-US" sz="1700" b="1" kern="1200"/>
            <a:t>BARRIERS </a:t>
          </a:r>
        </a:p>
        <a:p>
          <a:pPr marL="0" lvl="0" indent="0" algn="l" defTabSz="755650">
            <a:lnSpc>
              <a:spcPct val="90000"/>
            </a:lnSpc>
            <a:spcBef>
              <a:spcPct val="0"/>
            </a:spcBef>
            <a:spcAft>
              <a:spcPct val="35000"/>
            </a:spcAft>
            <a:buNone/>
          </a:pPr>
          <a:endParaRPr lang="en-US" sz="1700" kern="1200"/>
        </a:p>
      </dsp:txBody>
      <dsp:txXfrm>
        <a:off x="1358902" y="2941850"/>
        <a:ext cx="3842728" cy="11765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24F82C-D0F7-49E9-8AF5-46C80ED31D6B}">
      <dsp:nvSpPr>
        <dsp:cNvPr id="0" name=""/>
        <dsp:cNvSpPr/>
      </dsp:nvSpPr>
      <dsp:spPr>
        <a:xfrm>
          <a:off x="451557" y="485677"/>
          <a:ext cx="1098000" cy="1098000"/>
        </a:xfrm>
        <a:prstGeom prst="round2DiagRect">
          <a:avLst>
            <a:gd name="adj1" fmla="val 29727"/>
            <a:gd name="adj2" fmla="val 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DFA27-D6FB-472C-93AB-AB89665A8145}">
      <dsp:nvSpPr>
        <dsp:cNvPr id="0" name=""/>
        <dsp:cNvSpPr/>
      </dsp:nvSpPr>
      <dsp:spPr>
        <a:xfrm>
          <a:off x="685557" y="719677"/>
          <a:ext cx="630000" cy="630000"/>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7BF7AC-307B-4D8C-9339-478151B2BFE0}">
      <dsp:nvSpPr>
        <dsp:cNvPr id="0" name=""/>
        <dsp:cNvSpPr/>
      </dsp:nvSpPr>
      <dsp:spPr>
        <a:xfrm>
          <a:off x="100557" y="1925677"/>
          <a:ext cx="180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response rate ranges from 1.3 percent to 10.3 percent, depending on the week</a:t>
          </a:r>
        </a:p>
      </dsp:txBody>
      <dsp:txXfrm>
        <a:off x="100557" y="1925677"/>
        <a:ext cx="1800000" cy="1102500"/>
      </dsp:txXfrm>
    </dsp:sp>
    <dsp:sp modelId="{71FA01C9-B959-4D16-A481-61779B5C425F}">
      <dsp:nvSpPr>
        <dsp:cNvPr id="0" name=""/>
        <dsp:cNvSpPr/>
      </dsp:nvSpPr>
      <dsp:spPr>
        <a:xfrm>
          <a:off x="2566557" y="485677"/>
          <a:ext cx="1098000" cy="1098000"/>
        </a:xfrm>
        <a:prstGeom prst="round2DiagRect">
          <a:avLst>
            <a:gd name="adj1" fmla="val 29727"/>
            <a:gd name="adj2" fmla="val 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2322D-597B-4127-96C8-6C40C4D4B039}">
      <dsp:nvSpPr>
        <dsp:cNvPr id="0" name=""/>
        <dsp:cNvSpPr/>
      </dsp:nvSpPr>
      <dsp:spPr>
        <a:xfrm>
          <a:off x="2800557" y="719677"/>
          <a:ext cx="630000" cy="630000"/>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636870-C964-486F-A284-CF60BDD037F9}">
      <dsp:nvSpPr>
        <dsp:cNvPr id="0" name=""/>
        <dsp:cNvSpPr/>
      </dsp:nvSpPr>
      <dsp:spPr>
        <a:xfrm>
          <a:off x="2215557" y="1925677"/>
          <a:ext cx="180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non-response bias</a:t>
          </a:r>
        </a:p>
        <a:p>
          <a:pPr marL="0" lvl="0" indent="0" algn="ctr" defTabSz="622300">
            <a:lnSpc>
              <a:spcPct val="100000"/>
            </a:lnSpc>
            <a:spcBef>
              <a:spcPct val="0"/>
            </a:spcBef>
            <a:spcAft>
              <a:spcPct val="35000"/>
            </a:spcAft>
            <a:buNone/>
            <a:defRPr cap="all"/>
          </a:pPr>
          <a:r>
            <a:rPr lang="en-US" sz="1400" kern="1200"/>
            <a:t>(technology access</a:t>
          </a:r>
          <a:r>
            <a:rPr lang="en-US" sz="1100" kern="1200"/>
            <a:t>)</a:t>
          </a:r>
        </a:p>
      </dsp:txBody>
      <dsp:txXfrm>
        <a:off x="2215557" y="1925677"/>
        <a:ext cx="1800000" cy="1102500"/>
      </dsp:txXfrm>
    </dsp:sp>
    <dsp:sp modelId="{AC74372C-4AF4-4A5C-B4F5-9B1638BEA2C6}">
      <dsp:nvSpPr>
        <dsp:cNvPr id="0" name=""/>
        <dsp:cNvSpPr/>
      </dsp:nvSpPr>
      <dsp:spPr>
        <a:xfrm>
          <a:off x="4681557" y="485677"/>
          <a:ext cx="1098000" cy="1098000"/>
        </a:xfrm>
        <a:prstGeom prst="round2DiagRect">
          <a:avLst>
            <a:gd name="adj1" fmla="val 29727"/>
            <a:gd name="adj2" fmla="val 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42B64-D3B8-4769-BAAA-89ADF28A5709}">
      <dsp:nvSpPr>
        <dsp:cNvPr id="0" name=""/>
        <dsp:cNvSpPr/>
      </dsp:nvSpPr>
      <dsp:spPr>
        <a:xfrm>
          <a:off x="5063027" y="686886"/>
          <a:ext cx="630000" cy="630000"/>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3D0D55-3802-4598-852C-FE15BCC716CF}">
      <dsp:nvSpPr>
        <dsp:cNvPr id="0" name=""/>
        <dsp:cNvSpPr/>
      </dsp:nvSpPr>
      <dsp:spPr>
        <a:xfrm>
          <a:off x="4330557" y="1925677"/>
          <a:ext cx="180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Reflection of groups that are more likely to use any health care</a:t>
          </a:r>
        </a:p>
      </dsp:txBody>
      <dsp:txXfrm>
        <a:off x="4330557" y="1925677"/>
        <a:ext cx="1800000" cy="1102500"/>
      </dsp:txXfrm>
    </dsp:sp>
    <dsp:sp modelId="{41783F7C-6C52-47AB-9203-9E6FEF79FD2B}">
      <dsp:nvSpPr>
        <dsp:cNvPr id="0" name=""/>
        <dsp:cNvSpPr/>
      </dsp:nvSpPr>
      <dsp:spPr>
        <a:xfrm>
          <a:off x="6892358" y="489421"/>
          <a:ext cx="1098000" cy="1098000"/>
        </a:xfrm>
        <a:prstGeom prst="round2DiagRect">
          <a:avLst>
            <a:gd name="adj1" fmla="val 29727"/>
            <a:gd name="adj2" fmla="val 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3AC15C-AC8C-43EB-92EE-92F0C97CA78B}">
      <dsp:nvSpPr>
        <dsp:cNvPr id="0" name=""/>
        <dsp:cNvSpPr/>
      </dsp:nvSpPr>
      <dsp:spPr>
        <a:xfrm>
          <a:off x="7030557" y="71967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DCD343-41C7-4D71-B76F-1C51C7A5CA83}">
      <dsp:nvSpPr>
        <dsp:cNvPr id="0" name=""/>
        <dsp:cNvSpPr/>
      </dsp:nvSpPr>
      <dsp:spPr>
        <a:xfrm>
          <a:off x="6445557" y="1925677"/>
          <a:ext cx="1800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endParaRPr lang="en-US" sz="3200" kern="1200"/>
        </a:p>
      </dsp:txBody>
      <dsp:txXfrm>
        <a:off x="6445557" y="1925677"/>
        <a:ext cx="1800000" cy="110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DDB727-8032-4FF3-8AD1-600CA4069F55}">
      <dsp:nvSpPr>
        <dsp:cNvPr id="0" name=""/>
        <dsp:cNvSpPr/>
      </dsp:nvSpPr>
      <dsp:spPr>
        <a:xfrm>
          <a:off x="0" y="0"/>
          <a:ext cx="9843247" cy="1391913"/>
        </a:xfrm>
        <a:prstGeom prst="roundRect">
          <a:avLst>
            <a:gd name="adj" fmla="val 10000"/>
          </a:avLst>
        </a:prstGeom>
        <a:solidFill>
          <a:srgbClr val="C0CDD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kern="1200">
              <a:solidFill>
                <a:schemeClr val="tx1"/>
              </a:solidFill>
            </a:rPr>
            <a:t>Video appointments require more complex setup, video-enabled devices, and broadband internet access, which may present barriers for older adults, lower income households, and those with limited English proficiency</a:t>
          </a:r>
          <a:endParaRPr lang="en-US" sz="2100" kern="1200">
            <a:solidFill>
              <a:schemeClr val="tx1"/>
            </a:solidFill>
          </a:endParaRPr>
        </a:p>
      </dsp:txBody>
      <dsp:txXfrm>
        <a:off x="2107840" y="0"/>
        <a:ext cx="7735406" cy="1391913"/>
      </dsp:txXfrm>
    </dsp:sp>
    <dsp:sp modelId="{8CE30EC4-F7BC-4B0C-BC53-DA585DB8CA73}">
      <dsp:nvSpPr>
        <dsp:cNvPr id="0" name=""/>
        <dsp:cNvSpPr/>
      </dsp:nvSpPr>
      <dsp:spPr>
        <a:xfrm>
          <a:off x="850966" y="139191"/>
          <a:ext cx="545099" cy="1113531"/>
        </a:xfrm>
        <a:prstGeom prst="roundRect">
          <a:avLst>
            <a:gd name="adj" fmla="val 10000"/>
          </a:avLst>
        </a:prstGeom>
        <a:blipFill>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53000" r="-53000"/>
          </a:stretch>
        </a:blipFill>
        <a:ln>
          <a:noFill/>
        </a:ln>
        <a:effectLst/>
      </dsp:spPr>
      <dsp:style>
        <a:lnRef idx="0">
          <a:scrgbClr r="0" g="0" b="0"/>
        </a:lnRef>
        <a:fillRef idx="1">
          <a:scrgbClr r="0" g="0" b="0"/>
        </a:fillRef>
        <a:effectRef idx="2">
          <a:scrgbClr r="0" g="0" b="0"/>
        </a:effectRef>
        <a:fontRef idx="minor"/>
      </dsp:style>
    </dsp:sp>
    <dsp:sp modelId="{3971CF3D-0560-4F02-A244-7555A57AFF29}">
      <dsp:nvSpPr>
        <dsp:cNvPr id="0" name=""/>
        <dsp:cNvSpPr/>
      </dsp:nvSpPr>
      <dsp:spPr>
        <a:xfrm>
          <a:off x="0" y="1531105"/>
          <a:ext cx="9843247" cy="1391913"/>
        </a:xfrm>
        <a:prstGeom prst="roundRect">
          <a:avLst>
            <a:gd name="adj" fmla="val 10000"/>
          </a:avLst>
        </a:prstGeom>
        <a:solidFill>
          <a:srgbClr val="C0CDD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solidFill>
                <a:schemeClr val="tx1"/>
              </a:solidFill>
            </a:rPr>
            <a:t>Almost $1 billion from the American Rescue Plan of 2021 was distributed to nearly 1,300 HRSA-funded health centers in all 50 states, the District of Columbia, and the U.S. territories to support a wide range of projects, including access to telehealth</a:t>
          </a:r>
        </a:p>
      </dsp:txBody>
      <dsp:txXfrm>
        <a:off x="2107840" y="1531105"/>
        <a:ext cx="7735406" cy="1391913"/>
      </dsp:txXfrm>
    </dsp:sp>
    <dsp:sp modelId="{BFC98544-812B-416A-93B5-7A5D61624A82}">
      <dsp:nvSpPr>
        <dsp:cNvPr id="0" name=""/>
        <dsp:cNvSpPr/>
      </dsp:nvSpPr>
      <dsp:spPr>
        <a:xfrm>
          <a:off x="856153" y="1670296"/>
          <a:ext cx="534724" cy="1113531"/>
        </a:xfrm>
        <a:prstGeom prst="roundRect">
          <a:avLst>
            <a:gd name="adj" fmla="val 10000"/>
          </a:avLst>
        </a:prstGeom>
        <a:blipFill>
          <a:blip xmlns:r="http://schemas.openxmlformats.org/officeDocument/2006/relationships" r:embed="rId2">
            <a:duotone>
              <a:schemeClr val="accent1">
                <a:hueOff val="19483"/>
                <a:satOff val="-1064"/>
                <a:lumOff val="6967"/>
                <a:alphaOff val="0"/>
                <a:shade val="20000"/>
                <a:satMod val="200000"/>
              </a:schemeClr>
              <a:schemeClr val="accent1">
                <a:hueOff val="19483"/>
                <a:satOff val="-1064"/>
                <a:lumOff val="6967"/>
                <a:alphaOff val="0"/>
                <a:tint val="12000"/>
                <a:satMod val="190000"/>
              </a:schemeClr>
            </a:duotone>
            <a:extLst>
              <a:ext uri="{28A0092B-C50C-407E-A947-70E740481C1C}">
                <a14:useLocalDpi xmlns:a14="http://schemas.microsoft.com/office/drawing/2010/main" val="0"/>
              </a:ext>
            </a:extLst>
          </a:blip>
          <a:srcRect/>
          <a:stretch>
            <a:fillRect l="-82000" r="-82000"/>
          </a:stretch>
        </a:blipFill>
        <a:ln>
          <a:noFill/>
        </a:ln>
        <a:effectLst/>
      </dsp:spPr>
      <dsp:style>
        <a:lnRef idx="0">
          <a:scrgbClr r="0" g="0" b="0"/>
        </a:lnRef>
        <a:fillRef idx="1">
          <a:scrgbClr r="0" g="0" b="0"/>
        </a:fillRef>
        <a:effectRef idx="2">
          <a:scrgbClr r="0" g="0" b="0"/>
        </a:effectRef>
        <a:fontRef idx="minor"/>
      </dsp:style>
    </dsp:sp>
    <dsp:sp modelId="{00D7F15D-D4FA-402A-88B5-CF02A2B1C2A2}">
      <dsp:nvSpPr>
        <dsp:cNvPr id="0" name=""/>
        <dsp:cNvSpPr/>
      </dsp:nvSpPr>
      <dsp:spPr>
        <a:xfrm>
          <a:off x="0" y="3062210"/>
          <a:ext cx="9843247" cy="1391913"/>
        </a:xfrm>
        <a:prstGeom prst="roundRect">
          <a:avLst>
            <a:gd name="adj" fmla="val 10000"/>
          </a:avLst>
        </a:prstGeom>
        <a:solidFill>
          <a:srgbClr val="C0CDD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solidFill>
                <a:schemeClr val="tx1"/>
              </a:solidFill>
            </a:rPr>
            <a:t>Policy efforts to ensure equitable access to telehealth, in particular video-enabled telehealth, are needed to ensure that disparities that emerged during the pandemic do not become permanent</a:t>
          </a:r>
        </a:p>
      </dsp:txBody>
      <dsp:txXfrm>
        <a:off x="2107840" y="3062210"/>
        <a:ext cx="7735406" cy="1391913"/>
      </dsp:txXfrm>
    </dsp:sp>
    <dsp:sp modelId="{5009EEF3-F9A0-425C-A896-C50A8BAEF658}">
      <dsp:nvSpPr>
        <dsp:cNvPr id="0" name=""/>
        <dsp:cNvSpPr/>
      </dsp:nvSpPr>
      <dsp:spPr>
        <a:xfrm>
          <a:off x="856153" y="3201401"/>
          <a:ext cx="534724" cy="1113531"/>
        </a:xfrm>
        <a:prstGeom prst="roundRect">
          <a:avLst>
            <a:gd name="adj" fmla="val 10000"/>
          </a:avLst>
        </a:prstGeom>
        <a:blipFill>
          <a:blip xmlns:r="http://schemas.openxmlformats.org/officeDocument/2006/relationships" r:embed="rId3">
            <a:duotone>
              <a:schemeClr val="accent1">
                <a:hueOff val="38967"/>
                <a:satOff val="-2128"/>
                <a:lumOff val="13935"/>
                <a:alphaOff val="0"/>
                <a:shade val="20000"/>
                <a:satMod val="200000"/>
              </a:schemeClr>
              <a:schemeClr val="accent1">
                <a:hueOff val="38967"/>
                <a:satOff val="-2128"/>
                <a:lumOff val="13935"/>
                <a:alphaOff val="0"/>
                <a:tint val="12000"/>
                <a:satMod val="190000"/>
              </a:schemeClr>
            </a:duotone>
            <a:extLst>
              <a:ext uri="{28A0092B-C50C-407E-A947-70E740481C1C}">
                <a14:useLocalDpi xmlns:a14="http://schemas.microsoft.com/office/drawing/2010/main" val="0"/>
              </a:ext>
            </a:extLst>
          </a:blip>
          <a:srcRect/>
          <a:stretch>
            <a:fillRect l="-33000" r="-33000"/>
          </a:stretch>
        </a:blipFill>
        <a:ln>
          <a:noFill/>
        </a:ln>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72A0D-3464-4474-8392-031CCD49FE42}">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David Ahern, PhD</a:t>
          </a:r>
        </a:p>
        <a:p>
          <a:pPr marL="0" lvl="0" indent="0" algn="l" defTabSz="622300">
            <a:lnSpc>
              <a:spcPct val="90000"/>
            </a:lnSpc>
            <a:spcBef>
              <a:spcPct val="0"/>
            </a:spcBef>
            <a:spcAft>
              <a:spcPct val="35000"/>
            </a:spcAft>
            <a:buNone/>
          </a:pPr>
          <a:r>
            <a:rPr lang="en-US" sz="1400" kern="1200"/>
            <a:t>Senior Advisor</a:t>
          </a:r>
        </a:p>
        <a:p>
          <a:pPr marL="0" lvl="0" indent="0" algn="l" defTabSz="622300">
            <a:lnSpc>
              <a:spcPct val="90000"/>
            </a:lnSpc>
            <a:spcBef>
              <a:spcPct val="0"/>
            </a:spcBef>
            <a:spcAft>
              <a:spcPct val="35000"/>
            </a:spcAft>
            <a:buNone/>
          </a:pPr>
          <a:r>
            <a:rPr lang="en-US" sz="1400" kern="1200"/>
            <a:t>Connect2Health</a:t>
          </a:r>
          <a:r>
            <a:rPr lang="en-US" sz="1400" kern="1200" baseline="30000"/>
            <a:t>FCC</a:t>
          </a:r>
          <a:r>
            <a:rPr lang="en-US" sz="1400" kern="1200"/>
            <a:t> Task Force</a:t>
          </a:r>
        </a:p>
        <a:p>
          <a:pPr marL="0" lvl="0" indent="0" algn="l" defTabSz="622300">
            <a:lnSpc>
              <a:spcPct val="90000"/>
            </a:lnSpc>
            <a:spcBef>
              <a:spcPct val="0"/>
            </a:spcBef>
            <a:spcAft>
              <a:spcPct val="35000"/>
            </a:spcAft>
            <a:buNone/>
          </a:pPr>
          <a:r>
            <a:rPr lang="en-US" sz="1400" kern="1200"/>
            <a:t>FCC</a:t>
          </a:r>
        </a:p>
        <a:p>
          <a:pPr marL="0" lvl="0" indent="0" algn="l" defTabSz="622300">
            <a:lnSpc>
              <a:spcPct val="90000"/>
            </a:lnSpc>
            <a:spcBef>
              <a:spcPct val="0"/>
            </a:spcBef>
            <a:spcAft>
              <a:spcPct val="35000"/>
            </a:spcAft>
            <a:buNone/>
          </a:pPr>
          <a:endParaRPr lang="en-US" sz="1400" kern="1200"/>
        </a:p>
      </dsp:txBody>
      <dsp:txXfrm>
        <a:off x="2508545" y="280078"/>
        <a:ext cx="5737574" cy="1792991"/>
      </dsp:txXfrm>
    </dsp:sp>
    <dsp:sp modelId="{25389506-0D58-46C2-A27C-D1F8BFACBBB9}">
      <dsp:nvSpPr>
        <dsp:cNvPr id="0" name=""/>
        <dsp:cNvSpPr/>
      </dsp:nvSpPr>
      <dsp:spPr>
        <a:xfrm>
          <a:off x="2269480" y="21090"/>
          <a:ext cx="1255094" cy="188264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62A4C-BABD-40F2-B6DE-38FC3B03BCAD}">
      <dsp:nvSpPr>
        <dsp:cNvPr id="0" name=""/>
        <dsp:cNvSpPr/>
      </dsp:nvSpPr>
      <dsp:spPr>
        <a:xfrm>
          <a:off x="2508545" y="2537255"/>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Donald Berwick, MD, MPP, FRCP, KBE</a:t>
          </a:r>
        </a:p>
        <a:p>
          <a:pPr marL="0" lvl="0" indent="0" algn="l" defTabSz="622300">
            <a:lnSpc>
              <a:spcPct val="90000"/>
            </a:lnSpc>
            <a:spcBef>
              <a:spcPct val="0"/>
            </a:spcBef>
            <a:spcAft>
              <a:spcPct val="35000"/>
            </a:spcAft>
            <a:buNone/>
          </a:pPr>
          <a:r>
            <a:rPr lang="en-US" sz="1400" kern="1200"/>
            <a:t>President Emeritus and Senior Fellow, Institute for Healthcare Improvement</a:t>
          </a:r>
        </a:p>
        <a:p>
          <a:pPr marL="0" lvl="0" indent="0" algn="l" defTabSz="622300">
            <a:lnSpc>
              <a:spcPct val="90000"/>
            </a:lnSpc>
            <a:spcBef>
              <a:spcPct val="0"/>
            </a:spcBef>
            <a:spcAft>
              <a:spcPct val="35000"/>
            </a:spcAft>
            <a:buNone/>
          </a:pPr>
          <a:r>
            <a:rPr lang="en-US" sz="1400" kern="1200"/>
            <a:t>Faculty, Department of Health Care Policy, Harvard Medical School</a:t>
          </a:r>
        </a:p>
        <a:p>
          <a:pPr marL="0" lvl="0" indent="0" algn="l" defTabSz="622300">
            <a:lnSpc>
              <a:spcPct val="90000"/>
            </a:lnSpc>
            <a:spcBef>
              <a:spcPct val="0"/>
            </a:spcBef>
            <a:spcAft>
              <a:spcPct val="35000"/>
            </a:spcAft>
            <a:buNone/>
          </a:pPr>
          <a:r>
            <a:rPr lang="en-US" sz="1400" kern="1200"/>
            <a:t>Former Administrator of the Centers for Medicare &amp; Medicaid Services</a:t>
          </a:r>
        </a:p>
      </dsp:txBody>
      <dsp:txXfrm>
        <a:off x="2508545" y="2537255"/>
        <a:ext cx="5737574" cy="1792991"/>
      </dsp:txXfrm>
    </dsp:sp>
    <dsp:sp modelId="{11A17E60-ACC6-4D8E-A8A5-BECEB6190CB9}">
      <dsp:nvSpPr>
        <dsp:cNvPr id="0" name=""/>
        <dsp:cNvSpPr/>
      </dsp:nvSpPr>
      <dsp:spPr>
        <a:xfrm>
          <a:off x="2269480" y="2278267"/>
          <a:ext cx="1255094" cy="188264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A501C9-CCE0-401D-952F-3EC7E5476C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C981F7-C95D-41AE-8F6D-49C386D79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F696D-F3FD-44FF-82A2-5C3AD779AC00}" type="datetimeFigureOut">
              <a:rPr lang="en-US" smtClean="0"/>
              <a:t>3/7/2022</a:t>
            </a:fld>
            <a:endParaRPr lang="en-US"/>
          </a:p>
        </p:txBody>
      </p:sp>
      <p:sp>
        <p:nvSpPr>
          <p:cNvPr id="4" name="Footer Placeholder 3">
            <a:extLst>
              <a:ext uri="{FF2B5EF4-FFF2-40B4-BE49-F238E27FC236}">
                <a16:creationId xmlns:a16="http://schemas.microsoft.com/office/drawing/2014/main" id="{434854D8-0024-4495-BEEC-6FA2E7E10C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E61319-903E-4A0A-B6D7-5D8067F12C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9E7296-714B-442D-90B0-4E6D0E6434CE}" type="slidenum">
              <a:rPr lang="en-US" smtClean="0"/>
              <a:t>‹#›</a:t>
            </a:fld>
            <a:endParaRPr lang="en-US"/>
          </a:p>
        </p:txBody>
      </p:sp>
    </p:spTree>
    <p:extLst>
      <p:ext uri="{BB962C8B-B14F-4D97-AF65-F5344CB8AC3E}">
        <p14:creationId xmlns:p14="http://schemas.microsoft.com/office/powerpoint/2010/main" val="523364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F2C71-A571-4D0F-B42A-9B435C75045A}" type="datetimeFigureOut">
              <a:rPr lang="en-US" smtClean="0"/>
              <a:t>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A1334-5185-4FC3-AF0D-9C38CAF4EB17}" type="slidenum">
              <a:rPr lang="en-US" smtClean="0"/>
              <a:t>‹#›</a:t>
            </a:fld>
            <a:endParaRPr lang="en-US"/>
          </a:p>
        </p:txBody>
      </p:sp>
    </p:spTree>
    <p:extLst>
      <p:ext uri="{BB962C8B-B14F-4D97-AF65-F5344CB8AC3E}">
        <p14:creationId xmlns:p14="http://schemas.microsoft.com/office/powerpoint/2010/main" val="99075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6FD80-DA51-B643-81A2-5F5953A93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80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564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1936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66983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48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934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7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539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77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0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77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past 40 years, the Healthy People initiative has established data-driven national objectives with 10-year targets to improve the health and well-being of the nation. Healthy People is grounded on the principal that establishing objectives and providing benchmarks to track and monitor progress over time can motivate, guide, and focus action. </a:t>
            </a:r>
          </a:p>
          <a:p>
            <a:endParaRPr lang="en-US"/>
          </a:p>
          <a:p>
            <a:r>
              <a:rPr lang="en-US"/>
              <a:t>It underpins HHS priorities and strategic initiatives, and provides a framework for prevention and wellness programs for a diverse array of both federal and non-federal users. </a:t>
            </a:r>
          </a:p>
          <a:p>
            <a:endParaRPr lang="en-US"/>
          </a:p>
          <a:p>
            <a:r>
              <a:rPr lang="en-US"/>
              <a:t>Beyond the Federal government, Healthy People is used by state and local health officials, Community Health Advocates, non-governmental organizations, researchers and academia, and even businesses – all of whom seek to improve the health of their constituent populations, and address the social determinants of health, and advance health equity. </a:t>
            </a:r>
          </a:p>
          <a:p>
            <a:endParaRPr lang="en-US"/>
          </a:p>
          <a:p>
            <a:r>
              <a:rPr lang="en-US"/>
              <a:t>To give you just a few examples of how Healthy People is put into practice: It is used as: </a:t>
            </a:r>
          </a:p>
          <a:p>
            <a:endParaRPr lang="en-US"/>
          </a:p>
          <a:p>
            <a:r>
              <a:rPr lang="en-US"/>
              <a:t>A Model for State health improvement plans and Community health assessments,</a:t>
            </a:r>
          </a:p>
          <a:p>
            <a:r>
              <a:rPr lang="en-US"/>
              <a:t>A resource for securing Public health accreditation,</a:t>
            </a:r>
          </a:p>
          <a:p>
            <a:r>
              <a:rPr lang="en-US"/>
              <a:t>Metrics for measuring program performance,</a:t>
            </a:r>
          </a:p>
          <a:p>
            <a:r>
              <a:rPr lang="en-US"/>
              <a:t>And other countries have used healthy People as a model for their own disease prevention and health promotion plans</a:t>
            </a:r>
          </a:p>
          <a:p>
            <a:endParaRPr lang="en-US"/>
          </a:p>
          <a:p>
            <a:r>
              <a:rPr lang="en-US"/>
              <a:t>HHS launched the Fifth iteration of the initiative -- Healthy People 2030 -- a little over a year ago in August 2020. This decade’s initiative builds on knowledge gained over the past 4 decades.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6FD80-DA51-B643-81A2-5F5953A93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832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490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085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446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 Telehealth use rates were similar(21.1-26.8%) among most demographic subgroups but </a:t>
            </a:r>
          </a:p>
          <a:p>
            <a:pPr marL="628650" lvl="1" indent="-171450">
              <a:buFont typeface="Arial" panose="020B0604020202020204" pitchFamily="34" charset="0"/>
              <a:buChar char="•"/>
            </a:pPr>
            <a:r>
              <a:rPr lang="en-US"/>
              <a:t>were much lower among those who were </a:t>
            </a:r>
            <a:r>
              <a:rPr lang="en-US" b="1"/>
              <a:t>uninsured (9.4%) </a:t>
            </a:r>
            <a:r>
              <a:rPr lang="en-US"/>
              <a:t>and </a:t>
            </a:r>
            <a:r>
              <a:rPr lang="en-US" b="1"/>
              <a:t>young adults ages 18 to 24 (17.6%). </a:t>
            </a:r>
          </a:p>
          <a:p>
            <a:pPr marL="0" indent="0">
              <a:buNone/>
            </a:pPr>
            <a:r>
              <a:rPr lang="en-US" sz="1600"/>
              <a:t>• The </a:t>
            </a:r>
            <a:r>
              <a:rPr lang="en-US" sz="1600" b="1"/>
              <a:t>highest rates </a:t>
            </a:r>
            <a:r>
              <a:rPr lang="en-US" sz="1600"/>
              <a:t>of telehealth visits were among those with </a:t>
            </a:r>
          </a:p>
          <a:p>
            <a:pPr marL="628650" lvl="1" indent="-171450">
              <a:buFont typeface="Arial" panose="020B0604020202020204" pitchFamily="34" charset="0"/>
              <a:buChar char="•"/>
            </a:pPr>
            <a:r>
              <a:rPr lang="en-US" sz="1600"/>
              <a:t>Medicaid (29.3%) </a:t>
            </a:r>
          </a:p>
          <a:p>
            <a:pPr marL="628650" lvl="1" indent="-171450">
              <a:buFont typeface="Arial" panose="020B0604020202020204" pitchFamily="34" charset="0"/>
              <a:buChar char="•"/>
            </a:pPr>
            <a:r>
              <a:rPr lang="en-US" sz="1600"/>
              <a:t>Medicare (27.4%)</a:t>
            </a:r>
          </a:p>
          <a:p>
            <a:pPr marL="628650" lvl="1" indent="-171450">
              <a:buFont typeface="Arial" panose="020B0604020202020204" pitchFamily="34" charset="0"/>
              <a:buChar char="•"/>
            </a:pPr>
            <a:r>
              <a:rPr lang="en-US" sz="1600"/>
              <a:t>Black individuals (26.8%)</a:t>
            </a:r>
          </a:p>
          <a:p>
            <a:pPr marL="628650" lvl="1" indent="-171450">
              <a:buFont typeface="Arial" panose="020B0604020202020204" pitchFamily="34" charset="0"/>
              <a:buChar char="•"/>
            </a:pPr>
            <a:r>
              <a:rPr lang="en-US" sz="1600"/>
              <a:t>those earning less than $25,000 (26.7%).</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995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were significant disparities among subgroups in terms of audio versus video telehealth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highest video use: those earning at least $100,000 (68.8%), those with private insurance (65.9%), and White individuals (61.9%), young adults ages 18 to 24 (72.5%),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674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a:t>Video telehealth rates were lowest:</a:t>
            </a:r>
          </a:p>
          <a:p>
            <a:pPr lvl="0"/>
            <a:r>
              <a:rPr lang="en-US" sz="1200"/>
              <a:t>&lt; high school diploma (38.1%), </a:t>
            </a:r>
          </a:p>
          <a:p>
            <a:pPr lvl="0"/>
            <a:r>
              <a:rPr lang="en-US" sz="1200"/>
              <a:t>Age &gt; 65 (43.5%), and </a:t>
            </a:r>
          </a:p>
          <a:p>
            <a:pPr lvl="0"/>
            <a:r>
              <a:rPr lang="en-US" sz="1200"/>
              <a:t>Race: Latino (50.7%), Asian (51.3%), and Black individuals (53.6%).</a:t>
            </a:r>
            <a:endParaRPr lang="en-US" sz="1200" i="0"/>
          </a:p>
          <a:p>
            <a:pPr lvl="0"/>
            <a:endParaRPr lang="en-US" sz="1200"/>
          </a:p>
          <a:p>
            <a:pPr lvl="0"/>
            <a:r>
              <a:rPr lang="en-US" sz="1200"/>
              <a:t>Groups with higher odds of utilizing video-enabled telehealth services were transgender or those with Medicare health insurance coverage. </a:t>
            </a:r>
          </a:p>
          <a:p>
            <a:pPr lvl="0"/>
            <a:r>
              <a:rPr lang="en-US" sz="1200"/>
              <a:t>Conversely, groups with lower odds of using video-enabled telehealth services were respondents who self-identified as Latino, Black, or Asian American / Pacific Islander; men;</a:t>
            </a:r>
          </a:p>
          <a:p>
            <a:pPr lvl="0"/>
            <a:r>
              <a:rPr lang="en-US" sz="1200"/>
              <a:t>those with lower education and income, and those living in the Midwest. </a:t>
            </a:r>
          </a:p>
          <a:p>
            <a:pPr marL="0" indent="0">
              <a:buNone/>
            </a:pPr>
            <a:endParaRPr lang="en-US" sz="1200" kern="1200">
              <a:solidFill>
                <a:schemeClr val="tx1"/>
              </a:solidFill>
              <a:effectLst/>
              <a:latin typeface="+mn-lt"/>
              <a:ea typeface="+mn-ea"/>
              <a:cs typeface="+mn-cs"/>
            </a:endParaRPr>
          </a:p>
          <a:p>
            <a:pPr marL="0" indent="0">
              <a:buNone/>
            </a:pPr>
            <a:endParaRPr lang="en-US" sz="1200" kern="1200">
              <a:solidFill>
                <a:schemeClr val="tx1"/>
              </a:solidFill>
              <a:effectLst/>
              <a:latin typeface="+mn-lt"/>
              <a:ea typeface="+mn-ea"/>
              <a:cs typeface="+mn-cs"/>
            </a:endParaRPr>
          </a:p>
          <a:p>
            <a:r>
              <a:rPr lang="en-US" sz="1200" b="1"/>
              <a:t>Demographic Factors Associated with Telehealth Utilization, </a:t>
            </a:r>
            <a:r>
              <a:rPr lang="en-US" sz="1200" b="1">
                <a:solidFill>
                  <a:schemeClr val="accent3"/>
                </a:solidFill>
              </a:rPr>
              <a:t>Model 1: April 14 – October 11, 2021 </a:t>
            </a:r>
          </a:p>
          <a:p>
            <a:endParaRPr lang="en-US"/>
          </a:p>
          <a:p>
            <a:pPr marL="171450" lvl="0" indent="-171450">
              <a:buFont typeface="Arial" panose="020B0604020202020204" pitchFamily="34" charset="0"/>
              <a:buChar char="•"/>
            </a:pPr>
            <a:r>
              <a:rPr lang="en-US" sz="1200" b="1" i="0"/>
              <a:t>Race/Ethnicity: </a:t>
            </a:r>
            <a:r>
              <a:rPr lang="en-US" sz="1200" b="0" i="0"/>
              <a:t>All races had significantly higher telehealth use compared to whites except for Asians</a:t>
            </a:r>
            <a:endParaRPr lang="en-US" sz="1100" i="0"/>
          </a:p>
          <a:p>
            <a:pPr marL="171450" lvl="0" indent="-171450">
              <a:buFont typeface="Arial" panose="020B0604020202020204" pitchFamily="34" charset="0"/>
              <a:buChar char="•"/>
            </a:pPr>
            <a:r>
              <a:rPr lang="en-US" sz="1200" b="1" i="0"/>
              <a:t>Education: </a:t>
            </a:r>
            <a:r>
              <a:rPr lang="en-US" sz="1200" b="0" i="0"/>
              <a:t>High school graduates and those with some college including an AAS degree were less likely to use telehealth than their college graduate counterparts</a:t>
            </a:r>
          </a:p>
          <a:p>
            <a:pPr marL="171450" lvl="0" indent="-171450">
              <a:buFont typeface="Arial" panose="020B0604020202020204" pitchFamily="34" charset="0"/>
              <a:buChar char="•"/>
            </a:pPr>
            <a:r>
              <a:rPr lang="en-US" sz="1200" b="1" i="0"/>
              <a:t>Insurance:</a:t>
            </a:r>
            <a:endParaRPr lang="en-US" sz="1200" b="0" i="0"/>
          </a:p>
          <a:p>
            <a:pPr lvl="0">
              <a:buFont typeface="Courier New" panose="02070309020205020404" pitchFamily="49" charset="0"/>
              <a:buChar char="o"/>
            </a:pPr>
            <a:r>
              <a:rPr lang="en-US" sz="1200" b="0" i="0"/>
              <a:t>Uninsured were less likely to use telehealth.</a:t>
            </a:r>
          </a:p>
          <a:p>
            <a:pPr lvl="0">
              <a:buFont typeface="Courier New" panose="02070309020205020404" pitchFamily="49" charset="0"/>
              <a:buChar char="o"/>
            </a:pPr>
            <a:r>
              <a:rPr lang="en-US" sz="1200" b="0" i="0"/>
              <a:t>Medicare, Medicaid, and other health insurance type beneficiaries had higher telehealth utilization</a:t>
            </a:r>
          </a:p>
          <a:p>
            <a:pPr marL="171450" lvl="0" indent="-171450">
              <a:buFont typeface="Arial" panose="020B0604020202020204" pitchFamily="34" charset="0"/>
              <a:buChar char="•"/>
            </a:pPr>
            <a:r>
              <a:rPr lang="en-US" sz="1200" b="1" i="0"/>
              <a:t>Region: </a:t>
            </a:r>
            <a:r>
              <a:rPr lang="en-US" sz="1200" b="0" i="0"/>
              <a:t>Compared to the West, all other regions had significantly less utilization</a:t>
            </a:r>
          </a:p>
          <a:p>
            <a:pPr marL="171450" lvl="0" indent="-171450">
              <a:buFont typeface="Arial" panose="020B0604020202020204" pitchFamily="34" charset="0"/>
              <a:buChar char="•"/>
            </a:pPr>
            <a:endParaRPr lang="en-US" sz="1200" b="0" i="0"/>
          </a:p>
          <a:p>
            <a:pPr marL="171450" lvl="0" indent="-171450">
              <a:buFont typeface="Arial" panose="020B0604020202020204" pitchFamily="34" charset="0"/>
              <a:buChar char="•"/>
            </a:pPr>
            <a:endParaRPr lang="en-US" sz="1200" b="0" i="0"/>
          </a:p>
          <a:p>
            <a:pPr marL="171450" lvl="0" indent="-171450">
              <a:buFont typeface="Arial" panose="020B0604020202020204" pitchFamily="34" charset="0"/>
              <a:buChar char="•"/>
            </a:pPr>
            <a:endParaRPr lang="en-US" sz="1200" b="0" i="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Demographic Factors Associated with </a:t>
            </a:r>
            <a:r>
              <a:rPr lang="en-US" sz="1100" b="1" u="sng">
                <a:solidFill>
                  <a:srgbClr val="C00000"/>
                </a:solidFill>
              </a:rPr>
              <a:t>Video Telehealth </a:t>
            </a:r>
            <a:r>
              <a:rPr lang="en-US" sz="1100" b="1">
                <a:solidFill>
                  <a:schemeClr val="accent3"/>
                </a:solidFill>
              </a:rPr>
              <a:t>Model 2: July 21 - October 11, 2021</a:t>
            </a:r>
          </a:p>
          <a:p>
            <a:pPr lvl="0"/>
            <a:endParaRPr lang="en-US" sz="1100" i="0"/>
          </a:p>
          <a:p>
            <a:pPr lvl="0"/>
            <a:r>
              <a:rPr lang="en-US" sz="1200" b="1" i="0"/>
              <a:t>Race/Ethnicity: </a:t>
            </a:r>
            <a:r>
              <a:rPr lang="en-US" sz="1200" b="0" i="0"/>
              <a:t>All races had significantly less telehealth use compared to whites except for multi- or other race.</a:t>
            </a:r>
            <a:endParaRPr lang="en-US" sz="1100" i="0"/>
          </a:p>
          <a:p>
            <a:pPr lvl="0"/>
            <a:r>
              <a:rPr lang="en-US" sz="1200" b="1" i="0"/>
              <a:t>Gender:</a:t>
            </a:r>
            <a:r>
              <a:rPr lang="en-US" sz="1200" b="0" i="0"/>
              <a:t> male/female transgender were 3 times more likely to use video telehealth than those who identified as cisgender females</a:t>
            </a:r>
          </a:p>
          <a:p>
            <a:pPr lvl="0"/>
            <a:r>
              <a:rPr lang="en-US" sz="1200" b="1" i="0"/>
              <a:t>Education: </a:t>
            </a:r>
            <a:r>
              <a:rPr lang="en-US" sz="1200" b="0" i="0"/>
              <a:t>Those with less than college education were less likely to use video</a:t>
            </a:r>
          </a:p>
          <a:p>
            <a:pPr lvl="0"/>
            <a:r>
              <a:rPr lang="en-US" sz="1200" b="1" i="0"/>
              <a:t>Insurance:</a:t>
            </a:r>
            <a:endParaRPr lang="en-US" sz="1200" b="0" i="0"/>
          </a:p>
          <a:p>
            <a:pPr lvl="0"/>
            <a:r>
              <a:rPr lang="en-US" sz="1200" b="0" i="0"/>
              <a:t>Medicare beneficiaries were more likely to use video</a:t>
            </a:r>
          </a:p>
          <a:p>
            <a:pPr lvl="0"/>
            <a:r>
              <a:rPr lang="en-US" sz="1200" b="0" i="0"/>
              <a:t>Uninsured were less likely to use video telehealth.</a:t>
            </a:r>
          </a:p>
          <a:p>
            <a:pPr marL="171450" lvl="0" indent="-171450">
              <a:buFont typeface="Arial" panose="020B0604020202020204" pitchFamily="34" charset="0"/>
              <a:buChar char="•"/>
            </a:pPr>
            <a:endParaRPr lang="en-US" sz="1200" b="0" i="0"/>
          </a:p>
          <a:p>
            <a:pPr marL="0" indent="0">
              <a:buNone/>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387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557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376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913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1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717550" y="1162050"/>
            <a:ext cx="5575300" cy="3136900"/>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Over the decades, Healthy People has evolved to reflect our most current science and knowledge to address the latest public health priorities and challenges. And, as a result, each decade’s Healthy People efforts have moved upstream, intensified their focus on health disparities and equity; and expanded to embrace the Social determinants of health. </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For example, looking at the overarching goals, the second generation of the initiative, Healthy People 2000, introduced the concept of reducing disparities; Healthy People 2010 raised that bar to be eliminate disparities; Healthy People 2020 not only called for the elimination of health disparities but also achievement of health equity and added an overarching goal for social determinant for health. And, now today, Healthy People 2030 has gone further by adding attainment of Health Literacy and has broadened the social determinants of health to encompass economic environments as well as social and physical.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Likewise on this slide you can see the evolution in the number of objectives, increasing steadily over the first four decades until this current decade, when you see a nearly 75% reduction in the number of objectives, which reflects user input calling for a comprehensive yet more streamlined and focused set of objectives.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ea typeface="ＭＳ Ｐゴシック"/>
              <a:cs typeface="ＭＳ Ｐゴシック"/>
            </a:endParaRP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665">
              <a:spcBef>
                <a:spcPct val="30000"/>
              </a:spcBef>
              <a:defRPr sz="1200">
                <a:solidFill>
                  <a:schemeClr val="tx1"/>
                </a:solidFill>
                <a:latin typeface="Arial" charset="0"/>
              </a:defRPr>
            </a:lvl1pPr>
            <a:lvl2pPr marL="732639" indent="-281785" defTabSz="912665">
              <a:spcBef>
                <a:spcPct val="30000"/>
              </a:spcBef>
              <a:defRPr sz="1200">
                <a:solidFill>
                  <a:schemeClr val="tx1"/>
                </a:solidFill>
                <a:latin typeface="Arial" charset="0"/>
              </a:defRPr>
            </a:lvl2pPr>
            <a:lvl3pPr marL="1127135" indent="-225427" defTabSz="912665">
              <a:spcBef>
                <a:spcPct val="30000"/>
              </a:spcBef>
              <a:defRPr sz="1200">
                <a:solidFill>
                  <a:schemeClr val="tx1"/>
                </a:solidFill>
                <a:latin typeface="Arial" charset="0"/>
              </a:defRPr>
            </a:lvl3pPr>
            <a:lvl4pPr marL="1577989" indent="-225427" defTabSz="912665">
              <a:spcBef>
                <a:spcPct val="30000"/>
              </a:spcBef>
              <a:defRPr sz="1200">
                <a:solidFill>
                  <a:schemeClr val="tx1"/>
                </a:solidFill>
                <a:latin typeface="Arial" charset="0"/>
              </a:defRPr>
            </a:lvl4pPr>
            <a:lvl5pPr marL="2028841" indent="-225427" defTabSz="912665">
              <a:spcBef>
                <a:spcPct val="30000"/>
              </a:spcBef>
              <a:defRPr sz="1200">
                <a:solidFill>
                  <a:schemeClr val="tx1"/>
                </a:solidFill>
                <a:latin typeface="Arial" charset="0"/>
              </a:defRPr>
            </a:lvl5pPr>
            <a:lvl6pPr marL="2479696" indent="-225427" defTabSz="912665" eaLnBrk="0" fontAlgn="base" hangingPunct="0">
              <a:spcBef>
                <a:spcPct val="30000"/>
              </a:spcBef>
              <a:spcAft>
                <a:spcPct val="0"/>
              </a:spcAft>
              <a:defRPr sz="1200">
                <a:solidFill>
                  <a:schemeClr val="tx1"/>
                </a:solidFill>
                <a:latin typeface="Arial" charset="0"/>
              </a:defRPr>
            </a:lvl6pPr>
            <a:lvl7pPr marL="2930551" indent="-225427" defTabSz="912665" eaLnBrk="0" fontAlgn="base" hangingPunct="0">
              <a:spcBef>
                <a:spcPct val="30000"/>
              </a:spcBef>
              <a:spcAft>
                <a:spcPct val="0"/>
              </a:spcAft>
              <a:defRPr sz="1200">
                <a:solidFill>
                  <a:schemeClr val="tx1"/>
                </a:solidFill>
                <a:latin typeface="Arial" charset="0"/>
              </a:defRPr>
            </a:lvl7pPr>
            <a:lvl8pPr marL="3381404" indent="-225427" defTabSz="912665" eaLnBrk="0" fontAlgn="base" hangingPunct="0">
              <a:spcBef>
                <a:spcPct val="30000"/>
              </a:spcBef>
              <a:spcAft>
                <a:spcPct val="0"/>
              </a:spcAft>
              <a:defRPr sz="1200">
                <a:solidFill>
                  <a:schemeClr val="tx1"/>
                </a:solidFill>
                <a:latin typeface="Arial" charset="0"/>
              </a:defRPr>
            </a:lvl8pPr>
            <a:lvl9pPr marL="3832258" indent="-225427" defTabSz="912665" eaLnBrk="0" fontAlgn="base" hangingPunct="0">
              <a:spcBef>
                <a:spcPct val="30000"/>
              </a:spcBef>
              <a:spcAft>
                <a:spcPct val="0"/>
              </a:spcAft>
              <a:defRPr sz="1200">
                <a:solidFill>
                  <a:schemeClr val="tx1"/>
                </a:solidFill>
                <a:latin typeface="Arial" charset="0"/>
              </a:defRPr>
            </a:lvl9pPr>
          </a:lstStyle>
          <a:p>
            <a:pPr marL="0" marR="0" lvl="0" indent="0" algn="r" defTabSz="912665" rtl="0" eaLnBrk="1" fontAlgn="auto" latinLnBrk="0" hangingPunct="1">
              <a:lnSpc>
                <a:spcPct val="100000"/>
              </a:lnSpc>
              <a:spcBef>
                <a:spcPct val="0"/>
              </a:spcBef>
              <a:spcAft>
                <a:spcPts val="0"/>
              </a:spcAft>
              <a:buClrTx/>
              <a:buSzTx/>
              <a:buFontTx/>
              <a:buNone/>
              <a:tabLst/>
              <a:defRPr/>
            </a:pPr>
            <a:fld id="{51614815-D677-4433-BBD5-8206F88EAF83}"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12665" rtl="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645238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951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D85021-E7FC-4ED6-B431-41D1ADD023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061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34635-6F06-534A-9765-4F81737AC6D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07024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1"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34635-6F06-534A-9765-4F81737AC6D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078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34635-6F06-534A-9765-4F81737AC6D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127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30538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C63D8451-39B8-2F41-A56B-BF864CFD81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975F4837-08CA-4C41-B4E7-A38A3F14B0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spcBef>
                <a:spcPct val="0"/>
              </a:spcBef>
              <a:buFont typeface="+mj-lt"/>
              <a:buAutoNum type="arabicPeriod"/>
            </a:pPr>
            <a:endParaRPr lang="en-US" altLang="en-US"/>
          </a:p>
        </p:txBody>
      </p:sp>
      <p:sp>
        <p:nvSpPr>
          <p:cNvPr id="87043" name="Slide Number Placeholder 3">
            <a:extLst>
              <a:ext uri="{FF2B5EF4-FFF2-40B4-BE49-F238E27FC236}">
                <a16:creationId xmlns:a16="http://schemas.microsoft.com/office/drawing/2014/main" id="{C9C6FE3D-5224-DD4A-A103-22CFA54D3D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5C54C-A6C0-9345-B853-6830CDE90A9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B50532FD-CF3E-2A4C-A709-E610850EB8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9DF5E59-2FF7-D147-8CA8-5655DCFE6C6B}"/>
              </a:ext>
            </a:extLst>
          </p:cNvPr>
          <p:cNvSpPr>
            <a:spLocks noGrp="1"/>
          </p:cNvSpPr>
          <p:nvPr>
            <p:ph type="body" idx="1"/>
          </p:nvPr>
        </p:nvSpPr>
        <p:spPr/>
        <p:txBody>
          <a:bodyPr/>
          <a:lstStyle/>
          <a:p>
            <a:pPr>
              <a:spcBef>
                <a:spcPts val="0"/>
              </a:spcBef>
              <a:spcAft>
                <a:spcPts val="0"/>
              </a:spcAft>
              <a:defRPr/>
            </a:pPr>
            <a:endParaRPr lang="en-US" kern="1200">
              <a:latin typeface="+mn-lt"/>
              <a:ea typeface="+mn-ea"/>
              <a:cs typeface="+mn-cs"/>
            </a:endParaRPr>
          </a:p>
        </p:txBody>
      </p:sp>
      <p:sp>
        <p:nvSpPr>
          <p:cNvPr id="89091" name="Slide Number Placeholder 3">
            <a:extLst>
              <a:ext uri="{FF2B5EF4-FFF2-40B4-BE49-F238E27FC236}">
                <a16:creationId xmlns:a16="http://schemas.microsoft.com/office/drawing/2014/main" id="{89892924-5DF5-CC4C-B3EC-06DF5A3388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57E742-2171-AC45-A587-9C30FE4A66A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34635-6F06-534A-9765-4F81737AC6D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0894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3252788" cy="1830388"/>
          </a:xfrm>
        </p:spPr>
      </p:sp>
      <p:sp>
        <p:nvSpPr>
          <p:cNvPr id="3" name="Notes Placeholder 2"/>
          <p:cNvSpPr>
            <a:spLocks noGrp="1"/>
          </p:cNvSpPr>
          <p:nvPr>
            <p:ph type="body" idx="1"/>
          </p:nvPr>
        </p:nvSpPr>
        <p:spPr>
          <a:xfrm>
            <a:off x="457200" y="3352800"/>
            <a:ext cx="5608320" cy="4419600"/>
          </a:xfrm>
        </p:spPr>
        <p:txBody>
          <a:bodyPr/>
          <a:lstStyle/>
          <a:p>
            <a:pPr marL="0" indent="0">
              <a:buFontTx/>
              <a:buNone/>
            </a:pPr>
            <a:endParaRPr lang="en-US" sz="20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533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1150" y="1414463"/>
            <a:ext cx="6781800" cy="3816350"/>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know that the efforts required to eliminate health disparities and achieve health equity, extend </a:t>
            </a:r>
            <a:r>
              <a:rPr lang="en-US" sz="1200" b="1" kern="1200">
                <a:solidFill>
                  <a:schemeClr val="tx1"/>
                </a:solidFill>
                <a:effectLst/>
                <a:latin typeface="+mn-lt"/>
                <a:ea typeface="+mn-ea"/>
                <a:cs typeface="+mn-cs"/>
              </a:rPr>
              <a:t>well </a:t>
            </a:r>
            <a:r>
              <a:rPr lang="en-US" sz="1200" kern="1200">
                <a:solidFill>
                  <a:schemeClr val="tx1"/>
                </a:solidFill>
                <a:effectLst/>
                <a:latin typeface="+mn-lt"/>
                <a:ea typeface="+mn-ea"/>
                <a:cs typeface="+mn-cs"/>
              </a:rPr>
              <a:t>beyond simply promoting healthy choices. The Social determinants of health (SDOH), which have become so vitally important to achieving the Healthy People goals and objectives, are the conditions in the environments where people are born, live, learn, work, play, worship, and age that affect a wide range of health, functioning, and quality-of-life outcomes and risks.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Healthy People 2030 SDOH framework, conceptualized in this graphic, identifies 5 key domains that influence health: Economic stability, education access and quality, health care access and quality, neighborhood and built environment, and social and community context.  Each of these five domains reflects a number of critical underlying factors that impact SDOH.  </a:t>
            </a:r>
            <a:endParaRPr lang="en-US" sz="144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96FD80-DA51-B643-81A2-5F5953A93C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3621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HRSA Goals:</a:t>
            </a:r>
          </a:p>
          <a:p>
            <a:r>
              <a:rPr lang="en-US" sz="1200" b="0" i="0" kern="1200">
                <a:solidFill>
                  <a:schemeClr val="tx1"/>
                </a:solidFill>
                <a:effectLst/>
                <a:latin typeface="+mn-lt"/>
                <a:ea typeface="+mn-ea"/>
                <a:cs typeface="+mn-cs"/>
              </a:rPr>
              <a:t>1.</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Take actionable steps to achieve health equity and improve public health</a:t>
            </a:r>
            <a:br>
              <a:rPr lang="en-US"/>
            </a:br>
            <a:r>
              <a:rPr lang="en-US"/>
              <a:t>2. </a:t>
            </a:r>
            <a:r>
              <a:rPr lang="en-US" sz="1200" b="0" i="0" kern="1200">
                <a:solidFill>
                  <a:schemeClr val="tx1"/>
                </a:solidFill>
                <a:effectLst/>
                <a:latin typeface="+mn-lt"/>
                <a:ea typeface="+mn-ea"/>
                <a:cs typeface="+mn-cs"/>
              </a:rPr>
              <a:t>Improve access to quality health services</a:t>
            </a:r>
            <a:br>
              <a:rPr lang="en-US"/>
            </a:br>
            <a:r>
              <a:rPr lang="en-US"/>
              <a:t>3. </a:t>
            </a:r>
            <a:r>
              <a:rPr lang="en-US" sz="1200" b="0" i="0" kern="1200">
                <a:solidFill>
                  <a:schemeClr val="tx1"/>
                </a:solidFill>
                <a:effectLst/>
                <a:latin typeface="+mn-lt"/>
                <a:ea typeface="+mn-ea"/>
                <a:cs typeface="+mn-cs"/>
              </a:rPr>
              <a:t>Foster a health workforce and health infrastructure able to address current and emerging needs</a:t>
            </a:r>
            <a:br>
              <a:rPr lang="en-US"/>
            </a:br>
            <a:r>
              <a:rPr lang="en-US"/>
              <a:t>4. </a:t>
            </a:r>
            <a:r>
              <a:rPr lang="en-US" sz="1200" b="0" i="0" kern="1200">
                <a:solidFill>
                  <a:schemeClr val="tx1"/>
                </a:solidFill>
                <a:effectLst/>
                <a:latin typeface="+mn-lt"/>
                <a:ea typeface="+mn-ea"/>
                <a:cs typeface="+mn-cs"/>
              </a:rPr>
              <a:t>Optimize HRSA operations and strengthen program engagement</a:t>
            </a:r>
          </a:p>
          <a:p>
            <a:pPr marL="228600" indent="-228600">
              <a:buAutoNum type="arabicPeriod"/>
            </a:pPr>
            <a:endParaRPr lang="en-US" sz="1200" b="0" i="0" kern="1200">
              <a:solidFill>
                <a:schemeClr val="tx1"/>
              </a:solidFill>
              <a:effectLst/>
              <a:latin typeface="+mn-lt"/>
              <a:ea typeface="+mn-ea"/>
              <a:cs typeface="+mn-cs"/>
            </a:endParaRPr>
          </a:p>
          <a:p>
            <a:pPr marL="0" indent="0">
              <a:buNone/>
            </a:pPr>
            <a:r>
              <a:rPr lang="en-US"/>
              <a:t>In September 2021, the</a:t>
            </a:r>
            <a:r>
              <a:rPr lang="en-US" baseline="0"/>
              <a:t> HHS </a:t>
            </a:r>
            <a:r>
              <a:rPr lang="en-US"/>
              <a:t>Office of the Assistant Secretary for Health launched</a:t>
            </a:r>
            <a:r>
              <a:rPr lang="en-US" baseline="0"/>
              <a:t> an </a:t>
            </a:r>
            <a:r>
              <a:rPr lang="en-US"/>
              <a:t>initiative to strengthen primary health care, ensure high quality health care for all, improve health outcomes, and advance health equity. HHS is developing a plan and actions that HHS and its agencies would take to strengthen the primary health care foundation of our nation’s</a:t>
            </a:r>
            <a:r>
              <a:rPr lang="en-US" baseline="0"/>
              <a:t> </a:t>
            </a:r>
            <a:r>
              <a:rPr lang="en-US"/>
              <a:t>health system.  Among</a:t>
            </a:r>
            <a:r>
              <a:rPr lang="en-US" baseline="0"/>
              <a:t> other considerations, planners noted that t</a:t>
            </a:r>
            <a:r>
              <a:rPr lang="en-US"/>
              <a:t>he COVID-19 pandemic forced payers to enhance the ability of patients to access primary care teams virtually by video and telephone and that</a:t>
            </a:r>
            <a:r>
              <a:rPr lang="en-US" baseline="0"/>
              <a:t> </a:t>
            </a:r>
            <a:r>
              <a:rPr lang="en-US"/>
              <a:t>these forms of care provide many benefits and CMS should minimize payment and regulatory barriers to their use.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436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5431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70" indent="-173370">
              <a:buFont typeface="Arial" panose="020B0604020202020204" pitchFamily="34" charset="0"/>
              <a:buChar char="•"/>
            </a:pPr>
            <a:r>
              <a:rPr lang="en-US"/>
              <a:t>In Fiscal Year 2020</a:t>
            </a:r>
          </a:p>
          <a:p>
            <a:pPr marL="173370" indent="-173370">
              <a:buFont typeface="Arial" panose="020B0604020202020204" pitchFamily="34" charset="0"/>
              <a:buChar char="•"/>
            </a:pPr>
            <a:r>
              <a:rPr lang="en-US"/>
              <a:t>HRSA awarded more than $1 billion for telehealth activities in FY2020.</a:t>
            </a:r>
          </a:p>
          <a:p>
            <a:pPr marL="173370" indent="-173370">
              <a:buFont typeface="Arial" panose="020B0604020202020204" pitchFamily="34" charset="0"/>
              <a:buChar char="•"/>
            </a:pPr>
            <a:r>
              <a:rPr lang="en-US"/>
              <a:t>HRSA had approximately 3,876 awards that included telehealth during FY2020. This was an increase of 106% from FY2019.</a:t>
            </a:r>
          </a:p>
          <a:p>
            <a:pPr marL="173370" indent="-173370">
              <a:buFont typeface="Arial" panose="020B0604020202020204" pitchFamily="34" charset="0"/>
              <a:buChar char="•"/>
            </a:pPr>
            <a:r>
              <a:rPr lang="en-US"/>
              <a:t>Nearly 2,600 (67%) awards had COVID-19 funding. Over 680 (18%) awards using telehealth were not using it before the COVID-19 public health emergency.</a:t>
            </a:r>
          </a:p>
          <a:p>
            <a:pPr marL="173370" indent="-173370">
              <a:buFont typeface="Arial" panose="020B0604020202020204" pitchFamily="34" charset="0"/>
              <a:buChar char="•"/>
            </a:pPr>
            <a:r>
              <a:rPr lang="en-US"/>
              <a:t>These awards were located in all 50 states and in nine of the federal districts/territories/freely associated states eligible for HRSA funding.</a:t>
            </a:r>
          </a:p>
          <a:p>
            <a:pPr marL="173370" indent="-173370">
              <a:buFont typeface="Arial" panose="020B0604020202020204" pitchFamily="34" charset="0"/>
              <a:buChar char="•"/>
            </a:pPr>
            <a:r>
              <a:rPr lang="en-US"/>
              <a:t>Telehealth uses supported by HRSA included workforce training, direct clinical services, distance learning, clinician support, infrastructure development, technical assistance, administrative support, and research/reports.</a:t>
            </a:r>
          </a:p>
          <a:p>
            <a:pPr marL="173370" indent="-173370">
              <a:buFont typeface="Arial" panose="020B0604020202020204" pitchFamily="34" charset="0"/>
              <a:buChar char="•"/>
            </a:pPr>
            <a:r>
              <a:rPr lang="en-US"/>
              <a:t>Over 550 (14%) awards included distance learning (Project Echo® and Project Echo-like).</a:t>
            </a:r>
          </a:p>
          <a:p>
            <a:pPr marL="173370" indent="-173370">
              <a:buFont typeface="Arial" panose="020B0604020202020204" pitchFamily="34" charset="0"/>
              <a:buChar char="•"/>
            </a:pPr>
            <a:r>
              <a:rPr lang="en-US"/>
              <a:t>Over 150 (4%) awards supported infrastructure development.</a:t>
            </a:r>
          </a:p>
          <a:p>
            <a:pPr marL="173370" indent="-173370">
              <a:buFont typeface="Arial" panose="020B0604020202020204" pitchFamily="34" charset="0"/>
              <a:buChar char="•"/>
            </a:pPr>
            <a:r>
              <a:rPr lang="en-US"/>
              <a:t>Telehealth can be a tool to improve health equity. Target populations supported by telehealth awards included rural communities, underserved communities, low-income populations, children, family/caregivers, women, school-based populations, LGBTQ, homeless populations, and tribal communities.</a:t>
            </a:r>
          </a:p>
          <a:p>
            <a:pPr marL="173370" indent="-173370">
              <a:buFont typeface="Arial" panose="020B0604020202020204" pitchFamily="34" charset="0"/>
              <a:buChar char="•"/>
            </a:pPr>
            <a:r>
              <a:rPr lang="en-US"/>
              <a:t>Over 520 (13%) awards included a focus on mental health care and/or substance/opioid use disorder (SUD/OUD).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7837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A11B83-7453-4C63-9F24-B8D95A5E70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766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669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there any 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BEAA9-50E5-4FE1-BEDD-25BC7D8F0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883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27F69-3CD3-4776-A687-E1205F7A3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7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27F69-3CD3-4776-A687-E1205F7A3D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327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rgbClr val="000000"/>
              </a:solidFill>
              <a:effectLst/>
              <a:latin typeface="Arial"/>
              <a:ea typeface="Arial"/>
              <a:cs typeface="Arial"/>
              <a:sym typeface="Arial"/>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4681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rgbClr val="000000"/>
              </a:solidFill>
              <a:effectLst/>
              <a:latin typeface="Arial"/>
              <a:ea typeface="Arial"/>
              <a:cs typeface="Arial"/>
              <a:sym typeface="Arial"/>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1827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bce85c7f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bce85c7f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rgbClr val="000000"/>
              </a:solidFill>
              <a:effectLst/>
              <a:latin typeface="Arial"/>
              <a:ea typeface="Arial"/>
              <a:cs typeface="Arial"/>
              <a:sym typeface="Arial"/>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495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a:solidFill>
                <a:srgbClr val="000000"/>
              </a:solidFill>
              <a:effectLst/>
              <a:latin typeface="Arial"/>
              <a:ea typeface="Arial"/>
              <a:cs typeface="Arial"/>
              <a:sym typeface="Arial"/>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9101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44899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960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5832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t>Targeted questions -&gt; women within 1 year postpartum vs. women of child-bearing age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F16EDC5-D996-486D-A43D-C09B716C5CF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935512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E7D672-0D4F-4873-9016-8639245A6B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567520"/>
          </a:xfrm>
          <a:prstGeom prst="rect">
            <a:avLst/>
          </a:prstGeom>
        </p:spPr>
      </p:pic>
      <p:sp>
        <p:nvSpPr>
          <p:cNvPr id="10" name="TextBox 9">
            <a:extLst>
              <a:ext uri="{FF2B5EF4-FFF2-40B4-BE49-F238E27FC236}">
                <a16:creationId xmlns:a16="http://schemas.microsoft.com/office/drawing/2014/main" id="{896CE0EB-82AB-4F93-83F1-2BBB9FF026A5}"/>
              </a:ext>
            </a:extLst>
          </p:cNvPr>
          <p:cNvSpPr txBox="1"/>
          <p:nvPr userDrawn="1"/>
        </p:nvSpPr>
        <p:spPr>
          <a:xfrm>
            <a:off x="3046640" y="3929357"/>
            <a:ext cx="6098720" cy="2308324"/>
          </a:xfrm>
          <a:prstGeom prst="rect">
            <a:avLst/>
          </a:prstGeom>
          <a:noFill/>
        </p:spPr>
        <p:txBody>
          <a:bodyPr wrap="square">
            <a:spAutoFit/>
          </a:bodyPr>
          <a:lstStyle/>
          <a:p>
            <a:pPr marL="0" marR="0" algn="ctr">
              <a:spcBef>
                <a:spcPts val="0"/>
              </a:spcBef>
              <a:spcAft>
                <a:spcPts val="0"/>
              </a:spcAft>
            </a:pPr>
            <a:r>
              <a:rPr lang="en-US" sz="2400" b="1">
                <a:solidFill>
                  <a:srgbClr val="0070C0"/>
                </a:solidFill>
                <a:effectLst/>
                <a:latin typeface="Calibri" panose="020F0502020204030204" pitchFamily="34" charset="0"/>
                <a:ea typeface="Calibri" panose="020F0502020204030204" pitchFamily="34" charset="0"/>
              </a:rPr>
              <a:t>FCC Digital Health Symposium:  Advancing Broadband Connectivity as a Social Determinant of Health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Host:  Connect2Health</a:t>
            </a:r>
            <a:r>
              <a:rPr lang="en-US" sz="2800" b="1" baseline="30000">
                <a:effectLst/>
                <a:latin typeface="Calibri" panose="020F0502020204030204" pitchFamily="34" charset="0"/>
                <a:ea typeface="Calibri" panose="020F0502020204030204" pitchFamily="34" charset="0"/>
              </a:rPr>
              <a:t>FCC</a:t>
            </a:r>
            <a:r>
              <a:rPr lang="en-US" sz="2400" b="1">
                <a:effectLst/>
                <a:latin typeface="Calibri" panose="020F0502020204030204" pitchFamily="34" charset="0"/>
                <a:ea typeface="Calibri" panose="020F0502020204030204" pitchFamily="34" charset="0"/>
              </a:rPr>
              <a:t> Task Force</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March 3, 2022</a:t>
            </a:r>
            <a:endParaRPr lang="en-US" sz="2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5594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4D0-0851-46EE-8A9A-3854FF7E09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032669-EA67-46A8-B5D3-38FF62B3D1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B6B06-49C5-4961-AE91-626A7E5734FB}"/>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6BB22148-F488-435F-ABAA-777FC0AE9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AD061-9471-4694-A78E-209D95CB7CAB}"/>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30390976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9"/>
        <p:cNvGrpSpPr/>
        <p:nvPr/>
      </p:nvGrpSpPr>
      <p:grpSpPr>
        <a:xfrm>
          <a:off x="0" y="0"/>
          <a:ext cx="0" cy="0"/>
          <a:chOff x="0" y="0"/>
          <a:chExt cx="0" cy="0"/>
        </a:xfrm>
      </p:grpSpPr>
      <p:sp>
        <p:nvSpPr>
          <p:cNvPr id="20" name="Google Shape;20;p3"/>
          <p:cNvSpPr/>
          <p:nvPr/>
        </p:nvSpPr>
        <p:spPr>
          <a:xfrm>
            <a:off x="0" y="0"/>
            <a:ext cx="12192000" cy="68580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1" name="Google Shape;21;p3"/>
          <p:cNvSpPr txBox="1">
            <a:spLocks noGrp="1"/>
          </p:cNvSpPr>
          <p:nvPr>
            <p:ph type="ctrTitle"/>
          </p:nvPr>
        </p:nvSpPr>
        <p:spPr>
          <a:xfrm>
            <a:off x="528096" y="2555144"/>
            <a:ext cx="11136000" cy="990000"/>
          </a:xfrm>
          <a:prstGeom prst="rect">
            <a:avLst/>
          </a:prstGeom>
          <a:noFill/>
          <a:ln>
            <a:noFill/>
          </a:ln>
        </p:spPr>
        <p:txBody>
          <a:bodyPr spcFirstLastPara="1" wrap="square" lIns="0" tIns="0" rIns="91425" bIns="0" anchor="t" anchorCtr="0">
            <a:noAutofit/>
          </a:bodyPr>
          <a:lstStyle>
            <a:lvl1pPr lvl="0" algn="l">
              <a:lnSpc>
                <a:spcPct val="90000"/>
              </a:lnSpc>
              <a:spcBef>
                <a:spcPts val="0"/>
              </a:spcBef>
              <a:spcAft>
                <a:spcPts val="0"/>
              </a:spcAft>
              <a:buClr>
                <a:schemeClr val="dk1"/>
              </a:buClr>
              <a:buSzPts val="6600"/>
              <a:buFont typeface="Arial"/>
              <a:buNone/>
              <a:defRPr sz="8800" b="1">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subTitle" idx="1"/>
          </p:nvPr>
        </p:nvSpPr>
        <p:spPr>
          <a:xfrm>
            <a:off x="528096" y="3614479"/>
            <a:ext cx="8534400" cy="882800"/>
          </a:xfrm>
          <a:prstGeom prst="rect">
            <a:avLst/>
          </a:prstGeom>
          <a:noFill/>
          <a:ln>
            <a:noFill/>
          </a:ln>
        </p:spPr>
        <p:txBody>
          <a:bodyPr spcFirstLastPara="1" wrap="square" lIns="0" tIns="0" rIns="0" bIns="0" anchor="t" anchorCtr="0">
            <a:noAutofit/>
          </a:bodyPr>
          <a:lstStyle>
            <a:lvl1pPr lvl="0" algn="l">
              <a:lnSpc>
                <a:spcPct val="100000"/>
              </a:lnSpc>
              <a:spcBef>
                <a:spcPts val="640"/>
              </a:spcBef>
              <a:spcAft>
                <a:spcPts val="0"/>
              </a:spcAft>
              <a:buClr>
                <a:schemeClr val="dk1"/>
              </a:buClr>
              <a:buSzPts val="2400"/>
              <a:buFont typeface="Arial"/>
              <a:buNone/>
              <a:defRPr sz="3200">
                <a:solidFill>
                  <a:schemeClr val="dk1"/>
                </a:solidFill>
                <a:latin typeface="Arial"/>
                <a:ea typeface="Arial"/>
                <a:cs typeface="Arial"/>
                <a:sym typeface="Arial"/>
              </a:defRPr>
            </a:lvl1pPr>
            <a:lvl2pPr lvl="1" algn="ctr">
              <a:lnSpc>
                <a:spcPct val="100000"/>
              </a:lnSpc>
              <a:spcBef>
                <a:spcPts val="400"/>
              </a:spcBef>
              <a:spcAft>
                <a:spcPts val="0"/>
              </a:spcAft>
              <a:buClr>
                <a:srgbClr val="8C8C8C"/>
              </a:buClr>
              <a:buSzPts val="1500"/>
              <a:buFont typeface="Arial"/>
              <a:buNone/>
              <a:defRPr>
                <a:solidFill>
                  <a:srgbClr val="8C8C8C"/>
                </a:solidFill>
              </a:defRPr>
            </a:lvl2pPr>
            <a:lvl3pPr lvl="2" algn="ctr">
              <a:lnSpc>
                <a:spcPct val="100000"/>
              </a:lnSpc>
              <a:spcBef>
                <a:spcPts val="400"/>
              </a:spcBef>
              <a:spcAft>
                <a:spcPts val="0"/>
              </a:spcAft>
              <a:buClr>
                <a:srgbClr val="8C8C8C"/>
              </a:buClr>
              <a:buSzPts val="1500"/>
              <a:buFont typeface="Arial"/>
              <a:buNone/>
              <a:defRPr>
                <a:solidFill>
                  <a:srgbClr val="8C8C8C"/>
                </a:solidFill>
              </a:defRPr>
            </a:lvl3pPr>
            <a:lvl4pPr lvl="3" algn="ctr">
              <a:spcBef>
                <a:spcPts val="400"/>
              </a:spcBef>
              <a:spcAft>
                <a:spcPts val="0"/>
              </a:spcAft>
              <a:buClr>
                <a:srgbClr val="8C8C8C"/>
              </a:buClr>
              <a:buSzPts val="1500"/>
              <a:buNone/>
              <a:defRPr>
                <a:solidFill>
                  <a:srgbClr val="8C8C8C"/>
                </a:solidFill>
              </a:defRPr>
            </a:lvl4pPr>
            <a:lvl5pPr lvl="4" algn="ctr">
              <a:spcBef>
                <a:spcPts val="400"/>
              </a:spcBef>
              <a:spcAft>
                <a:spcPts val="0"/>
              </a:spcAft>
              <a:buClr>
                <a:srgbClr val="8C8C8C"/>
              </a:buClr>
              <a:buSzPts val="1500"/>
              <a:buNone/>
              <a:defRPr>
                <a:solidFill>
                  <a:srgbClr val="8C8C8C"/>
                </a:solidFill>
              </a:defRPr>
            </a:lvl5pPr>
            <a:lvl6pPr lvl="5" algn="ctr">
              <a:spcBef>
                <a:spcPts val="533"/>
              </a:spcBef>
              <a:spcAft>
                <a:spcPts val="0"/>
              </a:spcAft>
              <a:buClr>
                <a:srgbClr val="8C8C8C"/>
              </a:buClr>
              <a:buSzPts val="2000"/>
              <a:buNone/>
              <a:defRPr>
                <a:solidFill>
                  <a:srgbClr val="8C8C8C"/>
                </a:solidFill>
              </a:defRPr>
            </a:lvl6pPr>
            <a:lvl7pPr lvl="6" algn="ctr">
              <a:spcBef>
                <a:spcPts val="533"/>
              </a:spcBef>
              <a:spcAft>
                <a:spcPts val="0"/>
              </a:spcAft>
              <a:buClr>
                <a:srgbClr val="8C8C8C"/>
              </a:buClr>
              <a:buSzPts val="2000"/>
              <a:buNone/>
              <a:defRPr>
                <a:solidFill>
                  <a:srgbClr val="8C8C8C"/>
                </a:solidFill>
              </a:defRPr>
            </a:lvl7pPr>
            <a:lvl8pPr lvl="7" algn="ctr">
              <a:spcBef>
                <a:spcPts val="533"/>
              </a:spcBef>
              <a:spcAft>
                <a:spcPts val="0"/>
              </a:spcAft>
              <a:buClr>
                <a:srgbClr val="8C8C8C"/>
              </a:buClr>
              <a:buSzPts val="2000"/>
              <a:buNone/>
              <a:defRPr>
                <a:solidFill>
                  <a:srgbClr val="8C8C8C"/>
                </a:solidFill>
              </a:defRPr>
            </a:lvl8pPr>
            <a:lvl9pPr lvl="8" algn="ctr">
              <a:spcBef>
                <a:spcPts val="533"/>
              </a:spcBef>
              <a:spcAft>
                <a:spcPts val="0"/>
              </a:spcAft>
              <a:buClr>
                <a:srgbClr val="8C8C8C"/>
              </a:buClr>
              <a:buSzPts val="2000"/>
              <a:buNone/>
              <a:defRPr>
                <a:solidFill>
                  <a:srgbClr val="8C8C8C"/>
                </a:solidFill>
              </a:defRPr>
            </a:lvl9pPr>
          </a:lstStyle>
          <a:p>
            <a:endParaRPr/>
          </a:p>
        </p:txBody>
      </p:sp>
      <p:pic>
        <p:nvPicPr>
          <p:cNvPr id="23" name="Google Shape;23;p3"/>
          <p:cNvPicPr preferRelativeResize="0"/>
          <p:nvPr/>
        </p:nvPicPr>
        <p:blipFill rotWithShape="1">
          <a:blip r:embed="rId2">
            <a:alphaModFix/>
          </a:blip>
          <a:srcRect/>
          <a:stretch/>
        </p:blipFill>
        <p:spPr>
          <a:xfrm>
            <a:off x="422900" y="143935"/>
            <a:ext cx="2611304" cy="1145605"/>
          </a:xfrm>
          <a:prstGeom prst="rect">
            <a:avLst/>
          </a:prstGeom>
          <a:noFill/>
          <a:ln>
            <a:noFill/>
          </a:ln>
        </p:spPr>
      </p:pic>
      <p:pic>
        <p:nvPicPr>
          <p:cNvPr id="24" name="Google Shape;24;p3"/>
          <p:cNvPicPr preferRelativeResize="0"/>
          <p:nvPr/>
        </p:nvPicPr>
        <p:blipFill rotWithShape="1">
          <a:blip r:embed="rId3">
            <a:alphaModFix/>
          </a:blip>
          <a:srcRect l="10746" r="67014" b="53747"/>
          <a:stretch/>
        </p:blipFill>
        <p:spPr>
          <a:xfrm>
            <a:off x="704522" y="5350045"/>
            <a:ext cx="782353" cy="1113479"/>
          </a:xfrm>
          <a:prstGeom prst="rect">
            <a:avLst/>
          </a:prstGeom>
          <a:noFill/>
          <a:ln>
            <a:noFill/>
          </a:ln>
        </p:spPr>
      </p:pic>
    </p:spTree>
    <p:extLst>
      <p:ext uri="{BB962C8B-B14F-4D97-AF65-F5344CB8AC3E}">
        <p14:creationId xmlns:p14="http://schemas.microsoft.com/office/powerpoint/2010/main" val="18778336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Image &amp; Copy">
  <p:cSld name="Image &amp; Copy">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 name="Google Shape;31;p5"/>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32" name="Google Shape;32;p5"/>
          <p:cNvSpPr txBox="1">
            <a:spLocks noGrp="1"/>
          </p:cNvSpPr>
          <p:nvPr>
            <p:ph type="body" idx="1"/>
          </p:nvPr>
        </p:nvSpPr>
        <p:spPr>
          <a:xfrm>
            <a:off x="6045200" y="1693488"/>
            <a:ext cx="4993200" cy="4046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80"/>
              </a:spcBef>
              <a:spcAft>
                <a:spcPts val="0"/>
              </a:spcAft>
              <a:buClr>
                <a:schemeClr val="dk1"/>
              </a:buClr>
              <a:buSzPts val="1800"/>
              <a:buFont typeface="Arial"/>
              <a:buChar char="•"/>
              <a:defRPr sz="2400" b="1" i="0" u="none" strike="noStrike" cap="none">
                <a:solidFill>
                  <a:schemeClr val="dk1"/>
                </a:solidFill>
                <a:latin typeface="Arial"/>
                <a:ea typeface="Arial"/>
                <a:cs typeface="Arial"/>
                <a:sym typeface="Arial"/>
              </a:defRPr>
            </a:lvl1pPr>
            <a:lvl2pPr marL="1219170" marR="0" lvl="1" indent="-457189" algn="l">
              <a:lnSpc>
                <a:spcPct val="100000"/>
              </a:lnSpc>
              <a:spcBef>
                <a:spcPts val="480"/>
              </a:spcBef>
              <a:spcAft>
                <a:spcPts val="0"/>
              </a:spcAft>
              <a:buClr>
                <a:schemeClr val="dk1"/>
              </a:buClr>
              <a:buSzPts val="1800"/>
              <a:buFont typeface="Courier New"/>
              <a:buChar char="o"/>
              <a:defRPr sz="2400" b="1">
                <a:solidFill>
                  <a:schemeClr val="dk1"/>
                </a:solidFill>
              </a:defRPr>
            </a:lvl2pPr>
            <a:lvl3pPr marL="1828754" marR="0" lvl="2" indent="-457189" algn="l">
              <a:lnSpc>
                <a:spcPct val="100000"/>
              </a:lnSpc>
              <a:spcBef>
                <a:spcPts val="480"/>
              </a:spcBef>
              <a:spcAft>
                <a:spcPts val="0"/>
              </a:spcAft>
              <a:buClr>
                <a:schemeClr val="dk1"/>
              </a:buClr>
              <a:buSzPts val="1800"/>
              <a:buFont typeface="Arial"/>
              <a:buChar char="─"/>
              <a:defRPr sz="2400" b="1">
                <a:solidFill>
                  <a:schemeClr val="dk1"/>
                </a:solidFill>
              </a:defRPr>
            </a:lvl3pPr>
            <a:lvl4pPr marL="2438339" lvl="3" indent="-457189" algn="l">
              <a:spcBef>
                <a:spcPts val="480"/>
              </a:spcBef>
              <a:spcAft>
                <a:spcPts val="0"/>
              </a:spcAft>
              <a:buClr>
                <a:srgbClr val="7F7F7F"/>
              </a:buClr>
              <a:buSzPts val="1800"/>
              <a:buChar char="–"/>
              <a:defRPr/>
            </a:lvl4pPr>
            <a:lvl5pPr marL="3047924" lvl="4" indent="-457189" algn="l">
              <a:spcBef>
                <a:spcPts val="480"/>
              </a:spcBef>
              <a:spcAft>
                <a:spcPts val="0"/>
              </a:spcAft>
              <a:buClr>
                <a:srgbClr val="7F7F7F"/>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3" name="Google Shape;33;p5"/>
          <p:cNvSpPr>
            <a:spLocks noGrp="1"/>
          </p:cNvSpPr>
          <p:nvPr>
            <p:ph type="pic" idx="2"/>
          </p:nvPr>
        </p:nvSpPr>
        <p:spPr>
          <a:xfrm>
            <a:off x="1149903" y="1694361"/>
            <a:ext cx="4739200" cy="4046000"/>
          </a:xfrm>
          <a:prstGeom prst="rect">
            <a:avLst/>
          </a:prstGeom>
          <a:solidFill>
            <a:srgbClr val="7F7F7F"/>
          </a:solid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rgbClr val="7F7F7F"/>
              </a:buClr>
              <a:buSzPts val="2400"/>
              <a:buFont typeface="Arial"/>
              <a:buNone/>
              <a:defRPr sz="3200" b="0" i="0" u="none" strike="noStrike" cap="none">
                <a:solidFill>
                  <a:srgbClr val="7F7F7F"/>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40326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ouble Column">
  <p:cSld name="Double Column">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6" name="Google Shape;36;p6"/>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37" name="Google Shape;37;p6"/>
          <p:cNvSpPr txBox="1">
            <a:spLocks noGrp="1"/>
          </p:cNvSpPr>
          <p:nvPr>
            <p:ph type="body" idx="1"/>
          </p:nvPr>
        </p:nvSpPr>
        <p:spPr>
          <a:xfrm>
            <a:off x="6045200" y="1693488"/>
            <a:ext cx="4993200" cy="4046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80"/>
              </a:spcBef>
              <a:spcAft>
                <a:spcPts val="0"/>
              </a:spcAft>
              <a:buClr>
                <a:schemeClr val="dk1"/>
              </a:buClr>
              <a:buSzPts val="1800"/>
              <a:buFont typeface="Arial"/>
              <a:buChar char="•"/>
              <a:defRPr sz="2400" b="1" i="0" u="none" strike="noStrike" cap="none">
                <a:solidFill>
                  <a:schemeClr val="dk1"/>
                </a:solidFill>
                <a:latin typeface="Arial"/>
                <a:ea typeface="Arial"/>
                <a:cs typeface="Arial"/>
                <a:sym typeface="Arial"/>
              </a:defRPr>
            </a:lvl1pPr>
            <a:lvl2pPr marL="1219170" marR="0" lvl="1" indent="-457189" algn="l">
              <a:lnSpc>
                <a:spcPct val="100000"/>
              </a:lnSpc>
              <a:spcBef>
                <a:spcPts val="480"/>
              </a:spcBef>
              <a:spcAft>
                <a:spcPts val="0"/>
              </a:spcAft>
              <a:buClr>
                <a:schemeClr val="dk1"/>
              </a:buClr>
              <a:buSzPts val="1800"/>
              <a:buFont typeface="Courier New"/>
              <a:buChar char="o"/>
              <a:defRPr sz="2400" b="1">
                <a:solidFill>
                  <a:schemeClr val="dk1"/>
                </a:solidFill>
              </a:defRPr>
            </a:lvl2pPr>
            <a:lvl3pPr marL="1828754" marR="0" lvl="2" indent="-457189" algn="l">
              <a:lnSpc>
                <a:spcPct val="100000"/>
              </a:lnSpc>
              <a:spcBef>
                <a:spcPts val="480"/>
              </a:spcBef>
              <a:spcAft>
                <a:spcPts val="0"/>
              </a:spcAft>
              <a:buClr>
                <a:schemeClr val="dk1"/>
              </a:buClr>
              <a:buSzPts val="1800"/>
              <a:buFont typeface="Arial"/>
              <a:buChar char="─"/>
              <a:defRPr sz="2400" b="1">
                <a:solidFill>
                  <a:schemeClr val="dk1"/>
                </a:solidFill>
              </a:defRPr>
            </a:lvl3pPr>
            <a:lvl4pPr marL="2438339" lvl="3" indent="-457189" algn="l">
              <a:spcBef>
                <a:spcPts val="480"/>
              </a:spcBef>
              <a:spcAft>
                <a:spcPts val="0"/>
              </a:spcAft>
              <a:buClr>
                <a:srgbClr val="7F7F7F"/>
              </a:buClr>
              <a:buSzPts val="1800"/>
              <a:buChar char="–"/>
              <a:defRPr/>
            </a:lvl4pPr>
            <a:lvl5pPr marL="3047924" lvl="4" indent="-457189" algn="l">
              <a:spcBef>
                <a:spcPts val="480"/>
              </a:spcBef>
              <a:spcAft>
                <a:spcPts val="0"/>
              </a:spcAft>
              <a:buClr>
                <a:srgbClr val="7F7F7F"/>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8" name="Google Shape;38;p6"/>
          <p:cNvSpPr txBox="1">
            <a:spLocks noGrp="1"/>
          </p:cNvSpPr>
          <p:nvPr>
            <p:ph type="body" idx="2"/>
          </p:nvPr>
        </p:nvSpPr>
        <p:spPr>
          <a:xfrm>
            <a:off x="895803" y="1726069"/>
            <a:ext cx="4993200" cy="4046800"/>
          </a:xfrm>
          <a:prstGeom prst="rect">
            <a:avLst/>
          </a:prstGeom>
          <a:noFill/>
          <a:ln>
            <a:noFill/>
          </a:ln>
        </p:spPr>
        <p:txBody>
          <a:bodyPr spcFirstLastPara="1" wrap="square" lIns="91425" tIns="45700" rIns="91425" bIns="45700" anchor="t" anchorCtr="0">
            <a:noAutofit/>
          </a:bodyPr>
          <a:lstStyle>
            <a:lvl1pPr marL="609585" marR="0" lvl="0" indent="-457189" algn="l">
              <a:lnSpc>
                <a:spcPct val="100000"/>
              </a:lnSpc>
              <a:spcBef>
                <a:spcPts val="480"/>
              </a:spcBef>
              <a:spcAft>
                <a:spcPts val="0"/>
              </a:spcAft>
              <a:buClr>
                <a:schemeClr val="dk1"/>
              </a:buClr>
              <a:buSzPts val="1800"/>
              <a:buFont typeface="Arial"/>
              <a:buChar char="•"/>
              <a:defRPr sz="2400" b="1" i="0" u="none" strike="noStrike" cap="none">
                <a:solidFill>
                  <a:schemeClr val="dk1"/>
                </a:solidFill>
                <a:latin typeface="Arial"/>
                <a:ea typeface="Arial"/>
                <a:cs typeface="Arial"/>
                <a:sym typeface="Arial"/>
              </a:defRPr>
            </a:lvl1pPr>
            <a:lvl2pPr marL="1219170" marR="0" lvl="1" indent="-457189" algn="l">
              <a:lnSpc>
                <a:spcPct val="100000"/>
              </a:lnSpc>
              <a:spcBef>
                <a:spcPts val="480"/>
              </a:spcBef>
              <a:spcAft>
                <a:spcPts val="0"/>
              </a:spcAft>
              <a:buClr>
                <a:schemeClr val="dk1"/>
              </a:buClr>
              <a:buSzPts val="1800"/>
              <a:buFont typeface="Courier New"/>
              <a:buChar char="o"/>
              <a:defRPr sz="2400" b="1">
                <a:solidFill>
                  <a:schemeClr val="dk1"/>
                </a:solidFill>
              </a:defRPr>
            </a:lvl2pPr>
            <a:lvl3pPr marL="1828754" marR="0" lvl="2" indent="-457189" algn="l">
              <a:lnSpc>
                <a:spcPct val="100000"/>
              </a:lnSpc>
              <a:spcBef>
                <a:spcPts val="480"/>
              </a:spcBef>
              <a:spcAft>
                <a:spcPts val="0"/>
              </a:spcAft>
              <a:buClr>
                <a:schemeClr val="dk1"/>
              </a:buClr>
              <a:buSzPts val="1800"/>
              <a:buFont typeface="Arial"/>
              <a:buChar char="─"/>
              <a:defRPr sz="2400" b="1">
                <a:solidFill>
                  <a:schemeClr val="dk1"/>
                </a:solidFill>
              </a:defRPr>
            </a:lvl3pPr>
            <a:lvl4pPr marL="2438339" lvl="3" indent="-457189" algn="l">
              <a:spcBef>
                <a:spcPts val="480"/>
              </a:spcBef>
              <a:spcAft>
                <a:spcPts val="0"/>
              </a:spcAft>
              <a:buClr>
                <a:srgbClr val="7F7F7F"/>
              </a:buClr>
              <a:buSzPts val="1800"/>
              <a:buChar char="–"/>
              <a:defRPr/>
            </a:lvl4pPr>
            <a:lvl5pPr marL="3047924" lvl="4" indent="-457189" algn="l">
              <a:spcBef>
                <a:spcPts val="480"/>
              </a:spcBef>
              <a:spcAft>
                <a:spcPts val="0"/>
              </a:spcAft>
              <a:buClr>
                <a:srgbClr val="7F7F7F"/>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99577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Images &amp; Copy 3 Column">
  <p:cSld name="Images &amp; Copy 3 Column">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1" name="Google Shape;41;p7"/>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42" name="Google Shape;42;p7"/>
          <p:cNvSpPr>
            <a:spLocks noGrp="1"/>
          </p:cNvSpPr>
          <p:nvPr>
            <p:ph type="pic" idx="2"/>
          </p:nvPr>
        </p:nvSpPr>
        <p:spPr>
          <a:xfrm>
            <a:off x="1184820" y="1720852"/>
            <a:ext cx="2903200" cy="2276800"/>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3" name="Google Shape;43;p7"/>
          <p:cNvSpPr>
            <a:spLocks noGrp="1"/>
          </p:cNvSpPr>
          <p:nvPr>
            <p:ph type="pic" idx="3"/>
          </p:nvPr>
        </p:nvSpPr>
        <p:spPr>
          <a:xfrm>
            <a:off x="4667505" y="1720852"/>
            <a:ext cx="2903200" cy="2276800"/>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4" name="Google Shape;44;p7"/>
          <p:cNvSpPr>
            <a:spLocks noGrp="1"/>
          </p:cNvSpPr>
          <p:nvPr>
            <p:ph type="pic" idx="4"/>
          </p:nvPr>
        </p:nvSpPr>
        <p:spPr>
          <a:xfrm>
            <a:off x="8170527" y="1720852"/>
            <a:ext cx="2903200" cy="2276800"/>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1"/>
          </p:nvPr>
        </p:nvSpPr>
        <p:spPr>
          <a:xfrm>
            <a:off x="1184820" y="4177340"/>
            <a:ext cx="2903200" cy="1790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6" name="Google Shape;46;p7"/>
          <p:cNvSpPr txBox="1">
            <a:spLocks noGrp="1"/>
          </p:cNvSpPr>
          <p:nvPr>
            <p:ph type="body" idx="5"/>
          </p:nvPr>
        </p:nvSpPr>
        <p:spPr>
          <a:xfrm>
            <a:off x="4667505" y="4177340"/>
            <a:ext cx="2903200" cy="1790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47" name="Google Shape;47;p7"/>
          <p:cNvSpPr txBox="1">
            <a:spLocks noGrp="1"/>
          </p:cNvSpPr>
          <p:nvPr>
            <p:ph type="body" idx="6"/>
          </p:nvPr>
        </p:nvSpPr>
        <p:spPr>
          <a:xfrm>
            <a:off x="8170527" y="4177340"/>
            <a:ext cx="2903200" cy="1790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15114695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Image Top &amp; Copy Bottom">
  <p:cSld name="Image Top &amp; Copy Bottom">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 name="Google Shape;50;p8"/>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51" name="Google Shape;51;p8"/>
          <p:cNvSpPr>
            <a:spLocks noGrp="1"/>
          </p:cNvSpPr>
          <p:nvPr>
            <p:ph type="pic" idx="2"/>
          </p:nvPr>
        </p:nvSpPr>
        <p:spPr>
          <a:xfrm>
            <a:off x="1184819" y="1720852"/>
            <a:ext cx="9974400" cy="2276800"/>
          </a:xfrm>
          <a:prstGeom prst="rect">
            <a:avLst/>
          </a:prstGeom>
          <a:solidFill>
            <a:srgbClr val="959595"/>
          </a:solid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18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1"/>
          </p:nvPr>
        </p:nvSpPr>
        <p:spPr>
          <a:xfrm>
            <a:off x="1184819" y="4177340"/>
            <a:ext cx="9974400" cy="1790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313909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harts &amp; Copy 1">
  <p:cSld name="Charts &amp; Copy 1">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5" name="Google Shape;55;p9"/>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56" name="Google Shape;56;p9"/>
          <p:cNvSpPr>
            <a:spLocks noGrp="1"/>
          </p:cNvSpPr>
          <p:nvPr>
            <p:ph type="chart" idx="2"/>
          </p:nvPr>
        </p:nvSpPr>
        <p:spPr>
          <a:xfrm>
            <a:off x="4554303" y="1737948"/>
            <a:ext cx="2904000" cy="2169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7" name="Google Shape;57;p9"/>
          <p:cNvSpPr>
            <a:spLocks noGrp="1"/>
          </p:cNvSpPr>
          <p:nvPr>
            <p:ph type="chart" idx="3"/>
          </p:nvPr>
        </p:nvSpPr>
        <p:spPr>
          <a:xfrm>
            <a:off x="8050293" y="1737948"/>
            <a:ext cx="2904000" cy="2169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8" name="Google Shape;58;p9"/>
          <p:cNvSpPr>
            <a:spLocks noGrp="1"/>
          </p:cNvSpPr>
          <p:nvPr>
            <p:ph type="chart" idx="4"/>
          </p:nvPr>
        </p:nvSpPr>
        <p:spPr>
          <a:xfrm>
            <a:off x="1061527" y="1737948"/>
            <a:ext cx="2904000" cy="2169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body" idx="1"/>
          </p:nvPr>
        </p:nvSpPr>
        <p:spPr>
          <a:xfrm>
            <a:off x="1235620" y="4070519"/>
            <a:ext cx="2903200" cy="18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b="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60" name="Google Shape;60;p9"/>
          <p:cNvSpPr txBox="1">
            <a:spLocks noGrp="1"/>
          </p:cNvSpPr>
          <p:nvPr>
            <p:ph type="body" idx="5"/>
          </p:nvPr>
        </p:nvSpPr>
        <p:spPr>
          <a:xfrm>
            <a:off x="4718305" y="4070519"/>
            <a:ext cx="2903200" cy="18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b="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61" name="Google Shape;61;p9"/>
          <p:cNvSpPr txBox="1">
            <a:spLocks noGrp="1"/>
          </p:cNvSpPr>
          <p:nvPr>
            <p:ph type="body" idx="6"/>
          </p:nvPr>
        </p:nvSpPr>
        <p:spPr>
          <a:xfrm>
            <a:off x="8221327" y="4070519"/>
            <a:ext cx="2903200" cy="18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b="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28811312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harts &amp; Copy 2">
  <p:cSld name="Charts &amp; Copy 2">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4" name="Google Shape;64;p10"/>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65" name="Google Shape;65;p10"/>
          <p:cNvSpPr>
            <a:spLocks noGrp="1"/>
          </p:cNvSpPr>
          <p:nvPr>
            <p:ph type="chart" idx="2"/>
          </p:nvPr>
        </p:nvSpPr>
        <p:spPr>
          <a:xfrm>
            <a:off x="8689565" y="1737785"/>
            <a:ext cx="2520400" cy="227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6" name="Google Shape;66;p10"/>
          <p:cNvSpPr>
            <a:spLocks noGrp="1"/>
          </p:cNvSpPr>
          <p:nvPr>
            <p:ph type="chart" idx="3"/>
          </p:nvPr>
        </p:nvSpPr>
        <p:spPr>
          <a:xfrm>
            <a:off x="6127821" y="1737785"/>
            <a:ext cx="2520400" cy="227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7" name="Google Shape;67;p10"/>
          <p:cNvSpPr>
            <a:spLocks noGrp="1"/>
          </p:cNvSpPr>
          <p:nvPr>
            <p:ph type="chart" idx="4"/>
          </p:nvPr>
        </p:nvSpPr>
        <p:spPr>
          <a:xfrm>
            <a:off x="3566077" y="1737785"/>
            <a:ext cx="2520400" cy="227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8" name="Google Shape;68;p10"/>
          <p:cNvSpPr>
            <a:spLocks noGrp="1"/>
          </p:cNvSpPr>
          <p:nvPr>
            <p:ph type="chart" idx="5"/>
          </p:nvPr>
        </p:nvSpPr>
        <p:spPr>
          <a:xfrm>
            <a:off x="1004333" y="1737785"/>
            <a:ext cx="2520400" cy="2275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body" idx="1"/>
          </p:nvPr>
        </p:nvSpPr>
        <p:spPr>
          <a:xfrm>
            <a:off x="1184819" y="4177340"/>
            <a:ext cx="9974400" cy="17904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37289140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able Only">
  <p:cSld name="Table Only">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2" name="Google Shape;72;p11"/>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Tree>
    <p:extLst>
      <p:ext uri="{BB962C8B-B14F-4D97-AF65-F5344CB8AC3E}">
        <p14:creationId xmlns:p14="http://schemas.microsoft.com/office/powerpoint/2010/main" val="36239090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hart &amp; Copy">
  <p:cSld name="Chart &amp; Copy">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2"/>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76" name="Google Shape;76;p12"/>
          <p:cNvSpPr>
            <a:spLocks noGrp="1"/>
          </p:cNvSpPr>
          <p:nvPr>
            <p:ph type="chart" idx="2"/>
          </p:nvPr>
        </p:nvSpPr>
        <p:spPr>
          <a:xfrm>
            <a:off x="1185333" y="1704081"/>
            <a:ext cx="4741200" cy="418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body" idx="1"/>
          </p:nvPr>
        </p:nvSpPr>
        <p:spPr>
          <a:xfrm>
            <a:off x="6096000" y="1704080"/>
            <a:ext cx="5486400" cy="41860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b="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32682439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opy &amp; Chart">
  <p:cSld name="Copy &amp; Char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609600" y="431955"/>
            <a:ext cx="10972800" cy="1143200"/>
          </a:xfrm>
          <a:prstGeom prst="rect">
            <a:avLst/>
          </a:prstGeom>
          <a:noFill/>
          <a:ln>
            <a:noFill/>
          </a:ln>
        </p:spPr>
        <p:txBody>
          <a:bodyPr spcFirstLastPara="1" wrap="square" lIns="0" tIns="0" rIns="91425" bIns="45700" anchor="t" anchorCtr="0">
            <a:noAutofit/>
          </a:bodyPr>
          <a:lstStyle>
            <a:lvl1pPr lvl="0" algn="l">
              <a:spcBef>
                <a:spcPts val="0"/>
              </a:spcBef>
              <a:spcAft>
                <a:spcPts val="0"/>
              </a:spcAft>
              <a:buClr>
                <a:srgbClr val="A20815"/>
              </a:buClr>
              <a:buSzPts val="3600"/>
              <a:buFont typeface="Arial"/>
              <a:buNone/>
              <a:defRPr sz="4800">
                <a:solidFill>
                  <a:srgbClr val="A20815"/>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0" name="Google Shape;80;p13"/>
          <p:cNvPicPr preferRelativeResize="0"/>
          <p:nvPr/>
        </p:nvPicPr>
        <p:blipFill rotWithShape="1">
          <a:blip r:embed="rId2">
            <a:alphaModFix/>
          </a:blip>
          <a:srcRect l="5531" b="15756"/>
          <a:stretch/>
        </p:blipFill>
        <p:spPr>
          <a:xfrm>
            <a:off x="487852" y="5923992"/>
            <a:ext cx="4164784" cy="761843"/>
          </a:xfrm>
          <a:prstGeom prst="rect">
            <a:avLst/>
          </a:prstGeom>
          <a:noFill/>
          <a:ln>
            <a:noFill/>
          </a:ln>
        </p:spPr>
      </p:pic>
      <p:sp>
        <p:nvSpPr>
          <p:cNvPr id="81" name="Google Shape;81;p13"/>
          <p:cNvSpPr>
            <a:spLocks noGrp="1"/>
          </p:cNvSpPr>
          <p:nvPr>
            <p:ph type="chart" idx="2"/>
          </p:nvPr>
        </p:nvSpPr>
        <p:spPr>
          <a:xfrm>
            <a:off x="6841068" y="1704081"/>
            <a:ext cx="4741200" cy="418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accent3"/>
              </a:buClr>
              <a:buSzPts val="1500"/>
              <a:buFont typeface="Arial"/>
              <a:buChar char="–"/>
              <a:defRPr sz="2000" b="1" i="0" u="none" strike="noStrike" cap="none">
                <a:solidFill>
                  <a:schemeClr val="accent3"/>
                </a:solidFill>
                <a:latin typeface="Arial"/>
                <a:ea typeface="Arial"/>
                <a:cs typeface="Arial"/>
                <a:sym typeface="Arial"/>
              </a:defRPr>
            </a:lvl2pPr>
            <a:lvl3pPr marR="0" lvl="2" algn="l" rtl="0">
              <a:lnSpc>
                <a:spcPct val="100000"/>
              </a:lnSpc>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3pPr>
            <a:lvl4pPr marR="0" lvl="3"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4pPr>
            <a:lvl5pPr marR="0" lvl="4" algn="l" rtl="0">
              <a:spcBef>
                <a:spcPts val="400"/>
              </a:spcBef>
              <a:spcAft>
                <a:spcPts val="0"/>
              </a:spcAft>
              <a:buClr>
                <a:srgbClr val="7F7F7F"/>
              </a:buClr>
              <a:buSzPts val="1500"/>
              <a:buFont typeface="Arial"/>
              <a:buChar char="»"/>
              <a:defRPr sz="2000" b="0" i="0" u="none" strike="noStrike" cap="none">
                <a:solidFill>
                  <a:srgbClr val="7F7F7F"/>
                </a:solidFill>
                <a:latin typeface="Arial"/>
                <a:ea typeface="Arial"/>
                <a:cs typeface="Arial"/>
                <a:sym typeface="Arial"/>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82" name="Google Shape;82;p13"/>
          <p:cNvSpPr txBox="1">
            <a:spLocks noGrp="1"/>
          </p:cNvSpPr>
          <p:nvPr>
            <p:ph type="body" idx="1"/>
          </p:nvPr>
        </p:nvSpPr>
        <p:spPr>
          <a:xfrm>
            <a:off x="1185333" y="1704081"/>
            <a:ext cx="5486400" cy="41860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400"/>
              </a:spcBef>
              <a:spcAft>
                <a:spcPts val="0"/>
              </a:spcAft>
              <a:buClr>
                <a:schemeClr val="dk1"/>
              </a:buClr>
              <a:buSzPts val="1500"/>
              <a:buFont typeface="Arial"/>
              <a:buNone/>
              <a:defRPr sz="2000" b="1">
                <a:solidFill>
                  <a:schemeClr val="dk1"/>
                </a:solidFill>
                <a:latin typeface="Arial"/>
                <a:ea typeface="Arial"/>
                <a:cs typeface="Arial"/>
                <a:sym typeface="Arial"/>
              </a:defRPr>
            </a:lvl1pPr>
            <a:lvl2pPr marL="1219170" lvl="1" indent="-431789" algn="l">
              <a:lnSpc>
                <a:spcPct val="120000"/>
              </a:lnSpc>
              <a:spcBef>
                <a:spcPts val="400"/>
              </a:spcBef>
              <a:spcAft>
                <a:spcPts val="0"/>
              </a:spcAft>
              <a:buClr>
                <a:srgbClr val="8D8E8D"/>
              </a:buClr>
              <a:buSzPts val="1500"/>
              <a:buFont typeface="Merriweather Sans"/>
              <a:buChar char="-"/>
              <a:defRPr sz="2000" b="0">
                <a:solidFill>
                  <a:schemeClr val="dk1"/>
                </a:solidFill>
                <a:latin typeface="Arial"/>
                <a:ea typeface="Arial"/>
                <a:cs typeface="Arial"/>
                <a:sym typeface="Arial"/>
              </a:defRPr>
            </a:lvl2pPr>
            <a:lvl3pPr marL="1828754" lvl="2" indent="-304792" algn="l">
              <a:lnSpc>
                <a:spcPct val="100000"/>
              </a:lnSpc>
              <a:spcBef>
                <a:spcPts val="400"/>
              </a:spcBef>
              <a:spcAft>
                <a:spcPts val="0"/>
              </a:spcAft>
              <a:buClr>
                <a:srgbClr val="7F7F7F"/>
              </a:buClr>
              <a:buSzPts val="1500"/>
              <a:buFont typeface="Arial"/>
              <a:buNone/>
              <a:defRPr sz="2000">
                <a:latin typeface="Arial"/>
                <a:ea typeface="Arial"/>
                <a:cs typeface="Arial"/>
                <a:sym typeface="Arial"/>
              </a:defRPr>
            </a:lvl3pPr>
            <a:lvl4pPr marL="2438339" lvl="3" indent="-304792" algn="l">
              <a:spcBef>
                <a:spcPts val="400"/>
              </a:spcBef>
              <a:spcAft>
                <a:spcPts val="0"/>
              </a:spcAft>
              <a:buClr>
                <a:srgbClr val="7F7F7F"/>
              </a:buClr>
              <a:buSzPts val="1500"/>
              <a:buFont typeface="Arial"/>
              <a:buNone/>
              <a:defRPr sz="2000">
                <a:latin typeface="Arial"/>
                <a:ea typeface="Arial"/>
                <a:cs typeface="Arial"/>
                <a:sym typeface="Arial"/>
              </a:defRPr>
            </a:lvl4pPr>
            <a:lvl5pPr marL="3047924" lvl="4" indent="-304792" algn="l">
              <a:spcBef>
                <a:spcPts val="400"/>
              </a:spcBef>
              <a:spcAft>
                <a:spcPts val="0"/>
              </a:spcAft>
              <a:buClr>
                <a:srgbClr val="7F7F7F"/>
              </a:buClr>
              <a:buSzPts val="1500"/>
              <a:buFont typeface="Arial"/>
              <a:buNone/>
              <a:defRPr sz="2000">
                <a:latin typeface="Arial"/>
                <a:ea typeface="Arial"/>
                <a:cs typeface="Arial"/>
                <a:sym typeface="Arial"/>
              </a:defRPr>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3215904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DB995B-042B-4E03-87E6-4C41763F22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5C754-0A24-46B9-9391-D3E5739625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E2DB7-7519-4A5E-BB26-B740448EABFD}"/>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32ED16D2-B34D-4AAA-B501-12FD42771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BBE2D-14C0-4CA7-B4D4-964B7E75D786}"/>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40717258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losing Logos">
  <p:cSld name="Closing Logos">
    <p:spTree>
      <p:nvGrpSpPr>
        <p:cNvPr id="1" name="Shape 83"/>
        <p:cNvGrpSpPr/>
        <p:nvPr/>
      </p:nvGrpSpPr>
      <p:grpSpPr>
        <a:xfrm>
          <a:off x="0" y="0"/>
          <a:ext cx="0" cy="0"/>
          <a:chOff x="0" y="0"/>
          <a:chExt cx="0" cy="0"/>
        </a:xfrm>
      </p:grpSpPr>
      <p:sp>
        <p:nvSpPr>
          <p:cNvPr id="84" name="Google Shape;84;p14"/>
          <p:cNvSpPr/>
          <p:nvPr/>
        </p:nvSpPr>
        <p:spPr>
          <a:xfrm>
            <a:off x="0" y="0"/>
            <a:ext cx="12192000" cy="68580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85" name="Google Shape;85;p14"/>
          <p:cNvPicPr preferRelativeResize="0"/>
          <p:nvPr/>
        </p:nvPicPr>
        <p:blipFill rotWithShape="1">
          <a:blip r:embed="rId2">
            <a:alphaModFix/>
          </a:blip>
          <a:srcRect/>
          <a:stretch/>
        </p:blipFill>
        <p:spPr>
          <a:xfrm>
            <a:off x="2813840" y="0"/>
            <a:ext cx="6546851" cy="6502400"/>
          </a:xfrm>
          <a:prstGeom prst="rect">
            <a:avLst/>
          </a:prstGeom>
          <a:noFill/>
          <a:ln>
            <a:noFill/>
          </a:ln>
        </p:spPr>
      </p:pic>
    </p:spTree>
    <p:extLst>
      <p:ext uri="{BB962C8B-B14F-4D97-AF65-F5344CB8AC3E}">
        <p14:creationId xmlns:p14="http://schemas.microsoft.com/office/powerpoint/2010/main" val="23280410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415611" y="992767"/>
            <a:ext cx="11360800" cy="2736800"/>
          </a:xfrm>
          <a:prstGeom prst="rect">
            <a:avLst/>
          </a:prstGeom>
        </p:spPr>
        <p:txBody>
          <a:bodyPr spcFirstLastPara="1" wrap="square" lIns="0" tIns="0" rIns="91425" bIns="4570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8" name="Google Shape;88;p15"/>
          <p:cNvSpPr txBox="1">
            <a:spLocks noGrp="1"/>
          </p:cNvSpPr>
          <p:nvPr>
            <p:ph type="subTitle" idx="1"/>
          </p:nvPr>
        </p:nvSpPr>
        <p:spPr>
          <a:xfrm>
            <a:off x="415600" y="3778833"/>
            <a:ext cx="11360800" cy="1056800"/>
          </a:xfrm>
          <a:prstGeom prst="rect">
            <a:avLst/>
          </a:prstGeom>
        </p:spPr>
        <p:txBody>
          <a:bodyPr spcFirstLastPara="1" wrap="square" lIns="91425" tIns="45700" rIns="91425" bIns="45700" anchor="t" anchorCtr="0">
            <a:noAutofit/>
          </a:bodyPr>
          <a:lstStyle>
            <a:lvl1pPr lvl="0" algn="ctr" rtl="0">
              <a:lnSpc>
                <a:spcPct val="100000"/>
              </a:lnSpc>
              <a:spcBef>
                <a:spcPts val="640"/>
              </a:spcBef>
              <a:spcAft>
                <a:spcPts val="0"/>
              </a:spcAft>
              <a:buSzPts val="2800"/>
              <a:buNone/>
              <a:defRPr sz="3733"/>
            </a:lvl1pPr>
            <a:lvl2pPr lvl="1" algn="ctr" rtl="0">
              <a:lnSpc>
                <a:spcPct val="100000"/>
              </a:lnSpc>
              <a:spcBef>
                <a:spcPts val="400"/>
              </a:spcBef>
              <a:spcAft>
                <a:spcPts val="0"/>
              </a:spcAft>
              <a:buSzPts val="2800"/>
              <a:buNone/>
              <a:defRPr sz="3733"/>
            </a:lvl2pPr>
            <a:lvl3pPr lvl="2" algn="ctr" rtl="0">
              <a:lnSpc>
                <a:spcPct val="100000"/>
              </a:lnSpc>
              <a:spcBef>
                <a:spcPts val="400"/>
              </a:spcBef>
              <a:spcAft>
                <a:spcPts val="0"/>
              </a:spcAft>
              <a:buSzPts val="2800"/>
              <a:buNone/>
              <a:defRPr sz="3733"/>
            </a:lvl3pPr>
            <a:lvl4pPr lvl="3" algn="ctr" rtl="0">
              <a:lnSpc>
                <a:spcPct val="100000"/>
              </a:lnSpc>
              <a:spcBef>
                <a:spcPts val="400"/>
              </a:spcBef>
              <a:spcAft>
                <a:spcPts val="0"/>
              </a:spcAft>
              <a:buSzPts val="2800"/>
              <a:buNone/>
              <a:defRPr sz="3733"/>
            </a:lvl4pPr>
            <a:lvl5pPr lvl="4" algn="ctr" rtl="0">
              <a:lnSpc>
                <a:spcPct val="100000"/>
              </a:lnSpc>
              <a:spcBef>
                <a:spcPts val="400"/>
              </a:spcBef>
              <a:spcAft>
                <a:spcPts val="0"/>
              </a:spcAft>
              <a:buSzPts val="2800"/>
              <a:buNone/>
              <a:defRPr sz="3733"/>
            </a:lvl5pPr>
            <a:lvl6pPr lvl="5" algn="ctr" rtl="0">
              <a:lnSpc>
                <a:spcPct val="100000"/>
              </a:lnSpc>
              <a:spcBef>
                <a:spcPts val="533"/>
              </a:spcBef>
              <a:spcAft>
                <a:spcPts val="0"/>
              </a:spcAft>
              <a:buSzPts val="2800"/>
              <a:buNone/>
              <a:defRPr sz="3733"/>
            </a:lvl6pPr>
            <a:lvl7pPr lvl="6" algn="ctr" rtl="0">
              <a:lnSpc>
                <a:spcPct val="100000"/>
              </a:lnSpc>
              <a:spcBef>
                <a:spcPts val="533"/>
              </a:spcBef>
              <a:spcAft>
                <a:spcPts val="0"/>
              </a:spcAft>
              <a:buSzPts val="2800"/>
              <a:buNone/>
              <a:defRPr sz="3733"/>
            </a:lvl7pPr>
            <a:lvl8pPr lvl="7" algn="ctr" rtl="0">
              <a:lnSpc>
                <a:spcPct val="100000"/>
              </a:lnSpc>
              <a:spcBef>
                <a:spcPts val="533"/>
              </a:spcBef>
              <a:spcAft>
                <a:spcPts val="0"/>
              </a:spcAft>
              <a:buSzPts val="2800"/>
              <a:buNone/>
              <a:defRPr sz="3733"/>
            </a:lvl8pPr>
            <a:lvl9pPr lvl="8" algn="ctr" rtl="0">
              <a:lnSpc>
                <a:spcPct val="100000"/>
              </a:lnSpc>
              <a:spcBef>
                <a:spcPts val="533"/>
              </a:spcBef>
              <a:spcAft>
                <a:spcPts val="0"/>
              </a:spcAft>
              <a:buSzPts val="2800"/>
              <a:buNone/>
              <a:defRPr sz="3733"/>
            </a:lvl9pPr>
          </a:lstStyle>
          <a:p>
            <a:endParaRPr/>
          </a:p>
        </p:txBody>
      </p:sp>
      <p:sp>
        <p:nvSpPr>
          <p:cNvPr id="89" name="Google Shape;89;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2019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9231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16075"/>
            <a:ext cx="9855200" cy="1371601"/>
          </a:xfrm>
        </p:spPr>
        <p:txBody>
          <a:bodyPr anchor="t">
            <a:normAutofit/>
          </a:bodyPr>
          <a:lstStyle>
            <a:lvl1pPr algn="l">
              <a:defRPr sz="4000" b="1">
                <a:solidFill>
                  <a:srgbClr val="0F4D7B"/>
                </a:solidFill>
                <a:latin typeface="+mn-lt"/>
              </a:defRPr>
            </a:lvl1pPr>
          </a:lstStyle>
          <a:p>
            <a:r>
              <a:rPr lang="en-US"/>
              <a:t>Click to edit Master title style</a:t>
            </a:r>
          </a:p>
        </p:txBody>
      </p:sp>
      <p:sp>
        <p:nvSpPr>
          <p:cNvPr id="3" name="Subtitle 2"/>
          <p:cNvSpPr>
            <a:spLocks noGrp="1"/>
          </p:cNvSpPr>
          <p:nvPr>
            <p:ph type="subTitle" idx="1"/>
          </p:nvPr>
        </p:nvSpPr>
        <p:spPr>
          <a:xfrm>
            <a:off x="2438400" y="3292475"/>
            <a:ext cx="8331200" cy="685800"/>
          </a:xfrm>
        </p:spPr>
        <p:txBody>
          <a:bodyPr>
            <a:normAutofit/>
          </a:bodyPr>
          <a:lstStyle>
            <a:lvl1pPr marL="0" indent="0" algn="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239000" y="4054476"/>
            <a:ext cx="3530600" cy="365125"/>
          </a:xfrm>
          <a:prstGeom prst="rect">
            <a:avLst/>
          </a:prstGeom>
        </p:spPr>
        <p:txBody>
          <a:bodyPr/>
          <a:lstStyle>
            <a:lvl1pPr algn="r">
              <a:defRPr sz="2200" b="1">
                <a:solidFill>
                  <a:schemeClr val="tx1">
                    <a:lumMod val="85000"/>
                    <a:lumOff val="15000"/>
                  </a:schemeClr>
                </a:solidFill>
              </a:defRPr>
            </a:lvl1pPr>
          </a:lstStyle>
          <a:p>
            <a:endParaRPr lang="en-US"/>
          </a:p>
        </p:txBody>
      </p:sp>
      <p:pic>
        <p:nvPicPr>
          <p:cNvPr id="6" name="Picture 5" title="HRSA"/>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1393031"/>
          </a:xfrm>
          <a:prstGeom prst="rect">
            <a:avLst/>
          </a:prstGeom>
        </p:spPr>
      </p:pic>
      <p:pic>
        <p:nvPicPr>
          <p:cNvPr id="7" name="Picture 6" title="Vision: Healthy Communities, Healthy People"/>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869267"/>
            <a:ext cx="12192000" cy="1007269"/>
          </a:xfrm>
          <a:prstGeom prst="rect">
            <a:avLst/>
          </a:prstGeom>
        </p:spPr>
      </p:pic>
    </p:spTree>
    <p:extLst>
      <p:ext uri="{BB962C8B-B14F-4D97-AF65-F5344CB8AC3E}">
        <p14:creationId xmlns:p14="http://schemas.microsoft.com/office/powerpoint/2010/main" val="755563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325563"/>
          </a:xfrm>
        </p:spPr>
        <p:txBody>
          <a:bodyPr>
            <a:normAutofit/>
          </a:bodyPr>
          <a:lstStyle>
            <a:lvl1pPr algn="l" defTabSz="914400" rtl="0" eaLnBrk="1" latinLnBrk="0" hangingPunct="1">
              <a:lnSpc>
                <a:spcPct val="90000"/>
              </a:lnSpc>
              <a:spcBef>
                <a:spcPct val="0"/>
              </a:spcBef>
              <a:buNone/>
              <a:defRPr lang="en-US" sz="3000" b="1" kern="1200" dirty="0">
                <a:solidFill>
                  <a:srgbClr val="0F4D7B"/>
                </a:solidFill>
                <a:latin typeface="+mn-lt"/>
                <a:ea typeface="+mj-ea"/>
                <a:cs typeface="+mj-cs"/>
              </a:defRPr>
            </a:lvl1pPr>
          </a:lstStyle>
          <a:p>
            <a:r>
              <a:rPr lang="en-US"/>
              <a:t>Click to edit Master title style</a:t>
            </a:r>
          </a:p>
        </p:txBody>
      </p:sp>
      <p:sp>
        <p:nvSpPr>
          <p:cNvPr id="3" name="Content Placeholder 2"/>
          <p:cNvSpPr>
            <a:spLocks noGrp="1"/>
          </p:cNvSpPr>
          <p:nvPr>
            <p:ph idx="1"/>
          </p:nvPr>
        </p:nvSpPr>
        <p:spPr>
          <a:xfrm>
            <a:off x="838200" y="1173164"/>
            <a:ext cx="10515600" cy="3367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cxnSp>
        <p:nvCxnSpPr>
          <p:cNvPr id="7" name="Straight Connector 6"/>
          <p:cNvCxnSpPr/>
          <p:nvPr userDrawn="1"/>
        </p:nvCxnSpPr>
        <p:spPr>
          <a:xfrm>
            <a:off x="0" y="104494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9010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normAutofit/>
          </a:bodyPr>
          <a:lstStyle>
            <a:lvl1pPr>
              <a:defRPr sz="4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8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49353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2459455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27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5791200" y="62484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461036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941158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757408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234D6-E04C-4F9A-97D7-5021010DD6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27BE1A-83E6-4473-815E-8E67103D86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BA4C8-75B3-489C-9BEE-0B5BFFA2EF88}"/>
              </a:ext>
            </a:extLst>
          </p:cNvPr>
          <p:cNvSpPr>
            <a:spLocks noGrp="1"/>
          </p:cNvSpPr>
          <p:nvPr>
            <p:ph type="dt" sz="half" idx="10"/>
          </p:nvPr>
        </p:nvSpPr>
        <p:spPr/>
        <p:txBody>
          <a:bodyPr/>
          <a:lstStyle/>
          <a:p>
            <a:fld id="{AFA477EE-77BB-438D-8FE9-0AB111AA7216}" type="datetimeFigureOut">
              <a:rPr lang="en-US" smtClean="0"/>
              <a:t>3/7/2022</a:t>
            </a:fld>
            <a:endParaRPr lang="en-US"/>
          </a:p>
        </p:txBody>
      </p:sp>
      <p:sp>
        <p:nvSpPr>
          <p:cNvPr id="5" name="Footer Placeholder 4">
            <a:extLst>
              <a:ext uri="{FF2B5EF4-FFF2-40B4-BE49-F238E27FC236}">
                <a16:creationId xmlns:a16="http://schemas.microsoft.com/office/drawing/2014/main" id="{8915D2E0-1BBE-483E-9289-5E2883E8C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81FFE-E630-4C06-A9EE-4C36808EA480}"/>
              </a:ext>
            </a:extLst>
          </p:cNvPr>
          <p:cNvSpPr>
            <a:spLocks noGrp="1"/>
          </p:cNvSpPr>
          <p:nvPr>
            <p:ph type="sldNum" sz="quarter" idx="12"/>
          </p:nvPr>
        </p:nvSpPr>
        <p:spPr/>
        <p:txBody>
          <a:bodyPr/>
          <a:lstStyle/>
          <a:p>
            <a:fld id="{EDFF5440-FF8B-479C-9AF7-EB330DD70BF4}" type="slidenum">
              <a:rPr lang="en-US" smtClean="0"/>
              <a:t>‹#›</a:t>
            </a:fld>
            <a:endParaRPr lang="en-US"/>
          </a:p>
        </p:txBody>
      </p:sp>
    </p:spTree>
    <p:extLst>
      <p:ext uri="{BB962C8B-B14F-4D97-AF65-F5344CB8AC3E}">
        <p14:creationId xmlns:p14="http://schemas.microsoft.com/office/powerpoint/2010/main" val="10308782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925234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5791200" y="62484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195122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6430210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347200" y="6553201"/>
            <a:ext cx="2743200" cy="365125"/>
          </a:xfrm>
          <a:prstGeom prst="rect">
            <a:avLst/>
          </a:prstGeo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976401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69:2B_Title-Slide">
    <p:spTree>
      <p:nvGrpSpPr>
        <p:cNvPr id="1" name=""/>
        <p:cNvGrpSpPr/>
        <p:nvPr/>
      </p:nvGrpSpPr>
      <p:grpSpPr>
        <a:xfrm>
          <a:off x="0" y="0"/>
          <a:ext cx="0" cy="0"/>
          <a:chOff x="0" y="0"/>
          <a:chExt cx="0" cy="0"/>
        </a:xfrm>
      </p:grpSpPr>
      <p:sp>
        <p:nvSpPr>
          <p:cNvPr id="6" name="L-Shape 7" descr="&quot;&quot;">
            <a:extLst>
              <a:ext uri="{FF2B5EF4-FFF2-40B4-BE49-F238E27FC236}">
                <a16:creationId xmlns:a16="http://schemas.microsoft.com/office/drawing/2014/main" id="{50028378-06D1-484B-9336-13D9E897F4BC}"/>
              </a:ext>
            </a:extLst>
          </p:cNvPr>
          <p:cNvSpPr/>
          <p:nvPr userDrawn="1"/>
        </p:nvSpPr>
        <p:spPr>
          <a:xfrm rot="10800000">
            <a:off x="10664825" y="0"/>
            <a:ext cx="1550988" cy="1560513"/>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L-Shape 7" descr="&quot;&quot;">
            <a:extLst>
              <a:ext uri="{FF2B5EF4-FFF2-40B4-BE49-F238E27FC236}">
                <a16:creationId xmlns:a16="http://schemas.microsoft.com/office/drawing/2014/main" id="{90F91CB4-A34B-D94D-9969-4CA5395954F6}"/>
              </a:ext>
            </a:extLst>
          </p:cNvPr>
          <p:cNvSpPr/>
          <p:nvPr userDrawn="1"/>
        </p:nvSpPr>
        <p:spPr>
          <a:xfrm>
            <a:off x="0" y="5316538"/>
            <a:ext cx="1550988" cy="1560512"/>
          </a:xfrm>
          <a:custGeom>
            <a:avLst/>
            <a:gdLst>
              <a:gd name="connsiteX0" fmla="*/ 0 w 1550581"/>
              <a:gd name="connsiteY0" fmla="*/ 0 h 1532133"/>
              <a:gd name="connsiteX1" fmla="*/ 305630 w 1550581"/>
              <a:gd name="connsiteY1" fmla="*/ 0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550581 w 1550581"/>
              <a:gd name="connsiteY3" fmla="*/ 1226503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32133"/>
              <a:gd name="connsiteX1" fmla="*/ 312115 w 1550581"/>
              <a:gd name="connsiteY1" fmla="*/ 285344 h 1532133"/>
              <a:gd name="connsiteX2" fmla="*/ 305630 w 1550581"/>
              <a:gd name="connsiteY2" fmla="*/ 1226503 h 1532133"/>
              <a:gd name="connsiteX3" fmla="*/ 1252266 w 1550581"/>
              <a:gd name="connsiteY3" fmla="*/ 1232988 h 1532133"/>
              <a:gd name="connsiteX4" fmla="*/ 1550581 w 1550581"/>
              <a:gd name="connsiteY4" fmla="*/ 1532133 h 1532133"/>
              <a:gd name="connsiteX5" fmla="*/ 0 w 1550581"/>
              <a:gd name="connsiteY5" fmla="*/ 1532133 h 1532133"/>
              <a:gd name="connsiteX6" fmla="*/ 0 w 1550581"/>
              <a:gd name="connsiteY6" fmla="*/ 0 h 1532133"/>
              <a:gd name="connsiteX0" fmla="*/ 0 w 1550581"/>
              <a:gd name="connsiteY0" fmla="*/ 0 h 1560820"/>
              <a:gd name="connsiteX1" fmla="*/ 312115 w 1550581"/>
              <a:gd name="connsiteY1" fmla="*/ 314031 h 1560820"/>
              <a:gd name="connsiteX2" fmla="*/ 305630 w 1550581"/>
              <a:gd name="connsiteY2" fmla="*/ 1255190 h 1560820"/>
              <a:gd name="connsiteX3" fmla="*/ 1252266 w 1550581"/>
              <a:gd name="connsiteY3" fmla="*/ 1261675 h 1560820"/>
              <a:gd name="connsiteX4" fmla="*/ 1550581 w 1550581"/>
              <a:gd name="connsiteY4" fmla="*/ 1560820 h 1560820"/>
              <a:gd name="connsiteX5" fmla="*/ 0 w 1550581"/>
              <a:gd name="connsiteY5" fmla="*/ 1560820 h 1560820"/>
              <a:gd name="connsiteX6" fmla="*/ 0 w 1550581"/>
              <a:gd name="connsiteY6" fmla="*/ 0 h 156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581" h="1560820">
                <a:moveTo>
                  <a:pt x="0" y="0"/>
                </a:moveTo>
                <a:lnTo>
                  <a:pt x="312115" y="314031"/>
                </a:lnTo>
                <a:cubicBezTo>
                  <a:pt x="309953" y="627751"/>
                  <a:pt x="307792" y="941470"/>
                  <a:pt x="305630" y="1255190"/>
                </a:cubicBezTo>
                <a:lnTo>
                  <a:pt x="1252266" y="1261675"/>
                </a:lnTo>
                <a:lnTo>
                  <a:pt x="1550581" y="1560820"/>
                </a:lnTo>
                <a:lnTo>
                  <a:pt x="0" y="1560820"/>
                </a:lnTo>
                <a:lnTo>
                  <a:pt x="0" y="0"/>
                </a:lnTo>
                <a:close/>
              </a:path>
            </a:pathLst>
          </a:custGeom>
          <a:solidFill>
            <a:srgbClr val="FFF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9">
            <a:extLst>
              <a:ext uri="{FF2B5EF4-FFF2-40B4-BE49-F238E27FC236}">
                <a16:creationId xmlns:a16="http://schemas.microsoft.com/office/drawing/2014/main" id="{6F08024F-3728-484F-8332-C1F942C08D53}"/>
              </a:ext>
              <a:ext uri="{C183D7F6-B498-43B3-948B-1728B52AA6E4}">
                <adec:decorative xmlns:adec="http://schemas.microsoft.com/office/drawing/2017/decorative" val="1"/>
              </a:ext>
            </a:extLst>
          </p:cNvPr>
          <p:cNvSpPr>
            <a:spLocks noChangeAspect="1" noChangeArrowheads="1"/>
          </p:cNvSpPr>
          <p:nvPr userDrawn="1"/>
        </p:nvSpPr>
        <p:spPr bwMode="auto">
          <a:xfrm>
            <a:off x="8207375" y="5776913"/>
            <a:ext cx="35655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Text Placeholder 29"/>
          <p:cNvSpPr>
            <a:spLocks noGrp="1"/>
          </p:cNvSpPr>
          <p:nvPr>
            <p:ph type="body" sz="quarter" idx="19"/>
          </p:nvPr>
        </p:nvSpPr>
        <p:spPr>
          <a:xfrm>
            <a:off x="152401" y="183510"/>
            <a:ext cx="5702299" cy="560059"/>
          </a:xfrm>
          <a:prstGeom prst="rect">
            <a:avLst/>
          </a:prstGeom>
        </p:spPr>
        <p:txBody>
          <a:bodyPr/>
          <a:lstStyle>
            <a:lvl1pPr marL="0" marR="0" indent="0" algn="l" defTabSz="914400" rtl="0" eaLnBrk="1" fontAlgn="auto" latinLnBrk="0" hangingPunct="1">
              <a:lnSpc>
                <a:spcPct val="100000"/>
              </a:lnSpc>
              <a:spcBef>
                <a:spcPts val="600"/>
              </a:spcBef>
              <a:spcAft>
                <a:spcPts val="600"/>
              </a:spcAft>
              <a:buClrTx/>
              <a:buSzTx/>
              <a:buFont typeface="Arial"/>
              <a:buNone/>
              <a:tabLst/>
              <a:defRPr>
                <a:solidFill>
                  <a:srgbClr val="FFFC00"/>
                </a:solidFill>
              </a:defRPr>
            </a:lvl1pPr>
          </a:lstStyle>
          <a:p>
            <a:pPr lvl="0"/>
            <a:r>
              <a:rPr lang="en-US"/>
              <a:t>Click to edit Master text styles</a:t>
            </a:r>
          </a:p>
        </p:txBody>
      </p:sp>
      <p:sp>
        <p:nvSpPr>
          <p:cNvPr id="2" name="Title 1"/>
          <p:cNvSpPr>
            <a:spLocks noGrp="1"/>
          </p:cNvSpPr>
          <p:nvPr>
            <p:ph type="ctrTitle"/>
          </p:nvPr>
        </p:nvSpPr>
        <p:spPr>
          <a:xfrm>
            <a:off x="798440" y="1303655"/>
            <a:ext cx="9144000" cy="2009720"/>
          </a:xfrm>
        </p:spPr>
        <p:txBody>
          <a:bodyPr/>
          <a:lstStyle>
            <a:lvl1pPr algn="l">
              <a:defRPr sz="5400"/>
            </a:lvl1pPr>
          </a:lstStyle>
          <a:p>
            <a:r>
              <a:rPr lang="en-US"/>
              <a:t>Click to edit Master title style</a:t>
            </a:r>
          </a:p>
        </p:txBody>
      </p:sp>
      <p:sp>
        <p:nvSpPr>
          <p:cNvPr id="3" name="Subtitle 2"/>
          <p:cNvSpPr>
            <a:spLocks noGrp="1"/>
          </p:cNvSpPr>
          <p:nvPr>
            <p:ph type="subTitle" idx="1"/>
          </p:nvPr>
        </p:nvSpPr>
        <p:spPr>
          <a:xfrm>
            <a:off x="798440" y="3446671"/>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8" name="Text Placeholder 5"/>
          <p:cNvSpPr>
            <a:spLocks noGrp="1"/>
          </p:cNvSpPr>
          <p:nvPr>
            <p:ph type="body" sz="quarter" idx="20"/>
          </p:nvPr>
        </p:nvSpPr>
        <p:spPr>
          <a:xfrm>
            <a:off x="798440" y="4090988"/>
            <a:ext cx="4687887" cy="628650"/>
          </a:xfrm>
          <a:prstGeom prst="rect">
            <a:avLst/>
          </a:prstGeom>
        </p:spPr>
        <p:txBody>
          <a:bodyPr anchor="ctr"/>
          <a:lstStyle>
            <a:lvl1pPr>
              <a:buFontTx/>
              <a:buNone/>
              <a:defRPr/>
            </a:lvl1pPr>
          </a:lstStyle>
          <a:p>
            <a:pPr lvl="0"/>
            <a:r>
              <a:rPr lang="en-US"/>
              <a:t>Click to edit Master text styles</a:t>
            </a:r>
          </a:p>
        </p:txBody>
      </p:sp>
      <p:sp>
        <p:nvSpPr>
          <p:cNvPr id="10" name="Footer Placeholder 4">
            <a:extLst>
              <a:ext uri="{FF2B5EF4-FFF2-40B4-BE49-F238E27FC236}">
                <a16:creationId xmlns:a16="http://schemas.microsoft.com/office/drawing/2014/main" id="{41F3CCD5-252F-6341-90F6-C5F85891CEE6}"/>
              </a:ext>
            </a:extLst>
          </p:cNvPr>
          <p:cNvSpPr>
            <a:spLocks noGrp="1"/>
          </p:cNvSpPr>
          <p:nvPr>
            <p:ph type="ftr" sz="quarter" idx="21"/>
          </p:nvPr>
        </p:nvSpPr>
        <p:spPr>
          <a:xfrm>
            <a:off x="1692275" y="6522601"/>
            <a:ext cx="8816975" cy="123111"/>
          </a:xfrm>
          <a:prstGeom prst="rect">
            <a:avLst/>
          </a:prstGeom>
        </p:spPr>
        <p:txBody>
          <a:bodyPr/>
          <a:lstStyle>
            <a:lvl1pPr algn="ctr">
              <a:defRPr sz="800" cap="all" baseline="0">
                <a:solidFill>
                  <a:schemeClr val="tx1"/>
                </a:solidFill>
              </a:defRPr>
            </a:lvl1pPr>
          </a:lstStyle>
          <a:p>
            <a:pPr>
              <a:defRPr/>
            </a:pPr>
            <a:r>
              <a:rPr lang="en-US"/>
              <a:t>© 2022 THE MITRE CORPORATION. </a:t>
            </a:r>
            <a:r>
              <a:rPr lang="en-US" sz="800" b="0" i="0" u="none" strike="noStrike" kern="1200" cap="all" baseline="0">
                <a:solidFill>
                  <a:schemeClr val="tx2"/>
                </a:solidFill>
                <a:effectLst/>
                <a:latin typeface="+mn-lt"/>
                <a:ea typeface="+mn-ea"/>
                <a:cs typeface="+mn-cs"/>
              </a:rPr>
              <a:t>All Rights Reserved. Approved for Public Release; Distribution Unlimited. Case 22-0502</a:t>
            </a:r>
            <a:endParaRPr lang="en-US"/>
          </a:p>
        </p:txBody>
      </p:sp>
    </p:spTree>
    <p:extLst>
      <p:ext uri="{BB962C8B-B14F-4D97-AF65-F5344CB8AC3E}">
        <p14:creationId xmlns:p14="http://schemas.microsoft.com/office/powerpoint/2010/main" val="21963209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69:2B_Title Slide_Image-background">
    <p:spTree>
      <p:nvGrpSpPr>
        <p:cNvPr id="1" name=""/>
        <p:cNvGrpSpPr/>
        <p:nvPr/>
      </p:nvGrpSpPr>
      <p:grpSpPr>
        <a:xfrm>
          <a:off x="0" y="0"/>
          <a:ext cx="0" cy="0"/>
          <a:chOff x="0" y="0"/>
          <a:chExt cx="0" cy="0"/>
        </a:xfrm>
      </p:grpSpPr>
      <p:sp>
        <p:nvSpPr>
          <p:cNvPr id="6" name="Picture 7">
            <a:extLst>
              <a:ext uri="{FF2B5EF4-FFF2-40B4-BE49-F238E27FC236}">
                <a16:creationId xmlns:a16="http://schemas.microsoft.com/office/drawing/2014/main" id="{852BE1CE-6143-654D-B324-1EFC68B8A8C0}"/>
              </a:ext>
              <a:ext uri="{C183D7F6-B498-43B3-948B-1728B52AA6E4}">
                <adec:decorative xmlns:adec="http://schemas.microsoft.com/office/drawing/2017/decorative" val="1"/>
              </a:ext>
            </a:extLst>
          </p:cNvPr>
          <p:cNvSpPr>
            <a:spLocks noChangeAspect="1" noChangeArrowheads="1"/>
          </p:cNvSpPr>
          <p:nvPr userDrawn="1"/>
        </p:nvSpPr>
        <p:spPr bwMode="auto">
          <a:xfrm>
            <a:off x="8207375" y="5776913"/>
            <a:ext cx="35655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Picture Placeholder 4"/>
          <p:cNvSpPr>
            <a:spLocks noGrp="1"/>
          </p:cNvSpPr>
          <p:nvPr>
            <p:ph type="pic" sz="quarter" idx="20"/>
          </p:nvPr>
        </p:nvSpPr>
        <p:spPr>
          <a:xfrm>
            <a:off x="0" y="23648"/>
            <a:ext cx="12192000" cy="6858000"/>
          </a:xfrm>
          <a:prstGeom prst="rect">
            <a:avLst/>
          </a:prstGeom>
        </p:spPr>
        <p:txBody>
          <a:bodyPr rtlCol="0">
            <a:normAutofit/>
          </a:bodyPr>
          <a:lstStyle>
            <a:lvl1pPr marL="0" marR="0" indent="0" algn="l" defTabSz="914400" rtl="0" eaLnBrk="1" fontAlgn="auto" latinLnBrk="0" hangingPunct="1">
              <a:lnSpc>
                <a:spcPct val="100000"/>
              </a:lnSpc>
              <a:spcBef>
                <a:spcPts val="0"/>
              </a:spcBef>
              <a:spcAft>
                <a:spcPts val="0"/>
              </a:spcAft>
              <a:buClrTx/>
              <a:buSzTx/>
              <a:buFont typeface="Arial"/>
              <a:buNone/>
              <a:tabLst/>
              <a:defRPr sz="1800">
                <a:solidFill>
                  <a:srgbClr val="FFFF00"/>
                </a:solidFill>
              </a:defRPr>
            </a:lvl1pPr>
          </a:lstStyle>
          <a:p>
            <a:pPr lvl="0"/>
            <a:r>
              <a:rPr lang="en-US" noProof="0"/>
              <a:t>Click icon to add picture</a:t>
            </a:r>
          </a:p>
        </p:txBody>
      </p:sp>
      <p:sp>
        <p:nvSpPr>
          <p:cNvPr id="8" name="Title 1"/>
          <p:cNvSpPr>
            <a:spLocks noGrp="1"/>
          </p:cNvSpPr>
          <p:nvPr>
            <p:ph type="ctrTitle"/>
          </p:nvPr>
        </p:nvSpPr>
        <p:spPr>
          <a:xfrm>
            <a:off x="778562" y="1442526"/>
            <a:ext cx="9144000" cy="2009720"/>
          </a:xfrm>
        </p:spPr>
        <p:txBody>
          <a:bodyPr/>
          <a:lstStyle>
            <a:lvl1pPr algn="l">
              <a:defRPr sz="5400"/>
            </a:lvl1pPr>
          </a:lstStyle>
          <a:p>
            <a:r>
              <a:rPr lang="en-US"/>
              <a:t>Click to edit Master title style</a:t>
            </a:r>
          </a:p>
        </p:txBody>
      </p:sp>
      <p:sp>
        <p:nvSpPr>
          <p:cNvPr id="10" name="Subtitle 2"/>
          <p:cNvSpPr>
            <a:spLocks noGrp="1"/>
          </p:cNvSpPr>
          <p:nvPr>
            <p:ph type="subTitle" idx="1"/>
          </p:nvPr>
        </p:nvSpPr>
        <p:spPr>
          <a:xfrm>
            <a:off x="778562" y="3585542"/>
            <a:ext cx="9144000" cy="56005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5"/>
          <p:cNvSpPr>
            <a:spLocks noGrp="1"/>
          </p:cNvSpPr>
          <p:nvPr>
            <p:ph type="body" sz="quarter" idx="21"/>
          </p:nvPr>
        </p:nvSpPr>
        <p:spPr>
          <a:xfrm>
            <a:off x="778562" y="4229859"/>
            <a:ext cx="4687887" cy="628650"/>
          </a:xfrm>
        </p:spPr>
        <p:txBody>
          <a:bodyPr anchor="ctr"/>
          <a:lstStyle/>
          <a:p>
            <a:pPr lvl="0"/>
            <a:r>
              <a:rPr lang="en-US"/>
              <a:t>Click to edit Master text styles</a:t>
            </a:r>
          </a:p>
        </p:txBody>
      </p:sp>
      <p:sp>
        <p:nvSpPr>
          <p:cNvPr id="7" name="Footer Placeholder 4">
            <a:extLst>
              <a:ext uri="{FF2B5EF4-FFF2-40B4-BE49-F238E27FC236}">
                <a16:creationId xmlns:a16="http://schemas.microsoft.com/office/drawing/2014/main" id="{110D8919-EC68-3944-89A0-CF6A00C5DF84}"/>
              </a:ext>
            </a:extLst>
          </p:cNvPr>
          <p:cNvSpPr>
            <a:spLocks noGrp="1"/>
          </p:cNvSpPr>
          <p:nvPr>
            <p:ph type="ftr" sz="quarter" idx="22"/>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t>
            </a:r>
            <a:r>
              <a:rPr lang="en-US">
                <a:solidFill>
                  <a:schemeClr val="tx2"/>
                </a:solidFill>
              </a:rPr>
              <a:t>All Rights Reserved. Approved for Public Release; Distribution Unlimited. Case 22-0502</a:t>
            </a:r>
            <a:endParaRPr lang="en-US"/>
          </a:p>
        </p:txBody>
      </p:sp>
      <p:pic>
        <p:nvPicPr>
          <p:cNvPr id="13" name="Picture 12" descr="MITRE Logo MITRE">
            <a:extLst>
              <a:ext uri="{FF2B5EF4-FFF2-40B4-BE49-F238E27FC236}">
                <a16:creationId xmlns:a16="http://schemas.microsoft.com/office/drawing/2014/main" id="{BA898A9B-8B99-9448-87AD-74EB2D77D4D8}"/>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455674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69:2B_Bullet-List">
    <p:spTree>
      <p:nvGrpSpPr>
        <p:cNvPr id="1" name=""/>
        <p:cNvGrpSpPr/>
        <p:nvPr/>
      </p:nvGrpSpPr>
      <p:grpSpPr>
        <a:xfrm>
          <a:off x="0" y="0"/>
          <a:ext cx="0" cy="0"/>
          <a:chOff x="0" y="0"/>
          <a:chExt cx="0" cy="0"/>
        </a:xfrm>
      </p:grpSpPr>
      <p:sp>
        <p:nvSpPr>
          <p:cNvPr id="5" name="Picture 7">
            <a:extLst>
              <a:ext uri="{FF2B5EF4-FFF2-40B4-BE49-F238E27FC236}">
                <a16:creationId xmlns:a16="http://schemas.microsoft.com/office/drawing/2014/main" id="{E88E21A6-9CDA-344F-A9FE-455DD7366090}"/>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3"/>
          </p:nvPr>
        </p:nvSpPr>
        <p:spPr>
          <a:xfrm>
            <a:off x="414338" y="1295400"/>
            <a:ext cx="11363325" cy="4876800"/>
          </a:xfrm>
        </p:spPr>
        <p:txBody>
          <a:bodyPr/>
          <a:lstStyle>
            <a:lvl1pPr marL="228600" indent="-228600">
              <a:buFont typeface="Wingdings" pitchFamily="2" charset="2"/>
              <a:buChar char="§"/>
              <a:tabLst/>
              <a:defRPr/>
            </a:lvl1pPr>
            <a:lvl2pPr marL="457200" indent="-228600">
              <a:buFont typeface="Wingdings" pitchFamily="2" charset="2"/>
              <a:buChar char="§"/>
              <a:tabLst/>
              <a:defRPr/>
            </a:lvl2pPr>
            <a:lvl3pPr marL="571500" indent="-228600">
              <a:tabLst/>
              <a:defRPr/>
            </a:lvl3pPr>
            <a:lvl4pPr marL="685800" indent="-228600">
              <a:tabLs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BBE5255-CE4F-AB4A-A557-DF967475049C}"/>
              </a:ext>
            </a:extLst>
          </p:cNvPr>
          <p:cNvSpPr>
            <a:spLocks noGrp="1"/>
          </p:cNvSpPr>
          <p:nvPr>
            <p:ph type="sldNum" sz="quarter" idx="14"/>
          </p:nvPr>
        </p:nvSpPr>
        <p:spPr/>
        <p:txBody>
          <a:bodyPr/>
          <a:lstStyle>
            <a:lvl1pPr>
              <a:defRPr/>
            </a:lvl1pPr>
          </a:lstStyle>
          <a:p>
            <a:pPr>
              <a:defRPr/>
            </a:pPr>
            <a:fld id="{E650FCA8-DFD3-914D-9CD8-1058E98914FC}" type="slidenum">
              <a:rPr lang="en-US"/>
              <a:pPr>
                <a:defRPr/>
              </a:pPr>
              <a:t>‹#›</a:t>
            </a:fld>
            <a:endParaRPr lang="en-US"/>
          </a:p>
        </p:txBody>
      </p:sp>
      <p:sp>
        <p:nvSpPr>
          <p:cNvPr id="7" name="Footer Placeholder 4">
            <a:extLst>
              <a:ext uri="{FF2B5EF4-FFF2-40B4-BE49-F238E27FC236}">
                <a16:creationId xmlns:a16="http://schemas.microsoft.com/office/drawing/2014/main" id="{BED882E2-2B03-1A41-9135-79DF23CBA595}"/>
              </a:ext>
            </a:extLst>
          </p:cNvPr>
          <p:cNvSpPr>
            <a:spLocks noGrp="1"/>
          </p:cNvSpPr>
          <p:nvPr>
            <p:ph type="ftr" sz="quarter" idx="15"/>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t>
            </a:r>
            <a:r>
              <a:rPr lang="en-US">
                <a:solidFill>
                  <a:schemeClr val="tx2"/>
                </a:solidFill>
              </a:rPr>
              <a:t>All Rights Reserved. Approved for Public Release; Distribution Unlimited. Case 22-0502</a:t>
            </a:r>
            <a:endParaRPr lang="en-US"/>
          </a:p>
        </p:txBody>
      </p:sp>
      <p:pic>
        <p:nvPicPr>
          <p:cNvPr id="9" name="Picture 8" descr="MITRE Logo MITRE">
            <a:extLst>
              <a:ext uri="{FF2B5EF4-FFF2-40B4-BE49-F238E27FC236}">
                <a16:creationId xmlns:a16="http://schemas.microsoft.com/office/drawing/2014/main" id="{6DC57EA1-EAFD-B74A-9E66-9F150709C2B0}"/>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40376464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69:2B_Section-Header">
    <p:spTree>
      <p:nvGrpSpPr>
        <p:cNvPr id="1" name=""/>
        <p:cNvGrpSpPr/>
        <p:nvPr/>
      </p:nvGrpSpPr>
      <p:grpSpPr>
        <a:xfrm>
          <a:off x="0" y="0"/>
          <a:ext cx="0" cy="0"/>
          <a:chOff x="0" y="0"/>
          <a:chExt cx="0" cy="0"/>
        </a:xfrm>
      </p:grpSpPr>
      <p:sp>
        <p:nvSpPr>
          <p:cNvPr id="3" name="Picture 7">
            <a:extLst>
              <a:ext uri="{FF2B5EF4-FFF2-40B4-BE49-F238E27FC236}">
                <a16:creationId xmlns:a16="http://schemas.microsoft.com/office/drawing/2014/main" id="{72AA48F7-15EC-5045-9115-FF34692A57F3}"/>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34488" y="2997309"/>
            <a:ext cx="10515600" cy="840230"/>
          </a:xfrm>
        </p:spPr>
        <p:txBody>
          <a:bodyPr>
            <a:spAutoFit/>
          </a:bodyPr>
          <a:lstStyle>
            <a:lvl1pPr>
              <a:defRPr sz="5400"/>
            </a:lvl1pPr>
          </a:lstStyle>
          <a:p>
            <a:r>
              <a:rPr lang="en-US"/>
              <a:t>Click to edit Master title style</a:t>
            </a:r>
          </a:p>
        </p:txBody>
      </p:sp>
      <p:sp>
        <p:nvSpPr>
          <p:cNvPr id="4" name="Slide Number Placeholder 5">
            <a:extLst>
              <a:ext uri="{FF2B5EF4-FFF2-40B4-BE49-F238E27FC236}">
                <a16:creationId xmlns:a16="http://schemas.microsoft.com/office/drawing/2014/main" id="{CB01761B-FDAC-F345-9968-DEE9FE41812B}"/>
              </a:ext>
            </a:extLst>
          </p:cNvPr>
          <p:cNvSpPr>
            <a:spLocks noGrp="1"/>
          </p:cNvSpPr>
          <p:nvPr>
            <p:ph type="sldNum" sz="quarter" idx="10"/>
          </p:nvPr>
        </p:nvSpPr>
        <p:spPr/>
        <p:txBody>
          <a:bodyPr/>
          <a:lstStyle>
            <a:lvl1pPr>
              <a:defRPr/>
            </a:lvl1pPr>
          </a:lstStyle>
          <a:p>
            <a:pPr>
              <a:defRPr/>
            </a:pPr>
            <a:fld id="{0A55D300-185D-F64D-B39F-29B4683A76A2}" type="slidenum">
              <a:rPr lang="en-US"/>
              <a:pPr>
                <a:defRPr/>
              </a:pPr>
              <a:t>‹#›</a:t>
            </a:fld>
            <a:endParaRPr lang="en-US"/>
          </a:p>
        </p:txBody>
      </p:sp>
      <p:sp>
        <p:nvSpPr>
          <p:cNvPr id="5" name="Footer Placeholder 4">
            <a:extLst>
              <a:ext uri="{FF2B5EF4-FFF2-40B4-BE49-F238E27FC236}">
                <a16:creationId xmlns:a16="http://schemas.microsoft.com/office/drawing/2014/main" id="{5F7DC9E0-5519-AD46-8729-8910313C522F}"/>
              </a:ext>
            </a:extLst>
          </p:cNvPr>
          <p:cNvSpPr>
            <a:spLocks noGrp="1"/>
          </p:cNvSpPr>
          <p:nvPr>
            <p:ph type="ftr" sz="quarter" idx="11"/>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t>
            </a:r>
            <a:r>
              <a:rPr lang="en-US">
                <a:solidFill>
                  <a:schemeClr val="tx2"/>
                </a:solidFill>
              </a:rPr>
              <a:t>All Rights Reserved. Approved for Public Release; Distribution Unlimited. Case 22-0502</a:t>
            </a:r>
            <a:endParaRPr lang="en-US"/>
          </a:p>
        </p:txBody>
      </p:sp>
      <p:pic>
        <p:nvPicPr>
          <p:cNvPr id="7" name="Picture 6" descr="MITRE Logo MITRE">
            <a:extLst>
              <a:ext uri="{FF2B5EF4-FFF2-40B4-BE49-F238E27FC236}">
                <a16:creationId xmlns:a16="http://schemas.microsoft.com/office/drawing/2014/main" id="{A3E4948B-3B65-064F-A350-3DD556DB302B}"/>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16688590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9:2B_Title-Content">
    <p:spTree>
      <p:nvGrpSpPr>
        <p:cNvPr id="1" name=""/>
        <p:cNvGrpSpPr/>
        <p:nvPr/>
      </p:nvGrpSpPr>
      <p:grpSpPr>
        <a:xfrm>
          <a:off x="0" y="0"/>
          <a:ext cx="0" cy="0"/>
          <a:chOff x="0" y="0"/>
          <a:chExt cx="0" cy="0"/>
        </a:xfrm>
      </p:grpSpPr>
      <p:sp>
        <p:nvSpPr>
          <p:cNvPr id="4" name="Picture 7">
            <a:extLst>
              <a:ext uri="{FF2B5EF4-FFF2-40B4-BE49-F238E27FC236}">
                <a16:creationId xmlns:a16="http://schemas.microsoft.com/office/drawing/2014/main" id="{E1650DC4-416C-9F41-B693-D830B7578FC7}"/>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419100" y="1295400"/>
            <a:ext cx="11353800" cy="48768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715DB180-445E-2E4E-B3B5-DF25A5D96DC6}"/>
              </a:ext>
            </a:extLst>
          </p:cNvPr>
          <p:cNvSpPr>
            <a:spLocks noGrp="1"/>
          </p:cNvSpPr>
          <p:nvPr>
            <p:ph type="sldNum" sz="quarter" idx="14"/>
          </p:nvPr>
        </p:nvSpPr>
        <p:spPr/>
        <p:txBody>
          <a:bodyPr/>
          <a:lstStyle>
            <a:lvl1pPr>
              <a:defRPr/>
            </a:lvl1pPr>
          </a:lstStyle>
          <a:p>
            <a:pPr>
              <a:defRPr/>
            </a:pPr>
            <a:fld id="{CA586577-D509-6249-9AF4-E048AFA526B4}" type="slidenum">
              <a:rPr lang="en-US"/>
              <a:pPr>
                <a:defRPr/>
              </a:pPr>
              <a:t>‹#›</a:t>
            </a:fld>
            <a:endParaRPr lang="en-US"/>
          </a:p>
        </p:txBody>
      </p:sp>
      <p:sp>
        <p:nvSpPr>
          <p:cNvPr id="6" name="Footer Placeholder 4">
            <a:extLst>
              <a:ext uri="{FF2B5EF4-FFF2-40B4-BE49-F238E27FC236}">
                <a16:creationId xmlns:a16="http://schemas.microsoft.com/office/drawing/2014/main" id="{F0C5664A-C7C2-BF4C-AD81-2F4C95CE6446}"/>
              </a:ext>
            </a:extLst>
          </p:cNvPr>
          <p:cNvSpPr>
            <a:spLocks noGrp="1"/>
          </p:cNvSpPr>
          <p:nvPr>
            <p:ph type="ftr" sz="quarter" idx="15"/>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pic>
        <p:nvPicPr>
          <p:cNvPr id="8" name="Picture 7" descr="MITRE Logo MITRE">
            <a:extLst>
              <a:ext uri="{FF2B5EF4-FFF2-40B4-BE49-F238E27FC236}">
                <a16:creationId xmlns:a16="http://schemas.microsoft.com/office/drawing/2014/main" id="{565A77CD-6B49-BB46-869F-04DB669D84B9}"/>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373362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69:2B_Two-Text-boxes">
    <p:spTree>
      <p:nvGrpSpPr>
        <p:cNvPr id="1" name=""/>
        <p:cNvGrpSpPr/>
        <p:nvPr/>
      </p:nvGrpSpPr>
      <p:grpSpPr>
        <a:xfrm>
          <a:off x="0" y="0"/>
          <a:ext cx="0" cy="0"/>
          <a:chOff x="0" y="0"/>
          <a:chExt cx="0" cy="0"/>
        </a:xfrm>
      </p:grpSpPr>
      <p:sp>
        <p:nvSpPr>
          <p:cNvPr id="5" name="Picture 7">
            <a:extLst>
              <a:ext uri="{FF2B5EF4-FFF2-40B4-BE49-F238E27FC236}">
                <a16:creationId xmlns:a16="http://schemas.microsoft.com/office/drawing/2014/main" id="{28B635C2-C081-FF43-8AD5-FC6CB001CE16}"/>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lvl1pPr algn="ctr">
              <a:defRPr/>
            </a:lvl1pPr>
          </a:lstStyle>
          <a:p>
            <a:r>
              <a:rPr lang="en-US"/>
              <a:t>Click to edit Master title style</a:t>
            </a:r>
          </a:p>
        </p:txBody>
      </p:sp>
      <p:sp>
        <p:nvSpPr>
          <p:cNvPr id="8" name="Text Placeholder 7"/>
          <p:cNvSpPr>
            <a:spLocks noGrp="1"/>
          </p:cNvSpPr>
          <p:nvPr>
            <p:ph type="body" sz="quarter" idx="13"/>
          </p:nvPr>
        </p:nvSpPr>
        <p:spPr>
          <a:xfrm>
            <a:off x="960992"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10" name="Text Placeholder 7"/>
          <p:cNvSpPr>
            <a:spLocks noGrp="1"/>
          </p:cNvSpPr>
          <p:nvPr>
            <p:ph type="body" sz="quarter" idx="14"/>
          </p:nvPr>
        </p:nvSpPr>
        <p:spPr>
          <a:xfrm>
            <a:off x="6760035" y="1411544"/>
            <a:ext cx="4572000" cy="4754880"/>
          </a:xfrm>
          <a:prstGeom prst="rect">
            <a:avLst/>
          </a:prstGeom>
        </p:spPr>
        <p:txBody>
          <a:bodyPr/>
          <a:lstStyle>
            <a:lvl1pPr marL="11113" indent="-11113">
              <a:buFontTx/>
              <a:buNone/>
              <a:tabLst/>
              <a:defRPr b="0"/>
            </a:lvl1pPr>
          </a:lstStyle>
          <a:p>
            <a:pPr lvl="0"/>
            <a:r>
              <a:rPr lang="en-US"/>
              <a:t>Click to edit Master text styles</a:t>
            </a:r>
          </a:p>
        </p:txBody>
      </p:sp>
      <p:sp>
        <p:nvSpPr>
          <p:cNvPr id="6" name="Slide Number Placeholder 6">
            <a:extLst>
              <a:ext uri="{FF2B5EF4-FFF2-40B4-BE49-F238E27FC236}">
                <a16:creationId xmlns:a16="http://schemas.microsoft.com/office/drawing/2014/main" id="{5663FC16-A480-4743-B1D0-6C2CEEF5B1B0}"/>
              </a:ext>
            </a:extLst>
          </p:cNvPr>
          <p:cNvSpPr>
            <a:spLocks noGrp="1"/>
          </p:cNvSpPr>
          <p:nvPr>
            <p:ph type="sldNum" sz="quarter" idx="15"/>
          </p:nvPr>
        </p:nvSpPr>
        <p:spPr/>
        <p:txBody>
          <a:bodyPr/>
          <a:lstStyle>
            <a:lvl1pPr>
              <a:defRPr/>
            </a:lvl1pPr>
          </a:lstStyle>
          <a:p>
            <a:pPr>
              <a:defRPr/>
            </a:pPr>
            <a:fld id="{94A48B66-84F6-0D4E-84FD-218ECFABE541}" type="slidenum">
              <a:rPr lang="en-US"/>
              <a:pPr>
                <a:defRPr/>
              </a:pPr>
              <a:t>‹#›</a:t>
            </a:fld>
            <a:endParaRPr lang="en-US"/>
          </a:p>
        </p:txBody>
      </p:sp>
      <p:sp>
        <p:nvSpPr>
          <p:cNvPr id="7" name="Footer Placeholder 4">
            <a:extLst>
              <a:ext uri="{FF2B5EF4-FFF2-40B4-BE49-F238E27FC236}">
                <a16:creationId xmlns:a16="http://schemas.microsoft.com/office/drawing/2014/main" id="{1F35F76D-67CB-9948-A60B-02F9F74370C1}"/>
              </a:ext>
            </a:extLst>
          </p:cNvPr>
          <p:cNvSpPr>
            <a:spLocks noGrp="1"/>
          </p:cNvSpPr>
          <p:nvPr>
            <p:ph type="ftr" sz="quarter" idx="16"/>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pic>
        <p:nvPicPr>
          <p:cNvPr id="9" name="Picture 8" descr="MITRE Logo MITRE">
            <a:extLst>
              <a:ext uri="{FF2B5EF4-FFF2-40B4-BE49-F238E27FC236}">
                <a16:creationId xmlns:a16="http://schemas.microsoft.com/office/drawing/2014/main" id="{1C0579C6-3B7B-5D49-BD81-ED34EDD6FE45}"/>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714008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3352800"/>
            <a:ext cx="10363200" cy="1295400"/>
          </a:xfrm>
        </p:spPr>
        <p:txBody>
          <a:bodyPr/>
          <a:lstStyle>
            <a:lvl1pPr algn="ctr">
              <a:defRPr/>
            </a:lvl1pPr>
          </a:lstStyle>
          <a:p>
            <a:r>
              <a:rPr lang="en-US"/>
              <a:t>Title of Presentation</a:t>
            </a:r>
          </a:p>
        </p:txBody>
      </p:sp>
      <p:sp>
        <p:nvSpPr>
          <p:cNvPr id="3" name="Subtitle 2"/>
          <p:cNvSpPr>
            <a:spLocks noGrp="1"/>
          </p:cNvSpPr>
          <p:nvPr>
            <p:ph type="subTitle" idx="1" hasCustomPrompt="1"/>
          </p:nvPr>
        </p:nvSpPr>
        <p:spPr>
          <a:xfrm>
            <a:off x="1828800" y="4876800"/>
            <a:ext cx="8534400" cy="762000"/>
          </a:xfrm>
        </p:spPr>
        <p:txBody>
          <a:bodyPr/>
          <a:lstStyle>
            <a:lvl1pPr marL="0" indent="0" algn="ctr">
              <a:buNone/>
              <a:defRPr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Author and Date</a:t>
            </a:r>
          </a:p>
        </p:txBody>
      </p:sp>
      <p:sp>
        <p:nvSpPr>
          <p:cNvPr id="4" name="Date Placeholder 3"/>
          <p:cNvSpPr>
            <a:spLocks noGrp="1"/>
          </p:cNvSpPr>
          <p:nvPr>
            <p:ph type="dt" sz="half" idx="10"/>
          </p:nvPr>
        </p:nvSpPr>
        <p:spPr/>
        <p:txBody>
          <a:bodyPr/>
          <a:lstStyle/>
          <a:p>
            <a:fld id="{7B34B5CD-F1EA-43CB-8197-8F61B1A2F6C9}" type="datetime1">
              <a:rPr lang="en-US" smtClean="0"/>
              <a:t>3/7/2022</a:t>
            </a:fld>
            <a:endParaRPr lang="en-US"/>
          </a:p>
        </p:txBody>
      </p:sp>
      <p:sp>
        <p:nvSpPr>
          <p:cNvPr id="5" name="Footer Placeholder 4"/>
          <p:cNvSpPr>
            <a:spLocks noGrp="1"/>
          </p:cNvSpPr>
          <p:nvPr>
            <p:ph type="ftr" sz="quarter" idx="11"/>
          </p:nvPr>
        </p:nvSpPr>
        <p:spPr/>
        <p:txBody>
          <a:bodyPr/>
          <a:lstStyle/>
          <a:p>
            <a:r>
              <a:rPr lang="en-US"/>
              <a:t>AHRQ internal use only. Not for distribution.</a:t>
            </a:r>
          </a:p>
        </p:txBody>
      </p:sp>
      <p:sp>
        <p:nvSpPr>
          <p:cNvPr id="6" name="Slide Number Placeholder 5"/>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12665042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69:2B_Two-Objects">
    <p:spTree>
      <p:nvGrpSpPr>
        <p:cNvPr id="1" name=""/>
        <p:cNvGrpSpPr/>
        <p:nvPr/>
      </p:nvGrpSpPr>
      <p:grpSpPr>
        <a:xfrm>
          <a:off x="0" y="0"/>
          <a:ext cx="0" cy="0"/>
          <a:chOff x="0" y="0"/>
          <a:chExt cx="0" cy="0"/>
        </a:xfrm>
      </p:grpSpPr>
      <p:sp>
        <p:nvSpPr>
          <p:cNvPr id="7" name="Picture 7">
            <a:extLst>
              <a:ext uri="{FF2B5EF4-FFF2-40B4-BE49-F238E27FC236}">
                <a16:creationId xmlns:a16="http://schemas.microsoft.com/office/drawing/2014/main" id="{D9F0A985-F0BB-884E-B371-EB751280B860}"/>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3"/>
          </p:nvPr>
        </p:nvSpPr>
        <p:spPr>
          <a:xfrm>
            <a:off x="434050"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Content Placeholder 8"/>
          <p:cNvSpPr>
            <a:spLocks noGrp="1"/>
          </p:cNvSpPr>
          <p:nvPr>
            <p:ph sz="quarter" idx="15"/>
          </p:nvPr>
        </p:nvSpPr>
        <p:spPr>
          <a:xfrm>
            <a:off x="419100" y="2051050"/>
            <a:ext cx="5272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p:nvPr>
        </p:nvSpPr>
        <p:spPr>
          <a:xfrm>
            <a:off x="6506496" y="1312909"/>
            <a:ext cx="5257800" cy="595312"/>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8" name="Content Placeholder 17"/>
          <p:cNvSpPr>
            <a:spLocks noGrp="1"/>
          </p:cNvSpPr>
          <p:nvPr>
            <p:ph sz="quarter" idx="16"/>
          </p:nvPr>
        </p:nvSpPr>
        <p:spPr>
          <a:xfrm>
            <a:off x="6500814" y="2044700"/>
            <a:ext cx="5263482"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A9BF33CD-2429-B44E-A063-9C88E4F342E9}"/>
              </a:ext>
            </a:extLst>
          </p:cNvPr>
          <p:cNvSpPr>
            <a:spLocks noGrp="1"/>
          </p:cNvSpPr>
          <p:nvPr>
            <p:ph type="sldNum" sz="quarter" idx="17"/>
          </p:nvPr>
        </p:nvSpPr>
        <p:spPr/>
        <p:txBody>
          <a:bodyPr/>
          <a:lstStyle>
            <a:lvl1pPr>
              <a:defRPr/>
            </a:lvl1pPr>
          </a:lstStyle>
          <a:p>
            <a:pPr>
              <a:defRPr/>
            </a:pPr>
            <a:fld id="{52B2E539-3D95-C843-8C5F-D48A80B9404E}" type="slidenum">
              <a:rPr lang="en-US"/>
              <a:pPr>
                <a:defRPr/>
              </a:pPr>
              <a:t>‹#›</a:t>
            </a:fld>
            <a:endParaRPr lang="en-US"/>
          </a:p>
        </p:txBody>
      </p:sp>
      <p:sp>
        <p:nvSpPr>
          <p:cNvPr id="12" name="Footer Placeholder 4">
            <a:extLst>
              <a:ext uri="{FF2B5EF4-FFF2-40B4-BE49-F238E27FC236}">
                <a16:creationId xmlns:a16="http://schemas.microsoft.com/office/drawing/2014/main" id="{E91955EE-05B4-1F40-AC81-4A1E81CAB61E}"/>
              </a:ext>
            </a:extLst>
          </p:cNvPr>
          <p:cNvSpPr>
            <a:spLocks noGrp="1"/>
          </p:cNvSpPr>
          <p:nvPr>
            <p:ph type="ftr" sz="quarter" idx="18"/>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pic>
        <p:nvPicPr>
          <p:cNvPr id="13" name="Picture 12" descr="MITRE Logo MITRE">
            <a:extLst>
              <a:ext uri="{FF2B5EF4-FFF2-40B4-BE49-F238E27FC236}">
                <a16:creationId xmlns:a16="http://schemas.microsoft.com/office/drawing/2014/main" id="{C8269484-CC08-0844-B098-9A24FF11565C}"/>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6931991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69:2B_3-imagaes-content">
    <p:spTree>
      <p:nvGrpSpPr>
        <p:cNvPr id="1" name=""/>
        <p:cNvGrpSpPr/>
        <p:nvPr/>
      </p:nvGrpSpPr>
      <p:grpSpPr>
        <a:xfrm>
          <a:off x="0" y="0"/>
          <a:ext cx="0" cy="0"/>
          <a:chOff x="0" y="0"/>
          <a:chExt cx="0" cy="0"/>
        </a:xfrm>
      </p:grpSpPr>
      <p:sp>
        <p:nvSpPr>
          <p:cNvPr id="12" name="Picture 7">
            <a:extLst>
              <a:ext uri="{FF2B5EF4-FFF2-40B4-BE49-F238E27FC236}">
                <a16:creationId xmlns:a16="http://schemas.microsoft.com/office/drawing/2014/main" id="{4A178DD0-B5A7-FD42-B3A8-96A130B40D62}"/>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3"/>
          </p:nvPr>
        </p:nvSpPr>
        <p:spPr>
          <a:xfrm>
            <a:off x="420655" y="1550206"/>
            <a:ext cx="3429000" cy="2286000"/>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13" name="Text Placeholder 12"/>
          <p:cNvSpPr>
            <a:spLocks noGrp="1"/>
          </p:cNvSpPr>
          <p:nvPr>
            <p:ph type="body" sz="quarter" idx="16"/>
          </p:nvPr>
        </p:nvSpPr>
        <p:spPr>
          <a:xfrm>
            <a:off x="420655"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6" name="Text Placeholder 12"/>
          <p:cNvSpPr>
            <a:spLocks noGrp="1"/>
          </p:cNvSpPr>
          <p:nvPr>
            <p:ph type="body" sz="quarter" idx="19"/>
          </p:nvPr>
        </p:nvSpPr>
        <p:spPr>
          <a:xfrm>
            <a:off x="420655"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1" name="Picture Placeholder 7"/>
          <p:cNvSpPr>
            <a:spLocks noGrp="1"/>
          </p:cNvSpPr>
          <p:nvPr>
            <p:ph type="pic" sz="quarter" idx="15"/>
          </p:nvPr>
        </p:nvSpPr>
        <p:spPr>
          <a:xfrm>
            <a:off x="4381500" y="1550206"/>
            <a:ext cx="3429000" cy="2286000"/>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14" name="Text Placeholder 12"/>
          <p:cNvSpPr>
            <a:spLocks noGrp="1"/>
          </p:cNvSpPr>
          <p:nvPr>
            <p:ph type="body" sz="quarter" idx="17"/>
          </p:nvPr>
        </p:nvSpPr>
        <p:spPr>
          <a:xfrm>
            <a:off x="4381500"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8" name="Text Placeholder 12"/>
          <p:cNvSpPr>
            <a:spLocks noGrp="1"/>
          </p:cNvSpPr>
          <p:nvPr>
            <p:ph type="body" sz="quarter" idx="21"/>
          </p:nvPr>
        </p:nvSpPr>
        <p:spPr>
          <a:xfrm>
            <a:off x="4375982"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0" name="Picture Placeholder 7"/>
          <p:cNvSpPr>
            <a:spLocks noGrp="1"/>
          </p:cNvSpPr>
          <p:nvPr>
            <p:ph type="pic" sz="quarter" idx="14"/>
          </p:nvPr>
        </p:nvSpPr>
        <p:spPr>
          <a:xfrm>
            <a:off x="8349418" y="1550206"/>
            <a:ext cx="3429000" cy="2286000"/>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15" name="Text Placeholder 12"/>
          <p:cNvSpPr>
            <a:spLocks noGrp="1"/>
          </p:cNvSpPr>
          <p:nvPr>
            <p:ph type="body" sz="quarter" idx="18"/>
          </p:nvPr>
        </p:nvSpPr>
        <p:spPr>
          <a:xfrm>
            <a:off x="8349418" y="4001580"/>
            <a:ext cx="3429000" cy="548640"/>
          </a:xfrm>
          <a:prstGeom prst="rect">
            <a:avLst/>
          </a:prstGeom>
        </p:spPr>
        <p:txBody>
          <a:bodyPr anchor="ct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7" name="Text Placeholder 12"/>
          <p:cNvSpPr>
            <a:spLocks noGrp="1"/>
          </p:cNvSpPr>
          <p:nvPr>
            <p:ph type="body" sz="quarter" idx="20"/>
          </p:nvPr>
        </p:nvSpPr>
        <p:spPr>
          <a:xfrm>
            <a:off x="8343900" y="4612675"/>
            <a:ext cx="3429000" cy="155448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9" name="Slide Number Placeholder 6">
            <a:extLst>
              <a:ext uri="{FF2B5EF4-FFF2-40B4-BE49-F238E27FC236}">
                <a16:creationId xmlns:a16="http://schemas.microsoft.com/office/drawing/2014/main" id="{0D48E5BE-606E-1D4B-9D43-AD53EBAECB63}"/>
              </a:ext>
            </a:extLst>
          </p:cNvPr>
          <p:cNvSpPr>
            <a:spLocks noGrp="1"/>
          </p:cNvSpPr>
          <p:nvPr>
            <p:ph type="sldNum" sz="quarter" idx="22"/>
          </p:nvPr>
        </p:nvSpPr>
        <p:spPr/>
        <p:txBody>
          <a:bodyPr/>
          <a:lstStyle>
            <a:lvl1pPr>
              <a:defRPr/>
            </a:lvl1pPr>
          </a:lstStyle>
          <a:p>
            <a:pPr>
              <a:defRPr/>
            </a:pPr>
            <a:fld id="{71E1CFA9-97FA-134A-B78D-F32C195EA8D9}" type="slidenum">
              <a:rPr lang="en-US"/>
              <a:pPr>
                <a:defRPr/>
              </a:pPr>
              <a:t>‹#›</a:t>
            </a:fld>
            <a:endParaRPr lang="en-US"/>
          </a:p>
        </p:txBody>
      </p:sp>
      <p:sp>
        <p:nvSpPr>
          <p:cNvPr id="20" name="Footer Placeholder 4">
            <a:extLst>
              <a:ext uri="{FF2B5EF4-FFF2-40B4-BE49-F238E27FC236}">
                <a16:creationId xmlns:a16="http://schemas.microsoft.com/office/drawing/2014/main" id="{DFB4C3BE-C5CD-C741-86E3-1CFD0B371B9A}"/>
              </a:ext>
            </a:extLst>
          </p:cNvPr>
          <p:cNvSpPr>
            <a:spLocks noGrp="1"/>
          </p:cNvSpPr>
          <p:nvPr>
            <p:ph type="ftr" sz="quarter" idx="23"/>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pic>
        <p:nvPicPr>
          <p:cNvPr id="21" name="Picture 20" descr="MITRE Logo MITRE">
            <a:extLst>
              <a:ext uri="{FF2B5EF4-FFF2-40B4-BE49-F238E27FC236}">
                <a16:creationId xmlns:a16="http://schemas.microsoft.com/office/drawing/2014/main" id="{D507D8A6-9BE6-AF48-B198-6C09D28C85D9}"/>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17983061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9:2B_4-Images-content">
    <p:spTree>
      <p:nvGrpSpPr>
        <p:cNvPr id="1" name=""/>
        <p:cNvGrpSpPr/>
        <p:nvPr/>
      </p:nvGrpSpPr>
      <p:grpSpPr>
        <a:xfrm>
          <a:off x="0" y="0"/>
          <a:ext cx="0" cy="0"/>
          <a:chOff x="0" y="0"/>
          <a:chExt cx="0" cy="0"/>
        </a:xfrm>
      </p:grpSpPr>
      <p:sp>
        <p:nvSpPr>
          <p:cNvPr id="15" name="Picture 7">
            <a:extLst>
              <a:ext uri="{FF2B5EF4-FFF2-40B4-BE49-F238E27FC236}">
                <a16:creationId xmlns:a16="http://schemas.microsoft.com/office/drawing/2014/main" id="{F4CAF4E4-C662-134B-93B0-12A650B6320E}"/>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8" name="Picture Placeholder 7"/>
          <p:cNvSpPr>
            <a:spLocks noGrp="1"/>
          </p:cNvSpPr>
          <p:nvPr>
            <p:ph type="pic" sz="quarter" idx="13"/>
          </p:nvPr>
        </p:nvSpPr>
        <p:spPr>
          <a:xfrm>
            <a:off x="720189" y="1626764"/>
            <a:ext cx="2008234" cy="1798173"/>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13" name="Text Placeholder 12"/>
          <p:cNvSpPr>
            <a:spLocks noGrp="1"/>
          </p:cNvSpPr>
          <p:nvPr>
            <p:ph type="body" sz="quarter" idx="16"/>
          </p:nvPr>
        </p:nvSpPr>
        <p:spPr>
          <a:xfrm>
            <a:off x="4441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6" name="Text Placeholder 12"/>
          <p:cNvSpPr>
            <a:spLocks noGrp="1"/>
          </p:cNvSpPr>
          <p:nvPr>
            <p:ph type="body" sz="quarter" idx="19"/>
          </p:nvPr>
        </p:nvSpPr>
        <p:spPr>
          <a:xfrm>
            <a:off x="4441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1" name="Picture Placeholder 7"/>
          <p:cNvSpPr>
            <a:spLocks noGrp="1"/>
          </p:cNvSpPr>
          <p:nvPr>
            <p:ph type="pic" sz="quarter" idx="15"/>
          </p:nvPr>
        </p:nvSpPr>
        <p:spPr>
          <a:xfrm>
            <a:off x="3651897" y="1626764"/>
            <a:ext cx="2008234" cy="1798173"/>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22" name="Text Placeholder 12"/>
          <p:cNvSpPr>
            <a:spLocks noGrp="1"/>
          </p:cNvSpPr>
          <p:nvPr>
            <p:ph type="body" sz="quarter" idx="25"/>
          </p:nvPr>
        </p:nvSpPr>
        <p:spPr>
          <a:xfrm>
            <a:off x="3375854"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23" name="Text Placeholder 12"/>
          <p:cNvSpPr>
            <a:spLocks noGrp="1"/>
          </p:cNvSpPr>
          <p:nvPr>
            <p:ph type="body" sz="quarter" idx="26"/>
          </p:nvPr>
        </p:nvSpPr>
        <p:spPr>
          <a:xfrm>
            <a:off x="3375854"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0" name="Picture Placeholder 7"/>
          <p:cNvSpPr>
            <a:spLocks noGrp="1"/>
          </p:cNvSpPr>
          <p:nvPr>
            <p:ph type="pic" sz="quarter" idx="14"/>
          </p:nvPr>
        </p:nvSpPr>
        <p:spPr>
          <a:xfrm>
            <a:off x="6573773" y="1626764"/>
            <a:ext cx="2008234" cy="1798173"/>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20" name="Text Placeholder 12"/>
          <p:cNvSpPr>
            <a:spLocks noGrp="1"/>
          </p:cNvSpPr>
          <p:nvPr>
            <p:ph type="body" sz="quarter" idx="23"/>
          </p:nvPr>
        </p:nvSpPr>
        <p:spPr>
          <a:xfrm>
            <a:off x="6297730"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21" name="Text Placeholder 12"/>
          <p:cNvSpPr>
            <a:spLocks noGrp="1"/>
          </p:cNvSpPr>
          <p:nvPr>
            <p:ph type="body" sz="quarter" idx="24"/>
          </p:nvPr>
        </p:nvSpPr>
        <p:spPr>
          <a:xfrm>
            <a:off x="6297730"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9" name="Picture Placeholder 7"/>
          <p:cNvSpPr>
            <a:spLocks noGrp="1"/>
          </p:cNvSpPr>
          <p:nvPr>
            <p:ph type="pic" sz="quarter" idx="22"/>
          </p:nvPr>
        </p:nvSpPr>
        <p:spPr>
          <a:xfrm>
            <a:off x="9488889" y="1626764"/>
            <a:ext cx="2008234" cy="1798173"/>
          </a:xfrm>
          <a:prstGeom prst="rect">
            <a:avLst/>
          </a:prstGeom>
          <a:solidFill>
            <a:schemeClr val="bg1">
              <a:lumMod val="90000"/>
              <a:lumOff val="10000"/>
            </a:schemeClr>
          </a:solidFill>
        </p:spPr>
        <p:txBody>
          <a:bodyPr rtlCol="0">
            <a:normAutofit/>
          </a:bodyPr>
          <a:lstStyle>
            <a:lvl1pPr marL="0" indent="0" algn="ctr">
              <a:buFontTx/>
              <a:buNone/>
              <a:defRPr sz="1200" b="0"/>
            </a:lvl1pPr>
          </a:lstStyle>
          <a:p>
            <a:pPr lvl="0"/>
            <a:r>
              <a:rPr lang="en-US" noProof="0"/>
              <a:t>Click icon to add picture</a:t>
            </a:r>
          </a:p>
        </p:txBody>
      </p:sp>
      <p:sp>
        <p:nvSpPr>
          <p:cNvPr id="24" name="Text Placeholder 12"/>
          <p:cNvSpPr>
            <a:spLocks noGrp="1"/>
          </p:cNvSpPr>
          <p:nvPr>
            <p:ph type="body" sz="quarter" idx="27"/>
          </p:nvPr>
        </p:nvSpPr>
        <p:spPr>
          <a:xfrm>
            <a:off x="9212846" y="3596482"/>
            <a:ext cx="2560320" cy="457200"/>
          </a:xfrm>
          <a:prstGeom prst="rect">
            <a:avLst/>
          </a:prstGeom>
        </p:spPr>
        <p:txBody>
          <a:bodyPr/>
          <a:lstStyle>
            <a:lvl1pPr marL="0" indent="0" algn="ct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25" name="Text Placeholder 12"/>
          <p:cNvSpPr>
            <a:spLocks noGrp="1"/>
          </p:cNvSpPr>
          <p:nvPr>
            <p:ph type="body" sz="quarter" idx="28"/>
          </p:nvPr>
        </p:nvSpPr>
        <p:spPr>
          <a:xfrm>
            <a:off x="9212846" y="4192570"/>
            <a:ext cx="2560320" cy="1371600"/>
          </a:xfrm>
          <a:prstGeom prst="rect">
            <a:avLst/>
          </a:prstGeom>
        </p:spPr>
        <p:txBody>
          <a:bodyPr/>
          <a:lstStyle>
            <a:lvl1pPr marL="0" indent="0" algn="ctr">
              <a:buFontTx/>
              <a:buNone/>
              <a:defRPr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a:t>
            </a:r>
          </a:p>
        </p:txBody>
      </p:sp>
      <p:sp>
        <p:nvSpPr>
          <p:cNvPr id="17" name="Slide Number Placeholder 6">
            <a:extLst>
              <a:ext uri="{FF2B5EF4-FFF2-40B4-BE49-F238E27FC236}">
                <a16:creationId xmlns:a16="http://schemas.microsoft.com/office/drawing/2014/main" id="{B22E0069-27DD-9644-BAD8-6EE65420A640}"/>
              </a:ext>
            </a:extLst>
          </p:cNvPr>
          <p:cNvSpPr>
            <a:spLocks noGrp="1"/>
          </p:cNvSpPr>
          <p:nvPr>
            <p:ph type="sldNum" sz="quarter" idx="29"/>
          </p:nvPr>
        </p:nvSpPr>
        <p:spPr/>
        <p:txBody>
          <a:bodyPr/>
          <a:lstStyle>
            <a:lvl1pPr>
              <a:defRPr/>
            </a:lvl1pPr>
          </a:lstStyle>
          <a:p>
            <a:pPr>
              <a:defRPr/>
            </a:pPr>
            <a:fld id="{EE9BA7D4-1952-264E-B440-7438352561B7}" type="slidenum">
              <a:rPr lang="en-US"/>
              <a:pPr>
                <a:defRPr/>
              </a:pPr>
              <a:t>‹#›</a:t>
            </a:fld>
            <a:endParaRPr lang="en-US"/>
          </a:p>
        </p:txBody>
      </p:sp>
      <p:sp>
        <p:nvSpPr>
          <p:cNvPr id="18" name="Footer Placeholder 5">
            <a:extLst>
              <a:ext uri="{FF2B5EF4-FFF2-40B4-BE49-F238E27FC236}">
                <a16:creationId xmlns:a16="http://schemas.microsoft.com/office/drawing/2014/main" id="{34121374-731B-FA4F-B33C-4F5535F44DB3}"/>
              </a:ext>
            </a:extLst>
          </p:cNvPr>
          <p:cNvSpPr>
            <a:spLocks noGrp="1"/>
          </p:cNvSpPr>
          <p:nvPr>
            <p:ph type="ftr" sz="quarter" idx="30"/>
          </p:nvPr>
        </p:nvSpPr>
        <p:spPr>
          <a:xfrm>
            <a:off x="2032000" y="6400800"/>
            <a:ext cx="8216900" cy="266700"/>
          </a:xfrm>
          <a:prstGeom prst="rect">
            <a:avLst/>
          </a:prstGeom>
        </p:spPr>
        <p:txBody>
          <a:bodyPr/>
          <a:lstStyle>
            <a:lvl1pPr>
              <a:defRPr/>
            </a:lvl1pPr>
          </a:lstStyle>
          <a:p>
            <a:pPr>
              <a:defRPr/>
            </a:pPr>
            <a:r>
              <a:rPr lang="en-US"/>
              <a:t>© 2022 THE MITRE CORPORATION. All Rights Reserved. Approved for Public Release; Distribution Unlimited. Case 22-0502</a:t>
            </a:r>
          </a:p>
        </p:txBody>
      </p:sp>
      <p:pic>
        <p:nvPicPr>
          <p:cNvPr id="26" name="Picture 25" descr="MITRE Logo MITRE">
            <a:extLst>
              <a:ext uri="{FF2B5EF4-FFF2-40B4-BE49-F238E27FC236}">
                <a16:creationId xmlns:a16="http://schemas.microsoft.com/office/drawing/2014/main" id="{82F2FD02-C927-ED41-B2E3-DCDB8E2FA306}"/>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18336188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69:2B_Media">
    <p:spTree>
      <p:nvGrpSpPr>
        <p:cNvPr id="1" name=""/>
        <p:cNvGrpSpPr/>
        <p:nvPr/>
      </p:nvGrpSpPr>
      <p:grpSpPr>
        <a:xfrm>
          <a:off x="0" y="0"/>
          <a:ext cx="0" cy="0"/>
          <a:chOff x="0" y="0"/>
          <a:chExt cx="0" cy="0"/>
        </a:xfrm>
      </p:grpSpPr>
      <p:sp>
        <p:nvSpPr>
          <p:cNvPr id="5" name="Picture 7">
            <a:extLst>
              <a:ext uri="{FF2B5EF4-FFF2-40B4-BE49-F238E27FC236}">
                <a16:creationId xmlns:a16="http://schemas.microsoft.com/office/drawing/2014/main" id="{7670A245-DBE7-9E4E-90C6-AD151D35CBC0}"/>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3"/>
          </p:nvPr>
        </p:nvSpPr>
        <p:spPr>
          <a:xfrm>
            <a:off x="435684" y="1294104"/>
            <a:ext cx="11342734"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9" name="Media Placeholder 8"/>
          <p:cNvSpPr>
            <a:spLocks noGrp="1"/>
          </p:cNvSpPr>
          <p:nvPr>
            <p:ph type="media" sz="quarter" idx="14"/>
          </p:nvPr>
        </p:nvSpPr>
        <p:spPr>
          <a:xfrm>
            <a:off x="419100" y="2001282"/>
            <a:ext cx="11359318" cy="4140200"/>
          </a:xfrm>
          <a:prstGeom prst="rect">
            <a:avLst/>
          </a:prstGeom>
          <a:solidFill>
            <a:schemeClr val="bg1">
              <a:lumMod val="90000"/>
              <a:lumOff val="10000"/>
            </a:schemeClr>
          </a:solidFill>
        </p:spPr>
        <p:txBody>
          <a:bodyPr rtlCol="0" anchor="ctr">
            <a:normAutofit/>
          </a:bodyPr>
          <a:lstStyle>
            <a:lvl1pPr marL="0" indent="0" algn="ctr">
              <a:buFontTx/>
              <a:buNone/>
              <a:defRPr sz="1600"/>
            </a:lvl1pPr>
          </a:lstStyle>
          <a:p>
            <a:pPr lvl="0"/>
            <a:r>
              <a:rPr lang="en-US" noProof="0"/>
              <a:t>Click icon to add media</a:t>
            </a:r>
          </a:p>
        </p:txBody>
      </p:sp>
      <p:sp>
        <p:nvSpPr>
          <p:cNvPr id="7" name="Slide Number Placeholder 4">
            <a:extLst>
              <a:ext uri="{FF2B5EF4-FFF2-40B4-BE49-F238E27FC236}">
                <a16:creationId xmlns:a16="http://schemas.microsoft.com/office/drawing/2014/main" id="{0F44EC93-FA47-4E43-A62E-8B5EA6CF1F2A}"/>
              </a:ext>
            </a:extLst>
          </p:cNvPr>
          <p:cNvSpPr>
            <a:spLocks noGrp="1"/>
          </p:cNvSpPr>
          <p:nvPr>
            <p:ph type="sldNum" sz="quarter" idx="15"/>
          </p:nvPr>
        </p:nvSpPr>
        <p:spPr/>
        <p:txBody>
          <a:bodyPr/>
          <a:lstStyle>
            <a:lvl1pPr>
              <a:defRPr/>
            </a:lvl1pPr>
          </a:lstStyle>
          <a:p>
            <a:pPr>
              <a:defRPr/>
            </a:pPr>
            <a:fld id="{DAEE5BC8-B732-0646-A48D-4339A416908C}" type="slidenum">
              <a:rPr lang="en-US"/>
              <a:pPr>
                <a:defRPr/>
              </a:pPr>
              <a:t>‹#›</a:t>
            </a:fld>
            <a:endParaRPr lang="en-US"/>
          </a:p>
        </p:txBody>
      </p:sp>
      <p:sp>
        <p:nvSpPr>
          <p:cNvPr id="8" name="Footer Placeholder 4">
            <a:extLst>
              <a:ext uri="{FF2B5EF4-FFF2-40B4-BE49-F238E27FC236}">
                <a16:creationId xmlns:a16="http://schemas.microsoft.com/office/drawing/2014/main" id="{AB8A8AD9-B840-2445-B82F-F225125BDB8F}"/>
              </a:ext>
            </a:extLst>
          </p:cNvPr>
          <p:cNvSpPr>
            <a:spLocks noGrp="1"/>
          </p:cNvSpPr>
          <p:nvPr>
            <p:ph type="ftr" sz="quarter" idx="16"/>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pic>
        <p:nvPicPr>
          <p:cNvPr id="10" name="Picture 9" descr="MITRE Logo MITRE">
            <a:extLst>
              <a:ext uri="{FF2B5EF4-FFF2-40B4-BE49-F238E27FC236}">
                <a16:creationId xmlns:a16="http://schemas.microsoft.com/office/drawing/2014/main" id="{8482DB34-7E66-0C4B-963E-416C4F96053A}"/>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7467843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69:2B_Chart">
    <p:spTree>
      <p:nvGrpSpPr>
        <p:cNvPr id="1" name=""/>
        <p:cNvGrpSpPr/>
        <p:nvPr/>
      </p:nvGrpSpPr>
      <p:grpSpPr>
        <a:xfrm>
          <a:off x="0" y="0"/>
          <a:ext cx="0" cy="0"/>
          <a:chOff x="0" y="0"/>
          <a:chExt cx="0" cy="0"/>
        </a:xfrm>
      </p:grpSpPr>
      <p:sp>
        <p:nvSpPr>
          <p:cNvPr id="5" name="Picture 7">
            <a:extLst>
              <a:ext uri="{FF2B5EF4-FFF2-40B4-BE49-F238E27FC236}">
                <a16:creationId xmlns:a16="http://schemas.microsoft.com/office/drawing/2014/main" id="{948782B3-DF2C-9B4B-B943-9CA17D79F322}"/>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3"/>
          </p:nvPr>
        </p:nvSpPr>
        <p:spPr>
          <a:xfrm>
            <a:off x="434050" y="1308537"/>
            <a:ext cx="11338560" cy="493713"/>
          </a:xfrm>
          <a:prstGeom prst="rect">
            <a:avLst/>
          </a:prstGeo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8" name="Chart Placeholder 7"/>
          <p:cNvSpPr>
            <a:spLocks noGrp="1"/>
          </p:cNvSpPr>
          <p:nvPr>
            <p:ph type="chart" sz="quarter" idx="14"/>
          </p:nvPr>
        </p:nvSpPr>
        <p:spPr>
          <a:xfrm>
            <a:off x="419100" y="1990993"/>
            <a:ext cx="11359318" cy="4178032"/>
          </a:xfrm>
          <a:prstGeom prst="rect">
            <a:avLst/>
          </a:prstGeom>
          <a:solidFill>
            <a:schemeClr val="bg1">
              <a:lumMod val="90000"/>
              <a:lumOff val="10000"/>
            </a:schemeClr>
          </a:solidFill>
        </p:spPr>
        <p:txBody>
          <a:bodyPr rtlCol="0" anchor="ctr">
            <a:normAutofit/>
          </a:bodyPr>
          <a:lstStyle>
            <a:lvl1pPr marL="0" indent="0" algn="ctr">
              <a:buFontTx/>
              <a:buNone/>
              <a:defRPr sz="1800">
                <a:solidFill>
                  <a:schemeClr val="tx2"/>
                </a:solidFill>
              </a:defRPr>
            </a:lvl1pPr>
          </a:lstStyle>
          <a:p>
            <a:pPr lvl="0"/>
            <a:r>
              <a:rPr lang="en-US" noProof="0"/>
              <a:t>Click icon to add chart</a:t>
            </a:r>
          </a:p>
        </p:txBody>
      </p:sp>
      <p:sp>
        <p:nvSpPr>
          <p:cNvPr id="7" name="Slide Number Placeholder 4">
            <a:extLst>
              <a:ext uri="{FF2B5EF4-FFF2-40B4-BE49-F238E27FC236}">
                <a16:creationId xmlns:a16="http://schemas.microsoft.com/office/drawing/2014/main" id="{2C97B3B9-CE15-0846-ACEA-8A135AFFC0CF}"/>
              </a:ext>
            </a:extLst>
          </p:cNvPr>
          <p:cNvSpPr>
            <a:spLocks noGrp="1"/>
          </p:cNvSpPr>
          <p:nvPr>
            <p:ph type="sldNum" sz="quarter" idx="15"/>
          </p:nvPr>
        </p:nvSpPr>
        <p:spPr/>
        <p:txBody>
          <a:bodyPr/>
          <a:lstStyle>
            <a:lvl1pPr>
              <a:defRPr/>
            </a:lvl1pPr>
          </a:lstStyle>
          <a:p>
            <a:pPr>
              <a:defRPr/>
            </a:pPr>
            <a:fld id="{20D3F828-BED7-114C-A28B-A1991481A4CC}" type="slidenum">
              <a:rPr lang="en-US"/>
              <a:pPr>
                <a:defRPr/>
              </a:pPr>
              <a:t>‹#›</a:t>
            </a:fld>
            <a:endParaRPr lang="en-US"/>
          </a:p>
        </p:txBody>
      </p:sp>
      <p:sp>
        <p:nvSpPr>
          <p:cNvPr id="9" name="Footer Placeholder 4">
            <a:extLst>
              <a:ext uri="{FF2B5EF4-FFF2-40B4-BE49-F238E27FC236}">
                <a16:creationId xmlns:a16="http://schemas.microsoft.com/office/drawing/2014/main" id="{D036B2EF-F7E1-6946-8316-FEB698DC4D43}"/>
              </a:ext>
            </a:extLst>
          </p:cNvPr>
          <p:cNvSpPr>
            <a:spLocks noGrp="1"/>
          </p:cNvSpPr>
          <p:nvPr>
            <p:ph type="ftr" sz="quarter" idx="16"/>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pic>
        <p:nvPicPr>
          <p:cNvPr id="10" name="Picture 9" descr="MITRE Logo MITRE">
            <a:extLst>
              <a:ext uri="{FF2B5EF4-FFF2-40B4-BE49-F238E27FC236}">
                <a16:creationId xmlns:a16="http://schemas.microsoft.com/office/drawing/2014/main" id="{FC092FA2-660E-A947-803E-E30142A8B0C6}"/>
              </a:ext>
            </a:extLst>
          </p:cNvPr>
          <p:cNvPicPr>
            <a:picLocks noChangeAspect="1"/>
          </p:cNvPicPr>
          <p:nvPr userDrawn="1"/>
        </p:nvPicPr>
        <p:blipFill>
          <a:blip r:embed="rId2"/>
          <a:stretch>
            <a:fillRect/>
          </a:stretch>
        </p:blipFill>
        <p:spPr>
          <a:xfrm>
            <a:off x="429768" y="6327648"/>
            <a:ext cx="649678" cy="182880"/>
          </a:xfrm>
          <a:prstGeom prst="rect">
            <a:avLst/>
          </a:prstGeom>
        </p:spPr>
      </p:pic>
    </p:spTree>
    <p:extLst>
      <p:ext uri="{BB962C8B-B14F-4D97-AF65-F5344CB8AC3E}">
        <p14:creationId xmlns:p14="http://schemas.microsoft.com/office/powerpoint/2010/main" val="3435437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9:2B_Content-side-chart">
    <p:spTree>
      <p:nvGrpSpPr>
        <p:cNvPr id="1" name=""/>
        <p:cNvGrpSpPr/>
        <p:nvPr/>
      </p:nvGrpSpPr>
      <p:grpSpPr>
        <a:xfrm>
          <a:off x="0" y="0"/>
          <a:ext cx="0" cy="0"/>
          <a:chOff x="0" y="0"/>
          <a:chExt cx="0" cy="0"/>
        </a:xfrm>
      </p:grpSpPr>
      <p:sp>
        <p:nvSpPr>
          <p:cNvPr id="6" name="Picture 7">
            <a:extLst>
              <a:ext uri="{FF2B5EF4-FFF2-40B4-BE49-F238E27FC236}">
                <a16:creationId xmlns:a16="http://schemas.microsoft.com/office/drawing/2014/main" id="{227FD067-D802-034F-B73D-F8E2ADE2CE27}"/>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p:cNvSpPr>
            <a:spLocks noGrp="1"/>
          </p:cNvSpPr>
          <p:nvPr>
            <p:ph type="body" sz="quarter" idx="14"/>
          </p:nvPr>
        </p:nvSpPr>
        <p:spPr>
          <a:xfrm>
            <a:off x="419100" y="1469855"/>
            <a:ext cx="5486400" cy="1112837"/>
          </a:xfrm>
          <a:prstGeom prst="rect">
            <a:avLst/>
          </a:prstGeom>
        </p:spPr>
        <p:txBody>
          <a:bodyPr/>
          <a:lstStyle>
            <a:lvl1pPr marL="0" indent="0">
              <a:buFontTx/>
              <a:buNone/>
              <a:defRPr b="1"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quarter" idx="16"/>
          </p:nvPr>
        </p:nvSpPr>
        <p:spPr>
          <a:xfrm>
            <a:off x="6151353" y="381000"/>
            <a:ext cx="5600700" cy="5778500"/>
          </a:xfrm>
          <a:prstGeom prst="rect">
            <a:avLst/>
          </a:prstGeom>
          <a:solidFill>
            <a:schemeClr val="bg1">
              <a:lumMod val="90000"/>
              <a:lumOff val="10000"/>
            </a:schemeClr>
          </a:solidFill>
        </p:spPr>
        <p:txBody>
          <a:bodyPr rtlCol="0">
            <a:normAutofit/>
          </a:bodyPr>
          <a:lstStyle>
            <a:lvl1pPr marL="0" indent="0">
              <a:buFontTx/>
              <a:buNone/>
              <a:defRPr sz="1600"/>
            </a:lvl1pPr>
          </a:lstStyle>
          <a:p>
            <a:pPr lvl="0"/>
            <a:r>
              <a:rPr lang="en-US" noProof="0"/>
              <a:t>Click icon to add chart</a:t>
            </a:r>
          </a:p>
        </p:txBody>
      </p:sp>
      <p:sp>
        <p:nvSpPr>
          <p:cNvPr id="7" name="Slide Number Placeholder 6">
            <a:extLst>
              <a:ext uri="{FF2B5EF4-FFF2-40B4-BE49-F238E27FC236}">
                <a16:creationId xmlns:a16="http://schemas.microsoft.com/office/drawing/2014/main" id="{BB53E779-9E9B-AE46-B893-FEEA9BC9C900}"/>
              </a:ext>
            </a:extLst>
          </p:cNvPr>
          <p:cNvSpPr>
            <a:spLocks noGrp="1"/>
          </p:cNvSpPr>
          <p:nvPr>
            <p:ph type="sldNum" sz="quarter" idx="17"/>
          </p:nvPr>
        </p:nvSpPr>
        <p:spPr/>
        <p:txBody>
          <a:bodyPr/>
          <a:lstStyle>
            <a:lvl1pPr>
              <a:defRPr/>
            </a:lvl1pPr>
          </a:lstStyle>
          <a:p>
            <a:pPr>
              <a:defRPr/>
            </a:pPr>
            <a:fld id="{A8439FD1-4533-AA4A-9EC9-33B52E686C20}" type="slidenum">
              <a:rPr lang="en-US"/>
              <a:pPr>
                <a:defRPr/>
              </a:pPr>
              <a:t>‹#›</a:t>
            </a:fld>
            <a:endParaRPr lang="en-US"/>
          </a:p>
        </p:txBody>
      </p:sp>
      <p:sp>
        <p:nvSpPr>
          <p:cNvPr id="8" name="Footer Placeholder 4">
            <a:extLst>
              <a:ext uri="{FF2B5EF4-FFF2-40B4-BE49-F238E27FC236}">
                <a16:creationId xmlns:a16="http://schemas.microsoft.com/office/drawing/2014/main" id="{A0F7C6B8-2CA0-DC4F-BD53-C26A56AF4C86}"/>
              </a:ext>
            </a:extLst>
          </p:cNvPr>
          <p:cNvSpPr>
            <a:spLocks noGrp="1"/>
          </p:cNvSpPr>
          <p:nvPr>
            <p:ph type="ftr" sz="quarter" idx="18"/>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36969422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69:2B_Content-side-image">
    <p:spTree>
      <p:nvGrpSpPr>
        <p:cNvPr id="1" name=""/>
        <p:cNvGrpSpPr/>
        <p:nvPr/>
      </p:nvGrpSpPr>
      <p:grpSpPr>
        <a:xfrm>
          <a:off x="0" y="0"/>
          <a:ext cx="0" cy="0"/>
          <a:chOff x="0" y="0"/>
          <a:chExt cx="0" cy="0"/>
        </a:xfrm>
      </p:grpSpPr>
      <p:sp>
        <p:nvSpPr>
          <p:cNvPr id="6" name="Picture 7">
            <a:extLst>
              <a:ext uri="{FF2B5EF4-FFF2-40B4-BE49-F238E27FC236}">
                <a16:creationId xmlns:a16="http://schemas.microsoft.com/office/drawing/2014/main" id="{1EFE0A3F-5120-F046-B09C-C4463DCB3C64}"/>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p:cNvSpPr>
            <a:spLocks noGrp="1"/>
          </p:cNvSpPr>
          <p:nvPr>
            <p:ph type="body" sz="quarter" idx="14"/>
          </p:nvPr>
        </p:nvSpPr>
        <p:spPr>
          <a:xfrm>
            <a:off x="419100" y="1469855"/>
            <a:ext cx="5486400" cy="1112837"/>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6134100" y="0"/>
            <a:ext cx="6057900" cy="6858000"/>
          </a:xfrm>
          <a:prstGeom prst="rect">
            <a:avLst/>
          </a:prstGeom>
          <a:solidFill>
            <a:schemeClr val="bg1">
              <a:lumMod val="90000"/>
              <a:lumOff val="10000"/>
            </a:schemeClr>
          </a:solidFill>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vl1pPr>
          </a:lstStyle>
          <a:p>
            <a:pPr lvl="0"/>
            <a:r>
              <a:rPr lang="en-US" noProof="0"/>
              <a:t>Click icon to add picture</a:t>
            </a:r>
          </a:p>
        </p:txBody>
      </p:sp>
      <p:sp>
        <p:nvSpPr>
          <p:cNvPr id="7" name="Slide Number Placeholder 6">
            <a:extLst>
              <a:ext uri="{FF2B5EF4-FFF2-40B4-BE49-F238E27FC236}">
                <a16:creationId xmlns:a16="http://schemas.microsoft.com/office/drawing/2014/main" id="{8F4BF543-9FC8-6045-BDED-E3A170F7D0D9}"/>
              </a:ext>
            </a:extLst>
          </p:cNvPr>
          <p:cNvSpPr>
            <a:spLocks noGrp="1"/>
          </p:cNvSpPr>
          <p:nvPr>
            <p:ph type="sldNum" sz="quarter" idx="16"/>
          </p:nvPr>
        </p:nvSpPr>
        <p:spPr/>
        <p:txBody>
          <a:bodyPr/>
          <a:lstStyle>
            <a:lvl1pPr>
              <a:defRPr/>
            </a:lvl1pPr>
          </a:lstStyle>
          <a:p>
            <a:pPr>
              <a:defRPr/>
            </a:pPr>
            <a:fld id="{31D83BFD-0D61-3649-85A8-47D75E0592E4}" type="slidenum">
              <a:rPr lang="en-US"/>
              <a:pPr>
                <a:defRPr/>
              </a:pPr>
              <a:t>‹#›</a:t>
            </a:fld>
            <a:endParaRPr lang="en-US"/>
          </a:p>
        </p:txBody>
      </p:sp>
      <p:sp>
        <p:nvSpPr>
          <p:cNvPr id="8" name="Footer Placeholder 5">
            <a:extLst>
              <a:ext uri="{FF2B5EF4-FFF2-40B4-BE49-F238E27FC236}">
                <a16:creationId xmlns:a16="http://schemas.microsoft.com/office/drawing/2014/main" id="{4964951A-2708-714C-9F79-D7E415A520A3}"/>
              </a:ext>
            </a:extLst>
          </p:cNvPr>
          <p:cNvSpPr>
            <a:spLocks noGrp="1"/>
          </p:cNvSpPr>
          <p:nvPr>
            <p:ph type="ftr" sz="quarter" idx="17"/>
          </p:nvPr>
        </p:nvSpPr>
        <p:spPr>
          <a:xfrm>
            <a:off x="1430338" y="6413500"/>
            <a:ext cx="4475162" cy="365125"/>
          </a:xfrm>
          <a:prstGeom prst="rect">
            <a:avLst/>
          </a:prstGeom>
        </p:spPr>
        <p:txBody>
          <a:bodyPr/>
          <a:lstStyle>
            <a:lvl1pPr algn="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15788038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69:2B-Content-blank-half">
    <p:spTree>
      <p:nvGrpSpPr>
        <p:cNvPr id="1" name=""/>
        <p:cNvGrpSpPr/>
        <p:nvPr/>
      </p:nvGrpSpPr>
      <p:grpSpPr>
        <a:xfrm>
          <a:off x="0" y="0"/>
          <a:ext cx="0" cy="0"/>
          <a:chOff x="0" y="0"/>
          <a:chExt cx="0" cy="0"/>
        </a:xfrm>
      </p:grpSpPr>
      <p:sp>
        <p:nvSpPr>
          <p:cNvPr id="5" name="Picture 7">
            <a:extLst>
              <a:ext uri="{FF2B5EF4-FFF2-40B4-BE49-F238E27FC236}">
                <a16:creationId xmlns:a16="http://schemas.microsoft.com/office/drawing/2014/main" id="{EB72A65F-4150-3C45-80B6-998FD87CB698}"/>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19100" y="380999"/>
            <a:ext cx="5486400" cy="914401"/>
          </a:xfrm>
        </p:spPr>
        <p:txBody>
          <a:bodyPr anchor="t"/>
          <a:lstStyle>
            <a:lvl1pPr>
              <a:defRPr sz="3200"/>
            </a:lvl1pPr>
          </a:lstStyle>
          <a:p>
            <a:r>
              <a:rPr lang="en-US"/>
              <a:t>Click to edit Master title style</a:t>
            </a:r>
          </a:p>
        </p:txBody>
      </p:sp>
      <p:sp>
        <p:nvSpPr>
          <p:cNvPr id="10" name="Text Placeholder 9"/>
          <p:cNvSpPr>
            <a:spLocks noGrp="1"/>
          </p:cNvSpPr>
          <p:nvPr>
            <p:ph type="body" sz="quarter" idx="14"/>
          </p:nvPr>
        </p:nvSpPr>
        <p:spPr>
          <a:xfrm>
            <a:off x="419100" y="1469855"/>
            <a:ext cx="5486400" cy="1112837"/>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2" name="Text Placeholder 11"/>
          <p:cNvSpPr>
            <a:spLocks noGrp="1"/>
          </p:cNvSpPr>
          <p:nvPr>
            <p:ph type="body" sz="quarter" idx="15"/>
          </p:nvPr>
        </p:nvSpPr>
        <p:spPr>
          <a:xfrm>
            <a:off x="419100" y="2726228"/>
            <a:ext cx="5486400" cy="3433272"/>
          </a:xfrm>
          <a:prstGeom prst="rect">
            <a:avLst/>
          </a:prstGeom>
        </p:spPr>
        <p:txBody>
          <a:bodyPr/>
          <a:lstStyle>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6FACB365-0E68-284B-A520-EF1E7CFFD940}"/>
              </a:ext>
            </a:extLst>
          </p:cNvPr>
          <p:cNvSpPr>
            <a:spLocks noGrp="1"/>
          </p:cNvSpPr>
          <p:nvPr>
            <p:ph type="sldNum" sz="quarter" idx="16"/>
          </p:nvPr>
        </p:nvSpPr>
        <p:spPr/>
        <p:txBody>
          <a:bodyPr/>
          <a:lstStyle>
            <a:lvl1pPr>
              <a:defRPr/>
            </a:lvl1pPr>
          </a:lstStyle>
          <a:p>
            <a:pPr>
              <a:defRPr/>
            </a:pPr>
            <a:fld id="{7CB4390B-7F28-7144-8AA4-DF3C63880541}" type="slidenum">
              <a:rPr lang="en-US"/>
              <a:pPr>
                <a:defRPr/>
              </a:pPr>
              <a:t>‹#›</a:t>
            </a:fld>
            <a:endParaRPr lang="en-US"/>
          </a:p>
        </p:txBody>
      </p:sp>
      <p:sp>
        <p:nvSpPr>
          <p:cNvPr id="7" name="Footer Placeholder 5">
            <a:extLst>
              <a:ext uri="{FF2B5EF4-FFF2-40B4-BE49-F238E27FC236}">
                <a16:creationId xmlns:a16="http://schemas.microsoft.com/office/drawing/2014/main" id="{AA515066-5690-D744-AEAE-57C899D04899}"/>
              </a:ext>
            </a:extLst>
          </p:cNvPr>
          <p:cNvSpPr>
            <a:spLocks noGrp="1"/>
          </p:cNvSpPr>
          <p:nvPr>
            <p:ph type="ftr" sz="quarter" idx="17"/>
          </p:nvPr>
        </p:nvSpPr>
        <p:spPr>
          <a:xfrm>
            <a:off x="1430338" y="6413500"/>
            <a:ext cx="4475162" cy="365125"/>
          </a:xfrm>
          <a:prstGeom prst="rect">
            <a:avLst/>
          </a:prstGeom>
        </p:spPr>
        <p:txBody>
          <a:bodyPr/>
          <a:lstStyle>
            <a:lvl1pPr algn="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40188576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69:2B_Content-Vertical-Timeline">
    <p:spTree>
      <p:nvGrpSpPr>
        <p:cNvPr id="1" name=""/>
        <p:cNvGrpSpPr/>
        <p:nvPr/>
      </p:nvGrpSpPr>
      <p:grpSpPr>
        <a:xfrm>
          <a:off x="0" y="0"/>
          <a:ext cx="0" cy="0"/>
          <a:chOff x="0" y="0"/>
          <a:chExt cx="0" cy="0"/>
        </a:xfrm>
      </p:grpSpPr>
      <p:cxnSp>
        <p:nvCxnSpPr>
          <p:cNvPr id="24" name="Straight Connector 23" descr="&quot;&quot;">
            <a:extLst>
              <a:ext uri="{FF2B5EF4-FFF2-40B4-BE49-F238E27FC236}">
                <a16:creationId xmlns:a16="http://schemas.microsoft.com/office/drawing/2014/main" id="{6619D9DC-90A3-8445-BC96-3385EAA5EA08}"/>
              </a:ext>
            </a:extLst>
          </p:cNvPr>
          <p:cNvCxnSpPr/>
          <p:nvPr userDrawn="1"/>
        </p:nvCxnSpPr>
        <p:spPr>
          <a:xfrm flipH="1">
            <a:off x="8501063" y="1335088"/>
            <a:ext cx="15875" cy="4662487"/>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Oval 24" descr="&quot;&quot;">
            <a:extLst>
              <a:ext uri="{FF2B5EF4-FFF2-40B4-BE49-F238E27FC236}">
                <a16:creationId xmlns:a16="http://schemas.microsoft.com/office/drawing/2014/main" id="{F213C1BF-2422-204A-B529-A7FB3A9D89AC}"/>
              </a:ext>
            </a:extLst>
          </p:cNvPr>
          <p:cNvSpPr/>
          <p:nvPr userDrawn="1"/>
        </p:nvSpPr>
        <p:spPr>
          <a:xfrm>
            <a:off x="8402638" y="18288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descr="&quot;&quot;">
            <a:extLst>
              <a:ext uri="{FF2B5EF4-FFF2-40B4-BE49-F238E27FC236}">
                <a16:creationId xmlns:a16="http://schemas.microsoft.com/office/drawing/2014/main" id="{1989FEF9-18BB-C04B-B5FE-6651110FF344}"/>
              </a:ext>
            </a:extLst>
          </p:cNvPr>
          <p:cNvSpPr/>
          <p:nvPr userDrawn="1"/>
        </p:nvSpPr>
        <p:spPr>
          <a:xfrm>
            <a:off x="8402638" y="324008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descr="&quot;&quot;">
            <a:extLst>
              <a:ext uri="{FF2B5EF4-FFF2-40B4-BE49-F238E27FC236}">
                <a16:creationId xmlns:a16="http://schemas.microsoft.com/office/drawing/2014/main" id="{0A5A77DB-0379-2241-A1A3-A810020BCB55}"/>
              </a:ext>
            </a:extLst>
          </p:cNvPr>
          <p:cNvSpPr/>
          <p:nvPr userDrawn="1"/>
        </p:nvSpPr>
        <p:spPr>
          <a:xfrm>
            <a:off x="8389938" y="44450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 name="Oval 28" descr="&quot;&quot;">
            <a:extLst>
              <a:ext uri="{FF2B5EF4-FFF2-40B4-BE49-F238E27FC236}">
                <a16:creationId xmlns:a16="http://schemas.microsoft.com/office/drawing/2014/main" id="{FB87CE3D-066C-CE4F-B2CF-65542F91212F}"/>
              </a:ext>
            </a:extLst>
          </p:cNvPr>
          <p:cNvSpPr/>
          <p:nvPr userDrawn="1"/>
        </p:nvSpPr>
        <p:spPr>
          <a:xfrm>
            <a:off x="8389938" y="5300663"/>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 name="Picture 12">
            <a:extLst>
              <a:ext uri="{FF2B5EF4-FFF2-40B4-BE49-F238E27FC236}">
                <a16:creationId xmlns:a16="http://schemas.microsoft.com/office/drawing/2014/main" id="{AD4AC532-C42A-D045-A71C-542EDA1ACC30}"/>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19100" y="409086"/>
            <a:ext cx="11330606" cy="731520"/>
          </a:xfrm>
        </p:spPr>
        <p:txBody>
          <a:bodyPr anchor="t"/>
          <a:lstStyle>
            <a:lvl1pPr>
              <a:defRPr sz="3200"/>
            </a:lvl1pPr>
          </a:lstStyle>
          <a:p>
            <a:r>
              <a:rPr lang="en-US"/>
              <a:t>Click to edit Master title style</a:t>
            </a:r>
          </a:p>
        </p:txBody>
      </p:sp>
      <p:sp>
        <p:nvSpPr>
          <p:cNvPr id="10" name="Text Placeholder 9"/>
          <p:cNvSpPr>
            <a:spLocks noGrp="1"/>
          </p:cNvSpPr>
          <p:nvPr>
            <p:ph type="body" sz="quarter" idx="14"/>
          </p:nvPr>
        </p:nvSpPr>
        <p:spPr>
          <a:xfrm>
            <a:off x="419100" y="1312433"/>
            <a:ext cx="5256213" cy="605056"/>
          </a:xfrm>
          <a:prstGeom prst="rect">
            <a:avLst/>
          </a:prstGeom>
        </p:spPr>
        <p:txBody>
          <a:bodyPr/>
          <a:lstStyle>
            <a:lvl1pPr marL="0" indent="0">
              <a:buFontTx/>
              <a:buNone/>
              <a:defRPr b="1"/>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28" name="Text Placeholder 11"/>
          <p:cNvSpPr>
            <a:spLocks noGrp="1"/>
          </p:cNvSpPr>
          <p:nvPr>
            <p:ph type="body" sz="quarter" idx="15"/>
          </p:nvPr>
        </p:nvSpPr>
        <p:spPr>
          <a:xfrm>
            <a:off x="419100" y="2129887"/>
            <a:ext cx="5256213" cy="4029613"/>
          </a:xfrm>
          <a:prstGeom prst="rect">
            <a:avLst/>
          </a:prstGeom>
        </p:spPr>
        <p:txBody>
          <a:bodyPr/>
          <a:lstStyle>
            <a:lvl1pPr>
              <a:buFontTx/>
              <a:buNone/>
              <a:defRPr b="0"/>
            </a:lvl1pPr>
            <a:lvl3pPr>
              <a:defRPr sz="2000"/>
            </a:lvl3pPr>
            <a:lvl4pPr>
              <a:defRPr sz="1800"/>
            </a:lvl4pPr>
            <a:lvl5pPr>
              <a:defRPr sz="1600"/>
            </a:lvl5pPr>
          </a:lstStyle>
          <a:p>
            <a:pPr lvl="0"/>
            <a:r>
              <a:rPr lang="en-US"/>
              <a:t>Click to edit Master text styles</a:t>
            </a:r>
          </a:p>
          <a:p>
            <a:pPr lvl="1"/>
            <a:r>
              <a:rPr lang="en-US"/>
              <a:t>Second level</a:t>
            </a:r>
          </a:p>
        </p:txBody>
      </p:sp>
      <p:sp>
        <p:nvSpPr>
          <p:cNvPr id="16" name="Text Placeholder 11"/>
          <p:cNvSpPr>
            <a:spLocks noGrp="1"/>
          </p:cNvSpPr>
          <p:nvPr>
            <p:ph type="body" sz="quarter" idx="31"/>
          </p:nvPr>
        </p:nvSpPr>
        <p:spPr>
          <a:xfrm>
            <a:off x="7569200" y="1803748"/>
            <a:ext cx="723450" cy="229851"/>
          </a:xfrm>
          <a:prstGeom prst="rect">
            <a:avLst/>
          </a:prstGeom>
        </p:spPr>
        <p:txBody>
          <a:bodyPr lIns="0" rIns="0" anchor="ctr">
            <a:noAutofit/>
          </a:bodyPr>
          <a:lstStyle>
            <a:lvl1pPr marL="0" indent="0" algn="r">
              <a:buNone/>
              <a:defRPr sz="1800" b="0" i="0">
                <a:solidFill>
                  <a:schemeClr val="tx1"/>
                </a:solidFill>
                <a:latin typeface="+mn-lt"/>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1"/>
          <p:cNvSpPr>
            <a:spLocks noGrp="1"/>
          </p:cNvSpPr>
          <p:nvPr>
            <p:ph type="body" sz="quarter" idx="17"/>
          </p:nvPr>
        </p:nvSpPr>
        <p:spPr>
          <a:xfrm>
            <a:off x="9094635" y="1780163"/>
            <a:ext cx="2297266"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p:cNvSpPr>
            <a:spLocks noGrp="1"/>
          </p:cNvSpPr>
          <p:nvPr>
            <p:ph type="body" sz="quarter" idx="30"/>
          </p:nvPr>
        </p:nvSpPr>
        <p:spPr>
          <a:xfrm>
            <a:off x="8738328" y="3257819"/>
            <a:ext cx="710472" cy="275858"/>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1"/>
          <p:cNvSpPr>
            <a:spLocks noGrp="1"/>
          </p:cNvSpPr>
          <p:nvPr>
            <p:ph type="body" sz="quarter" idx="35"/>
          </p:nvPr>
        </p:nvSpPr>
        <p:spPr>
          <a:xfrm>
            <a:off x="6172200" y="3203490"/>
            <a:ext cx="1714927" cy="731520"/>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Text Placeholder 11"/>
          <p:cNvSpPr>
            <a:spLocks noGrp="1"/>
          </p:cNvSpPr>
          <p:nvPr>
            <p:ph type="body" sz="quarter" idx="43"/>
          </p:nvPr>
        </p:nvSpPr>
        <p:spPr>
          <a:xfrm>
            <a:off x="7569200" y="4428942"/>
            <a:ext cx="723450" cy="212222"/>
          </a:xfrm>
          <a:prstGeom prst="rect">
            <a:avLst/>
          </a:prstGeom>
        </p:spPr>
        <p:txBody>
          <a:bodyPr lIns="0" rIns="0" anchor="ctr">
            <a:noAutofit/>
          </a:bodyPr>
          <a:lstStyle>
            <a:lvl1pPr marL="0" indent="0" algn="r">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11"/>
          <p:cNvSpPr>
            <a:spLocks noGrp="1"/>
          </p:cNvSpPr>
          <p:nvPr>
            <p:ph type="body" sz="quarter" idx="44"/>
          </p:nvPr>
        </p:nvSpPr>
        <p:spPr>
          <a:xfrm>
            <a:off x="9094634" y="4422905"/>
            <a:ext cx="2268913" cy="731520"/>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11"/>
          <p:cNvSpPr>
            <a:spLocks noGrp="1"/>
          </p:cNvSpPr>
          <p:nvPr>
            <p:ph type="body" sz="quarter" idx="45"/>
          </p:nvPr>
        </p:nvSpPr>
        <p:spPr>
          <a:xfrm>
            <a:off x="8738328" y="5291009"/>
            <a:ext cx="710472" cy="221230"/>
          </a:xfrm>
          <a:prstGeom prst="rect">
            <a:avLst/>
          </a:prstGeom>
        </p:spPr>
        <p:txBody>
          <a:bodyPr lIns="0" anchor="ctr">
            <a:noAutofit/>
          </a:bodyPr>
          <a:lstStyle>
            <a:lvl1pPr marL="0" indent="0">
              <a:buNone/>
              <a:defRPr sz="1800" b="0" i="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1"/>
          <p:cNvSpPr>
            <a:spLocks noGrp="1"/>
          </p:cNvSpPr>
          <p:nvPr>
            <p:ph type="body" sz="quarter" idx="18"/>
          </p:nvPr>
        </p:nvSpPr>
        <p:spPr>
          <a:xfrm>
            <a:off x="6172200" y="5245538"/>
            <a:ext cx="1714927" cy="762068"/>
          </a:xfrm>
          <a:prstGeom prst="rect">
            <a:avLst/>
          </a:prstGeom>
        </p:spPr>
        <p:txBody>
          <a:bodyPr lIns="0" rIns="0">
            <a:noAutofit/>
          </a:bodyPr>
          <a:lstStyle>
            <a:lvl1pPr marL="0" indent="0" algn="r">
              <a:lnSpc>
                <a:spcPct val="110000"/>
              </a:lnSpc>
              <a:buNone/>
              <a:defRPr sz="1800" b="0" i="0">
                <a:solidFill>
                  <a:schemeClr val="tx2"/>
                </a:solidFill>
                <a:latin typeface="Arial Regular" charset="0"/>
                <a:ea typeface="Arial Regular" charset="0"/>
                <a:cs typeface="Arial Regular" charset="0"/>
              </a:defRPr>
            </a:lvl1pPr>
            <a:lvl2pPr marL="9525" indent="0" algn="r">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Content Placeholder 12"/>
          <p:cNvSpPr>
            <a:spLocks noGrp="1"/>
          </p:cNvSpPr>
          <p:nvPr>
            <p:ph sz="quarter" idx="23"/>
          </p:nvPr>
        </p:nvSpPr>
        <p:spPr>
          <a:xfrm>
            <a:off x="8487858" y="1907761"/>
            <a:ext cx="500940" cy="9144"/>
          </a:xfrm>
          <a:prstGeom prst="rect">
            <a:avLst/>
          </a:prstGeom>
          <a:solidFill>
            <a:schemeClr val="tx2"/>
          </a:solidFill>
        </p:spPr>
        <p:txBody>
          <a:bodyPr>
            <a:normAutofit/>
          </a:bodyPr>
          <a:lstStyle>
            <a:lvl1pPr>
              <a:defRPr sz="100">
                <a:solidFill>
                  <a:schemeClr val="tx1"/>
                </a:solidFill>
              </a:defRPr>
            </a:lvl1pPr>
          </a:lstStyle>
          <a:p>
            <a:pPr lvl="0"/>
            <a:r>
              <a:rPr lang="en-US"/>
              <a:t>Click to edit Master text styles</a:t>
            </a:r>
          </a:p>
        </p:txBody>
      </p:sp>
      <p:sp>
        <p:nvSpPr>
          <p:cNvPr id="18" name="Content Placeholder 12"/>
          <p:cNvSpPr>
            <a:spLocks noGrp="1"/>
          </p:cNvSpPr>
          <p:nvPr>
            <p:ph sz="quarter" idx="36"/>
          </p:nvPr>
        </p:nvSpPr>
        <p:spPr>
          <a:xfrm>
            <a:off x="7986918" y="5402375"/>
            <a:ext cx="500940" cy="9144"/>
          </a:xfrm>
          <a:prstGeom prst="rect">
            <a:avLst/>
          </a:prstGeom>
          <a:solidFill>
            <a:schemeClr val="tx2"/>
          </a:solidFill>
        </p:spPr>
        <p:txBody>
          <a:bodyPr>
            <a:normAutofit/>
          </a:bodyPr>
          <a:lstStyle>
            <a:lvl1pPr>
              <a:defRPr sz="100">
                <a:solidFill>
                  <a:schemeClr val="tx1"/>
                </a:solidFill>
              </a:defRPr>
            </a:lvl1pPr>
          </a:lstStyle>
          <a:p>
            <a:pPr lvl="0"/>
            <a:r>
              <a:rPr lang="en-US"/>
              <a:t>Click to edit Master text styles</a:t>
            </a:r>
          </a:p>
        </p:txBody>
      </p:sp>
      <p:sp>
        <p:nvSpPr>
          <p:cNvPr id="19" name="Content Placeholder 12"/>
          <p:cNvSpPr>
            <a:spLocks noGrp="1"/>
          </p:cNvSpPr>
          <p:nvPr>
            <p:ph sz="quarter" idx="38"/>
          </p:nvPr>
        </p:nvSpPr>
        <p:spPr>
          <a:xfrm>
            <a:off x="7986918" y="3346405"/>
            <a:ext cx="500940" cy="9144"/>
          </a:xfrm>
          <a:prstGeom prst="rect">
            <a:avLst/>
          </a:prstGeom>
          <a:solidFill>
            <a:schemeClr val="tx2"/>
          </a:solidFill>
        </p:spPr>
        <p:txBody>
          <a:bodyPr>
            <a:normAutofit/>
          </a:bodyPr>
          <a:lstStyle>
            <a:lvl1pPr>
              <a:defRPr sz="100">
                <a:solidFill>
                  <a:schemeClr val="tx1"/>
                </a:solidFill>
              </a:defRPr>
            </a:lvl1pPr>
          </a:lstStyle>
          <a:p>
            <a:pPr lvl="0"/>
            <a:r>
              <a:rPr lang="en-US"/>
              <a:t>Click to edit Master text styles</a:t>
            </a:r>
          </a:p>
        </p:txBody>
      </p:sp>
      <p:sp>
        <p:nvSpPr>
          <p:cNvPr id="20" name="Content Placeholder 12"/>
          <p:cNvSpPr>
            <a:spLocks noGrp="1"/>
          </p:cNvSpPr>
          <p:nvPr>
            <p:ph sz="quarter" idx="40"/>
          </p:nvPr>
        </p:nvSpPr>
        <p:spPr>
          <a:xfrm>
            <a:off x="8487858" y="4545414"/>
            <a:ext cx="500940" cy="9144"/>
          </a:xfrm>
          <a:prstGeom prst="rect">
            <a:avLst/>
          </a:prstGeom>
          <a:solidFill>
            <a:schemeClr val="tx2"/>
          </a:solidFill>
        </p:spPr>
        <p:txBody>
          <a:bodyPr>
            <a:normAutofit/>
          </a:bodyPr>
          <a:lstStyle>
            <a:lvl1pPr>
              <a:defRPr sz="100">
                <a:solidFill>
                  <a:schemeClr val="tx1"/>
                </a:solidFill>
              </a:defRPr>
            </a:lvl1pPr>
          </a:lstStyle>
          <a:p>
            <a:pPr lvl="0"/>
            <a:r>
              <a:rPr lang="en-US"/>
              <a:t>Click to edit Master text styles</a:t>
            </a:r>
          </a:p>
        </p:txBody>
      </p:sp>
      <p:sp>
        <p:nvSpPr>
          <p:cNvPr id="31" name="Slide Number Placeholder 6">
            <a:extLst>
              <a:ext uri="{FF2B5EF4-FFF2-40B4-BE49-F238E27FC236}">
                <a16:creationId xmlns:a16="http://schemas.microsoft.com/office/drawing/2014/main" id="{1D9BE158-1D3A-A546-AC01-D7451894CDEE}"/>
              </a:ext>
            </a:extLst>
          </p:cNvPr>
          <p:cNvSpPr>
            <a:spLocks noGrp="1"/>
          </p:cNvSpPr>
          <p:nvPr>
            <p:ph type="sldNum" sz="quarter" idx="46"/>
          </p:nvPr>
        </p:nvSpPr>
        <p:spPr/>
        <p:txBody>
          <a:bodyPr/>
          <a:lstStyle>
            <a:lvl1pPr>
              <a:defRPr/>
            </a:lvl1pPr>
          </a:lstStyle>
          <a:p>
            <a:pPr>
              <a:defRPr/>
            </a:pPr>
            <a:fld id="{4C82CCDD-4220-4F4A-820F-2F93CF4F1FF0}" type="slidenum">
              <a:rPr lang="en-US"/>
              <a:pPr>
                <a:defRPr/>
              </a:pPr>
              <a:t>‹#›</a:t>
            </a:fld>
            <a:endParaRPr lang="en-US"/>
          </a:p>
        </p:txBody>
      </p:sp>
      <p:sp>
        <p:nvSpPr>
          <p:cNvPr id="32" name="Footer Placeholder 4">
            <a:extLst>
              <a:ext uri="{FF2B5EF4-FFF2-40B4-BE49-F238E27FC236}">
                <a16:creationId xmlns:a16="http://schemas.microsoft.com/office/drawing/2014/main" id="{0C0FB388-1809-D940-8116-430255E4F6A7}"/>
              </a:ext>
            </a:extLst>
          </p:cNvPr>
          <p:cNvSpPr>
            <a:spLocks noGrp="1"/>
          </p:cNvSpPr>
          <p:nvPr>
            <p:ph type="ftr" sz="quarter" idx="47"/>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29824153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69:2B_Timeline-Horizontal">
    <p:spTree>
      <p:nvGrpSpPr>
        <p:cNvPr id="1" name=""/>
        <p:cNvGrpSpPr/>
        <p:nvPr/>
      </p:nvGrpSpPr>
      <p:grpSpPr>
        <a:xfrm>
          <a:off x="0" y="0"/>
          <a:ext cx="0" cy="0"/>
          <a:chOff x="0" y="0"/>
          <a:chExt cx="0" cy="0"/>
        </a:xfrm>
      </p:grpSpPr>
      <p:cxnSp>
        <p:nvCxnSpPr>
          <p:cNvPr id="16" name="Straight Connector 15" descr="&quot;&quot;">
            <a:extLst>
              <a:ext uri="{FF2B5EF4-FFF2-40B4-BE49-F238E27FC236}">
                <a16:creationId xmlns:a16="http://schemas.microsoft.com/office/drawing/2014/main" id="{5DFF6FA5-4473-0745-A7B4-F34598589849}"/>
              </a:ext>
            </a:extLst>
          </p:cNvPr>
          <p:cNvCxnSpPr/>
          <p:nvPr userDrawn="1"/>
        </p:nvCxnSpPr>
        <p:spPr>
          <a:xfrm>
            <a:off x="-52388" y="3581400"/>
            <a:ext cx="12298363"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descr="&quot;&quot;">
            <a:extLst>
              <a:ext uri="{FF2B5EF4-FFF2-40B4-BE49-F238E27FC236}">
                <a16:creationId xmlns:a16="http://schemas.microsoft.com/office/drawing/2014/main" id="{105DA2DF-2A51-BA4F-A1C9-5AF15E90F609}"/>
              </a:ext>
            </a:extLst>
          </p:cNvPr>
          <p:cNvSpPr/>
          <p:nvPr userDrawn="1"/>
        </p:nvSpPr>
        <p:spPr>
          <a:xfrm>
            <a:off x="2747963" y="3584575"/>
            <a:ext cx="7937" cy="2800350"/>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descr="&quot;&quot;">
            <a:extLst>
              <a:ext uri="{FF2B5EF4-FFF2-40B4-BE49-F238E27FC236}">
                <a16:creationId xmlns:a16="http://schemas.microsoft.com/office/drawing/2014/main" id="{472EC85D-DB4E-CC4B-A72E-FA191DF34A41}"/>
              </a:ext>
            </a:extLst>
          </p:cNvPr>
          <p:cNvSpPr/>
          <p:nvPr userDrawn="1"/>
        </p:nvSpPr>
        <p:spPr>
          <a:xfrm>
            <a:off x="806450" y="3246438"/>
            <a:ext cx="7938" cy="274637"/>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Rectangle 18" descr="&quot;&quot;">
            <a:extLst>
              <a:ext uri="{FF2B5EF4-FFF2-40B4-BE49-F238E27FC236}">
                <a16:creationId xmlns:a16="http://schemas.microsoft.com/office/drawing/2014/main" id="{C3DFAA94-EC0B-EB49-89FF-682400062726}"/>
              </a:ext>
            </a:extLst>
          </p:cNvPr>
          <p:cNvSpPr/>
          <p:nvPr userDrawn="1"/>
        </p:nvSpPr>
        <p:spPr>
          <a:xfrm>
            <a:off x="8770938" y="3556000"/>
            <a:ext cx="9525" cy="641350"/>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descr="&quot;&quot;">
            <a:extLst>
              <a:ext uri="{FF2B5EF4-FFF2-40B4-BE49-F238E27FC236}">
                <a16:creationId xmlns:a16="http://schemas.microsoft.com/office/drawing/2014/main" id="{415E4936-08F4-F845-B7BB-8597D52047C5}"/>
              </a:ext>
            </a:extLst>
          </p:cNvPr>
          <p:cNvSpPr/>
          <p:nvPr userDrawn="1"/>
        </p:nvSpPr>
        <p:spPr>
          <a:xfrm>
            <a:off x="6865938" y="3319463"/>
            <a:ext cx="7937" cy="274637"/>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descr="&quot;&quot;">
            <a:extLst>
              <a:ext uri="{FF2B5EF4-FFF2-40B4-BE49-F238E27FC236}">
                <a16:creationId xmlns:a16="http://schemas.microsoft.com/office/drawing/2014/main" id="{303EB2BE-F2AF-4A4E-8ADC-0456C42D69F0}"/>
              </a:ext>
            </a:extLst>
          </p:cNvPr>
          <p:cNvSpPr/>
          <p:nvPr userDrawn="1"/>
        </p:nvSpPr>
        <p:spPr>
          <a:xfrm>
            <a:off x="4846638" y="1306513"/>
            <a:ext cx="9525" cy="2193925"/>
          </a:xfrm>
          <a:prstGeom prst="rect">
            <a:avLst/>
          </a:prstGeom>
          <a:solidFill>
            <a:srgbClr val="0B2338"/>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Rectangle 23" descr="&quot;&quot;">
            <a:extLst>
              <a:ext uri="{FF2B5EF4-FFF2-40B4-BE49-F238E27FC236}">
                <a16:creationId xmlns:a16="http://schemas.microsoft.com/office/drawing/2014/main" id="{DA54C515-2919-1944-9DAB-4A966EF246FF}"/>
              </a:ext>
            </a:extLst>
          </p:cNvPr>
          <p:cNvSpPr/>
          <p:nvPr userDrawn="1"/>
        </p:nvSpPr>
        <p:spPr>
          <a:xfrm>
            <a:off x="5308600" y="3630613"/>
            <a:ext cx="9525" cy="109696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Oval 25" descr="&quot;&quot;">
            <a:extLst>
              <a:ext uri="{FF2B5EF4-FFF2-40B4-BE49-F238E27FC236}">
                <a16:creationId xmlns:a16="http://schemas.microsoft.com/office/drawing/2014/main" id="{0199A54D-6932-2748-808E-E90B537C8F9F}"/>
              </a:ext>
            </a:extLst>
          </p:cNvPr>
          <p:cNvSpPr/>
          <p:nvPr userDrawn="1"/>
        </p:nvSpPr>
        <p:spPr>
          <a:xfrm>
            <a:off x="696913" y="3462338"/>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Oval 26" descr="&quot;&quot;">
            <a:extLst>
              <a:ext uri="{FF2B5EF4-FFF2-40B4-BE49-F238E27FC236}">
                <a16:creationId xmlns:a16="http://schemas.microsoft.com/office/drawing/2014/main" id="{5FB3A45B-CFB4-1048-9522-452B267E6804}"/>
              </a:ext>
            </a:extLst>
          </p:cNvPr>
          <p:cNvSpPr/>
          <p:nvPr userDrawn="1"/>
        </p:nvSpPr>
        <p:spPr>
          <a:xfrm>
            <a:off x="2646363" y="3467100"/>
            <a:ext cx="228600" cy="2286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Picture 16">
            <a:extLst>
              <a:ext uri="{FF2B5EF4-FFF2-40B4-BE49-F238E27FC236}">
                <a16:creationId xmlns:a16="http://schemas.microsoft.com/office/drawing/2014/main" id="{383CFDE8-AA65-BC4C-9BB3-33A490A60D21}"/>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10" name="Text Placeholder 11"/>
          <p:cNvSpPr>
            <a:spLocks noGrp="1"/>
          </p:cNvSpPr>
          <p:nvPr>
            <p:ph type="body" sz="quarter" idx="29"/>
          </p:nvPr>
        </p:nvSpPr>
        <p:spPr>
          <a:xfrm>
            <a:off x="932867" y="3706344"/>
            <a:ext cx="787056" cy="239981"/>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Picture Placeholder 8"/>
          <p:cNvSpPr>
            <a:spLocks noGrp="1"/>
          </p:cNvSpPr>
          <p:nvPr>
            <p:ph type="pic" sz="quarter" idx="13"/>
          </p:nvPr>
        </p:nvSpPr>
        <p:spPr>
          <a:xfrm>
            <a:off x="473157" y="1327170"/>
            <a:ext cx="3672840" cy="1919124"/>
          </a:xfrm>
          <a:prstGeom prst="rect">
            <a:avLst/>
          </a:prstGeom>
          <a:solidFill>
            <a:schemeClr val="bg1">
              <a:lumMod val="90000"/>
              <a:lumOff val="10000"/>
            </a:schemeClr>
          </a:solidFill>
        </p:spPr>
        <p:txBody>
          <a:bodyPr tIns="91440" rtlCol="0">
            <a:normAutofit/>
          </a:bodyPr>
          <a:lstStyle>
            <a:lvl1pPr marL="0" indent="0" algn="ctr">
              <a:buNone/>
              <a:defRPr sz="1400" b="0" i="0" cap="none">
                <a:solidFill>
                  <a:schemeClr val="tx2"/>
                </a:solidFill>
                <a:latin typeface="Arial Regular" charset="0"/>
                <a:ea typeface="Arial Regular" charset="0"/>
                <a:cs typeface="Arial Regular" charset="0"/>
              </a:defRPr>
            </a:lvl1pPr>
          </a:lstStyle>
          <a:p>
            <a:pPr lvl="0"/>
            <a:r>
              <a:rPr lang="en-US" noProof="0"/>
              <a:t>Click icon to add picture</a:t>
            </a:r>
          </a:p>
        </p:txBody>
      </p:sp>
      <p:sp>
        <p:nvSpPr>
          <p:cNvPr id="8" name="Text Placeholder 11"/>
          <p:cNvSpPr>
            <a:spLocks noGrp="1"/>
          </p:cNvSpPr>
          <p:nvPr>
            <p:ph type="body" sz="quarter" idx="18"/>
          </p:nvPr>
        </p:nvSpPr>
        <p:spPr>
          <a:xfrm>
            <a:off x="2883148" y="5131124"/>
            <a:ext cx="3502393" cy="1008767"/>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1"/>
          <p:cNvSpPr>
            <a:spLocks noGrp="1"/>
          </p:cNvSpPr>
          <p:nvPr>
            <p:ph type="body" sz="quarter" idx="16"/>
          </p:nvPr>
        </p:nvSpPr>
        <p:spPr>
          <a:xfrm>
            <a:off x="4924539" y="1340818"/>
            <a:ext cx="3502393" cy="832731"/>
          </a:xfrm>
          <a:prstGeom prst="rect">
            <a:avLst/>
          </a:prstGeom>
        </p:spPr>
        <p:txBody>
          <a:bodyPr l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1"/>
          <p:cNvSpPr>
            <a:spLocks noGrp="1"/>
          </p:cNvSpPr>
          <p:nvPr>
            <p:ph type="body" sz="quarter" idx="47"/>
          </p:nvPr>
        </p:nvSpPr>
        <p:spPr>
          <a:xfrm>
            <a:off x="5371994" y="4140630"/>
            <a:ext cx="2063127" cy="542494"/>
          </a:xfrm>
          <a:prstGeom prst="rect">
            <a:avLst/>
          </a:prstGeom>
        </p:spPr>
        <p:txBody>
          <a:bodyPr lIns="0" rIns="0">
            <a:noAutofit/>
          </a:bodyPr>
          <a:lstStyle>
            <a:lvl1pPr marL="0" indent="0">
              <a:lnSpc>
                <a:spcPct val="110000"/>
              </a:lnSpc>
              <a:buNone/>
              <a:defRPr sz="1800" b="0" i="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1"/>
          <p:cNvSpPr>
            <a:spLocks noGrp="1"/>
          </p:cNvSpPr>
          <p:nvPr>
            <p:ph type="body" sz="quarter" idx="30"/>
          </p:nvPr>
        </p:nvSpPr>
        <p:spPr>
          <a:xfrm>
            <a:off x="6985343" y="3721509"/>
            <a:ext cx="1035470" cy="295904"/>
          </a:xfrm>
          <a:prstGeom prst="rect">
            <a:avLst/>
          </a:prstGeom>
        </p:spPr>
        <p:txBody>
          <a:bodyPr lIns="0" anchor="ctr">
            <a:noAutofit/>
          </a:bodyPr>
          <a:lstStyle>
            <a:lvl1pPr marL="0" indent="0">
              <a:buNone/>
              <a:defRPr sz="2000" b="1" i="0">
                <a:solidFill>
                  <a:schemeClr val="tx1"/>
                </a:solidFill>
                <a:latin typeface="Arial Regular" charset="0"/>
                <a:ea typeface="Arial Regular" charset="0"/>
                <a:cs typeface="Arial Regular"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Picture Placeholder 8"/>
          <p:cNvSpPr>
            <a:spLocks noGrp="1"/>
          </p:cNvSpPr>
          <p:nvPr>
            <p:ph type="pic" sz="quarter" idx="32"/>
          </p:nvPr>
        </p:nvSpPr>
        <p:spPr>
          <a:xfrm>
            <a:off x="6849773" y="2317488"/>
            <a:ext cx="1189328" cy="991352"/>
          </a:xfrm>
          <a:prstGeom prst="rect">
            <a:avLst/>
          </a:prstGeom>
          <a:solidFill>
            <a:schemeClr val="bg1">
              <a:lumMod val="90000"/>
              <a:lumOff val="10000"/>
            </a:schemeClr>
          </a:solidFill>
        </p:spPr>
        <p:txBody>
          <a:bodyPr tIns="91440" rtlCol="0">
            <a:normAutofit/>
          </a:bodyPr>
          <a:lstStyle>
            <a:lvl1pPr marL="0" indent="0" algn="ctr">
              <a:buFont typeface="Arial" charset="0"/>
              <a:buNone/>
              <a:defRPr sz="1000" b="0" i="0" cap="none">
                <a:solidFill>
                  <a:schemeClr val="tx2"/>
                </a:solidFill>
                <a:latin typeface="Arial Regular" charset="0"/>
                <a:ea typeface="Arial Regular" charset="0"/>
                <a:cs typeface="Arial Regular" charset="0"/>
              </a:defRPr>
            </a:lvl1pPr>
          </a:lstStyle>
          <a:p>
            <a:pPr lvl="0"/>
            <a:r>
              <a:rPr lang="en-US" noProof="0"/>
              <a:t>Click icon to add picture</a:t>
            </a:r>
          </a:p>
        </p:txBody>
      </p:sp>
      <p:sp>
        <p:nvSpPr>
          <p:cNvPr id="7" name="Text Placeholder 11"/>
          <p:cNvSpPr>
            <a:spLocks noGrp="1"/>
          </p:cNvSpPr>
          <p:nvPr>
            <p:ph type="body" sz="quarter" idx="17"/>
          </p:nvPr>
        </p:nvSpPr>
        <p:spPr>
          <a:xfrm>
            <a:off x="8207135" y="2314202"/>
            <a:ext cx="3169526" cy="785783"/>
          </a:xfrm>
          <a:prstGeom prst="rect">
            <a:avLst/>
          </a:prstGeom>
        </p:spPr>
        <p:txBody>
          <a:bodyPr lIns="0">
            <a:noAutofit/>
          </a:bodyPr>
          <a:lstStyle>
            <a:lvl1pPr marL="0" indent="0">
              <a:lnSpc>
                <a:spcPct val="110000"/>
              </a:lnSpc>
              <a:buNone/>
              <a:defRPr sz="1800" b="0" i="0" baseline="0">
                <a:solidFill>
                  <a:schemeClr val="tx2"/>
                </a:solidFill>
                <a:latin typeface="Arial Regular" charset="0"/>
                <a:ea typeface="Arial Regular" charset="0"/>
                <a:cs typeface="Arial Regular" charset="0"/>
              </a:defRPr>
            </a:lvl1pPr>
            <a:lvl2pPr marL="9525" indent="0">
              <a:buNone/>
              <a:tabLst/>
              <a:defRPr sz="1800"/>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Picture Placeholder 8"/>
          <p:cNvSpPr>
            <a:spLocks noGrp="1"/>
          </p:cNvSpPr>
          <p:nvPr>
            <p:ph type="pic" sz="quarter" idx="31"/>
          </p:nvPr>
        </p:nvSpPr>
        <p:spPr>
          <a:xfrm>
            <a:off x="7772399" y="4233299"/>
            <a:ext cx="3624019" cy="1920240"/>
          </a:xfrm>
          <a:prstGeom prst="rect">
            <a:avLst/>
          </a:prstGeom>
          <a:solidFill>
            <a:schemeClr val="bg1">
              <a:lumMod val="90000"/>
              <a:lumOff val="10000"/>
            </a:schemeClr>
          </a:solidFill>
        </p:spPr>
        <p:txBody>
          <a:bodyPr tIns="91440" rtlCol="0">
            <a:normAutofit/>
          </a:bodyPr>
          <a:lstStyle>
            <a:lvl1pPr marL="0" indent="0" algn="ctr">
              <a:buNone/>
              <a:defRPr sz="1400" b="0" i="0" cap="none">
                <a:solidFill>
                  <a:schemeClr val="tx2"/>
                </a:solidFill>
                <a:latin typeface="Arial Regular" charset="0"/>
                <a:ea typeface="Arial Regular" charset="0"/>
                <a:cs typeface="Arial Regular" charset="0"/>
              </a:defRPr>
            </a:lvl1pPr>
          </a:lstStyle>
          <a:p>
            <a:pPr lvl="0"/>
            <a:r>
              <a:rPr lang="en-US" noProof="0"/>
              <a:t>Click icon to add picture</a:t>
            </a:r>
          </a:p>
        </p:txBody>
      </p:sp>
      <p:sp>
        <p:nvSpPr>
          <p:cNvPr id="21" name="Text Placeholder 20"/>
          <p:cNvSpPr>
            <a:spLocks noGrp="1"/>
          </p:cNvSpPr>
          <p:nvPr>
            <p:ph type="body" sz="quarter" idx="46"/>
          </p:nvPr>
        </p:nvSpPr>
        <p:spPr>
          <a:xfrm>
            <a:off x="5242318" y="3494598"/>
            <a:ext cx="148090" cy="150176"/>
          </a:xfrm>
          <a:prstGeom prst="ellipse">
            <a:avLst/>
          </a:prstGeom>
          <a:solidFill>
            <a:schemeClr val="accent2"/>
          </a:solidFill>
        </p:spPr>
        <p:txBody>
          <a:bodyPr>
            <a:normAutofit/>
          </a:bodyPr>
          <a:lstStyle>
            <a:lvl1pPr>
              <a:defRPr sz="100" b="0" i="0">
                <a:solidFill>
                  <a:schemeClr val="accent4"/>
                </a:solidFill>
                <a:latin typeface="Arial Regular" charset="0"/>
                <a:ea typeface="Arial Regular" charset="0"/>
                <a:cs typeface="Arial Regular" charset="0"/>
              </a:defRPr>
            </a:lvl1pPr>
          </a:lstStyle>
          <a:p>
            <a:pPr lvl="0"/>
            <a:r>
              <a:rPr lang="en-US"/>
              <a:t>Click to edit Master text styles</a:t>
            </a:r>
          </a:p>
        </p:txBody>
      </p:sp>
      <p:sp>
        <p:nvSpPr>
          <p:cNvPr id="9" name="Text Placeholder 20"/>
          <p:cNvSpPr>
            <a:spLocks noGrp="1"/>
          </p:cNvSpPr>
          <p:nvPr>
            <p:ph type="body" sz="quarter" idx="24"/>
          </p:nvPr>
        </p:nvSpPr>
        <p:spPr>
          <a:xfrm>
            <a:off x="4735687" y="3464197"/>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lvl="0"/>
            <a:r>
              <a:rPr lang="en-US"/>
              <a:t>Click to edit Master text styles</a:t>
            </a:r>
          </a:p>
        </p:txBody>
      </p:sp>
      <p:sp>
        <p:nvSpPr>
          <p:cNvPr id="22" name="Text Placeholder 20"/>
          <p:cNvSpPr>
            <a:spLocks noGrp="1"/>
          </p:cNvSpPr>
          <p:nvPr>
            <p:ph type="body" sz="quarter" idx="49"/>
          </p:nvPr>
        </p:nvSpPr>
        <p:spPr>
          <a:xfrm>
            <a:off x="6749141" y="347525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lvl="0"/>
            <a:r>
              <a:rPr lang="en-US"/>
              <a:t>Click to edit Master text styles</a:t>
            </a:r>
          </a:p>
        </p:txBody>
      </p:sp>
      <p:sp>
        <p:nvSpPr>
          <p:cNvPr id="25" name="Text Placeholder 20"/>
          <p:cNvSpPr>
            <a:spLocks noGrp="1"/>
          </p:cNvSpPr>
          <p:nvPr>
            <p:ph type="body" sz="quarter" idx="50"/>
          </p:nvPr>
        </p:nvSpPr>
        <p:spPr>
          <a:xfrm>
            <a:off x="8666117" y="3466348"/>
            <a:ext cx="225425" cy="228600"/>
          </a:xfrm>
          <a:prstGeom prst="ellipse">
            <a:avLst/>
          </a:prstGeom>
          <a:solidFill>
            <a:schemeClr val="tx2"/>
          </a:solidFill>
        </p:spPr>
        <p:txBody>
          <a:bodyPr>
            <a:normAutofit/>
          </a:bodyPr>
          <a:lstStyle>
            <a:lvl1pPr>
              <a:defRPr sz="100" b="0" i="0">
                <a:solidFill>
                  <a:schemeClr val="tx2"/>
                </a:solidFill>
                <a:latin typeface="Arial Regular" charset="0"/>
                <a:ea typeface="Arial Regular" charset="0"/>
                <a:cs typeface="Arial Regular" charset="0"/>
              </a:defRPr>
            </a:lvl1pPr>
          </a:lstStyle>
          <a:p>
            <a:pPr lvl="0"/>
            <a:r>
              <a:rPr lang="en-US"/>
              <a:t>Click to edit Master text styles</a:t>
            </a:r>
          </a:p>
        </p:txBody>
      </p:sp>
      <p:sp>
        <p:nvSpPr>
          <p:cNvPr id="29" name="Slide Number Placeholder 3">
            <a:extLst>
              <a:ext uri="{FF2B5EF4-FFF2-40B4-BE49-F238E27FC236}">
                <a16:creationId xmlns:a16="http://schemas.microsoft.com/office/drawing/2014/main" id="{EED99831-2080-A74A-8A7B-903CEBA67145}"/>
              </a:ext>
            </a:extLst>
          </p:cNvPr>
          <p:cNvSpPr>
            <a:spLocks noGrp="1"/>
          </p:cNvSpPr>
          <p:nvPr>
            <p:ph type="sldNum" sz="quarter" idx="51"/>
          </p:nvPr>
        </p:nvSpPr>
        <p:spPr/>
        <p:txBody>
          <a:bodyPr/>
          <a:lstStyle>
            <a:lvl1pPr>
              <a:defRPr/>
            </a:lvl1pPr>
          </a:lstStyle>
          <a:p>
            <a:pPr>
              <a:defRPr/>
            </a:pPr>
            <a:fld id="{5F9A19E7-5E77-5543-903D-D17E7D1859CC}" type="slidenum">
              <a:rPr lang="en-US"/>
              <a:pPr>
                <a:defRPr/>
              </a:pPr>
              <a:t>‹#›</a:t>
            </a:fld>
            <a:endParaRPr lang="en-US"/>
          </a:p>
        </p:txBody>
      </p:sp>
      <p:sp>
        <p:nvSpPr>
          <p:cNvPr id="30" name="Footer Placeholder 4">
            <a:extLst>
              <a:ext uri="{FF2B5EF4-FFF2-40B4-BE49-F238E27FC236}">
                <a16:creationId xmlns:a16="http://schemas.microsoft.com/office/drawing/2014/main" id="{ABD258CD-30BE-EB44-ACE5-02C40F153907}"/>
              </a:ext>
            </a:extLst>
          </p:cNvPr>
          <p:cNvSpPr>
            <a:spLocks noGrp="1"/>
          </p:cNvSpPr>
          <p:nvPr>
            <p:ph type="ftr" sz="quarter" idx="52"/>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95791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391CB9-AADA-44D6-AD45-D529AE999EAE}" type="datetime1">
              <a:rPr lang="en-US" smtClean="0"/>
              <a:t>3/7/2022</a:t>
            </a:fld>
            <a:endParaRPr lang="en-US"/>
          </a:p>
        </p:txBody>
      </p:sp>
      <p:sp>
        <p:nvSpPr>
          <p:cNvPr id="5" name="Footer Placeholder 4"/>
          <p:cNvSpPr>
            <a:spLocks noGrp="1"/>
          </p:cNvSpPr>
          <p:nvPr>
            <p:ph type="ftr" sz="quarter" idx="11"/>
          </p:nvPr>
        </p:nvSpPr>
        <p:spPr>
          <a:xfrm>
            <a:off x="3860800" y="6548951"/>
            <a:ext cx="4978400" cy="261221"/>
          </a:xfrm>
        </p:spPr>
        <p:txBody>
          <a:bodyPr/>
          <a:lstStyle/>
          <a:p>
            <a:r>
              <a:rPr lang="en-US"/>
              <a:t>DRAFT: AHRQ internal use only. Not for distribution.</a:t>
            </a:r>
          </a:p>
        </p:txBody>
      </p:sp>
      <p:sp>
        <p:nvSpPr>
          <p:cNvPr id="6" name="Slide Number Placeholder 5"/>
          <p:cNvSpPr>
            <a:spLocks noGrp="1"/>
          </p:cNvSpPr>
          <p:nvPr>
            <p:ph type="sldNum" sz="quarter" idx="12"/>
          </p:nvPr>
        </p:nvSpPr>
        <p:spPr>
          <a:xfrm>
            <a:off x="9245600" y="6445047"/>
            <a:ext cx="2844800" cy="365125"/>
          </a:xfrm>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42057906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69:2B_Caption-Side-Image">
    <p:spTree>
      <p:nvGrpSpPr>
        <p:cNvPr id="1" name=""/>
        <p:cNvGrpSpPr/>
        <p:nvPr/>
      </p:nvGrpSpPr>
      <p:grpSpPr>
        <a:xfrm>
          <a:off x="0" y="0"/>
          <a:ext cx="0" cy="0"/>
          <a:chOff x="0" y="0"/>
          <a:chExt cx="0" cy="0"/>
        </a:xfrm>
      </p:grpSpPr>
      <p:sp>
        <p:nvSpPr>
          <p:cNvPr id="4" name="Picture 7">
            <a:extLst>
              <a:ext uri="{FF2B5EF4-FFF2-40B4-BE49-F238E27FC236}">
                <a16:creationId xmlns:a16="http://schemas.microsoft.com/office/drawing/2014/main" id="{7343B2B5-26FA-EC44-80B4-9D1D868FB04E}"/>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57200" y="2211928"/>
            <a:ext cx="5302469" cy="2434144"/>
          </a:xfrm>
        </p:spPr>
        <p:txBody>
          <a:bodyPr anchor="t">
            <a:noAutofit/>
          </a:bodyPr>
          <a:lstStyle>
            <a:lvl1pPr>
              <a:defRPr sz="5400"/>
            </a:lvl1pPr>
          </a:lstStyle>
          <a:p>
            <a:r>
              <a:rPr lang="en-US"/>
              <a:t>Click to edit Master title style</a:t>
            </a:r>
          </a:p>
        </p:txBody>
      </p:sp>
      <p:sp>
        <p:nvSpPr>
          <p:cNvPr id="9" name="Picture Placeholder 8"/>
          <p:cNvSpPr>
            <a:spLocks noGrp="1"/>
          </p:cNvSpPr>
          <p:nvPr>
            <p:ph type="pic" sz="quarter" idx="13"/>
          </p:nvPr>
        </p:nvSpPr>
        <p:spPr>
          <a:xfrm>
            <a:off x="6134100" y="0"/>
            <a:ext cx="6057900" cy="6858000"/>
          </a:xfrm>
          <a:prstGeom prst="rect">
            <a:avLst/>
          </a:prstGeom>
          <a:solidFill>
            <a:schemeClr val="bg1">
              <a:lumMod val="90000"/>
              <a:lumOff val="10000"/>
            </a:schemeClr>
          </a:solidFill>
        </p:spPr>
        <p:txBody>
          <a:bodyPr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200" b="0">
                <a:latin typeface="+mn-lt"/>
              </a:defRPr>
            </a:lvl1pPr>
          </a:lstStyle>
          <a:p>
            <a:pPr lvl="0"/>
            <a:r>
              <a:rPr lang="en-US" noProof="0"/>
              <a:t>Click icon to add picture</a:t>
            </a:r>
          </a:p>
        </p:txBody>
      </p:sp>
      <p:sp>
        <p:nvSpPr>
          <p:cNvPr id="5" name="Slide Number Placeholder 6">
            <a:extLst>
              <a:ext uri="{FF2B5EF4-FFF2-40B4-BE49-F238E27FC236}">
                <a16:creationId xmlns:a16="http://schemas.microsoft.com/office/drawing/2014/main" id="{242A0A51-5B74-9C4B-81D1-539DAAAEB1D2}"/>
              </a:ext>
            </a:extLst>
          </p:cNvPr>
          <p:cNvSpPr>
            <a:spLocks noGrp="1"/>
          </p:cNvSpPr>
          <p:nvPr>
            <p:ph type="sldNum" sz="quarter" idx="14"/>
          </p:nvPr>
        </p:nvSpPr>
        <p:spPr/>
        <p:txBody>
          <a:bodyPr/>
          <a:lstStyle>
            <a:lvl1pPr>
              <a:defRPr/>
            </a:lvl1pPr>
          </a:lstStyle>
          <a:p>
            <a:pPr>
              <a:defRPr/>
            </a:pPr>
            <a:fld id="{C0614743-3D77-8943-B3F9-0583F503949A}" type="slidenum">
              <a:rPr lang="en-US"/>
              <a:pPr>
                <a:defRPr/>
              </a:pPr>
              <a:t>‹#›</a:t>
            </a:fld>
            <a:endParaRPr lang="en-US"/>
          </a:p>
        </p:txBody>
      </p:sp>
      <p:sp>
        <p:nvSpPr>
          <p:cNvPr id="6" name="Footer Placeholder 5">
            <a:extLst>
              <a:ext uri="{FF2B5EF4-FFF2-40B4-BE49-F238E27FC236}">
                <a16:creationId xmlns:a16="http://schemas.microsoft.com/office/drawing/2014/main" id="{3E8DAD8D-D1B3-FB44-B0F3-985DC39A97DB}"/>
              </a:ext>
            </a:extLst>
          </p:cNvPr>
          <p:cNvSpPr>
            <a:spLocks noGrp="1"/>
          </p:cNvSpPr>
          <p:nvPr>
            <p:ph type="ftr" sz="quarter" idx="15"/>
          </p:nvPr>
        </p:nvSpPr>
        <p:spPr>
          <a:xfrm>
            <a:off x="1444625" y="6410325"/>
            <a:ext cx="4603750" cy="365125"/>
          </a:xfrm>
          <a:prstGeom prst="rect">
            <a:avLst/>
          </a:prstGeom>
        </p:spPr>
        <p:txBody>
          <a:bodyPr/>
          <a:lstStyle>
            <a:lvl1pPr>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22333526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69:2B_TitleOnly_wfooter">
    <p:spTree>
      <p:nvGrpSpPr>
        <p:cNvPr id="1" name=""/>
        <p:cNvGrpSpPr/>
        <p:nvPr/>
      </p:nvGrpSpPr>
      <p:grpSpPr>
        <a:xfrm>
          <a:off x="0" y="0"/>
          <a:ext cx="0" cy="0"/>
          <a:chOff x="0" y="0"/>
          <a:chExt cx="0" cy="0"/>
        </a:xfrm>
      </p:grpSpPr>
      <p:sp>
        <p:nvSpPr>
          <p:cNvPr id="3" name="Picture 7">
            <a:extLst>
              <a:ext uri="{FF2B5EF4-FFF2-40B4-BE49-F238E27FC236}">
                <a16:creationId xmlns:a16="http://schemas.microsoft.com/office/drawing/2014/main" id="{6226D522-4566-A044-A3F5-73A3C9CA6FE0}"/>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Title 1"/>
          <p:cNvSpPr>
            <a:spLocks noGrp="1"/>
          </p:cNvSpPr>
          <p:nvPr>
            <p:ph type="title"/>
          </p:nvPr>
        </p:nvSpPr>
        <p:spPr>
          <a:xfrm>
            <a:off x="434050" y="388274"/>
            <a:ext cx="11344368" cy="907126"/>
          </a:xfrm>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B2048B97-7ADF-DA4A-8760-8F40130AD80C}"/>
              </a:ext>
            </a:extLst>
          </p:cNvPr>
          <p:cNvSpPr>
            <a:spLocks noGrp="1"/>
          </p:cNvSpPr>
          <p:nvPr>
            <p:ph type="sldNum" sz="quarter" idx="10"/>
          </p:nvPr>
        </p:nvSpPr>
        <p:spPr/>
        <p:txBody>
          <a:bodyPr/>
          <a:lstStyle>
            <a:lvl1pPr>
              <a:defRPr/>
            </a:lvl1pPr>
          </a:lstStyle>
          <a:p>
            <a:pPr>
              <a:defRPr/>
            </a:pPr>
            <a:fld id="{A60C7291-39F7-9C4D-8754-CFA77E5B7B1E}" type="slidenum">
              <a:rPr lang="en-US"/>
              <a:pPr>
                <a:defRPr/>
              </a:pPr>
              <a:t>‹#›</a:t>
            </a:fld>
            <a:endParaRPr lang="en-US"/>
          </a:p>
        </p:txBody>
      </p:sp>
      <p:sp>
        <p:nvSpPr>
          <p:cNvPr id="5" name="Footer Placeholder 4">
            <a:extLst>
              <a:ext uri="{FF2B5EF4-FFF2-40B4-BE49-F238E27FC236}">
                <a16:creationId xmlns:a16="http://schemas.microsoft.com/office/drawing/2014/main" id="{AFF5E999-33AB-0E4B-A36D-499AF5E04228}"/>
              </a:ext>
            </a:extLst>
          </p:cNvPr>
          <p:cNvSpPr>
            <a:spLocks noGrp="1"/>
          </p:cNvSpPr>
          <p:nvPr>
            <p:ph type="ftr" sz="quarter" idx="11"/>
          </p:nvPr>
        </p:nvSpPr>
        <p:spPr>
          <a:xfrm>
            <a:off x="2032000" y="6400800"/>
            <a:ext cx="8216900" cy="266700"/>
          </a:xfrm>
          <a:prstGeom prst="rect">
            <a:avLst/>
          </a:prstGeom>
        </p:spPr>
        <p:txBody>
          <a:bodyPr/>
          <a:lstStyle>
            <a:lvl1pPr>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37227270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9:2B_Blank-w-footer">
    <p:spTree>
      <p:nvGrpSpPr>
        <p:cNvPr id="1" name=""/>
        <p:cNvGrpSpPr/>
        <p:nvPr/>
      </p:nvGrpSpPr>
      <p:grpSpPr>
        <a:xfrm>
          <a:off x="0" y="0"/>
          <a:ext cx="0" cy="0"/>
          <a:chOff x="0" y="0"/>
          <a:chExt cx="0" cy="0"/>
        </a:xfrm>
      </p:grpSpPr>
      <p:sp>
        <p:nvSpPr>
          <p:cNvPr id="3" name="Picture 7">
            <a:extLst>
              <a:ext uri="{FF2B5EF4-FFF2-40B4-BE49-F238E27FC236}">
                <a16:creationId xmlns:a16="http://schemas.microsoft.com/office/drawing/2014/main" id="{ADE7F55A-281A-CB41-B32F-32446A9F1F50}"/>
              </a:ext>
              <a:ext uri="{C183D7F6-B498-43B3-948B-1728B52AA6E4}">
                <adec:decorative xmlns:adec="http://schemas.microsoft.com/office/drawing/2017/decorative" val="1"/>
              </a:ext>
            </a:extLst>
          </p:cNvPr>
          <p:cNvSpPr>
            <a:spLocks noChangeAspect="1" noChangeArrowheads="1"/>
          </p:cNvSpPr>
          <p:nvPr userDrawn="1"/>
        </p:nvSpPr>
        <p:spPr bwMode="auto">
          <a:xfrm>
            <a:off x="414338" y="6507163"/>
            <a:ext cx="609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Title 1" hidden="1"/>
          <p:cNvSpPr>
            <a:spLocks noGrp="1"/>
          </p:cNvSpPr>
          <p:nvPr>
            <p:ph type="title"/>
          </p:nvPr>
        </p:nvSpPr>
        <p:spPr>
          <a:xfrm>
            <a:off x="419100" y="365125"/>
            <a:ext cx="11353800" cy="843565"/>
          </a:xfrm>
        </p:spPr>
        <p:txBody>
          <a:bodyPr/>
          <a:lstStyle>
            <a:lvl1pPr>
              <a:defRPr/>
            </a:lvl1pPr>
          </a:lstStyle>
          <a:p>
            <a:r>
              <a:rPr lang="en-US"/>
              <a:t>Click to edit Master title style</a:t>
            </a:r>
          </a:p>
        </p:txBody>
      </p:sp>
      <p:sp>
        <p:nvSpPr>
          <p:cNvPr id="4" name="Slide Number Placeholder 5">
            <a:extLst>
              <a:ext uri="{FF2B5EF4-FFF2-40B4-BE49-F238E27FC236}">
                <a16:creationId xmlns:a16="http://schemas.microsoft.com/office/drawing/2014/main" id="{D8B62A87-227E-A14B-9599-F90E3F0F0100}"/>
              </a:ext>
            </a:extLst>
          </p:cNvPr>
          <p:cNvSpPr>
            <a:spLocks noGrp="1"/>
          </p:cNvSpPr>
          <p:nvPr>
            <p:ph type="sldNum" sz="quarter" idx="10"/>
          </p:nvPr>
        </p:nvSpPr>
        <p:spPr/>
        <p:txBody>
          <a:bodyPr/>
          <a:lstStyle>
            <a:lvl1pPr>
              <a:defRPr/>
            </a:lvl1pPr>
          </a:lstStyle>
          <a:p>
            <a:pPr>
              <a:defRPr/>
            </a:pPr>
            <a:fld id="{102CB170-FA6D-C442-8FE0-C36CAF86579D}" type="slidenum">
              <a:rPr lang="en-US"/>
              <a:pPr>
                <a:defRPr/>
              </a:pPr>
              <a:t>‹#›</a:t>
            </a:fld>
            <a:endParaRPr lang="en-US"/>
          </a:p>
        </p:txBody>
      </p:sp>
      <p:sp>
        <p:nvSpPr>
          <p:cNvPr id="5" name="Footer Placeholder 4">
            <a:extLst>
              <a:ext uri="{FF2B5EF4-FFF2-40B4-BE49-F238E27FC236}">
                <a16:creationId xmlns:a16="http://schemas.microsoft.com/office/drawing/2014/main" id="{2256453D-E1E3-8148-A78A-7A7F0BC56C6D}"/>
              </a:ext>
            </a:extLst>
          </p:cNvPr>
          <p:cNvSpPr>
            <a:spLocks noGrp="1"/>
          </p:cNvSpPr>
          <p:nvPr>
            <p:ph type="ftr" sz="quarter" idx="11"/>
          </p:nvPr>
        </p:nvSpPr>
        <p:spPr>
          <a:xfrm>
            <a:off x="2032000" y="6400800"/>
            <a:ext cx="8216900" cy="266700"/>
          </a:xfrm>
          <a:prstGeom prst="rect">
            <a:avLst/>
          </a:prstGeom>
        </p:spPr>
        <p:txBody>
          <a:bodyPr/>
          <a:lstStyle>
            <a:lvl1pPr>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6765299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69:2B_Blank">
    <p:spTree>
      <p:nvGrpSpPr>
        <p:cNvPr id="1" name=""/>
        <p:cNvGrpSpPr/>
        <p:nvPr/>
      </p:nvGrpSpPr>
      <p:grpSpPr>
        <a:xfrm>
          <a:off x="0" y="0"/>
          <a:ext cx="0" cy="0"/>
          <a:chOff x="0" y="0"/>
          <a:chExt cx="0" cy="0"/>
        </a:xfrm>
      </p:grpSpPr>
      <p:sp>
        <p:nvSpPr>
          <p:cNvPr id="2" name="Title 1" hidden="1"/>
          <p:cNvSpPr>
            <a:spLocks noGrp="1"/>
          </p:cNvSpPr>
          <p:nvPr>
            <p:ph type="title"/>
          </p:nvPr>
        </p:nvSpPr>
        <p:spPr>
          <a:xfrm>
            <a:off x="419100" y="365125"/>
            <a:ext cx="11353800" cy="843565"/>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24832266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69:2B_Closing-Slide-Project-Info">
    <p:spTree>
      <p:nvGrpSpPr>
        <p:cNvPr id="1" name=""/>
        <p:cNvGrpSpPr/>
        <p:nvPr/>
      </p:nvGrpSpPr>
      <p:grpSpPr>
        <a:xfrm>
          <a:off x="0" y="0"/>
          <a:ext cx="0" cy="0"/>
          <a:chOff x="0" y="0"/>
          <a:chExt cx="0" cy="0"/>
        </a:xfrm>
      </p:grpSpPr>
      <p:sp>
        <p:nvSpPr>
          <p:cNvPr id="7" name="Picture 7">
            <a:extLst>
              <a:ext uri="{FF2B5EF4-FFF2-40B4-BE49-F238E27FC236}">
                <a16:creationId xmlns:a16="http://schemas.microsoft.com/office/drawing/2014/main" id="{5E67A2D2-02C7-A34D-BCCB-CF5DF568CCDC}"/>
              </a:ext>
              <a:ext uri="{C183D7F6-B498-43B3-948B-1728B52AA6E4}">
                <adec:decorative xmlns:adec="http://schemas.microsoft.com/office/drawing/2017/decorative" val="1"/>
              </a:ext>
            </a:extLst>
          </p:cNvPr>
          <p:cNvSpPr>
            <a:spLocks noChangeAspect="1" noChangeArrowheads="1"/>
          </p:cNvSpPr>
          <p:nvPr userDrawn="1"/>
        </p:nvSpPr>
        <p:spPr bwMode="auto">
          <a:xfrm>
            <a:off x="8207375" y="5776913"/>
            <a:ext cx="35655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 name="Text Placeholder 6"/>
          <p:cNvSpPr>
            <a:spLocks noGrp="1"/>
          </p:cNvSpPr>
          <p:nvPr>
            <p:ph type="body" sz="quarter" idx="17"/>
          </p:nvPr>
        </p:nvSpPr>
        <p:spPr>
          <a:xfrm>
            <a:off x="419101" y="567647"/>
            <a:ext cx="8961568" cy="727753"/>
          </a:xfrm>
          <a:prstGeom prst="rect">
            <a:avLst/>
          </a:prstGeom>
        </p:spPr>
        <p:txBody>
          <a:bodyPr>
            <a:normAutofit/>
          </a:bodyPr>
          <a:lstStyle>
            <a:lvl1pPr marL="0" marR="0" indent="0" algn="l" defTabSz="914400" rtl="0" eaLnBrk="1" fontAlgn="auto" latinLnBrk="0" hangingPunct="1">
              <a:lnSpc>
                <a:spcPct val="100000"/>
              </a:lnSpc>
              <a:spcBef>
                <a:spcPts val="600"/>
              </a:spcBef>
              <a:spcAft>
                <a:spcPts val="600"/>
              </a:spcAft>
              <a:buClrTx/>
              <a:buSzTx/>
              <a:buFont typeface="Arial"/>
              <a:buNone/>
              <a:tabLst/>
              <a:defRPr sz="2000">
                <a:solidFill>
                  <a:srgbClr val="FFFC00"/>
                </a:solidFill>
              </a:defRPr>
            </a:lvl1pPr>
          </a:lstStyle>
          <a:p>
            <a:pPr lvl="0"/>
            <a:r>
              <a:rPr lang="en-US"/>
              <a:t>Click to edit Master text styles</a:t>
            </a:r>
          </a:p>
        </p:txBody>
      </p:sp>
      <p:sp>
        <p:nvSpPr>
          <p:cNvPr id="12" name="Text Placeholder 2"/>
          <p:cNvSpPr>
            <a:spLocks noGrp="1"/>
          </p:cNvSpPr>
          <p:nvPr>
            <p:ph type="body" sz="quarter" idx="16"/>
          </p:nvPr>
        </p:nvSpPr>
        <p:spPr>
          <a:xfrm>
            <a:off x="446906" y="2295074"/>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a:t>
            </a:r>
          </a:p>
        </p:txBody>
      </p:sp>
      <p:sp>
        <p:nvSpPr>
          <p:cNvPr id="9" name="Text Placeholder 2"/>
          <p:cNvSpPr>
            <a:spLocks noGrp="1"/>
          </p:cNvSpPr>
          <p:nvPr>
            <p:ph type="body" sz="quarter" idx="13"/>
          </p:nvPr>
        </p:nvSpPr>
        <p:spPr>
          <a:xfrm>
            <a:off x="446906" y="2846238"/>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a:t>
            </a:r>
          </a:p>
        </p:txBody>
      </p:sp>
      <p:sp>
        <p:nvSpPr>
          <p:cNvPr id="10" name="Text Placeholder 2"/>
          <p:cNvSpPr>
            <a:spLocks noGrp="1"/>
          </p:cNvSpPr>
          <p:nvPr>
            <p:ph type="body" sz="quarter" idx="14"/>
          </p:nvPr>
        </p:nvSpPr>
        <p:spPr>
          <a:xfrm>
            <a:off x="446906" y="3397402"/>
            <a:ext cx="5649094" cy="48418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a:t>
            </a:r>
          </a:p>
        </p:txBody>
      </p:sp>
      <p:sp>
        <p:nvSpPr>
          <p:cNvPr id="11" name="Text Placeholder 2"/>
          <p:cNvSpPr>
            <a:spLocks noGrp="1"/>
          </p:cNvSpPr>
          <p:nvPr>
            <p:ph type="body" sz="quarter" idx="15"/>
          </p:nvPr>
        </p:nvSpPr>
        <p:spPr>
          <a:xfrm>
            <a:off x="446906" y="3948565"/>
            <a:ext cx="5649094" cy="1527077"/>
          </a:xfrm>
          <a:prstGeom prst="rect">
            <a:avLst/>
          </a:prstGeom>
        </p:spPr>
        <p:txBody>
          <a:bodyPr/>
          <a:lstStyle>
            <a:lvl1pPr>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a:t>
            </a:r>
          </a:p>
        </p:txBody>
      </p:sp>
      <p:sp>
        <p:nvSpPr>
          <p:cNvPr id="8" name="Footer Placeholder 4">
            <a:extLst>
              <a:ext uri="{FF2B5EF4-FFF2-40B4-BE49-F238E27FC236}">
                <a16:creationId xmlns:a16="http://schemas.microsoft.com/office/drawing/2014/main" id="{1F7F8DB2-EBD8-1648-A669-7A0E781B49D5}"/>
              </a:ext>
            </a:extLst>
          </p:cNvPr>
          <p:cNvSpPr>
            <a:spLocks noGrp="1"/>
          </p:cNvSpPr>
          <p:nvPr>
            <p:ph type="ftr" sz="quarter" idx="18"/>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4174827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69:2B_Closing-Slide-ContactInfo">
    <p:spTree>
      <p:nvGrpSpPr>
        <p:cNvPr id="1" name=""/>
        <p:cNvGrpSpPr/>
        <p:nvPr/>
      </p:nvGrpSpPr>
      <p:grpSpPr>
        <a:xfrm>
          <a:off x="0" y="0"/>
          <a:ext cx="0" cy="0"/>
          <a:chOff x="0" y="0"/>
          <a:chExt cx="0" cy="0"/>
        </a:xfrm>
      </p:grpSpPr>
      <p:sp>
        <p:nvSpPr>
          <p:cNvPr id="6" name="Picture 7">
            <a:extLst>
              <a:ext uri="{FF2B5EF4-FFF2-40B4-BE49-F238E27FC236}">
                <a16:creationId xmlns:a16="http://schemas.microsoft.com/office/drawing/2014/main" id="{503C22F2-72E5-8F49-A42E-FA1226DE119D}"/>
              </a:ext>
              <a:ext uri="{C183D7F6-B498-43B3-948B-1728B52AA6E4}">
                <adec:decorative xmlns:adec="http://schemas.microsoft.com/office/drawing/2017/decorative" val="1"/>
              </a:ext>
            </a:extLst>
          </p:cNvPr>
          <p:cNvSpPr>
            <a:spLocks noChangeAspect="1" noChangeArrowheads="1"/>
          </p:cNvSpPr>
          <p:nvPr userDrawn="1"/>
        </p:nvSpPr>
        <p:spPr bwMode="auto">
          <a:xfrm>
            <a:off x="346075" y="4505325"/>
            <a:ext cx="508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 name="Picture 8">
            <a:extLst>
              <a:ext uri="{FF2B5EF4-FFF2-40B4-BE49-F238E27FC236}">
                <a16:creationId xmlns:a16="http://schemas.microsoft.com/office/drawing/2014/main" id="{BF7BF0CB-E430-D54D-A21D-2EC541169D9F}"/>
              </a:ext>
              <a:ext uri="{C183D7F6-B498-43B3-948B-1728B52AA6E4}">
                <adec:decorative xmlns:adec="http://schemas.microsoft.com/office/drawing/2017/decorative" val="1"/>
              </a:ext>
            </a:extLst>
          </p:cNvPr>
          <p:cNvSpPr>
            <a:spLocks noChangeAspect="1" noChangeArrowheads="1"/>
          </p:cNvSpPr>
          <p:nvPr userDrawn="1"/>
        </p:nvSpPr>
        <p:spPr bwMode="auto">
          <a:xfrm>
            <a:off x="415925" y="5199063"/>
            <a:ext cx="4191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Picture 9">
            <a:extLst>
              <a:ext uri="{FF2B5EF4-FFF2-40B4-BE49-F238E27FC236}">
                <a16:creationId xmlns:a16="http://schemas.microsoft.com/office/drawing/2014/main" id="{BD1FF1CE-5E3D-F24D-B07C-E7A7737D0B04}"/>
              </a:ext>
              <a:ext uri="{C183D7F6-B498-43B3-948B-1728B52AA6E4}">
                <adec:decorative xmlns:adec="http://schemas.microsoft.com/office/drawing/2017/decorative" val="1"/>
              </a:ext>
            </a:extLst>
          </p:cNvPr>
          <p:cNvSpPr>
            <a:spLocks noChangeAspect="1" noChangeArrowheads="1"/>
          </p:cNvSpPr>
          <p:nvPr userDrawn="1"/>
        </p:nvSpPr>
        <p:spPr bwMode="auto">
          <a:xfrm>
            <a:off x="8207375" y="5776913"/>
            <a:ext cx="3565525"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 name="Text Placeholder 2"/>
          <p:cNvSpPr>
            <a:spLocks noGrp="1"/>
          </p:cNvSpPr>
          <p:nvPr>
            <p:ph type="body" sz="quarter" idx="18"/>
          </p:nvPr>
        </p:nvSpPr>
        <p:spPr>
          <a:xfrm>
            <a:off x="834806" y="3262876"/>
            <a:ext cx="6196663" cy="548640"/>
          </a:xfrm>
          <a:prstGeom prst="rect">
            <a:avLst/>
          </a:prstGeom>
        </p:spPr>
        <p:txBody>
          <a:bodyPr anchor="ctr"/>
          <a:lstStyle>
            <a:lvl1pPr>
              <a:buFontTx/>
              <a:buNone/>
              <a:defRPr/>
            </a:lvl1pPr>
          </a:lstStyle>
          <a:p>
            <a:pPr lvl="0"/>
            <a:r>
              <a:rPr lang="en-US"/>
              <a:t>Click to edit Master text styles</a:t>
            </a:r>
          </a:p>
        </p:txBody>
      </p:sp>
      <p:sp>
        <p:nvSpPr>
          <p:cNvPr id="17" name="Text Placeholder 2"/>
          <p:cNvSpPr>
            <a:spLocks noGrp="1"/>
          </p:cNvSpPr>
          <p:nvPr>
            <p:ph type="body" sz="quarter" idx="14"/>
          </p:nvPr>
        </p:nvSpPr>
        <p:spPr>
          <a:xfrm>
            <a:off x="834806" y="3884106"/>
            <a:ext cx="6196663" cy="548640"/>
          </a:xfrm>
          <a:prstGeom prst="rect">
            <a:avLst/>
          </a:prstGeom>
        </p:spPr>
        <p:txBody>
          <a:bodyPr anchor="ctr"/>
          <a:lstStyle>
            <a:lvl1pPr>
              <a:buFontTx/>
              <a:buNone/>
              <a:defRPr/>
            </a:lvl1pPr>
          </a:lstStyle>
          <a:p>
            <a:pPr lvl="0"/>
            <a:r>
              <a:rPr lang="en-US"/>
              <a:t>Click to edit Master text styles</a:t>
            </a:r>
          </a:p>
        </p:txBody>
      </p:sp>
      <p:sp>
        <p:nvSpPr>
          <p:cNvPr id="19" name="Text Placeholder 2"/>
          <p:cNvSpPr>
            <a:spLocks noGrp="1"/>
          </p:cNvSpPr>
          <p:nvPr>
            <p:ph type="body" sz="quarter" idx="16"/>
          </p:nvPr>
        </p:nvSpPr>
        <p:spPr>
          <a:xfrm>
            <a:off x="834806" y="4505336"/>
            <a:ext cx="6196663" cy="548640"/>
          </a:xfrm>
          <a:prstGeom prst="rect">
            <a:avLst/>
          </a:prstGeom>
        </p:spPr>
        <p:txBody>
          <a:bodyPr anchor="ctr"/>
          <a:lstStyle>
            <a:lvl1pPr>
              <a:buFontTx/>
              <a:buNone/>
              <a:defRPr/>
            </a:lvl1pPr>
          </a:lstStyle>
          <a:p>
            <a:pPr lvl="0"/>
            <a:r>
              <a:rPr lang="en-US"/>
              <a:t>Click to edit Master text styles</a:t>
            </a:r>
          </a:p>
        </p:txBody>
      </p:sp>
      <p:sp>
        <p:nvSpPr>
          <p:cNvPr id="18" name="Text Placeholder 2"/>
          <p:cNvSpPr>
            <a:spLocks noGrp="1"/>
          </p:cNvSpPr>
          <p:nvPr>
            <p:ph type="body" sz="quarter" idx="15"/>
          </p:nvPr>
        </p:nvSpPr>
        <p:spPr>
          <a:xfrm>
            <a:off x="834806" y="5126567"/>
            <a:ext cx="6196663" cy="548640"/>
          </a:xfrm>
          <a:prstGeom prst="rect">
            <a:avLst/>
          </a:prstGeom>
        </p:spPr>
        <p:txBody>
          <a:bodyPr anchor="ctr"/>
          <a:lstStyle>
            <a:lvl1pPr>
              <a:buFontTx/>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8891DABE-BCF0-2F4B-8C35-61444D3DFB75}"/>
              </a:ext>
            </a:extLst>
          </p:cNvPr>
          <p:cNvSpPr>
            <a:spLocks noGrp="1"/>
          </p:cNvSpPr>
          <p:nvPr>
            <p:ph type="ftr" sz="quarter" idx="19"/>
          </p:nvPr>
        </p:nvSpPr>
        <p:spPr>
          <a:xfrm>
            <a:off x="1692275" y="6492875"/>
            <a:ext cx="8816975" cy="182563"/>
          </a:xfrm>
          <a:prstGeom prst="rect">
            <a:avLst/>
          </a:prstGeom>
        </p:spPr>
        <p:txBody>
          <a:bodyPr/>
          <a:lstStyle>
            <a:lvl1pPr algn="ctr">
              <a:defRPr sz="800" cap="all" baseline="0">
                <a:solidFill>
                  <a:schemeClr val="tx1"/>
                </a:solidFill>
              </a:defRPr>
            </a:lvl1pPr>
          </a:lstStyle>
          <a:p>
            <a:pPr>
              <a:defRPr/>
            </a:pPr>
            <a:r>
              <a:rPr lang="en-US"/>
              <a:t>© 2022 THE MITRE CORPORATION. All Rights Reserved. Approved for Public Release; Distribution Unlimited. Case 22-0502</a:t>
            </a:r>
          </a:p>
        </p:txBody>
      </p:sp>
    </p:spTree>
    <p:extLst>
      <p:ext uri="{BB962C8B-B14F-4D97-AF65-F5344CB8AC3E}">
        <p14:creationId xmlns:p14="http://schemas.microsoft.com/office/powerpoint/2010/main" val="8053350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PHOTO LEFT—COPY RIGHT">
  <p:cSld name="PHOTO LEFT—COPY RIGHT">
    <p:spTree>
      <p:nvGrpSpPr>
        <p:cNvPr id="1" name="Shape 31"/>
        <p:cNvGrpSpPr/>
        <p:nvPr/>
      </p:nvGrpSpPr>
      <p:grpSpPr>
        <a:xfrm>
          <a:off x="0" y="0"/>
          <a:ext cx="0" cy="0"/>
          <a:chOff x="0" y="0"/>
          <a:chExt cx="0" cy="0"/>
        </a:xfrm>
      </p:grpSpPr>
      <p:sp>
        <p:nvSpPr>
          <p:cNvPr id="32" name="Google Shape;32;p13"/>
          <p:cNvSpPr txBox="1">
            <a:spLocks noGrp="1"/>
          </p:cNvSpPr>
          <p:nvPr>
            <p:ph type="body" idx="1"/>
          </p:nvPr>
        </p:nvSpPr>
        <p:spPr>
          <a:xfrm>
            <a:off x="530579" y="292104"/>
            <a:ext cx="6343639" cy="45084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0"/>
              </a:spcBef>
              <a:spcAft>
                <a:spcPts val="0"/>
              </a:spcAft>
              <a:buClr>
                <a:srgbClr val="CD1543"/>
              </a:buClr>
              <a:buSzPts val="800"/>
              <a:buFont typeface="Arial"/>
              <a:buNone/>
              <a:defRPr sz="1067" b="0" i="0" u="none" strike="noStrike" cap="none">
                <a:solidFill>
                  <a:srgbClr val="CD1543"/>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3" name="Google Shape;33;p13"/>
          <p:cNvSpPr txBox="1"/>
          <p:nvPr/>
        </p:nvSpPr>
        <p:spPr>
          <a:xfrm>
            <a:off x="8514644" y="6096000"/>
            <a:ext cx="2844800" cy="20341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C6C6C8"/>
                </a:solidFill>
                <a:latin typeface="Avenir"/>
                <a:ea typeface="Avenir"/>
                <a:cs typeface="Avenir"/>
                <a:sym typeface="Avenir"/>
              </a:rPr>
              <a:pPr marL="0" marR="0" lvl="0" indent="0" algn="r" rtl="0">
                <a:spcBef>
                  <a:spcPts val="0"/>
                </a:spcBef>
                <a:spcAft>
                  <a:spcPts val="0"/>
                </a:spcAft>
                <a:buNone/>
              </a:pPr>
              <a:t>‹#›</a:t>
            </a:fld>
            <a:endParaRPr sz="1200" b="0" i="0" u="none" strike="noStrike" cap="none">
              <a:solidFill>
                <a:srgbClr val="C6C6C8"/>
              </a:solidFill>
              <a:latin typeface="Avenir"/>
              <a:ea typeface="Avenir"/>
              <a:cs typeface="Avenir"/>
              <a:sym typeface="Avenir"/>
            </a:endParaRPr>
          </a:p>
        </p:txBody>
      </p:sp>
      <p:sp>
        <p:nvSpPr>
          <p:cNvPr id="34" name="Google Shape;34;p13"/>
          <p:cNvSpPr txBox="1">
            <a:spLocks noGrp="1"/>
          </p:cNvSpPr>
          <p:nvPr>
            <p:ph type="body" idx="2"/>
          </p:nvPr>
        </p:nvSpPr>
        <p:spPr>
          <a:xfrm>
            <a:off x="5815914" y="2184400"/>
            <a:ext cx="4572687" cy="1086491"/>
          </a:xfrm>
          <a:prstGeom prst="rect">
            <a:avLst/>
          </a:prstGeom>
          <a:noFill/>
          <a:ln>
            <a:noFill/>
          </a:ln>
        </p:spPr>
        <p:txBody>
          <a:bodyPr spcFirstLastPara="1" wrap="square" lIns="91425" tIns="45700" rIns="91425" bIns="45700" anchor="ctr" anchorCtr="0">
            <a:noAutofit/>
          </a:bodyPr>
          <a:lstStyle>
            <a:lvl1pPr marL="609585" marR="0" lvl="0" indent="-304792" algn="l" rtl="0">
              <a:lnSpc>
                <a:spcPct val="100000"/>
              </a:lnSpc>
              <a:spcBef>
                <a:spcPts val="0"/>
              </a:spcBef>
              <a:spcAft>
                <a:spcPts val="0"/>
              </a:spcAft>
              <a:buClr>
                <a:srgbClr val="000000"/>
              </a:buClr>
              <a:buSzPts val="2100"/>
              <a:buFont typeface="Arial"/>
              <a:buNone/>
              <a:defRPr sz="2800" b="1" i="0" u="none" strike="noStrike" cap="none">
                <a:solidFill>
                  <a:srgbClr val="000000"/>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5" name="Google Shape;35;p13"/>
          <p:cNvSpPr txBox="1">
            <a:spLocks noGrp="1"/>
          </p:cNvSpPr>
          <p:nvPr>
            <p:ph type="body" idx="3"/>
          </p:nvPr>
        </p:nvSpPr>
        <p:spPr>
          <a:xfrm>
            <a:off x="5815901" y="3270891"/>
            <a:ext cx="4572699" cy="1961508"/>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267"/>
              </a:spcBef>
              <a:spcAft>
                <a:spcPts val="0"/>
              </a:spcAft>
              <a:buClr>
                <a:schemeClr val="dk1"/>
              </a:buClr>
              <a:buSzPts val="1000"/>
              <a:buFont typeface="Arial"/>
              <a:buNone/>
              <a:defRPr sz="1333"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6" name="Google Shape;36;p13"/>
          <p:cNvSpPr>
            <a:spLocks noGrp="1"/>
          </p:cNvSpPr>
          <p:nvPr>
            <p:ph type="pic" idx="4"/>
          </p:nvPr>
        </p:nvSpPr>
        <p:spPr>
          <a:xfrm>
            <a:off x="1182513" y="1342273"/>
            <a:ext cx="3869740" cy="4394419"/>
          </a:xfrm>
          <a:prstGeom prst="rect">
            <a:avLst/>
          </a:prstGeom>
          <a:noFill/>
          <a:ln>
            <a:noFill/>
          </a:ln>
        </p:spPr>
        <p:txBody>
          <a:bodyPr spcFirstLastPara="1" wrap="square" lIns="91425" tIns="45700" rIns="91425" bIns="45700" anchor="b" anchorCtr="1">
            <a:noAutofit/>
          </a:bodyPr>
          <a:lstStyle>
            <a:lvl1pPr marR="0" lvl="0" algn="l" rtl="0">
              <a:spcBef>
                <a:spcPts val="0"/>
              </a:spcBef>
              <a:spcAft>
                <a:spcPts val="0"/>
              </a:spcAft>
              <a:buClr>
                <a:schemeClr val="lt1"/>
              </a:buClr>
              <a:buSzPts val="1200"/>
              <a:buFont typeface="Arial"/>
              <a:buNone/>
              <a:defRPr sz="1600" b="0" i="0" u="none" strike="noStrike" cap="none">
                <a:solidFill>
                  <a:schemeClr val="lt1"/>
                </a:solidFill>
                <a:latin typeface="Avenir"/>
                <a:ea typeface="Avenir"/>
                <a:cs typeface="Avenir"/>
                <a:sym typeface="Avenir"/>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10463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6"/>
        <p:cNvGrpSpPr/>
        <p:nvPr/>
      </p:nvGrpSpPr>
      <p:grpSpPr>
        <a:xfrm>
          <a:off x="0" y="0"/>
          <a:ext cx="0" cy="0"/>
          <a:chOff x="0" y="0"/>
          <a:chExt cx="0" cy="0"/>
        </a:xfrm>
      </p:grpSpPr>
      <p:sp>
        <p:nvSpPr>
          <p:cNvPr id="57" name="Google Shape;57;p18"/>
          <p:cNvSpPr txBox="1">
            <a:spLocks noGrp="1"/>
          </p:cNvSpPr>
          <p:nvPr>
            <p:ph type="body" idx="1"/>
          </p:nvPr>
        </p:nvSpPr>
        <p:spPr>
          <a:xfrm>
            <a:off x="1080909" y="2526598"/>
            <a:ext cx="4423833" cy="2753781"/>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267"/>
              </a:spcBef>
              <a:spcAft>
                <a:spcPts val="0"/>
              </a:spcAft>
              <a:buClr>
                <a:schemeClr val="dk1"/>
              </a:buClr>
              <a:buSzPts val="1000"/>
              <a:buFont typeface="Arial"/>
              <a:buNone/>
              <a:defRPr sz="1333" b="0"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8" name="Google Shape;58;p18"/>
          <p:cNvSpPr txBox="1">
            <a:spLocks noGrp="1"/>
          </p:cNvSpPr>
          <p:nvPr>
            <p:ph type="body" idx="2"/>
          </p:nvPr>
        </p:nvSpPr>
        <p:spPr>
          <a:xfrm>
            <a:off x="530579" y="292104"/>
            <a:ext cx="6343639" cy="45084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0"/>
              </a:spcBef>
              <a:spcAft>
                <a:spcPts val="0"/>
              </a:spcAft>
              <a:buClr>
                <a:srgbClr val="CD1543"/>
              </a:buClr>
              <a:buSzPts val="800"/>
              <a:buFont typeface="Arial"/>
              <a:buNone/>
              <a:defRPr sz="1067" b="0" i="0" u="none" strike="noStrike" cap="none">
                <a:solidFill>
                  <a:srgbClr val="CD1543"/>
                </a:solidFill>
                <a:latin typeface="Avenir"/>
                <a:ea typeface="Avenir"/>
                <a:cs typeface="Avenir"/>
                <a:sym typeface="Avenir"/>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59" name="Google Shape;59;p18"/>
          <p:cNvSpPr txBox="1"/>
          <p:nvPr/>
        </p:nvSpPr>
        <p:spPr>
          <a:xfrm>
            <a:off x="8514644" y="6096000"/>
            <a:ext cx="2844800" cy="20341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C6C6C8"/>
                </a:solidFill>
                <a:latin typeface="Avenir"/>
                <a:ea typeface="Avenir"/>
                <a:cs typeface="Avenir"/>
                <a:sym typeface="Avenir"/>
              </a:rPr>
              <a:pPr marL="0" marR="0" lvl="0" indent="0" algn="r" rtl="0">
                <a:spcBef>
                  <a:spcPts val="0"/>
                </a:spcBef>
                <a:spcAft>
                  <a:spcPts val="0"/>
                </a:spcAft>
                <a:buNone/>
              </a:pPr>
              <a:t>‹#›</a:t>
            </a:fld>
            <a:endParaRPr sz="1200" b="0" i="0" u="none" strike="noStrike" cap="none">
              <a:solidFill>
                <a:srgbClr val="C6C6C8"/>
              </a:solidFill>
              <a:latin typeface="Avenir"/>
              <a:ea typeface="Avenir"/>
              <a:cs typeface="Avenir"/>
              <a:sym typeface="Avenir"/>
            </a:endParaRPr>
          </a:p>
        </p:txBody>
      </p:sp>
    </p:spTree>
    <p:extLst>
      <p:ext uri="{BB962C8B-B14F-4D97-AF65-F5344CB8AC3E}">
        <p14:creationId xmlns:p14="http://schemas.microsoft.com/office/powerpoint/2010/main" val="21450501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HEADLINE ONLY">
  <p:cSld name="HEADLINE ONLY">
    <p:spTree>
      <p:nvGrpSpPr>
        <p:cNvPr id="1" name="Shape 60"/>
        <p:cNvGrpSpPr/>
        <p:nvPr/>
      </p:nvGrpSpPr>
      <p:grpSpPr>
        <a:xfrm>
          <a:off x="0" y="0"/>
          <a:ext cx="0" cy="0"/>
          <a:chOff x="0" y="0"/>
          <a:chExt cx="0" cy="0"/>
        </a:xfrm>
      </p:grpSpPr>
      <p:sp>
        <p:nvSpPr>
          <p:cNvPr id="61" name="Google Shape;61;p19"/>
          <p:cNvSpPr txBox="1">
            <a:spLocks noGrp="1"/>
          </p:cNvSpPr>
          <p:nvPr>
            <p:ph type="body" idx="1"/>
          </p:nvPr>
        </p:nvSpPr>
        <p:spPr>
          <a:xfrm>
            <a:off x="530579" y="292104"/>
            <a:ext cx="6343639" cy="45084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0"/>
              </a:spcBef>
              <a:spcAft>
                <a:spcPts val="0"/>
              </a:spcAft>
              <a:buClr>
                <a:srgbClr val="CD1543"/>
              </a:buClr>
              <a:buSzPts val="800"/>
              <a:buFont typeface="Arial"/>
              <a:buNone/>
              <a:defRPr sz="1067" b="0" i="0" u="none" strike="noStrike" cap="none">
                <a:solidFill>
                  <a:srgbClr val="CD1543"/>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2" name="Google Shape;62;p19"/>
          <p:cNvSpPr txBox="1"/>
          <p:nvPr/>
        </p:nvSpPr>
        <p:spPr>
          <a:xfrm>
            <a:off x="8514644" y="6096000"/>
            <a:ext cx="2844800" cy="20341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C6C6C8"/>
                </a:solidFill>
                <a:latin typeface="Avenir"/>
                <a:ea typeface="Avenir"/>
                <a:cs typeface="Avenir"/>
                <a:sym typeface="Avenir"/>
              </a:rPr>
              <a:pPr marL="0" marR="0" lvl="0" indent="0" algn="r" rtl="0">
                <a:spcBef>
                  <a:spcPts val="0"/>
                </a:spcBef>
                <a:spcAft>
                  <a:spcPts val="0"/>
                </a:spcAft>
                <a:buNone/>
              </a:pPr>
              <a:t>‹#›</a:t>
            </a:fld>
            <a:endParaRPr sz="1200" b="0" i="0" u="none" strike="noStrike" cap="none">
              <a:solidFill>
                <a:srgbClr val="C6C6C8"/>
              </a:solidFill>
              <a:latin typeface="Avenir"/>
              <a:ea typeface="Avenir"/>
              <a:cs typeface="Avenir"/>
              <a:sym typeface="Avenir"/>
            </a:endParaRPr>
          </a:p>
        </p:txBody>
      </p:sp>
      <p:sp>
        <p:nvSpPr>
          <p:cNvPr id="63" name="Google Shape;63;p19"/>
          <p:cNvSpPr txBox="1">
            <a:spLocks noGrp="1"/>
          </p:cNvSpPr>
          <p:nvPr>
            <p:ph type="body" idx="2"/>
          </p:nvPr>
        </p:nvSpPr>
        <p:spPr>
          <a:xfrm>
            <a:off x="1049180" y="2630183"/>
            <a:ext cx="8060953" cy="1281419"/>
          </a:xfrm>
          <a:prstGeom prst="rect">
            <a:avLst/>
          </a:prstGeom>
          <a:noFill/>
          <a:ln>
            <a:noFill/>
          </a:ln>
        </p:spPr>
        <p:txBody>
          <a:bodyPr spcFirstLastPara="1" wrap="square" lIns="91425" tIns="45700" rIns="91425" bIns="45700" anchor="ctr" anchorCtr="0">
            <a:noAutofit/>
          </a:bodyPr>
          <a:lstStyle>
            <a:lvl1pPr marL="609585" marR="0" lvl="0" indent="-304792" algn="l" rtl="0">
              <a:lnSpc>
                <a:spcPct val="100000"/>
              </a:lnSpc>
              <a:spcBef>
                <a:spcPts val="0"/>
              </a:spcBef>
              <a:spcAft>
                <a:spcPts val="0"/>
              </a:spcAft>
              <a:buClr>
                <a:schemeClr val="dk1"/>
              </a:buClr>
              <a:buSzPts val="3200"/>
              <a:buFont typeface="Arial"/>
              <a:buNone/>
              <a:defRPr sz="4267" b="1"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92423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HEADLINE + COPY">
  <p:cSld name="HEADLINE + COPY">
    <p:spTree>
      <p:nvGrpSpPr>
        <p:cNvPr id="1" name="Shape 64"/>
        <p:cNvGrpSpPr/>
        <p:nvPr/>
      </p:nvGrpSpPr>
      <p:grpSpPr>
        <a:xfrm>
          <a:off x="0" y="0"/>
          <a:ext cx="0" cy="0"/>
          <a:chOff x="0" y="0"/>
          <a:chExt cx="0" cy="0"/>
        </a:xfrm>
      </p:grpSpPr>
      <p:sp>
        <p:nvSpPr>
          <p:cNvPr id="65" name="Google Shape;65;p20"/>
          <p:cNvSpPr txBox="1">
            <a:spLocks noGrp="1"/>
          </p:cNvSpPr>
          <p:nvPr>
            <p:ph type="body" idx="1"/>
          </p:nvPr>
        </p:nvSpPr>
        <p:spPr>
          <a:xfrm>
            <a:off x="530579" y="292104"/>
            <a:ext cx="6343639" cy="45084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0"/>
              </a:spcBef>
              <a:spcAft>
                <a:spcPts val="0"/>
              </a:spcAft>
              <a:buClr>
                <a:srgbClr val="CD1543"/>
              </a:buClr>
              <a:buSzPts val="800"/>
              <a:buFont typeface="Arial"/>
              <a:buNone/>
              <a:defRPr sz="1067" b="0" i="0" u="none" strike="noStrike" cap="none">
                <a:solidFill>
                  <a:srgbClr val="CD1543"/>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6" name="Google Shape;66;p20"/>
          <p:cNvSpPr txBox="1"/>
          <p:nvPr/>
        </p:nvSpPr>
        <p:spPr>
          <a:xfrm>
            <a:off x="8514644" y="6096000"/>
            <a:ext cx="2844800" cy="20341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C6C6C8"/>
                </a:solidFill>
                <a:latin typeface="Avenir"/>
                <a:ea typeface="Avenir"/>
                <a:cs typeface="Avenir"/>
                <a:sym typeface="Avenir"/>
              </a:rPr>
              <a:pPr marL="0" marR="0" lvl="0" indent="0" algn="r" rtl="0">
                <a:spcBef>
                  <a:spcPts val="0"/>
                </a:spcBef>
                <a:spcAft>
                  <a:spcPts val="0"/>
                </a:spcAft>
                <a:buNone/>
              </a:pPr>
              <a:t>‹#›</a:t>
            </a:fld>
            <a:endParaRPr sz="1200" b="0" i="0" u="none" strike="noStrike" cap="none">
              <a:solidFill>
                <a:srgbClr val="C6C6C8"/>
              </a:solidFill>
              <a:latin typeface="Avenir"/>
              <a:ea typeface="Avenir"/>
              <a:cs typeface="Avenir"/>
              <a:sym typeface="Avenir"/>
            </a:endParaRPr>
          </a:p>
        </p:txBody>
      </p:sp>
      <p:sp>
        <p:nvSpPr>
          <p:cNvPr id="67" name="Google Shape;67;p20"/>
          <p:cNvSpPr txBox="1">
            <a:spLocks noGrp="1"/>
          </p:cNvSpPr>
          <p:nvPr>
            <p:ph type="body" idx="2"/>
          </p:nvPr>
        </p:nvSpPr>
        <p:spPr>
          <a:xfrm>
            <a:off x="1049180" y="2189916"/>
            <a:ext cx="7255269" cy="1281419"/>
          </a:xfrm>
          <a:prstGeom prst="rect">
            <a:avLst/>
          </a:prstGeom>
          <a:noFill/>
          <a:ln>
            <a:noFill/>
          </a:ln>
        </p:spPr>
        <p:txBody>
          <a:bodyPr spcFirstLastPara="1" wrap="square" lIns="91425" tIns="45700" rIns="91425" bIns="45700" anchor="ctr" anchorCtr="0">
            <a:noAutofit/>
          </a:bodyPr>
          <a:lstStyle>
            <a:lvl1pPr marL="609585" marR="0" lvl="0" indent="-304792" algn="l" rtl="0">
              <a:lnSpc>
                <a:spcPct val="100000"/>
              </a:lnSpc>
              <a:spcBef>
                <a:spcPts val="0"/>
              </a:spcBef>
              <a:spcAft>
                <a:spcPts val="0"/>
              </a:spcAft>
              <a:buClr>
                <a:schemeClr val="dk1"/>
              </a:buClr>
              <a:buSzPts val="3200"/>
              <a:buFont typeface="Arial"/>
              <a:buNone/>
              <a:defRPr sz="4267" b="1"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68" name="Google Shape;68;p20"/>
          <p:cNvSpPr txBox="1">
            <a:spLocks noGrp="1"/>
          </p:cNvSpPr>
          <p:nvPr>
            <p:ph type="body" idx="3"/>
          </p:nvPr>
        </p:nvSpPr>
        <p:spPr>
          <a:xfrm>
            <a:off x="1049168" y="3478978"/>
            <a:ext cx="7255283" cy="1186157"/>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267"/>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98653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E6E14B-916F-4F17-BA2E-AABA7E5DF561}" type="datetime1">
              <a:rPr lang="en-US" smtClean="0"/>
              <a:t>3/7/2022</a:t>
            </a:fld>
            <a:endParaRPr lang="en-US"/>
          </a:p>
        </p:txBody>
      </p:sp>
      <p:sp>
        <p:nvSpPr>
          <p:cNvPr id="5" name="Footer Placeholder 4"/>
          <p:cNvSpPr>
            <a:spLocks noGrp="1"/>
          </p:cNvSpPr>
          <p:nvPr>
            <p:ph type="ftr" sz="quarter" idx="11"/>
          </p:nvPr>
        </p:nvSpPr>
        <p:spPr/>
        <p:txBody>
          <a:bodyPr/>
          <a:lstStyle/>
          <a:p>
            <a:r>
              <a:rPr lang="en-US"/>
              <a:t>AHRQ internal use only. Not for distribution.</a:t>
            </a:r>
          </a:p>
        </p:txBody>
      </p:sp>
      <p:sp>
        <p:nvSpPr>
          <p:cNvPr id="6" name="Slide Number Placeholder 5"/>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2319540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LIST + PHOTO">
  <p:cSld name="LIST + PHOTO">
    <p:spTree>
      <p:nvGrpSpPr>
        <p:cNvPr id="1" name="Shape 69"/>
        <p:cNvGrpSpPr/>
        <p:nvPr/>
      </p:nvGrpSpPr>
      <p:grpSpPr>
        <a:xfrm>
          <a:off x="0" y="0"/>
          <a:ext cx="0" cy="0"/>
          <a:chOff x="0" y="0"/>
          <a:chExt cx="0" cy="0"/>
        </a:xfrm>
      </p:grpSpPr>
      <p:sp>
        <p:nvSpPr>
          <p:cNvPr id="70" name="Google Shape;70;p21"/>
          <p:cNvSpPr txBox="1">
            <a:spLocks noGrp="1"/>
          </p:cNvSpPr>
          <p:nvPr>
            <p:ph type="body" idx="1"/>
          </p:nvPr>
        </p:nvSpPr>
        <p:spPr>
          <a:xfrm>
            <a:off x="530579" y="292104"/>
            <a:ext cx="6343639" cy="450849"/>
          </a:xfrm>
          <a:prstGeom prst="rect">
            <a:avLst/>
          </a:prstGeom>
          <a:noFill/>
          <a:ln>
            <a:noFill/>
          </a:ln>
        </p:spPr>
        <p:txBody>
          <a:bodyPr spcFirstLastPara="1" wrap="square" lIns="91425" tIns="45700" rIns="91425" bIns="45700" anchor="ctr" anchorCtr="0">
            <a:noAutofit/>
          </a:bodyPr>
          <a:lstStyle>
            <a:lvl1pPr marL="609585" marR="0" lvl="0" indent="-304792" algn="l" rtl="0">
              <a:spcBef>
                <a:spcPts val="0"/>
              </a:spcBef>
              <a:spcAft>
                <a:spcPts val="0"/>
              </a:spcAft>
              <a:buClr>
                <a:srgbClr val="CD1543"/>
              </a:buClr>
              <a:buSzPts val="800"/>
              <a:buFont typeface="Arial"/>
              <a:buNone/>
              <a:defRPr sz="1067" b="0" i="0" u="none" strike="noStrike" cap="none">
                <a:solidFill>
                  <a:srgbClr val="CD1543"/>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1" name="Google Shape;71;p21"/>
          <p:cNvSpPr txBox="1"/>
          <p:nvPr/>
        </p:nvSpPr>
        <p:spPr>
          <a:xfrm>
            <a:off x="8514644" y="6096000"/>
            <a:ext cx="2844800" cy="20341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C6C6C8"/>
                </a:solidFill>
                <a:latin typeface="Avenir"/>
                <a:ea typeface="Avenir"/>
                <a:cs typeface="Avenir"/>
                <a:sym typeface="Avenir"/>
              </a:rPr>
              <a:pPr marL="0" marR="0" lvl="0" indent="0" algn="r" rtl="0">
                <a:spcBef>
                  <a:spcPts val="0"/>
                </a:spcBef>
                <a:spcAft>
                  <a:spcPts val="0"/>
                </a:spcAft>
                <a:buNone/>
              </a:pPr>
              <a:t>‹#›</a:t>
            </a:fld>
            <a:endParaRPr sz="1200" b="0" i="0" u="none" strike="noStrike" cap="none">
              <a:solidFill>
                <a:srgbClr val="C6C6C8"/>
              </a:solidFill>
              <a:latin typeface="Avenir"/>
              <a:ea typeface="Avenir"/>
              <a:cs typeface="Avenir"/>
              <a:sym typeface="Avenir"/>
            </a:endParaRPr>
          </a:p>
        </p:txBody>
      </p:sp>
      <p:sp>
        <p:nvSpPr>
          <p:cNvPr id="72" name="Google Shape;72;p21"/>
          <p:cNvSpPr txBox="1">
            <a:spLocks noGrp="1"/>
          </p:cNvSpPr>
          <p:nvPr>
            <p:ph type="body" idx="2"/>
          </p:nvPr>
        </p:nvSpPr>
        <p:spPr>
          <a:xfrm>
            <a:off x="1198759" y="1960559"/>
            <a:ext cx="4572687" cy="1086491"/>
          </a:xfrm>
          <a:prstGeom prst="rect">
            <a:avLst/>
          </a:prstGeom>
          <a:noFill/>
          <a:ln>
            <a:noFill/>
          </a:ln>
        </p:spPr>
        <p:txBody>
          <a:bodyPr spcFirstLastPara="1" wrap="square" lIns="91425" tIns="45700" rIns="91425" bIns="45700" anchor="ctr" anchorCtr="0">
            <a:noAutofit/>
          </a:bodyPr>
          <a:lstStyle>
            <a:lvl1pPr marL="609585" marR="0" lvl="0" indent="-304792" algn="l" rtl="0">
              <a:lnSpc>
                <a:spcPct val="100000"/>
              </a:lnSpc>
              <a:spcBef>
                <a:spcPts val="0"/>
              </a:spcBef>
              <a:spcAft>
                <a:spcPts val="0"/>
              </a:spcAft>
              <a:buClr>
                <a:schemeClr val="dk1"/>
              </a:buClr>
              <a:buSzPts val="2100"/>
              <a:buFont typeface="Arial"/>
              <a:buNone/>
              <a:defRPr sz="2800" b="1"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3" name="Google Shape;73;p21"/>
          <p:cNvSpPr txBox="1">
            <a:spLocks noGrp="1"/>
          </p:cNvSpPr>
          <p:nvPr>
            <p:ph type="body" idx="3"/>
          </p:nvPr>
        </p:nvSpPr>
        <p:spPr>
          <a:xfrm>
            <a:off x="1198747" y="3047051"/>
            <a:ext cx="4572699" cy="733843"/>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50000"/>
              </a:lnSpc>
              <a:spcBef>
                <a:spcPts val="267"/>
              </a:spcBef>
              <a:spcAft>
                <a:spcPts val="0"/>
              </a:spcAft>
              <a:buClr>
                <a:srgbClr val="000000"/>
              </a:buClr>
              <a:buSzPts val="1000"/>
              <a:buFont typeface="Arial"/>
              <a:buNone/>
              <a:defRPr sz="1333" b="0" i="0" u="none" strike="noStrike" cap="none">
                <a:solidFill>
                  <a:srgbClr val="000000"/>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4" name="Google Shape;74;p21"/>
          <p:cNvSpPr>
            <a:spLocks noGrp="1"/>
          </p:cNvSpPr>
          <p:nvPr>
            <p:ph type="pic" idx="4"/>
          </p:nvPr>
        </p:nvSpPr>
        <p:spPr>
          <a:xfrm>
            <a:off x="6518861" y="1342273"/>
            <a:ext cx="3869740" cy="4394419"/>
          </a:xfrm>
          <a:prstGeom prst="rect">
            <a:avLst/>
          </a:prstGeom>
          <a:noFill/>
          <a:ln>
            <a:noFill/>
          </a:ln>
        </p:spPr>
        <p:txBody>
          <a:bodyPr spcFirstLastPara="1" wrap="square" lIns="91425" tIns="45700" rIns="91425" bIns="45700" anchor="b" anchorCtr="1">
            <a:noAutofit/>
          </a:bodyPr>
          <a:lstStyle>
            <a:lvl1pPr marR="0" lvl="0" algn="l" rtl="0">
              <a:spcBef>
                <a:spcPts val="0"/>
              </a:spcBef>
              <a:spcAft>
                <a:spcPts val="0"/>
              </a:spcAft>
              <a:buClr>
                <a:schemeClr val="lt1"/>
              </a:buClr>
              <a:buSzPts val="1200"/>
              <a:buFont typeface="Arial"/>
              <a:buNone/>
              <a:defRPr sz="1600" b="0" i="0" u="none" strike="noStrike" cap="none">
                <a:solidFill>
                  <a:schemeClr val="lt1"/>
                </a:solidFill>
                <a:latin typeface="Avenir"/>
                <a:ea typeface="Avenir"/>
                <a:cs typeface="Avenir"/>
                <a:sym typeface="Avenir"/>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5" name="Google Shape;75;p21"/>
          <p:cNvSpPr txBox="1">
            <a:spLocks noGrp="1"/>
          </p:cNvSpPr>
          <p:nvPr>
            <p:ph type="body" idx="5"/>
          </p:nvPr>
        </p:nvSpPr>
        <p:spPr>
          <a:xfrm>
            <a:off x="1198759" y="3766783"/>
            <a:ext cx="4906437" cy="1978376"/>
          </a:xfrm>
          <a:prstGeom prst="rect">
            <a:avLst/>
          </a:prstGeom>
          <a:noFill/>
          <a:ln>
            <a:noFill/>
          </a:ln>
        </p:spPr>
        <p:txBody>
          <a:bodyPr spcFirstLastPara="1" wrap="square" lIns="91425" tIns="45700" rIns="91425" bIns="45700" anchor="t" anchorCtr="0">
            <a:noAutofit/>
          </a:bodyPr>
          <a:lstStyle>
            <a:lvl1pPr marL="609585" marR="0" lvl="0" indent="-389457" algn="l" rtl="0">
              <a:lnSpc>
                <a:spcPct val="100000"/>
              </a:lnSpc>
              <a:spcBef>
                <a:spcPts val="800"/>
              </a:spcBef>
              <a:spcAft>
                <a:spcPts val="0"/>
              </a:spcAft>
              <a:buClr>
                <a:schemeClr val="lt1"/>
              </a:buClr>
              <a:buSzPts val="1000"/>
              <a:buFont typeface="Calibri"/>
              <a:buAutoNum type="arabicPeriod"/>
              <a:defRPr sz="1333" b="0" i="0" u="none" strike="noStrike" cap="none">
                <a:solidFill>
                  <a:schemeClr val="lt1"/>
                </a:solidFill>
                <a:latin typeface="Arial"/>
                <a:ea typeface="Arial"/>
                <a:cs typeface="Arial"/>
                <a:sym typeface="Arial"/>
              </a:defRPr>
            </a:lvl1pPr>
            <a:lvl2pPr marL="1219170" marR="0" lvl="1" indent="-389457" algn="l" rtl="0">
              <a:lnSpc>
                <a:spcPct val="100000"/>
              </a:lnSpc>
              <a:spcBef>
                <a:spcPts val="800"/>
              </a:spcBef>
              <a:spcAft>
                <a:spcPts val="0"/>
              </a:spcAft>
              <a:buClr>
                <a:srgbClr val="000000"/>
              </a:buClr>
              <a:buSzPts val="1000"/>
              <a:buFont typeface="Calibri"/>
              <a:buAutoNum type="alphaUcPeriod"/>
              <a:defRPr sz="1333" b="0" i="0" u="none" strike="noStrike" cap="none">
                <a:solidFill>
                  <a:srgbClr val="000000"/>
                </a:solidFill>
                <a:latin typeface="Arial"/>
                <a:ea typeface="Arial"/>
                <a:cs typeface="Arial"/>
                <a:sym typeface="Arial"/>
              </a:defRPr>
            </a:lvl2pPr>
            <a:lvl3pPr marL="1828754" marR="0" lvl="2" indent="-389457" algn="l" rtl="0">
              <a:lnSpc>
                <a:spcPct val="100000"/>
              </a:lnSpc>
              <a:spcBef>
                <a:spcPts val="800"/>
              </a:spcBef>
              <a:spcAft>
                <a:spcPts val="0"/>
              </a:spcAft>
              <a:buClr>
                <a:srgbClr val="000000"/>
              </a:buClr>
              <a:buSzPts val="1000"/>
              <a:buFont typeface="Arial"/>
              <a:buChar char="•"/>
              <a:defRPr sz="1333" b="0" i="0" u="none" strike="noStrike" cap="none">
                <a:solidFill>
                  <a:srgbClr val="000000"/>
                </a:solidFill>
                <a:latin typeface="Arial"/>
                <a:ea typeface="Arial"/>
                <a:cs typeface="Arial"/>
                <a:sym typeface="Arial"/>
              </a:defRPr>
            </a:lvl3pPr>
            <a:lvl4pPr marL="2438339" marR="0" lvl="3" indent="-389457" algn="l" rtl="0">
              <a:lnSpc>
                <a:spcPct val="100000"/>
              </a:lnSpc>
              <a:spcBef>
                <a:spcPts val="800"/>
              </a:spcBef>
              <a:spcAft>
                <a:spcPts val="0"/>
              </a:spcAft>
              <a:buClr>
                <a:srgbClr val="000000"/>
              </a:buClr>
              <a:buSzPts val="1000"/>
              <a:buFont typeface="Arial"/>
              <a:buChar char="–"/>
              <a:defRPr sz="1333" b="0" i="0" u="none" strike="noStrike" cap="none">
                <a:solidFill>
                  <a:srgbClr val="000000"/>
                </a:solidFill>
                <a:latin typeface="Arial"/>
                <a:ea typeface="Arial"/>
                <a:cs typeface="Arial"/>
                <a:sym typeface="Arial"/>
              </a:defRPr>
            </a:lvl4pPr>
            <a:lvl5pPr marL="3047924" marR="0" lvl="4" indent="-389457" algn="l" rtl="0">
              <a:lnSpc>
                <a:spcPct val="100000"/>
              </a:lnSpc>
              <a:spcBef>
                <a:spcPts val="800"/>
              </a:spcBef>
              <a:spcAft>
                <a:spcPts val="0"/>
              </a:spcAft>
              <a:buClr>
                <a:srgbClr val="000000"/>
              </a:buClr>
              <a:buSzPts val="1000"/>
              <a:buFont typeface="Arial"/>
              <a:buChar char="»"/>
              <a:defRPr sz="1333" b="0" i="0" u="none" strike="noStrike" cap="none">
                <a:solidFill>
                  <a:srgbClr val="000000"/>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103240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FULL BLEED PHOTO">
  <p:cSld name="FULL BLEED PHOTO">
    <p:spTree>
      <p:nvGrpSpPr>
        <p:cNvPr id="1" name="Shape 76"/>
        <p:cNvGrpSpPr/>
        <p:nvPr/>
      </p:nvGrpSpPr>
      <p:grpSpPr>
        <a:xfrm>
          <a:off x="0" y="0"/>
          <a:ext cx="0" cy="0"/>
          <a:chOff x="0" y="0"/>
          <a:chExt cx="0" cy="0"/>
        </a:xfrm>
      </p:grpSpPr>
      <p:pic>
        <p:nvPicPr>
          <p:cNvPr id="77" name="Google Shape;77;p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8" name="Google Shape;78;p22"/>
          <p:cNvSpPr>
            <a:spLocks noGrp="1"/>
          </p:cNvSpPr>
          <p:nvPr>
            <p:ph type="pic" idx="2"/>
          </p:nvPr>
        </p:nvSpPr>
        <p:spPr>
          <a:xfrm>
            <a:off x="0" y="-16933"/>
            <a:ext cx="12192000" cy="6858000"/>
          </a:xfrm>
          <a:prstGeom prst="rect">
            <a:avLst/>
          </a:prstGeom>
          <a:noFill/>
          <a:ln>
            <a:noFill/>
          </a:ln>
        </p:spPr>
        <p:txBody>
          <a:bodyPr spcFirstLastPara="1" wrap="square" lIns="91425" tIns="45700" rIns="91425" bIns="45700" anchor="b" anchorCtr="1">
            <a:noAutofit/>
          </a:bodyPr>
          <a:lstStyle>
            <a:lvl1pPr marR="0" lvl="0" algn="l" rtl="0">
              <a:spcBef>
                <a:spcPts val="0"/>
              </a:spcBef>
              <a:spcAft>
                <a:spcPts val="0"/>
              </a:spcAft>
              <a:buClr>
                <a:schemeClr val="dk1"/>
              </a:buClr>
              <a:buSzPts val="900"/>
              <a:buFont typeface="Arial"/>
              <a:buNone/>
              <a:defRPr sz="1200" b="0" i="0" u="none" strike="noStrike" cap="none">
                <a:solidFill>
                  <a:schemeClr val="dk1"/>
                </a:solidFill>
                <a:latin typeface="Avenir"/>
                <a:ea typeface="Avenir"/>
                <a:cs typeface="Avenir"/>
                <a:sym typeface="Avenir"/>
              </a:defRPr>
            </a:lvl1pPr>
            <a:lvl2pPr marR="0" lvl="1"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79" name="Google Shape;79;p22"/>
          <p:cNvSpPr txBox="1"/>
          <p:nvPr/>
        </p:nvSpPr>
        <p:spPr>
          <a:xfrm>
            <a:off x="8514644" y="6096000"/>
            <a:ext cx="2844800" cy="203419"/>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venir"/>
                <a:ea typeface="Avenir"/>
                <a:cs typeface="Avenir"/>
                <a:sym typeface="Avenir"/>
              </a:rPr>
              <a:pPr marL="0" marR="0" lvl="0" indent="0" algn="r" rtl="0">
                <a:spcBef>
                  <a:spcPts val="0"/>
                </a:spcBef>
                <a:spcAft>
                  <a:spcPts val="0"/>
                </a:spcAft>
                <a:buNone/>
              </a:pPr>
              <a:t>‹#›</a:t>
            </a:fld>
            <a:endParaRPr sz="1200" b="0" i="0" u="none" strike="noStrike" cap="none">
              <a:solidFill>
                <a:schemeClr val="lt1"/>
              </a:solidFill>
              <a:latin typeface="Avenir"/>
              <a:ea typeface="Avenir"/>
              <a:cs typeface="Avenir"/>
              <a:sym typeface="Avenir"/>
            </a:endParaRPr>
          </a:p>
        </p:txBody>
      </p:sp>
      <p:sp>
        <p:nvSpPr>
          <p:cNvPr id="80" name="Google Shape;80;p22"/>
          <p:cNvSpPr txBox="1">
            <a:spLocks noGrp="1"/>
          </p:cNvSpPr>
          <p:nvPr>
            <p:ph type="body" idx="1"/>
          </p:nvPr>
        </p:nvSpPr>
        <p:spPr>
          <a:xfrm>
            <a:off x="2420780" y="2630183"/>
            <a:ext cx="7255269" cy="1281419"/>
          </a:xfrm>
          <a:prstGeom prst="rect">
            <a:avLst/>
          </a:prstGeom>
          <a:noFill/>
          <a:ln>
            <a:noFill/>
          </a:ln>
        </p:spPr>
        <p:txBody>
          <a:bodyPr spcFirstLastPara="1" wrap="square" lIns="91425" tIns="45700" rIns="91425" bIns="45700" anchor="ctr" anchorCtr="0">
            <a:noAutofit/>
          </a:bodyPr>
          <a:lstStyle>
            <a:lvl1pPr marL="609585" marR="0" lvl="0" indent="-304792" algn="ctr" rtl="0">
              <a:lnSpc>
                <a:spcPct val="100000"/>
              </a:lnSpc>
              <a:spcBef>
                <a:spcPts val="0"/>
              </a:spcBef>
              <a:spcAft>
                <a:spcPts val="0"/>
              </a:spcAft>
              <a:buClr>
                <a:schemeClr val="lt1"/>
              </a:buClr>
              <a:buSzPts val="3200"/>
              <a:buFont typeface="Arial"/>
              <a:buNone/>
              <a:defRPr sz="4267" b="1" i="0" u="none" strike="noStrike" cap="none">
                <a:solidFill>
                  <a:schemeClr val="lt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910568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E7D672-0D4F-4873-9016-8639245A6B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567520"/>
          </a:xfrm>
          <a:prstGeom prst="rect">
            <a:avLst/>
          </a:prstGeom>
        </p:spPr>
      </p:pic>
      <p:sp>
        <p:nvSpPr>
          <p:cNvPr id="10" name="TextBox 9">
            <a:extLst>
              <a:ext uri="{FF2B5EF4-FFF2-40B4-BE49-F238E27FC236}">
                <a16:creationId xmlns:a16="http://schemas.microsoft.com/office/drawing/2014/main" id="{896CE0EB-82AB-4F93-83F1-2BBB9FF026A5}"/>
              </a:ext>
            </a:extLst>
          </p:cNvPr>
          <p:cNvSpPr txBox="1"/>
          <p:nvPr userDrawn="1"/>
        </p:nvSpPr>
        <p:spPr>
          <a:xfrm>
            <a:off x="3046640" y="3929357"/>
            <a:ext cx="6098720" cy="2308324"/>
          </a:xfrm>
          <a:prstGeom prst="rect">
            <a:avLst/>
          </a:prstGeom>
          <a:noFill/>
        </p:spPr>
        <p:txBody>
          <a:bodyPr wrap="square">
            <a:spAutoFit/>
          </a:bodyPr>
          <a:lstStyle/>
          <a:p>
            <a:pPr marL="0" marR="0" algn="ctr">
              <a:spcBef>
                <a:spcPts val="0"/>
              </a:spcBef>
              <a:spcAft>
                <a:spcPts val="0"/>
              </a:spcAft>
            </a:pPr>
            <a:r>
              <a:rPr lang="en-US" sz="2400" b="1">
                <a:solidFill>
                  <a:srgbClr val="0070C0"/>
                </a:solidFill>
                <a:effectLst/>
                <a:latin typeface="Calibri" panose="020F0502020204030204" pitchFamily="34" charset="0"/>
                <a:ea typeface="Calibri" panose="020F0502020204030204" pitchFamily="34" charset="0"/>
              </a:rPr>
              <a:t>FCC Digital Health Symposium:  Advancing Broadband Connectivity as a Social Determinant of Health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Host:  Connect2Health</a:t>
            </a:r>
            <a:r>
              <a:rPr lang="en-US" sz="2800" b="1" baseline="30000">
                <a:effectLst/>
                <a:latin typeface="Calibri" panose="020F0502020204030204" pitchFamily="34" charset="0"/>
                <a:ea typeface="Calibri" panose="020F0502020204030204" pitchFamily="34" charset="0"/>
              </a:rPr>
              <a:t>FCC</a:t>
            </a:r>
            <a:r>
              <a:rPr lang="en-US" sz="2400" b="1">
                <a:effectLst/>
                <a:latin typeface="Calibri" panose="020F0502020204030204" pitchFamily="34" charset="0"/>
                <a:ea typeface="Calibri" panose="020F0502020204030204" pitchFamily="34" charset="0"/>
              </a:rPr>
              <a:t> Task Force</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March 3, 2022</a:t>
            </a:r>
            <a:endParaRPr lang="en-US" sz="24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990323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D420-9020-4AAB-B793-907DF77DB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24B36-6998-4A10-8B75-30D50728A8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162573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3F43-563F-42AE-88A1-03179DFFA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7FD3DB-03C7-41D0-8DCD-87A885B15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9771D-387B-4D16-879E-4DEF5A519639}"/>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81028937-3964-47FB-8BAF-F75B8B83F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57E47-B1EA-40A8-A549-EAEA643EB6C0}"/>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24228371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85283A-F8E5-4F6F-893E-AC14FB7A6D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482E7E-3D6A-4BB0-BD28-47FDB298A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a:extLst>
              <a:ext uri="{FF2B5EF4-FFF2-40B4-BE49-F238E27FC236}">
                <a16:creationId xmlns:a16="http://schemas.microsoft.com/office/drawing/2014/main" id="{F33354E7-9EF4-174B-9C20-BE8278AA61DF}"/>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10" name="Footer Placeholder 9">
            <a:extLst>
              <a:ext uri="{FF2B5EF4-FFF2-40B4-BE49-F238E27FC236}">
                <a16:creationId xmlns:a16="http://schemas.microsoft.com/office/drawing/2014/main" id="{E8B43899-B89C-904C-994B-86F2A19917D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D6D880A-EF0F-854E-A3EC-8097E86F71F9}"/>
              </a:ext>
            </a:extLst>
          </p:cNvPr>
          <p:cNvSpPr>
            <a:spLocks noGrp="1"/>
          </p:cNvSpPr>
          <p:nvPr>
            <p:ph type="sldNum" sz="quarter" idx="12"/>
          </p:nvPr>
        </p:nvSpPr>
        <p:spPr/>
        <p:txBody>
          <a:bodyPr/>
          <a:lstStyle/>
          <a:p>
            <a:fld id="{F0373D22-D089-46AB-91F5-213282AC3585}" type="slidenum">
              <a:rPr lang="en-US" smtClean="0"/>
              <a:t>‹#›</a:t>
            </a:fld>
            <a:endParaRPr lang="en-US"/>
          </a:p>
        </p:txBody>
      </p:sp>
      <p:sp>
        <p:nvSpPr>
          <p:cNvPr id="12" name="Title 11">
            <a:extLst>
              <a:ext uri="{FF2B5EF4-FFF2-40B4-BE49-F238E27FC236}">
                <a16:creationId xmlns:a16="http://schemas.microsoft.com/office/drawing/2014/main" id="{DAA0A577-772C-B94E-86D8-C7D591544D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67032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2D07-7C47-4BBA-B892-490D293FC4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141770-D793-4733-891A-E759989EE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741BAF-C0A3-4E8B-A379-4E65F8DC1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E9A72B-396C-4434-832A-E30E51099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67DA07-5D61-45D8-80B2-077D670D7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06E6A-D2BD-4D69-8627-31FDDB95AC34}"/>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8" name="Footer Placeholder 7">
            <a:extLst>
              <a:ext uri="{FF2B5EF4-FFF2-40B4-BE49-F238E27FC236}">
                <a16:creationId xmlns:a16="http://schemas.microsoft.com/office/drawing/2014/main" id="{37A3666B-5DEE-406D-B866-E4DC870935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CC5681-1211-4E51-B4A6-2755AEEE911E}"/>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31819921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4AF8-46B8-4FD8-81F1-DF4116B2A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C6A692-3253-4EA4-B05D-A2106CC439D5}"/>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4" name="Footer Placeholder 3">
            <a:extLst>
              <a:ext uri="{FF2B5EF4-FFF2-40B4-BE49-F238E27FC236}">
                <a16:creationId xmlns:a16="http://schemas.microsoft.com/office/drawing/2014/main" id="{D4DB3BF3-841C-4CFF-AE29-A0C7254B3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A5E6-99D7-441E-A86A-E71B619DA91E}"/>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42941609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87E90-DEF9-4837-86AC-2962FE2C103E}"/>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3" name="Footer Placeholder 2">
            <a:extLst>
              <a:ext uri="{FF2B5EF4-FFF2-40B4-BE49-F238E27FC236}">
                <a16:creationId xmlns:a16="http://schemas.microsoft.com/office/drawing/2014/main" id="{928ED17D-A7CA-4721-9E54-1ABC5D2532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C079C-B255-4055-91A1-D20BC2BEF118}"/>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20840869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AE12-B27D-46F2-9430-E6A0CBE73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C0CE24-BFAD-437C-AE3A-3E607F620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AC7E0-29B6-47D4-BC64-9B09EF813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87B90-2C20-4354-B424-2725699482C9}"/>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6" name="Footer Placeholder 5">
            <a:extLst>
              <a:ext uri="{FF2B5EF4-FFF2-40B4-BE49-F238E27FC236}">
                <a16:creationId xmlns:a16="http://schemas.microsoft.com/office/drawing/2014/main" id="{D48A7F7C-FF29-41E0-B70A-12E5C8DD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C5A49-361E-44F2-A150-9A5606229FFF}"/>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3146427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84F7AC-D3F6-4675-84B0-4C3CA0249F5A}" type="datetime1">
              <a:rPr lang="en-US" smtClean="0"/>
              <a:t>3/7/2022</a:t>
            </a:fld>
            <a:endParaRPr lang="en-US"/>
          </a:p>
        </p:txBody>
      </p:sp>
      <p:sp>
        <p:nvSpPr>
          <p:cNvPr id="6" name="Footer Placeholder 5"/>
          <p:cNvSpPr>
            <a:spLocks noGrp="1"/>
          </p:cNvSpPr>
          <p:nvPr>
            <p:ph type="ftr" sz="quarter" idx="11"/>
          </p:nvPr>
        </p:nvSpPr>
        <p:spPr/>
        <p:txBody>
          <a:bodyPr/>
          <a:lstStyle/>
          <a:p>
            <a:r>
              <a:rPr lang="en-US"/>
              <a:t>AHRQ internal use only. Not for distribution.</a:t>
            </a:r>
          </a:p>
        </p:txBody>
      </p:sp>
      <p:sp>
        <p:nvSpPr>
          <p:cNvPr id="7" name="Slide Number Placeholder 6"/>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1586274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EAAA-DBDB-4692-8899-F97238866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C02BC1-6D5F-4A60-A12B-758534FE3D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ABF02-B438-48FC-9AC4-724E3E3F0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8477F-AE2C-43FF-8600-AB2DB33F864E}"/>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6" name="Footer Placeholder 5">
            <a:extLst>
              <a:ext uri="{FF2B5EF4-FFF2-40B4-BE49-F238E27FC236}">
                <a16:creationId xmlns:a16="http://schemas.microsoft.com/office/drawing/2014/main" id="{FA56AE14-4A63-44C2-9389-49314E7D33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47911-11BF-446E-B90D-F24E1B18CA35}"/>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9160309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4D0-0851-46EE-8A9A-3854FF7E09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032669-EA67-46A8-B5D3-38FF62B3D1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B6B06-49C5-4961-AE91-626A7E5734FB}"/>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6BB22148-F488-435F-ABAA-777FC0AE9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AD061-9471-4694-A78E-209D95CB7CAB}"/>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23243312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DB995B-042B-4E03-87E6-4C41763F22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5C754-0A24-46B9-9391-D3E5739625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E2DB7-7519-4A5E-BB26-B740448EABFD}"/>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32ED16D2-B34D-4AAA-B501-12FD42771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BBE2D-14C0-4CA7-B4D4-964B7E75D786}"/>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955648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9F854E-2594-45AB-A351-2D9645D78DAE}" type="datetime1">
              <a:rPr lang="en-US" smtClean="0"/>
              <a:t>3/7/2022</a:t>
            </a:fld>
            <a:endParaRPr lang="en-US"/>
          </a:p>
        </p:txBody>
      </p:sp>
      <p:sp>
        <p:nvSpPr>
          <p:cNvPr id="8" name="Footer Placeholder 7"/>
          <p:cNvSpPr>
            <a:spLocks noGrp="1"/>
          </p:cNvSpPr>
          <p:nvPr>
            <p:ph type="ftr" sz="quarter" idx="11"/>
          </p:nvPr>
        </p:nvSpPr>
        <p:spPr/>
        <p:txBody>
          <a:bodyPr/>
          <a:lstStyle/>
          <a:p>
            <a:r>
              <a:rPr lang="en-US"/>
              <a:t>AHRQ internal use only. Not for distribution.</a:t>
            </a:r>
          </a:p>
        </p:txBody>
      </p:sp>
      <p:sp>
        <p:nvSpPr>
          <p:cNvPr id="9" name="Slide Number Placeholder 8"/>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278609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3" name="Date Placeholder 2"/>
          <p:cNvSpPr>
            <a:spLocks noGrp="1"/>
          </p:cNvSpPr>
          <p:nvPr>
            <p:ph type="dt" sz="half" idx="10"/>
          </p:nvPr>
        </p:nvSpPr>
        <p:spPr/>
        <p:txBody>
          <a:bodyPr/>
          <a:lstStyle/>
          <a:p>
            <a:fld id="{D0F50E56-0DFE-481D-A167-442496AD1567}" type="datetime1">
              <a:rPr lang="en-US" smtClean="0"/>
              <a:t>3/7/2022</a:t>
            </a:fld>
            <a:endParaRPr lang="en-US"/>
          </a:p>
        </p:txBody>
      </p:sp>
      <p:sp>
        <p:nvSpPr>
          <p:cNvPr id="4" name="Footer Placeholder 3"/>
          <p:cNvSpPr>
            <a:spLocks noGrp="1"/>
          </p:cNvSpPr>
          <p:nvPr>
            <p:ph type="ftr" sz="quarter" idx="11"/>
          </p:nvPr>
        </p:nvSpPr>
        <p:spPr/>
        <p:txBody>
          <a:bodyPr/>
          <a:lstStyle/>
          <a:p>
            <a:r>
              <a:rPr lang="en-US"/>
              <a:t>AHRQ internal use only. Not for distribution.</a:t>
            </a:r>
          </a:p>
        </p:txBody>
      </p:sp>
      <p:sp>
        <p:nvSpPr>
          <p:cNvPr id="5" name="Slide Number Placeholder 4"/>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2513125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E5558-E1F8-4BA7-9C8D-03D9DEDBBE36}" type="datetime1">
              <a:rPr lang="en-US" smtClean="0"/>
              <a:t>3/7/2022</a:t>
            </a:fld>
            <a:endParaRPr lang="en-US"/>
          </a:p>
        </p:txBody>
      </p:sp>
      <p:sp>
        <p:nvSpPr>
          <p:cNvPr id="3" name="Footer Placeholder 2"/>
          <p:cNvSpPr>
            <a:spLocks noGrp="1"/>
          </p:cNvSpPr>
          <p:nvPr>
            <p:ph type="ftr" sz="quarter" idx="11"/>
          </p:nvPr>
        </p:nvSpPr>
        <p:spPr>
          <a:xfrm>
            <a:off x="3454400" y="6356351"/>
            <a:ext cx="4978400" cy="365125"/>
          </a:xfrm>
        </p:spPr>
        <p:txBody>
          <a:bodyPr/>
          <a:lstStyle/>
          <a:p>
            <a:r>
              <a:rPr lang="en-US"/>
              <a:t>DRAFT: AHRQ internal use only. Not for distribution.</a:t>
            </a:r>
          </a:p>
        </p:txBody>
      </p:sp>
      <p:sp>
        <p:nvSpPr>
          <p:cNvPr id="4" name="Slide Number Placeholder 3"/>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4135165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D420-9020-4AAB-B793-907DF77DBB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424B36-6998-4A10-8B75-30D50728A8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232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B16C1E-8606-400B-B0EC-35181D20701C}" type="datetime1">
              <a:rPr lang="en-US" smtClean="0"/>
              <a:t>3/7/2022</a:t>
            </a:fld>
            <a:endParaRPr lang="en-US"/>
          </a:p>
        </p:txBody>
      </p:sp>
      <p:sp>
        <p:nvSpPr>
          <p:cNvPr id="6" name="Footer Placeholder 5"/>
          <p:cNvSpPr>
            <a:spLocks noGrp="1"/>
          </p:cNvSpPr>
          <p:nvPr>
            <p:ph type="ftr" sz="quarter" idx="11"/>
          </p:nvPr>
        </p:nvSpPr>
        <p:spPr/>
        <p:txBody>
          <a:bodyPr/>
          <a:lstStyle/>
          <a:p>
            <a:r>
              <a:rPr lang="en-US"/>
              <a:t>AHRQ internal use only. Not for distribution.</a:t>
            </a:r>
          </a:p>
        </p:txBody>
      </p:sp>
      <p:sp>
        <p:nvSpPr>
          <p:cNvPr id="7" name="Slide Number Placeholder 6"/>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3683602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B5E429-FD84-4472-ACFA-D7511B7E4FA6}" type="datetime1">
              <a:rPr lang="en-US" smtClean="0"/>
              <a:t>3/7/2022</a:t>
            </a:fld>
            <a:endParaRPr lang="en-US"/>
          </a:p>
        </p:txBody>
      </p:sp>
      <p:sp>
        <p:nvSpPr>
          <p:cNvPr id="5" name="Footer Placeholder 4"/>
          <p:cNvSpPr>
            <a:spLocks noGrp="1"/>
          </p:cNvSpPr>
          <p:nvPr>
            <p:ph type="ftr" sz="quarter" idx="11"/>
          </p:nvPr>
        </p:nvSpPr>
        <p:spPr/>
        <p:txBody>
          <a:bodyPr/>
          <a:lstStyle/>
          <a:p>
            <a:r>
              <a:rPr lang="en-US"/>
              <a:t>AHRQ internal use only. Not for distribution.</a:t>
            </a:r>
          </a:p>
        </p:txBody>
      </p:sp>
      <p:sp>
        <p:nvSpPr>
          <p:cNvPr id="6" name="Slide Number Placeholder 5"/>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3088365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CDE33D-2304-4348-8CAE-4EC338CA069A}" type="datetime1">
              <a:rPr lang="en-US" smtClean="0"/>
              <a:t>3/7/2022</a:t>
            </a:fld>
            <a:endParaRPr lang="en-US"/>
          </a:p>
        </p:txBody>
      </p:sp>
      <p:sp>
        <p:nvSpPr>
          <p:cNvPr id="5" name="Footer Placeholder 4"/>
          <p:cNvSpPr>
            <a:spLocks noGrp="1"/>
          </p:cNvSpPr>
          <p:nvPr>
            <p:ph type="ftr" sz="quarter" idx="11"/>
          </p:nvPr>
        </p:nvSpPr>
        <p:spPr/>
        <p:txBody>
          <a:bodyPr/>
          <a:lstStyle/>
          <a:p>
            <a:r>
              <a:rPr lang="en-US"/>
              <a:t>AHRQ internal use only. Not for distribution.</a:t>
            </a:r>
          </a:p>
        </p:txBody>
      </p:sp>
      <p:sp>
        <p:nvSpPr>
          <p:cNvPr id="6" name="Slide Number Placeholder 5"/>
          <p:cNvSpPr>
            <a:spLocks noGrp="1"/>
          </p:cNvSpPr>
          <p:nvPr>
            <p:ph type="sldNum" sz="quarter" idx="12"/>
          </p:nvPr>
        </p:nvSpPr>
        <p:spPr/>
        <p:txBody>
          <a:bodyPr/>
          <a:lstStyle/>
          <a:p>
            <a:fld id="{FBB4C657-53BA-4C64-8161-364EC652DC57}" type="slidenum">
              <a:rPr lang="en-US" smtClean="0"/>
              <a:pPr/>
              <a:t>‹#›</a:t>
            </a:fld>
            <a:endParaRPr lang="en-US"/>
          </a:p>
        </p:txBody>
      </p:sp>
    </p:spTree>
    <p:extLst>
      <p:ext uri="{BB962C8B-B14F-4D97-AF65-F5344CB8AC3E}">
        <p14:creationId xmlns:p14="http://schemas.microsoft.com/office/powerpoint/2010/main" val="195981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5074920"/>
          </a:xfrm>
          <a:prstGeom prst="rect">
            <a:avLst/>
          </a:prstGeom>
        </p:spPr>
      </p:pic>
      <p:sp>
        <p:nvSpPr>
          <p:cNvPr id="14" name="TextBox 13"/>
          <p:cNvSpPr txBox="1"/>
          <p:nvPr userDrawn="1"/>
        </p:nvSpPr>
        <p:spPr>
          <a:xfrm>
            <a:off x="5965373" y="6331582"/>
            <a:ext cx="6057876" cy="369332"/>
          </a:xfrm>
          <a:prstGeom prst="rect">
            <a:avLst/>
          </a:prstGeom>
          <a:noFill/>
        </p:spPr>
        <p:txBody>
          <a:bodyPr wrap="square" rtlCol="0">
            <a:spAutoFit/>
          </a:bodyPr>
          <a:lstStyle/>
          <a:p>
            <a:pPr lvl="4" algn="r" defTabSz="457200"/>
            <a:r>
              <a:rPr lang="en-US" sz="900">
                <a:solidFill>
                  <a:srgbClr val="3D3A48"/>
                </a:solidFill>
                <a:latin typeface="Arial Narrow" panose="020B0606020202030204" pitchFamily="34" charset="0"/>
                <a:cs typeface="Arial" pitchFamily="34" charset="0"/>
              </a:rPr>
              <a:t>Copyright 2022, FAIR Health, Inc. All rights reserved.</a:t>
            </a:r>
          </a:p>
          <a:p>
            <a:pPr lvl="2" algn="r" defTabSz="457200"/>
            <a:r>
              <a:rPr lang="en-US" sz="900">
                <a:solidFill>
                  <a:srgbClr val="3D3A48"/>
                </a:solidFill>
                <a:latin typeface="Arial Narrow" panose="020B0606020202030204" pitchFamily="34" charset="0"/>
                <a:cs typeface="Arial" pitchFamily="34" charset="0"/>
              </a:rPr>
              <a:t>  CPT</a:t>
            </a:r>
            <a:r>
              <a:rPr lang="en-US" sz="900" baseline="0">
                <a:solidFill>
                  <a:srgbClr val="3D3A48"/>
                </a:solidFill>
                <a:latin typeface="Arial Narrow" panose="020B0606020202030204" pitchFamily="34" charset="0"/>
                <a:cs typeface="Arial" pitchFamily="34" charset="0"/>
              </a:rPr>
              <a:t> © </a:t>
            </a:r>
            <a:r>
              <a:rPr lang="en-US" sz="900">
                <a:solidFill>
                  <a:srgbClr val="3D3A48"/>
                </a:solidFill>
                <a:latin typeface="Arial Narrow" panose="020B0606020202030204" pitchFamily="34" charset="0"/>
                <a:cs typeface="Arial" pitchFamily="34" charset="0"/>
              </a:rPr>
              <a:t>2021 American Medical Association</a:t>
            </a:r>
            <a:r>
              <a:rPr lang="en-US" sz="900" baseline="0">
                <a:solidFill>
                  <a:srgbClr val="3D3A48"/>
                </a:solidFill>
                <a:latin typeface="Arial Narrow" panose="020B0606020202030204" pitchFamily="34" charset="0"/>
                <a:cs typeface="Arial" pitchFamily="34" charset="0"/>
              </a:rPr>
              <a:t> (AMA)</a:t>
            </a:r>
            <a:r>
              <a:rPr lang="en-US" sz="900">
                <a:solidFill>
                  <a:srgbClr val="3D3A48"/>
                </a:solidFill>
                <a:latin typeface="Arial Narrow" panose="020B0606020202030204" pitchFamily="34" charset="0"/>
                <a:cs typeface="Arial" pitchFamily="34" charset="0"/>
              </a:rPr>
              <a:t>. All rights reserved.  </a:t>
            </a:r>
          </a:p>
        </p:txBody>
      </p:sp>
      <p:sp>
        <p:nvSpPr>
          <p:cNvPr id="9" name="TextBox 8"/>
          <p:cNvSpPr txBox="1"/>
          <p:nvPr userDrawn="1"/>
        </p:nvSpPr>
        <p:spPr>
          <a:xfrm>
            <a:off x="707574" y="6302562"/>
            <a:ext cx="4876799" cy="369332"/>
          </a:xfrm>
          <a:prstGeom prst="rect">
            <a:avLst/>
          </a:prstGeom>
          <a:noFill/>
        </p:spPr>
        <p:txBody>
          <a:bodyPr wrap="square" rtlCol="0">
            <a:spAutoFit/>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sz="900" kern="900" spc="7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530 Fifth Avenue,</a:t>
            </a:r>
            <a:r>
              <a:rPr lang="en-US" sz="900" kern="900" spc="70" baseline="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 18th Floor, New York, NY 10036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sz="900" kern="900" spc="7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fairhealth.org</a:t>
            </a:r>
            <a:r>
              <a:rPr lang="en-US" sz="900" kern="900" spc="70" baseline="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900" kern="900" spc="7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a:t>
            </a:r>
            <a:r>
              <a:rPr lang="en-US" sz="900" kern="900" spc="70" baseline="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900" kern="900" spc="7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fairhealthconsumer.org</a:t>
            </a:r>
            <a:r>
              <a:rPr lang="en-US" sz="900" kern="900" spc="70" baseline="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  </a:t>
            </a:r>
            <a:r>
              <a:rPr lang="en-US" sz="900" kern="900" spc="70">
                <a:solidFill>
                  <a:srgbClr val="332166"/>
                </a:solidFill>
                <a:effectLst/>
                <a:latin typeface="Arial Narrow" panose="020B0606020202030204" pitchFamily="34" charset="0"/>
                <a:ea typeface="Calibri" panose="020F0502020204030204" pitchFamily="34" charset="0"/>
                <a:cs typeface="Times New Roman" panose="02020603050405020304" pitchFamily="18" charset="0"/>
              </a:rPr>
              <a:t>•  fairhealthconsumidor.org</a:t>
            </a:r>
            <a:endParaRPr lang="en-US" sz="900">
              <a:solidFill>
                <a:srgbClr val="3D3A48"/>
              </a:solidFill>
              <a:uFillTx/>
              <a:latin typeface="Arial" panose="020B0604020202020204" pitchFamily="34" charset="0"/>
              <a:cs typeface="Arial" panose="020B0604020202020204" pitchFamily="34" charset="0"/>
            </a:endParaRP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77982"/>
          <a:stretch/>
        </p:blipFill>
        <p:spPr>
          <a:xfrm>
            <a:off x="293845" y="6330959"/>
            <a:ext cx="413728" cy="307256"/>
          </a:xfrm>
          <a:prstGeom prst="rect">
            <a:avLst/>
          </a:prstGeom>
        </p:spPr>
      </p:pic>
      <p:sp>
        <p:nvSpPr>
          <p:cNvPr id="18" name="Rectangle 17"/>
          <p:cNvSpPr/>
          <p:nvPr userDrawn="1"/>
        </p:nvSpPr>
        <p:spPr>
          <a:xfrm>
            <a:off x="0" y="880288"/>
            <a:ext cx="12192000" cy="807227"/>
          </a:xfrm>
          <a:prstGeom prst="rect">
            <a:avLst/>
          </a:prstGeom>
          <a:solidFill>
            <a:schemeClr val="bg1"/>
          </a:solidFill>
          <a:ln>
            <a:noFill/>
          </a:ln>
          <a:effectLst>
            <a:outerShdw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itle 1"/>
          <p:cNvSpPr>
            <a:spLocks noGrp="1"/>
          </p:cNvSpPr>
          <p:nvPr>
            <p:ph type="ctrTitle" hasCustomPrompt="1"/>
          </p:nvPr>
        </p:nvSpPr>
        <p:spPr>
          <a:xfrm>
            <a:off x="2172864" y="931220"/>
            <a:ext cx="8351520" cy="705361"/>
          </a:xfrm>
          <a:noFill/>
          <a:ln>
            <a:noFill/>
          </a:ln>
        </p:spPr>
        <p:style>
          <a:lnRef idx="2">
            <a:schemeClr val="dk1"/>
          </a:lnRef>
          <a:fillRef idx="1">
            <a:schemeClr val="lt1"/>
          </a:fillRef>
          <a:effectRef idx="0">
            <a:schemeClr val="dk1"/>
          </a:effectRef>
          <a:fontRef idx="none"/>
        </p:style>
        <p:txBody>
          <a:bodyPr anchor="ctr">
            <a:normAutofit/>
          </a:bodyPr>
          <a:lstStyle>
            <a:lvl1pPr algn="ctr">
              <a:defRPr sz="2800" baseline="0">
                <a:solidFill>
                  <a:srgbClr val="362C66"/>
                </a:solidFill>
              </a:defRPr>
            </a:lvl1pPr>
          </a:lstStyle>
          <a:p>
            <a:r>
              <a:rPr lang="en-US"/>
              <a:t>PRESENTATION TITLE</a:t>
            </a:r>
          </a:p>
        </p:txBody>
      </p:sp>
      <p:sp>
        <p:nvSpPr>
          <p:cNvPr id="20" name="Rectangle 19"/>
          <p:cNvSpPr/>
          <p:nvPr userDrawn="1"/>
        </p:nvSpPr>
        <p:spPr>
          <a:xfrm>
            <a:off x="0" y="1949123"/>
            <a:ext cx="12192000" cy="505935"/>
          </a:xfrm>
          <a:prstGeom prst="rect">
            <a:avLst/>
          </a:prstGeom>
          <a:solidFill>
            <a:schemeClr val="bg1"/>
          </a:solidFill>
          <a:ln>
            <a:noFill/>
          </a:ln>
          <a:effectLst>
            <a:outerShdw sx="1000" sy="1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ubtitle 2"/>
          <p:cNvSpPr>
            <a:spLocks noGrp="1"/>
          </p:cNvSpPr>
          <p:nvPr>
            <p:ph type="subTitle" idx="1" hasCustomPrompt="1"/>
          </p:nvPr>
        </p:nvSpPr>
        <p:spPr>
          <a:xfrm>
            <a:off x="2172864" y="1967889"/>
            <a:ext cx="8351521" cy="468400"/>
          </a:xfrm>
          <a:noFill/>
          <a:ln w="38100">
            <a:noFill/>
          </a:ln>
        </p:spPr>
        <p:txBody>
          <a:bodyPr anchor="ctr">
            <a:normAutofit/>
          </a:bodyPr>
          <a:lstStyle>
            <a:lvl1pPr marL="0" indent="0" algn="ctr">
              <a:buNone/>
              <a:defRPr sz="2000" b="1" baseline="0">
                <a:solidFill>
                  <a:srgbClr val="362C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 / Author</a:t>
            </a:r>
          </a:p>
        </p:txBody>
      </p:sp>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6410" y="5232970"/>
            <a:ext cx="2712325" cy="917182"/>
          </a:xfrm>
          <a:prstGeom prst="rect">
            <a:avLst/>
          </a:prstGeom>
        </p:spPr>
      </p:pic>
    </p:spTree>
    <p:extLst>
      <p:ext uri="{BB962C8B-B14F-4D97-AF65-F5344CB8AC3E}">
        <p14:creationId xmlns:p14="http://schemas.microsoft.com/office/powerpoint/2010/main" val="307679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1"/>
            <a:ext cx="12192000" cy="794377"/>
          </a:xfrm>
          <a:prstGeom prst="rect">
            <a:avLst/>
          </a:prstGeom>
          <a:solidFill>
            <a:srgbClr val="362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416309" y="978983"/>
            <a:ext cx="11379712" cy="4861645"/>
          </a:xfrm>
        </p:spPr>
        <p:txBody>
          <a:bodyPr/>
          <a:lstStyle>
            <a:lvl1pPr>
              <a:lnSpc>
                <a:spcPct val="100000"/>
              </a:lnSpc>
              <a:defRPr/>
            </a:lvl1pPr>
            <a:lvl2pPr>
              <a:lnSpc>
                <a:spcPct val="100000"/>
              </a:lnSpc>
              <a:defRPr/>
            </a:lvl2pPr>
            <a:lvl3pPr>
              <a:lnSpc>
                <a:spcPct val="100000"/>
              </a:lnSpc>
              <a:defRPr/>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p:txBody>
          <a:bodyPr/>
          <a:lstStyle/>
          <a:p>
            <a:r>
              <a:rPr lang="en-US"/>
              <a:t>Proprietary and Confidential</a:t>
            </a:r>
          </a:p>
        </p:txBody>
      </p:sp>
      <p:sp>
        <p:nvSpPr>
          <p:cNvPr id="6" name="Slide Number Placeholder 5"/>
          <p:cNvSpPr>
            <a:spLocks noGrp="1"/>
          </p:cNvSpPr>
          <p:nvPr>
            <p:ph type="sldNum" sz="quarter" idx="12"/>
          </p:nvPr>
        </p:nvSpPr>
        <p:spPr/>
        <p:txBody>
          <a:bodyPr/>
          <a:lstStyle/>
          <a:p>
            <a:fld id="{DC0EF7A8-BB2A-4972-A836-8C01394E076E}" type="slidenum">
              <a:rPr lang="en-US" smtClean="0"/>
              <a:t>‹#›</a:t>
            </a:fld>
            <a:endParaRPr lang="en-US"/>
          </a:p>
        </p:txBody>
      </p:sp>
      <p:sp>
        <p:nvSpPr>
          <p:cNvPr id="7" name="Title 1"/>
          <p:cNvSpPr>
            <a:spLocks noGrp="1"/>
          </p:cNvSpPr>
          <p:nvPr>
            <p:ph type="title"/>
          </p:nvPr>
        </p:nvSpPr>
        <p:spPr>
          <a:xfrm>
            <a:off x="283028" y="116186"/>
            <a:ext cx="11625944" cy="593969"/>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56394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0" y="-1"/>
            <a:ext cx="12192000" cy="794377"/>
          </a:xfrm>
          <a:prstGeom prst="rect">
            <a:avLst/>
          </a:prstGeom>
          <a:solidFill>
            <a:srgbClr val="362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431800" y="989379"/>
            <a:ext cx="5181600" cy="435133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573388" y="989379"/>
            <a:ext cx="5181600" cy="4351338"/>
          </a:xfrm>
        </p:spPr>
        <p:txBody>
          <a:body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1"/>
          </p:nvPr>
        </p:nvSpPr>
        <p:spPr/>
        <p:txBody>
          <a:bodyPr/>
          <a:lstStyle/>
          <a:p>
            <a:r>
              <a:rPr lang="en-US"/>
              <a:t>Proprietary and Confidential</a:t>
            </a:r>
          </a:p>
        </p:txBody>
      </p:sp>
      <p:sp>
        <p:nvSpPr>
          <p:cNvPr id="7" name="Slide Number Placeholder 6"/>
          <p:cNvSpPr>
            <a:spLocks noGrp="1"/>
          </p:cNvSpPr>
          <p:nvPr>
            <p:ph type="sldNum" sz="quarter" idx="12"/>
          </p:nvPr>
        </p:nvSpPr>
        <p:spPr/>
        <p:txBody>
          <a:bodyPr/>
          <a:lstStyle/>
          <a:p>
            <a:fld id="{DC0EF7A8-BB2A-4972-A836-8C01394E076E}" type="slidenum">
              <a:rPr lang="en-US" smtClean="0"/>
              <a:t>‹#›</a:t>
            </a:fld>
            <a:endParaRPr lang="en-US"/>
          </a:p>
        </p:txBody>
      </p:sp>
      <p:sp>
        <p:nvSpPr>
          <p:cNvPr id="8" name="Title 1"/>
          <p:cNvSpPr>
            <a:spLocks noGrp="1"/>
          </p:cNvSpPr>
          <p:nvPr>
            <p:ph type="title"/>
          </p:nvPr>
        </p:nvSpPr>
        <p:spPr>
          <a:xfrm>
            <a:off x="272144" y="116185"/>
            <a:ext cx="11647713" cy="60178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286919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Proprietary and Confidential</a:t>
            </a:r>
          </a:p>
        </p:txBody>
      </p:sp>
      <p:sp>
        <p:nvSpPr>
          <p:cNvPr id="5" name="Slide Number Placeholder 4"/>
          <p:cNvSpPr>
            <a:spLocks noGrp="1"/>
          </p:cNvSpPr>
          <p:nvPr>
            <p:ph type="sldNum" sz="quarter" idx="12"/>
          </p:nvPr>
        </p:nvSpPr>
        <p:spPr/>
        <p:txBody>
          <a:bodyPr/>
          <a:lstStyle/>
          <a:p>
            <a:fld id="{DC0EF7A8-BB2A-4972-A836-8C01394E076E}" type="slidenum">
              <a:rPr lang="en-US" smtClean="0"/>
              <a:t>‹#›</a:t>
            </a:fld>
            <a:endParaRPr lang="en-US"/>
          </a:p>
        </p:txBody>
      </p:sp>
      <p:sp>
        <p:nvSpPr>
          <p:cNvPr id="6" name="Title 1"/>
          <p:cNvSpPr>
            <a:spLocks noGrp="1"/>
          </p:cNvSpPr>
          <p:nvPr>
            <p:ph type="title"/>
          </p:nvPr>
        </p:nvSpPr>
        <p:spPr>
          <a:xfrm>
            <a:off x="374626" y="3377511"/>
            <a:ext cx="10733777" cy="666395"/>
          </a:xfrm>
        </p:spPr>
        <p:txBody>
          <a:bodyPr/>
          <a:lstStyle>
            <a:lvl1pPr algn="l">
              <a:defRPr b="1">
                <a:solidFill>
                  <a:srgbClr val="362C66"/>
                </a:solidFill>
              </a:defRPr>
            </a:lvl1pPr>
          </a:lstStyle>
          <a:p>
            <a:r>
              <a:rPr lang="en-US"/>
              <a:t>Click to edit Master title style</a:t>
            </a:r>
          </a:p>
        </p:txBody>
      </p:sp>
      <p:sp>
        <p:nvSpPr>
          <p:cNvPr id="7" name="Subtitle 2"/>
          <p:cNvSpPr>
            <a:spLocks noGrp="1"/>
          </p:cNvSpPr>
          <p:nvPr>
            <p:ph type="subTitle" idx="1"/>
          </p:nvPr>
        </p:nvSpPr>
        <p:spPr>
          <a:xfrm>
            <a:off x="374626" y="4125700"/>
            <a:ext cx="10733777" cy="415038"/>
          </a:xfrm>
        </p:spPr>
        <p:txBody>
          <a:bodyPr anchor="ct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p:cNvCxnSpPr/>
          <p:nvPr userDrawn="1"/>
        </p:nvCxnSpPr>
        <p:spPr>
          <a:xfrm>
            <a:off x="374627" y="4043905"/>
            <a:ext cx="11379712" cy="0"/>
          </a:xfrm>
          <a:prstGeom prst="line">
            <a:avLst/>
          </a:prstGeom>
          <a:noFill/>
          <a:ln w="25400" cap="flat" cmpd="sng" algn="ctr">
            <a:solidFill>
              <a:srgbClr val="472B59"/>
            </a:solidFill>
            <a:prstDash val="solid"/>
          </a:ln>
          <a:effectLst>
            <a:outerShdw blurRad="40000" dist="20000" dir="5400000" rotWithShape="0">
              <a:srgbClr val="000000">
                <a:alpha val="38000"/>
              </a:srgbClr>
            </a:outerShdw>
          </a:effectLst>
        </p:spPr>
      </p:cxnSp>
      <p:sp>
        <p:nvSpPr>
          <p:cNvPr id="2" name="Rectangle 1"/>
          <p:cNvSpPr/>
          <p:nvPr userDrawn="1"/>
        </p:nvSpPr>
        <p:spPr>
          <a:xfrm>
            <a:off x="195943" y="625232"/>
            <a:ext cx="11856031" cy="390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2561" b="59746"/>
          <a:stretch/>
        </p:blipFill>
        <p:spPr>
          <a:xfrm>
            <a:off x="0" y="1"/>
            <a:ext cx="12192000" cy="897924"/>
          </a:xfrm>
          <a:prstGeom prst="rect">
            <a:avLst/>
          </a:prstGeom>
        </p:spPr>
      </p:pic>
    </p:spTree>
    <p:extLst>
      <p:ext uri="{BB962C8B-B14F-4D97-AF65-F5344CB8AC3E}">
        <p14:creationId xmlns:p14="http://schemas.microsoft.com/office/powerpoint/2010/main" val="770282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3/7/2022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89017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3/7/2022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86473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3/7/2022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7299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3F43-563F-42AE-88A1-03179DFFA3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7FD3DB-03C7-41D0-8DCD-87A885B15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79771D-387B-4D16-879E-4DEF5A519639}"/>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81028937-3964-47FB-8BAF-F75B8B83F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57E47-B1EA-40A8-A549-EAEA643EB6C0}"/>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1292013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3/7/2022</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82546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3/7/2022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29607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3/7/2022</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381321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3/7/2022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35338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3/7/2022</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495961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3/7/2022</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301351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72C6-F13C-4F8A-A13A-CC5CCF3A0B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F51FC-28A4-48A0-876B-9BB05E49A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BEE9D9-74E4-4188-A95E-0259A281B4C9}"/>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5" name="Footer Placeholder 4">
            <a:extLst>
              <a:ext uri="{FF2B5EF4-FFF2-40B4-BE49-F238E27FC236}">
                <a16:creationId xmlns:a16="http://schemas.microsoft.com/office/drawing/2014/main" id="{4FEE6B6D-0724-4886-9CCB-50D21030C7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8DB52-6653-4E01-AED5-4308F3C254B0}"/>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2096940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50E93-EED4-4696-86B8-54C28D77CC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E29137-B836-44BA-BE01-7BFADF2FC0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9055C-F7FB-4850-B179-56C87004FBEB}"/>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5" name="Footer Placeholder 4">
            <a:extLst>
              <a:ext uri="{FF2B5EF4-FFF2-40B4-BE49-F238E27FC236}">
                <a16:creationId xmlns:a16="http://schemas.microsoft.com/office/drawing/2014/main" id="{C7ACD917-C7E3-4D6F-B5AE-709FC3CF5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2FC42-BA6B-4CBF-8F42-24CBE4205813}"/>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3785781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219D8-DEF4-45D7-8F99-33CD32808D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16E08-3EA0-4DD3-85CF-6952E26CD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8C509F-3F6F-4574-ACA3-A8B46E2A0EB3}"/>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5" name="Footer Placeholder 4">
            <a:extLst>
              <a:ext uri="{FF2B5EF4-FFF2-40B4-BE49-F238E27FC236}">
                <a16:creationId xmlns:a16="http://schemas.microsoft.com/office/drawing/2014/main" id="{7164C001-0840-48F4-AB75-E31E6E69F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FCB85-B74E-44B7-82D3-2FBDE19A3753}"/>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3080320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2C999-B082-4C6C-A11C-7CDEADA25B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E462BD-78F8-48C2-BB7B-AB3483B6C7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2CC0E8-5BD0-4405-AC25-10BF8EE22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140DC1-EA84-4FFA-BD59-2F77284A67C8}"/>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6" name="Footer Placeholder 5">
            <a:extLst>
              <a:ext uri="{FF2B5EF4-FFF2-40B4-BE49-F238E27FC236}">
                <a16:creationId xmlns:a16="http://schemas.microsoft.com/office/drawing/2014/main" id="{219CD6BB-7AD7-4B9A-A56C-8B4BB5523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576B1-1083-4963-ACA4-4ABD7C239570}"/>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282517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23B9-71FD-43BA-BBA4-E83BD44E8C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5283A-F8E5-4F6F-893E-AC14FB7A6D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482E7E-3D6A-4BB0-BD28-47FDB298A7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961AF4-9EDD-4655-B4AE-DE3F2285B428}"/>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6" name="Footer Placeholder 5">
            <a:extLst>
              <a:ext uri="{FF2B5EF4-FFF2-40B4-BE49-F238E27FC236}">
                <a16:creationId xmlns:a16="http://schemas.microsoft.com/office/drawing/2014/main" id="{F861F41A-C50F-43DE-84BE-DB0322B1F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076EC-EF08-426B-8891-B9A57D74E604}"/>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2013566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E564-E805-4ACD-8230-6EB3990469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5AF016-77C0-4967-8BD5-95335BE3E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F2BE0-263F-446C-A7FB-34CC86DD13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5CBB1F-5562-44D2-AEC2-617B5C1D5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DCB947-5D8A-4C0E-9A2C-77E75976F9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33856-BE28-466E-86EF-F3A167DA73B9}"/>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8" name="Footer Placeholder 7">
            <a:extLst>
              <a:ext uri="{FF2B5EF4-FFF2-40B4-BE49-F238E27FC236}">
                <a16:creationId xmlns:a16="http://schemas.microsoft.com/office/drawing/2014/main" id="{199CFF33-C64A-46BE-9AC9-ABA6721B7D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3868B-10F0-410A-A07B-7B6D6F01190E}"/>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24525251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4FCFE-F313-4B10-875F-30FD049281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AACA9-F4CE-4EFE-8FCD-59A3B5C309CA}"/>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4" name="Footer Placeholder 3">
            <a:extLst>
              <a:ext uri="{FF2B5EF4-FFF2-40B4-BE49-F238E27FC236}">
                <a16:creationId xmlns:a16="http://schemas.microsoft.com/office/drawing/2014/main" id="{F63CBEBA-9EBC-4EA3-AD96-0E3107F000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53A1EF-DFFA-4152-A128-1117D36FE9B5}"/>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2207774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A6011D-FEA2-4291-AD06-FF217F2174B9}"/>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3" name="Footer Placeholder 2">
            <a:extLst>
              <a:ext uri="{FF2B5EF4-FFF2-40B4-BE49-F238E27FC236}">
                <a16:creationId xmlns:a16="http://schemas.microsoft.com/office/drawing/2014/main" id="{CD3F268D-1782-4BDB-98B8-C773334FDF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D95D7E-3F81-4D88-B943-1F19CD42694F}"/>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33217820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5D0C-1F79-4D20-B094-B168D609F0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CB20BF-7D78-4E98-B7AB-D696613EDA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2BCB95-4EC1-45DE-BC9B-AE1728D54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9404B-0ADE-4893-8CB6-8A0DBB663B03}"/>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6" name="Footer Placeholder 5">
            <a:extLst>
              <a:ext uri="{FF2B5EF4-FFF2-40B4-BE49-F238E27FC236}">
                <a16:creationId xmlns:a16="http://schemas.microsoft.com/office/drawing/2014/main" id="{4A74D0CF-F9C2-4C92-87BE-C1233CA05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451C0-AB0E-45AA-A160-F0939FC70C85}"/>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19029881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320A-4ABB-481D-8DF4-F720F15B5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A61183-7BB3-4DC8-A735-DEEB914B7B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225CBB-BBE6-4B9C-AF68-EAE82F30E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95F1B-3374-4B72-9F73-AB96F7D7B28E}"/>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6" name="Footer Placeholder 5">
            <a:extLst>
              <a:ext uri="{FF2B5EF4-FFF2-40B4-BE49-F238E27FC236}">
                <a16:creationId xmlns:a16="http://schemas.microsoft.com/office/drawing/2014/main" id="{A5C0BDD1-1D47-4856-A19A-FFC972ED91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1AC952-4579-4348-B01A-3489D0A4017A}"/>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895079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2DA5-67D7-4AC7-B932-57A5EE55CF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BA8E99-A3F4-412E-AF80-54CAF46338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D3A782-02D8-4D4D-9F23-8CE0FEE93CA1}"/>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5" name="Footer Placeholder 4">
            <a:extLst>
              <a:ext uri="{FF2B5EF4-FFF2-40B4-BE49-F238E27FC236}">
                <a16:creationId xmlns:a16="http://schemas.microsoft.com/office/drawing/2014/main" id="{D9C3805F-0FA9-4607-B749-8911223F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193098-DF4C-437F-9FB5-865C9BDE699D}"/>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2213663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CE00B-9C07-47EB-A382-94342105B6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17B5B5-E008-46A2-BD36-4D64802C3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EA095-40A2-4937-A8C4-D84ED55BCC70}"/>
              </a:ext>
            </a:extLst>
          </p:cNvPr>
          <p:cNvSpPr>
            <a:spLocks noGrp="1"/>
          </p:cNvSpPr>
          <p:nvPr>
            <p:ph type="dt" sz="half" idx="10"/>
          </p:nvPr>
        </p:nvSpPr>
        <p:spPr/>
        <p:txBody>
          <a:bodyPr/>
          <a:lstStyle/>
          <a:p>
            <a:fld id="{593248AB-EE87-4A11-823C-671E6CB45915}" type="datetimeFigureOut">
              <a:rPr lang="en-US" smtClean="0"/>
              <a:t>3/7/2022</a:t>
            </a:fld>
            <a:endParaRPr lang="en-US"/>
          </a:p>
        </p:txBody>
      </p:sp>
      <p:sp>
        <p:nvSpPr>
          <p:cNvPr id="5" name="Footer Placeholder 4">
            <a:extLst>
              <a:ext uri="{FF2B5EF4-FFF2-40B4-BE49-F238E27FC236}">
                <a16:creationId xmlns:a16="http://schemas.microsoft.com/office/drawing/2014/main" id="{41734F07-03F9-40AB-84C2-6F0C3F0D24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C47356-5B76-4468-867D-EF63A73955D6}"/>
              </a:ext>
            </a:extLst>
          </p:cNvPr>
          <p:cNvSpPr>
            <a:spLocks noGrp="1"/>
          </p:cNvSpPr>
          <p:nvPr>
            <p:ph type="sldNum" sz="quarter" idx="12"/>
          </p:nvPr>
        </p:nvSpPr>
        <p:spPr/>
        <p:txBody>
          <a:bodyPr/>
          <a:lstStyle/>
          <a:p>
            <a:fld id="{C0EEC957-62B0-416F-B6C4-4CD987216053}" type="slidenum">
              <a:rPr lang="en-US" smtClean="0"/>
              <a:t>‹#›</a:t>
            </a:fld>
            <a:endParaRPr lang="en-US"/>
          </a:p>
        </p:txBody>
      </p:sp>
    </p:spTree>
    <p:extLst>
      <p:ext uri="{BB962C8B-B14F-4D97-AF65-F5344CB8AC3E}">
        <p14:creationId xmlns:p14="http://schemas.microsoft.com/office/powerpoint/2010/main" val="3579195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4C5B47BB-28AC-7D4E-8A36-752EDC886691}"/>
              </a:ext>
            </a:extLst>
          </p:cNvPr>
          <p:cNvSpPr>
            <a:spLocks noGrp="1"/>
          </p:cNvSpPr>
          <p:nvPr>
            <p:ph type="sldNum" sz="quarter" idx="12"/>
          </p:nvPr>
        </p:nvSpPr>
        <p:spPr>
          <a:xfrm>
            <a:off x="10668000" y="6322332"/>
            <a:ext cx="685800" cy="235982"/>
          </a:xfrm>
          <a:prstGeom prst="rect">
            <a:avLst/>
          </a:prstGeom>
        </p:spPr>
        <p:txBody>
          <a:bodyPr/>
          <a:lstStyle>
            <a:lvl1pPr algn="r">
              <a:defRPr sz="1333">
                <a:solidFill>
                  <a:srgbClr val="AAAAAA"/>
                </a:solidFill>
                <a:latin typeface="Arial" panose="020B0604020202020204" pitchFamily="34" charset="0"/>
                <a:cs typeface="Arial" panose="020B0604020202020204" pitchFamily="34" charset="0"/>
              </a:defRPr>
            </a:lvl1pPr>
          </a:lstStyle>
          <a:p>
            <a:fld id="{FA33B66F-D2D0-624D-B78A-ECEBE6880185}" type="slidenum">
              <a:rPr lang="en-US" smtClean="0"/>
              <a:pPr/>
              <a:t>‹#›</a:t>
            </a:fld>
            <a:endParaRPr lang="en-US"/>
          </a:p>
        </p:txBody>
      </p:sp>
      <p:sp>
        <p:nvSpPr>
          <p:cNvPr id="6" name="Title 1">
            <a:extLst>
              <a:ext uri="{FF2B5EF4-FFF2-40B4-BE49-F238E27FC236}">
                <a16:creationId xmlns:a16="http://schemas.microsoft.com/office/drawing/2014/main" id="{14BC8E24-9814-2341-987D-EC503ED941DF}"/>
              </a:ext>
            </a:extLst>
          </p:cNvPr>
          <p:cNvSpPr>
            <a:spLocks noGrp="1"/>
          </p:cNvSpPr>
          <p:nvPr>
            <p:ph type="title"/>
          </p:nvPr>
        </p:nvSpPr>
        <p:spPr>
          <a:xfrm>
            <a:off x="838200" y="630940"/>
            <a:ext cx="10515600" cy="618836"/>
          </a:xfrm>
          <a:prstGeom prst="rect">
            <a:avLst/>
          </a:prstGeom>
        </p:spPr>
        <p:txBody>
          <a:bodyPr>
            <a:normAutofit/>
          </a:bodyPr>
          <a:lstStyle>
            <a:lvl1pPr>
              <a:defRPr sz="3667" b="1" i="0">
                <a:solidFill>
                  <a:srgbClr val="0D194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C5E948CB-BB5A-4E42-ABEE-B7D76109EE07}"/>
              </a:ext>
            </a:extLst>
          </p:cNvPr>
          <p:cNvSpPr>
            <a:spLocks noGrp="1"/>
          </p:cNvSpPr>
          <p:nvPr>
            <p:ph idx="1"/>
          </p:nvPr>
        </p:nvSpPr>
        <p:spPr>
          <a:xfrm>
            <a:off x="838200" y="1380654"/>
            <a:ext cx="10515600" cy="4172138"/>
          </a:xfrm>
          <a:prstGeom prst="rect">
            <a:avLst/>
          </a:prstGeom>
        </p:spPr>
        <p:txBody>
          <a:bodyPr/>
          <a:lstStyle>
            <a:lvl1pPr marL="471469" indent="-228591">
              <a:spcBef>
                <a:spcPts val="700"/>
              </a:spcBef>
              <a:buClr>
                <a:srgbClr val="25B3E3"/>
              </a:buClr>
              <a:tabLst/>
              <a:defRPr sz="2333">
                <a:solidFill>
                  <a:srgbClr val="0D1941"/>
                </a:solidFill>
                <a:latin typeface="Arial" panose="020B0604020202020204" pitchFamily="34" charset="0"/>
                <a:cs typeface="Arial" panose="020B0604020202020204" pitchFamily="34" charset="0"/>
              </a:defRPr>
            </a:lvl1pPr>
            <a:lvl2pPr marL="749270" indent="-230179">
              <a:spcBef>
                <a:spcPts val="700"/>
              </a:spcBef>
              <a:buClr>
                <a:srgbClr val="F6BB18"/>
              </a:buClr>
              <a:tabLst/>
              <a:defRPr sz="2000">
                <a:solidFill>
                  <a:srgbClr val="0D1941"/>
                </a:solidFill>
                <a:latin typeface="Arial" panose="020B0604020202020204" pitchFamily="34" charset="0"/>
                <a:cs typeface="Arial" panose="020B0604020202020204" pitchFamily="34" charset="0"/>
              </a:defRPr>
            </a:lvl2pPr>
            <a:lvl3pPr marL="979449" indent="-230179">
              <a:spcBef>
                <a:spcPts val="700"/>
              </a:spcBef>
              <a:buClr>
                <a:srgbClr val="23B693"/>
              </a:buClr>
              <a:tabLst/>
              <a:defRPr sz="2000">
                <a:solidFill>
                  <a:srgbClr val="0D1941"/>
                </a:solidFill>
                <a:latin typeface="Arial" panose="020B0604020202020204" pitchFamily="34" charset="0"/>
                <a:cs typeface="Arial" panose="020B0604020202020204" pitchFamily="34" charset="0"/>
              </a:defRPr>
            </a:lvl3pPr>
            <a:lvl4pPr marL="1257250" indent="-230179">
              <a:spcBef>
                <a:spcPts val="700"/>
              </a:spcBef>
              <a:buClr>
                <a:srgbClr val="25B3E3"/>
              </a:buClr>
              <a:tabLst/>
              <a:defRPr sz="1667">
                <a:solidFill>
                  <a:srgbClr val="0D1941"/>
                </a:solidFill>
                <a:latin typeface="Arial" panose="020B0604020202020204" pitchFamily="34" charset="0"/>
                <a:cs typeface="Arial" panose="020B0604020202020204" pitchFamily="34" charset="0"/>
              </a:defRPr>
            </a:lvl4pPr>
            <a:lvl5pPr marL="1547751" indent="-253990">
              <a:spcBef>
                <a:spcPts val="700"/>
              </a:spcBef>
              <a:buClr>
                <a:srgbClr val="F6BB18"/>
              </a:buClr>
              <a:tabLst/>
              <a:defRPr sz="1667">
                <a:solidFill>
                  <a:srgbClr val="0D194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715608"/>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B4E4D-3FA5-FE4D-B176-AADBC06EE69D}"/>
              </a:ext>
            </a:extLst>
          </p:cNvPr>
          <p:cNvPicPr>
            <a:picLocks noChangeAspect="1"/>
          </p:cNvPicPr>
          <p:nvPr userDrawn="1"/>
        </p:nvPicPr>
        <p:blipFill>
          <a:blip r:embed="rId2"/>
          <a:srcRect/>
          <a:stretch/>
        </p:blipFill>
        <p:spPr>
          <a:xfrm>
            <a:off x="0" y="-4654"/>
            <a:ext cx="12192000" cy="4445000"/>
          </a:xfrm>
          <a:prstGeom prst="rect">
            <a:avLst/>
          </a:prstGeom>
        </p:spPr>
      </p:pic>
      <p:pic>
        <p:nvPicPr>
          <p:cNvPr id="9" name="Picture 8">
            <a:extLst>
              <a:ext uri="{FF2B5EF4-FFF2-40B4-BE49-F238E27FC236}">
                <a16:creationId xmlns:a16="http://schemas.microsoft.com/office/drawing/2014/main" id="{18C00814-2210-F646-8D6B-175B42C77057}"/>
              </a:ext>
            </a:extLst>
          </p:cNvPr>
          <p:cNvPicPr>
            <a:picLocks noChangeAspect="1"/>
          </p:cNvPicPr>
          <p:nvPr userDrawn="1"/>
        </p:nvPicPr>
        <p:blipFill>
          <a:blip r:embed="rId3"/>
          <a:stretch>
            <a:fillRect/>
          </a:stretch>
        </p:blipFill>
        <p:spPr>
          <a:xfrm>
            <a:off x="1524000" y="2682875"/>
            <a:ext cx="9144000" cy="2895600"/>
          </a:xfrm>
          <a:prstGeom prst="rect">
            <a:avLst/>
          </a:prstGeom>
        </p:spPr>
      </p:pic>
      <p:sp>
        <p:nvSpPr>
          <p:cNvPr id="15" name="Title 1">
            <a:extLst>
              <a:ext uri="{FF2B5EF4-FFF2-40B4-BE49-F238E27FC236}">
                <a16:creationId xmlns:a16="http://schemas.microsoft.com/office/drawing/2014/main" id="{98FA3E8F-6F18-074E-8C66-56D16A10ACC4}"/>
              </a:ext>
            </a:extLst>
          </p:cNvPr>
          <p:cNvSpPr>
            <a:spLocks noGrp="1"/>
          </p:cNvSpPr>
          <p:nvPr>
            <p:ph type="ctrTitle"/>
          </p:nvPr>
        </p:nvSpPr>
        <p:spPr>
          <a:xfrm>
            <a:off x="1956816" y="3210111"/>
            <a:ext cx="8278368" cy="989730"/>
          </a:xfrm>
          <a:prstGeom prst="rect">
            <a:avLst/>
          </a:prstGeom>
        </p:spPr>
        <p:txBody>
          <a:bodyPr anchor="b">
            <a:norm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2">
            <a:extLst>
              <a:ext uri="{FF2B5EF4-FFF2-40B4-BE49-F238E27FC236}">
                <a16:creationId xmlns:a16="http://schemas.microsoft.com/office/drawing/2014/main" id="{F383CE66-9D6D-BB48-811F-483AA546DF92}"/>
              </a:ext>
            </a:extLst>
          </p:cNvPr>
          <p:cNvSpPr>
            <a:spLocks noGrp="1"/>
          </p:cNvSpPr>
          <p:nvPr>
            <p:ph type="body" sz="quarter" idx="15" hasCustomPrompt="1"/>
          </p:nvPr>
        </p:nvSpPr>
        <p:spPr>
          <a:xfrm>
            <a:off x="1956816" y="4259697"/>
            <a:ext cx="8278368" cy="437401"/>
          </a:xfrm>
          <a:prstGeom prst="rect">
            <a:avLst/>
          </a:prstGeom>
        </p:spPr>
        <p:txBody>
          <a:bodyPr/>
          <a:lstStyle>
            <a:lvl1pPr marL="0" indent="0" algn="l">
              <a:buNone/>
              <a:defRPr sz="2333">
                <a:ln>
                  <a:noFill/>
                </a:ln>
                <a:solidFill>
                  <a:schemeClr val="bg1"/>
                </a:solidFill>
                <a:latin typeface="Arial" panose="020B0604020202020204" pitchFamily="34" charset="0"/>
                <a:cs typeface="Arial" panose="020B0604020202020204" pitchFamily="34" charset="0"/>
              </a:defRPr>
            </a:lvl1pPr>
            <a:lvl3pPr marL="914363" indent="0">
              <a:buNone/>
              <a:defRPr/>
            </a:lvl3pPr>
          </a:lstStyle>
          <a:p>
            <a:pPr lvl="0"/>
            <a:r>
              <a:rPr lang="en-US"/>
              <a:t>Click to add presenter names</a:t>
            </a:r>
          </a:p>
        </p:txBody>
      </p:sp>
      <p:sp>
        <p:nvSpPr>
          <p:cNvPr id="18" name="Text Placeholder 12">
            <a:extLst>
              <a:ext uri="{FF2B5EF4-FFF2-40B4-BE49-F238E27FC236}">
                <a16:creationId xmlns:a16="http://schemas.microsoft.com/office/drawing/2014/main" id="{63E3C8C1-6D3B-BD41-B517-0B566344098F}"/>
              </a:ext>
            </a:extLst>
          </p:cNvPr>
          <p:cNvSpPr>
            <a:spLocks noGrp="1"/>
          </p:cNvSpPr>
          <p:nvPr>
            <p:ph type="body" sz="quarter" idx="16" hasCustomPrompt="1"/>
          </p:nvPr>
        </p:nvSpPr>
        <p:spPr>
          <a:xfrm>
            <a:off x="1956816" y="4759761"/>
            <a:ext cx="8278368" cy="437401"/>
          </a:xfrm>
          <a:prstGeom prst="rect">
            <a:avLst/>
          </a:prstGeom>
        </p:spPr>
        <p:txBody>
          <a:bodyPr/>
          <a:lstStyle>
            <a:lvl1pPr marL="0" indent="0" algn="l">
              <a:buNone/>
              <a:defRPr sz="2333">
                <a:ln>
                  <a:noFill/>
                </a:ln>
                <a:solidFill>
                  <a:schemeClr val="bg1"/>
                </a:solidFill>
                <a:latin typeface="Arial" panose="020B0604020202020204" pitchFamily="34" charset="0"/>
                <a:cs typeface="Arial" panose="020B0604020202020204" pitchFamily="34" charset="0"/>
              </a:defRPr>
            </a:lvl1pPr>
            <a:lvl3pPr marL="914363" indent="0">
              <a:buNone/>
              <a:defRPr/>
            </a:lvl3pPr>
          </a:lstStyle>
          <a:p>
            <a:pPr lvl="0"/>
            <a:r>
              <a:rPr lang="en-US"/>
              <a:t>Click to add date</a:t>
            </a:r>
          </a:p>
        </p:txBody>
      </p:sp>
      <p:sp>
        <p:nvSpPr>
          <p:cNvPr id="11" name="Right Triangle 10">
            <a:extLst>
              <a:ext uri="{FF2B5EF4-FFF2-40B4-BE49-F238E27FC236}">
                <a16:creationId xmlns:a16="http://schemas.microsoft.com/office/drawing/2014/main" id="{E7FAE86C-FA67-B54F-90AD-2D245C3002EA}"/>
              </a:ext>
            </a:extLst>
          </p:cNvPr>
          <p:cNvSpPr/>
          <p:nvPr userDrawn="1"/>
        </p:nvSpPr>
        <p:spPr>
          <a:xfrm flipH="1">
            <a:off x="10668000" y="3383024"/>
            <a:ext cx="1523998" cy="10573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440364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Content with 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B80124-9757-124B-BEA9-5F58737368F5}"/>
              </a:ext>
            </a:extLst>
          </p:cNvPr>
          <p:cNvSpPr>
            <a:spLocks noGrp="1"/>
          </p:cNvSpPr>
          <p:nvPr>
            <p:ph type="sldNum" sz="quarter" idx="12"/>
          </p:nvPr>
        </p:nvSpPr>
        <p:spPr>
          <a:xfrm>
            <a:off x="10668000" y="6322332"/>
            <a:ext cx="685800" cy="235982"/>
          </a:xfrm>
          <a:prstGeom prst="rect">
            <a:avLst/>
          </a:prstGeom>
        </p:spPr>
        <p:txBody>
          <a:bodyPr/>
          <a:lstStyle>
            <a:lvl1pPr algn="r">
              <a:defRPr sz="1333">
                <a:solidFill>
                  <a:srgbClr val="AAAAAA"/>
                </a:solidFill>
                <a:latin typeface="Arial" panose="020B0604020202020204" pitchFamily="34" charset="0"/>
                <a:cs typeface="Arial" panose="020B0604020202020204" pitchFamily="34" charset="0"/>
              </a:defRPr>
            </a:lvl1pPr>
          </a:lstStyle>
          <a:p>
            <a:fld id="{FA33B66F-D2D0-624D-B78A-ECEBE6880185}" type="slidenum">
              <a:rPr lang="en-US" smtClean="0"/>
              <a:pPr/>
              <a:t>‹#›</a:t>
            </a:fld>
            <a:endParaRPr lang="en-US"/>
          </a:p>
        </p:txBody>
      </p:sp>
      <p:sp>
        <p:nvSpPr>
          <p:cNvPr id="8" name="Picture Placeholder 4">
            <a:extLst>
              <a:ext uri="{FF2B5EF4-FFF2-40B4-BE49-F238E27FC236}">
                <a16:creationId xmlns:a16="http://schemas.microsoft.com/office/drawing/2014/main" id="{7AC9134F-8187-8445-BAAC-5507E5ABFAC5}"/>
              </a:ext>
            </a:extLst>
          </p:cNvPr>
          <p:cNvSpPr>
            <a:spLocks noGrp="1"/>
          </p:cNvSpPr>
          <p:nvPr>
            <p:ph type="pic" sz="quarter" idx="13"/>
          </p:nvPr>
        </p:nvSpPr>
        <p:spPr>
          <a:xfrm>
            <a:off x="6357938" y="1380654"/>
            <a:ext cx="4995862" cy="4172138"/>
          </a:xfrm>
          <a:prstGeom prst="rect">
            <a:avLst/>
          </a:prstGeom>
        </p:spPr>
        <p:txBody>
          <a:bodyPr/>
          <a:lstStyle/>
          <a:p>
            <a:endParaRPr lang="en-US"/>
          </a:p>
        </p:txBody>
      </p:sp>
      <p:sp>
        <p:nvSpPr>
          <p:cNvPr id="10" name="Title 1">
            <a:extLst>
              <a:ext uri="{FF2B5EF4-FFF2-40B4-BE49-F238E27FC236}">
                <a16:creationId xmlns:a16="http://schemas.microsoft.com/office/drawing/2014/main" id="{6A180414-C216-7A4A-AA25-6B053F64429A}"/>
              </a:ext>
            </a:extLst>
          </p:cNvPr>
          <p:cNvSpPr>
            <a:spLocks noGrp="1"/>
          </p:cNvSpPr>
          <p:nvPr>
            <p:ph type="title"/>
          </p:nvPr>
        </p:nvSpPr>
        <p:spPr>
          <a:xfrm>
            <a:off x="838200" y="630940"/>
            <a:ext cx="10515600" cy="618836"/>
          </a:xfrm>
          <a:prstGeom prst="rect">
            <a:avLst/>
          </a:prstGeom>
        </p:spPr>
        <p:txBody>
          <a:bodyPr>
            <a:normAutofit/>
          </a:bodyPr>
          <a:lstStyle>
            <a:lvl1pPr>
              <a:defRPr sz="3667" b="1" i="0">
                <a:solidFill>
                  <a:srgbClr val="0D1941"/>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6BD10704-AAEE-A54E-9DED-32B12C9A998C}"/>
              </a:ext>
            </a:extLst>
          </p:cNvPr>
          <p:cNvSpPr>
            <a:spLocks noGrp="1"/>
          </p:cNvSpPr>
          <p:nvPr>
            <p:ph idx="1"/>
          </p:nvPr>
        </p:nvSpPr>
        <p:spPr>
          <a:xfrm>
            <a:off x="838200" y="1380654"/>
            <a:ext cx="4995862" cy="4172138"/>
          </a:xfrm>
          <a:prstGeom prst="rect">
            <a:avLst/>
          </a:prstGeom>
        </p:spPr>
        <p:txBody>
          <a:bodyPr/>
          <a:lstStyle>
            <a:lvl1pPr marL="471469" indent="-228591">
              <a:spcBef>
                <a:spcPts val="700"/>
              </a:spcBef>
              <a:buClr>
                <a:srgbClr val="25B3E3"/>
              </a:buClr>
              <a:tabLst/>
              <a:defRPr sz="2333">
                <a:solidFill>
                  <a:srgbClr val="0D1941"/>
                </a:solidFill>
                <a:latin typeface="Arial" panose="020B0604020202020204" pitchFamily="34" charset="0"/>
                <a:cs typeface="Arial" panose="020B0604020202020204" pitchFamily="34" charset="0"/>
              </a:defRPr>
            </a:lvl1pPr>
            <a:lvl2pPr marL="749270" indent="-230179">
              <a:spcBef>
                <a:spcPts val="700"/>
              </a:spcBef>
              <a:buClr>
                <a:srgbClr val="F6BB18"/>
              </a:buClr>
              <a:tabLst/>
              <a:defRPr sz="2000">
                <a:solidFill>
                  <a:srgbClr val="0D1941"/>
                </a:solidFill>
                <a:latin typeface="Arial" panose="020B0604020202020204" pitchFamily="34" charset="0"/>
                <a:cs typeface="Arial" panose="020B0604020202020204" pitchFamily="34" charset="0"/>
              </a:defRPr>
            </a:lvl2pPr>
            <a:lvl3pPr marL="979449" indent="-230179">
              <a:spcBef>
                <a:spcPts val="700"/>
              </a:spcBef>
              <a:buClr>
                <a:srgbClr val="23B693"/>
              </a:buClr>
              <a:tabLst/>
              <a:defRPr sz="2000">
                <a:solidFill>
                  <a:srgbClr val="0D1941"/>
                </a:solidFill>
                <a:latin typeface="Arial" panose="020B0604020202020204" pitchFamily="34" charset="0"/>
                <a:cs typeface="Arial" panose="020B0604020202020204" pitchFamily="34" charset="0"/>
              </a:defRPr>
            </a:lvl3pPr>
            <a:lvl4pPr marL="1257250" indent="-230179">
              <a:spcBef>
                <a:spcPts val="700"/>
              </a:spcBef>
              <a:buClr>
                <a:srgbClr val="25B3E3"/>
              </a:buClr>
              <a:tabLst/>
              <a:defRPr sz="1667">
                <a:solidFill>
                  <a:srgbClr val="0D1941"/>
                </a:solidFill>
                <a:latin typeface="Arial" panose="020B0604020202020204" pitchFamily="34" charset="0"/>
                <a:cs typeface="Arial" panose="020B0604020202020204" pitchFamily="34" charset="0"/>
              </a:defRPr>
            </a:lvl4pPr>
            <a:lvl5pPr marL="1547751" indent="-253990">
              <a:spcBef>
                <a:spcPts val="700"/>
              </a:spcBef>
              <a:buClr>
                <a:srgbClr val="F6BB18"/>
              </a:buClr>
              <a:tabLst/>
              <a:defRPr sz="1667">
                <a:solidFill>
                  <a:srgbClr val="0D194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916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2D07-7C47-4BBA-B892-490D293FC4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141770-D793-4733-891A-E759989EE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741BAF-C0A3-4E8B-A379-4E65F8DC1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E9A72B-396C-4434-832A-E30E51099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67DA07-5D61-45D8-80B2-077D670D7E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06E6A-D2BD-4D69-8627-31FDDB95AC34}"/>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8" name="Footer Placeholder 7">
            <a:extLst>
              <a:ext uri="{FF2B5EF4-FFF2-40B4-BE49-F238E27FC236}">
                <a16:creationId xmlns:a16="http://schemas.microsoft.com/office/drawing/2014/main" id="{37A3666B-5DEE-406D-B866-E4DC870935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CC5681-1211-4E51-B4A6-2755AEEE911E}"/>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5770844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hart only">
    <p:spTree>
      <p:nvGrpSpPr>
        <p:cNvPr id="1" name=""/>
        <p:cNvGrpSpPr/>
        <p:nvPr/>
      </p:nvGrpSpPr>
      <p:grpSpPr>
        <a:xfrm>
          <a:off x="0" y="0"/>
          <a:ext cx="0" cy="0"/>
          <a:chOff x="0" y="0"/>
          <a:chExt cx="0" cy="0"/>
        </a:xfrm>
      </p:grpSpPr>
      <p:sp>
        <p:nvSpPr>
          <p:cNvPr id="17" name="Slide Number Placeholder 3"/>
          <p:cNvSpPr>
            <a:spLocks noGrp="1"/>
          </p:cNvSpPr>
          <p:nvPr>
            <p:ph type="sldNum" sz="quarter" idx="18"/>
          </p:nvPr>
        </p:nvSpPr>
        <p:spPr>
          <a:xfrm>
            <a:off x="10810932" y="6255794"/>
            <a:ext cx="913481" cy="446432"/>
          </a:xfrm>
          <a:prstGeom prst="rect">
            <a:avLst/>
          </a:prstGeom>
        </p:spPr>
        <p:txBody>
          <a:bodyPr lIns="0" tIns="0" rIns="0" bIns="0" anchor="ctr"/>
          <a:lstStyle>
            <a:lvl1pPr algn="r">
              <a:defRPr sz="1400">
                <a:solidFill>
                  <a:schemeClr val="tx1"/>
                </a:solidFill>
                <a:latin typeface="Verdana"/>
                <a:cs typeface="Verdana"/>
              </a:defRPr>
            </a:lvl1pPr>
          </a:lstStyle>
          <a:p>
            <a:fld id="{7391EDBC-5481-E248-9D04-B6CCC7FAB9E3}" type="slidenum">
              <a:rPr lang="en-US" smtClean="0"/>
              <a:pPr/>
              <a:t>‹#›</a:t>
            </a:fld>
            <a:endParaRPr lang="en-US"/>
          </a:p>
        </p:txBody>
      </p:sp>
      <p:sp>
        <p:nvSpPr>
          <p:cNvPr id="4" name="Chart Placeholder 2" descr="Chart"/>
          <p:cNvSpPr>
            <a:spLocks noGrp="1"/>
          </p:cNvSpPr>
          <p:nvPr>
            <p:ph type="chart" sz="quarter" idx="16" hasCustomPrompt="1"/>
          </p:nvPr>
        </p:nvSpPr>
        <p:spPr>
          <a:xfrm>
            <a:off x="493776" y="1572768"/>
            <a:ext cx="11204448" cy="3685032"/>
          </a:xfrm>
          <a:prstGeom prst="rect">
            <a:avLst/>
          </a:prstGeom>
        </p:spPr>
        <p:txBody>
          <a:bodyPr>
            <a:normAutofit/>
          </a:bodyPr>
          <a:lstStyle>
            <a:lvl1pPr marL="0" indent="0">
              <a:buNone/>
              <a:defRPr sz="2400">
                <a:latin typeface="Verdana"/>
                <a:cs typeface="Verdana"/>
              </a:defRPr>
            </a:lvl1pPr>
          </a:lstStyle>
          <a:p>
            <a:r>
              <a:rPr lang="en-US"/>
              <a:t>Click to add chart</a:t>
            </a:r>
          </a:p>
        </p:txBody>
      </p:sp>
      <p:sp>
        <p:nvSpPr>
          <p:cNvPr id="6" name="Title 1"/>
          <p:cNvSpPr>
            <a:spLocks noGrp="1"/>
          </p:cNvSpPr>
          <p:nvPr>
            <p:ph type="title" hasCustomPrompt="1"/>
          </p:nvPr>
        </p:nvSpPr>
        <p:spPr>
          <a:xfrm>
            <a:off x="999347" y="131762"/>
            <a:ext cx="8025981" cy="797628"/>
          </a:xfrm>
          <a:prstGeom prst="rect">
            <a:avLst/>
          </a:prstGeom>
        </p:spPr>
        <p:txBody>
          <a:bodyPr vert="horz" lIns="91440" tIns="45720" rIns="91440" bIns="45720" anchor="ctr" anchorCtr="0"/>
          <a:lstStyle>
            <a:lvl1pPr algn="l">
              <a:defRPr sz="2400">
                <a:solidFill>
                  <a:schemeClr val="bg1"/>
                </a:solidFill>
                <a:latin typeface="Verdana" charset="0"/>
                <a:ea typeface="Verdana" charset="0"/>
                <a:cs typeface="Verdana" charset="0"/>
              </a:defRPr>
            </a:lvl1pPr>
          </a:lstStyle>
          <a:p>
            <a:r>
              <a:rPr lang="en-US"/>
              <a:t>Click to add slide header</a:t>
            </a:r>
          </a:p>
        </p:txBody>
      </p:sp>
      <p:sp>
        <p:nvSpPr>
          <p:cNvPr id="8" name="Picture Placeholder 2" descr="Partner organization logo"/>
          <p:cNvSpPr>
            <a:spLocks noGrp="1"/>
          </p:cNvSpPr>
          <p:nvPr>
            <p:ph type="pic" sz="quarter" idx="21" hasCustomPrompt="1"/>
          </p:nvPr>
        </p:nvSpPr>
        <p:spPr>
          <a:xfrm>
            <a:off x="5539947" y="6144874"/>
            <a:ext cx="2181536" cy="621792"/>
          </a:xfrm>
          <a:prstGeom prst="rect">
            <a:avLst/>
          </a:prstGeom>
        </p:spPr>
        <p:txBody>
          <a:bodyPr vert="horz" anchor="ctr"/>
          <a:lstStyle>
            <a:lvl1pPr marL="0" indent="0" algn="ctr">
              <a:buNone/>
              <a:defRPr sz="1400"/>
            </a:lvl1pPr>
          </a:lstStyle>
          <a:p>
            <a:r>
              <a:rPr lang="en-US"/>
              <a:t>Insert partner organization logo</a:t>
            </a:r>
          </a:p>
        </p:txBody>
      </p:sp>
    </p:spTree>
    <p:extLst>
      <p:ext uri="{BB962C8B-B14F-4D97-AF65-F5344CB8AC3E}">
        <p14:creationId xmlns:p14="http://schemas.microsoft.com/office/powerpoint/2010/main" val="942951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539" y="-46287"/>
            <a:ext cx="12192000" cy="5751576"/>
          </a:xfrm>
          <a:prstGeom prst="rect">
            <a:avLst/>
          </a:prstGeom>
          <a:solidFill>
            <a:srgbClr val="18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5008" y="1020763"/>
            <a:ext cx="7397496" cy="2395728"/>
          </a:xfrm>
        </p:spPr>
        <p:txBody>
          <a:bodyPr anchor="t">
            <a:normAutofit/>
          </a:bodyPr>
          <a:lstStyle>
            <a:lvl1pPr algn="l" defTabSz="914400" rtl="0" eaLnBrk="1" latinLnBrk="0" hangingPunct="1">
              <a:lnSpc>
                <a:spcPct val="90000"/>
              </a:lnSpc>
              <a:spcBef>
                <a:spcPct val="0"/>
              </a:spcBef>
              <a:buNone/>
              <a:defRPr lang="en-US" sz="5400" b="1" kern="1200" dirty="0">
                <a:solidFill>
                  <a:srgbClr val="FCAF10"/>
                </a:solidFill>
                <a:effectLst/>
                <a:latin typeface="+mn-lt"/>
                <a:ea typeface="+mj-ea"/>
                <a:cs typeface="+mj-cs"/>
              </a:defRPr>
            </a:lvl1pPr>
          </a:lstStyle>
          <a:p>
            <a:r>
              <a:rPr lang="en-US"/>
              <a:t>Click to edit Master title style</a:t>
            </a:r>
          </a:p>
        </p:txBody>
      </p:sp>
      <p:sp>
        <p:nvSpPr>
          <p:cNvPr id="7" name="Slide Number Placeholder 6"/>
          <p:cNvSpPr>
            <a:spLocks noGrp="1"/>
          </p:cNvSpPr>
          <p:nvPr>
            <p:ph type="sldNum" sz="quarter" idx="10"/>
          </p:nvPr>
        </p:nvSpPr>
        <p:spPr/>
        <p:txBody>
          <a:bodyPr/>
          <a:lstStyle>
            <a:lvl1pPr>
              <a:defRPr>
                <a:solidFill>
                  <a:schemeClr val="bg1"/>
                </a:solidFill>
              </a:defRPr>
            </a:lvl1pPr>
          </a:lstStyle>
          <a:p>
            <a:fld id="{7E144BFB-579A-4B4B-9BF5-420708BFA4F7}" type="slidenum">
              <a:rPr lang="en-US" smtClean="0"/>
              <a:pPr/>
              <a:t>‹#›</a:t>
            </a:fld>
            <a:endParaRPr lang="en-US"/>
          </a:p>
        </p:txBody>
      </p:sp>
      <p:cxnSp>
        <p:nvCxnSpPr>
          <p:cNvPr id="9" name="Straight Connector 8"/>
          <p:cNvCxnSpPr/>
          <p:nvPr userDrawn="1"/>
        </p:nvCxnSpPr>
        <p:spPr>
          <a:xfrm>
            <a:off x="-14701" y="5705289"/>
            <a:ext cx="12207240" cy="0"/>
          </a:xfrm>
          <a:prstGeom prst="line">
            <a:avLst/>
          </a:prstGeom>
          <a:ln w="127000">
            <a:solidFill>
              <a:srgbClr val="FDAE17"/>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9955" y="1309107"/>
            <a:ext cx="3263884" cy="3269630"/>
          </a:xfrm>
          <a:prstGeom prst="rect">
            <a:avLst/>
          </a:prstGeom>
          <a:effectLst/>
        </p:spPr>
      </p:pic>
      <p:sp>
        <p:nvSpPr>
          <p:cNvPr id="17" name="Subtitle 2"/>
          <p:cNvSpPr txBox="1">
            <a:spLocks/>
          </p:cNvSpPr>
          <p:nvPr userDrawn="1"/>
        </p:nvSpPr>
        <p:spPr>
          <a:xfrm>
            <a:off x="445008" y="4998623"/>
            <a:ext cx="7397496" cy="32918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85394"/>
              </a:buClr>
              <a:buFont typeface="Arial" panose="020B0604020202020204" pitchFamily="34" charset="0"/>
              <a:buNone/>
              <a:defRPr lang="en-US" sz="2400" kern="1200" baseline="0" dirty="0" smtClean="0">
                <a:solidFill>
                  <a:schemeClr val="bg1"/>
                </a:solidFill>
                <a:latin typeface="+mn-lt"/>
                <a:ea typeface="+mn-ea"/>
                <a:cs typeface="+mn-cs"/>
              </a:defRPr>
            </a:lvl1pPr>
            <a:lvl2pPr marL="457200" indent="0" algn="ctr" defTabSz="914400" rtl="0" eaLnBrk="1" latinLnBrk="0" hangingPunct="1">
              <a:lnSpc>
                <a:spcPct val="90000"/>
              </a:lnSpc>
              <a:spcBef>
                <a:spcPts val="1000"/>
              </a:spcBef>
              <a:buClr>
                <a:srgbClr val="185394"/>
              </a:buClr>
              <a:buFont typeface="Calibri" panose="020F050202020403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1000"/>
              </a:spcBef>
              <a:buClr>
                <a:srgbClr val="185394"/>
              </a:buClr>
              <a:buFont typeface="Calibri" panose="020F050202020403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1000"/>
              </a:spcBef>
              <a:buClr>
                <a:srgbClr val="185394"/>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1000"/>
              </a:spcBef>
              <a:buClr>
                <a:srgbClr val="185394"/>
              </a:buClr>
              <a:buFont typeface="Calibri" panose="020F050202020403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b="0">
                <a:latin typeface="Calibri" panose="020F0502020204030204" pitchFamily="34" charset="0"/>
                <a:cs typeface="Calibri" panose="020F0502020204030204" pitchFamily="34" charset="0"/>
              </a:rPr>
              <a:t>U.S.</a:t>
            </a:r>
            <a:r>
              <a:rPr lang="en-US" sz="2400" b="0" baseline="0">
                <a:latin typeface="Calibri" panose="020F0502020204030204" pitchFamily="34" charset="0"/>
                <a:cs typeface="Calibri" panose="020F0502020204030204" pitchFamily="34" charset="0"/>
              </a:rPr>
              <a:t> Department of Health and Human Services</a:t>
            </a:r>
          </a:p>
        </p:txBody>
      </p:sp>
      <p:sp>
        <p:nvSpPr>
          <p:cNvPr id="5" name="Text Placeholder 4"/>
          <p:cNvSpPr>
            <a:spLocks noGrp="1"/>
          </p:cNvSpPr>
          <p:nvPr>
            <p:ph type="body" sz="quarter" idx="11" hasCustomPrompt="1"/>
          </p:nvPr>
        </p:nvSpPr>
        <p:spPr>
          <a:xfrm>
            <a:off x="444754" y="4583817"/>
            <a:ext cx="7397750" cy="325679"/>
          </a:xfrm>
        </p:spPr>
        <p:txBody>
          <a:bodyPr anchor="ctr">
            <a:noAutofit/>
          </a:bodyPr>
          <a:lstStyle>
            <a:lvl1pPr marL="0" indent="0">
              <a:buNone/>
              <a:defRPr sz="2400" baseline="0">
                <a:solidFill>
                  <a:schemeClr val="bg1"/>
                </a:solidFill>
                <a:latin typeface="+mn-lt"/>
              </a:defRPr>
            </a:lvl1pPr>
          </a:lstStyle>
          <a:p>
            <a:pPr lvl="0"/>
            <a:r>
              <a:rPr lang="en-US"/>
              <a:t>Click to add date</a:t>
            </a:r>
          </a:p>
        </p:txBody>
      </p:sp>
      <p:sp>
        <p:nvSpPr>
          <p:cNvPr id="6" name="Footer Placeholder 5"/>
          <p:cNvSpPr>
            <a:spLocks noGrp="1"/>
          </p:cNvSpPr>
          <p:nvPr>
            <p:ph type="ftr" sz="quarter" idx="12"/>
          </p:nvPr>
        </p:nvSpPr>
        <p:spPr/>
        <p:txBody>
          <a:bodyPr/>
          <a:lstStyle/>
          <a:p>
            <a:r>
              <a:rPr lang="en-US"/>
              <a:t>Do Not Distribute Outside HHS</a:t>
            </a:r>
          </a:p>
        </p:txBody>
      </p:sp>
      <p:sp>
        <p:nvSpPr>
          <p:cNvPr id="19" name="Text Placeholder 18"/>
          <p:cNvSpPr>
            <a:spLocks noGrp="1"/>
          </p:cNvSpPr>
          <p:nvPr>
            <p:ph type="body" sz="quarter" idx="13" hasCustomPrompt="1"/>
          </p:nvPr>
        </p:nvSpPr>
        <p:spPr>
          <a:xfrm>
            <a:off x="443578" y="3662840"/>
            <a:ext cx="7397750" cy="831850"/>
          </a:xfrm>
        </p:spPr>
        <p:txBody>
          <a:bodyPr anchor="b"/>
          <a:lstStyle>
            <a:lvl1pPr marL="0" indent="0">
              <a:buNone/>
              <a:defRPr b="1" baseline="0">
                <a:solidFill>
                  <a:schemeClr val="bg1"/>
                </a:solidFill>
              </a:defRPr>
            </a:lvl1pPr>
          </a:lstStyle>
          <a:p>
            <a:pPr lvl="0"/>
            <a:r>
              <a:rPr lang="en-US"/>
              <a:t>Click to add presenter name(s) and/or presentation site</a:t>
            </a:r>
          </a:p>
        </p:txBody>
      </p:sp>
      <p:pic>
        <p:nvPicPr>
          <p:cNvPr id="16" name="Picture 15">
            <a:extLst>
              <a:ext uri="{FF2B5EF4-FFF2-40B4-BE49-F238E27FC236}">
                <a16:creationId xmlns:a16="http://schemas.microsoft.com/office/drawing/2014/main" id="{EDB543EC-A6D5-4142-815E-C7191B6637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126" y="6026850"/>
            <a:ext cx="573569" cy="573569"/>
          </a:xfrm>
          <a:prstGeom prst="rect">
            <a:avLst/>
          </a:prstGeom>
        </p:spPr>
      </p:pic>
    </p:spTree>
    <p:extLst>
      <p:ext uri="{BB962C8B-B14F-4D97-AF65-F5344CB8AC3E}">
        <p14:creationId xmlns:p14="http://schemas.microsoft.com/office/powerpoint/2010/main" val="11024577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A18979-1C99-AD49-856D-BD2B5CC37573}"/>
              </a:ext>
            </a:extLst>
          </p:cNvPr>
          <p:cNvSpPr/>
          <p:nvPr userDrawn="1"/>
        </p:nvSpPr>
        <p:spPr>
          <a:xfrm>
            <a:off x="-1" y="-17280"/>
            <a:ext cx="12192001" cy="1340471"/>
          </a:xfrm>
          <a:prstGeom prst="rect">
            <a:avLst/>
          </a:prstGeom>
          <a:solidFill>
            <a:srgbClr val="18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5080" y="1352710"/>
            <a:ext cx="12207240" cy="0"/>
          </a:xfrm>
          <a:prstGeom prst="line">
            <a:avLst/>
          </a:prstGeom>
          <a:ln w="76200">
            <a:solidFill>
              <a:srgbClr val="FDAE17"/>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32861" y="207302"/>
            <a:ext cx="10917534" cy="1024128"/>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641603" y="1547772"/>
            <a:ext cx="10908792" cy="430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Do Not Distribute Outside HHS</a:t>
            </a:r>
          </a:p>
        </p:txBody>
      </p:sp>
      <p:sp>
        <p:nvSpPr>
          <p:cNvPr id="9" name="Slide Number Placeholder 6"/>
          <p:cNvSpPr>
            <a:spLocks noGrp="1"/>
          </p:cNvSpPr>
          <p:nvPr>
            <p:ph type="sldNum" sz="quarter" idx="10"/>
          </p:nvPr>
        </p:nvSpPr>
        <p:spPr>
          <a:xfrm>
            <a:off x="11241785" y="6153436"/>
            <a:ext cx="320040" cy="320040"/>
          </a:xfrm>
        </p:spPr>
        <p:txBody>
          <a:bodyPr/>
          <a:lstStyle>
            <a:lvl1pPr>
              <a:defRPr>
                <a:solidFill>
                  <a:schemeClr val="bg1"/>
                </a:solidFill>
              </a:defRPr>
            </a:lvl1pPr>
          </a:lstStyle>
          <a:p>
            <a:fld id="{7E144BFB-579A-4B4B-9BF5-420708BFA4F7}" type="slidenum">
              <a:rPr lang="en-US" smtClean="0"/>
              <a:pPr/>
              <a:t>‹#›</a:t>
            </a:fld>
            <a:endParaRPr lang="en-US"/>
          </a:p>
        </p:txBody>
      </p:sp>
    </p:spTree>
    <p:extLst>
      <p:ext uri="{BB962C8B-B14F-4D97-AF65-F5344CB8AC3E}">
        <p14:creationId xmlns:p14="http://schemas.microsoft.com/office/powerpoint/2010/main" val="15113257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545420"/>
            <a:ext cx="9473184" cy="2852737"/>
          </a:xfrm>
        </p:spPr>
        <p:txBody>
          <a:bodyPr anchor="b">
            <a:normAutofit/>
          </a:bodyPr>
          <a:lstStyle>
            <a:lvl1pPr>
              <a:defRPr sz="4800">
                <a:solidFill>
                  <a:srgbClr val="185394"/>
                </a:solidFill>
              </a:defRPr>
            </a:lvl1pPr>
          </a:lstStyle>
          <a:p>
            <a:r>
              <a:rPr lang="en-US"/>
              <a:t>Click to edit Master title style</a:t>
            </a:r>
          </a:p>
        </p:txBody>
      </p:sp>
      <p:sp>
        <p:nvSpPr>
          <p:cNvPr id="3" name="Text Placeholder 2"/>
          <p:cNvSpPr>
            <a:spLocks noGrp="1"/>
          </p:cNvSpPr>
          <p:nvPr>
            <p:ph type="body" idx="1"/>
          </p:nvPr>
        </p:nvSpPr>
        <p:spPr>
          <a:xfrm>
            <a:off x="831850" y="4589463"/>
            <a:ext cx="9473184" cy="851337"/>
          </a:xfrm>
        </p:spPr>
        <p:txBody>
          <a:bodyPr/>
          <a:lstStyle>
            <a:lvl1pPr marL="0" indent="0">
              <a:buNone/>
              <a:defRPr sz="2400" b="1">
                <a:solidFill>
                  <a:srgbClr val="18539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1"/>
            <a:r>
              <a:rPr lang="en-US"/>
              <a:t>Second level</a:t>
            </a:r>
          </a:p>
        </p:txBody>
      </p:sp>
      <p:sp>
        <p:nvSpPr>
          <p:cNvPr id="7" name="Footer Placeholder 6"/>
          <p:cNvSpPr>
            <a:spLocks noGrp="1"/>
          </p:cNvSpPr>
          <p:nvPr>
            <p:ph type="ftr" sz="quarter" idx="10"/>
          </p:nvPr>
        </p:nvSpPr>
        <p:spPr/>
        <p:txBody>
          <a:bodyPr/>
          <a:lstStyle/>
          <a:p>
            <a:r>
              <a:rPr lang="en-US"/>
              <a:t>Do Not Distribute Outside HHS</a:t>
            </a:r>
          </a:p>
        </p:txBody>
      </p:sp>
      <p:sp>
        <p:nvSpPr>
          <p:cNvPr id="8" name="Slide Number Placeholder 7"/>
          <p:cNvSpPr>
            <a:spLocks noGrp="1"/>
          </p:cNvSpPr>
          <p:nvPr>
            <p:ph type="sldNum" sz="quarter" idx="11"/>
          </p:nvPr>
        </p:nvSpPr>
        <p:spPr/>
        <p:txBody>
          <a:bodyPr/>
          <a:lstStyle/>
          <a:p>
            <a:fld id="{7E144BFB-579A-4B4B-9BF5-420708BFA4F7}" type="slidenum">
              <a:rPr lang="en-US" smtClean="0"/>
              <a:pPr/>
              <a:t>‹#›</a:t>
            </a:fld>
            <a:endParaRPr lang="en-US"/>
          </a:p>
        </p:txBody>
      </p:sp>
      <p:cxnSp>
        <p:nvCxnSpPr>
          <p:cNvPr id="9" name="Straight Connector 8"/>
          <p:cNvCxnSpPr/>
          <p:nvPr userDrawn="1"/>
        </p:nvCxnSpPr>
        <p:spPr>
          <a:xfrm>
            <a:off x="-16192" y="5705289"/>
            <a:ext cx="12252960" cy="0"/>
          </a:xfrm>
          <a:prstGeom prst="line">
            <a:avLst/>
          </a:prstGeom>
          <a:ln w="127000">
            <a:solidFill>
              <a:srgbClr val="FBAE17"/>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26" y="6026850"/>
            <a:ext cx="573569" cy="573569"/>
          </a:xfrm>
          <a:prstGeom prst="rect">
            <a:avLst/>
          </a:prstGeom>
        </p:spPr>
      </p:pic>
    </p:spTree>
    <p:extLst>
      <p:ext uri="{BB962C8B-B14F-4D97-AF65-F5344CB8AC3E}">
        <p14:creationId xmlns:p14="http://schemas.microsoft.com/office/powerpoint/2010/main" val="20886824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p:txBody>
          <a:bodyPr/>
          <a:lstStyle/>
          <a:p>
            <a:r>
              <a:rPr lang="en-US"/>
              <a:t>Do Not Distribute Outside HHS</a:t>
            </a:r>
          </a:p>
        </p:txBody>
      </p:sp>
      <p:sp>
        <p:nvSpPr>
          <p:cNvPr id="7" name="Slide Number Placeholder 6"/>
          <p:cNvSpPr>
            <a:spLocks noGrp="1"/>
          </p:cNvSpPr>
          <p:nvPr>
            <p:ph type="sldNum" sz="quarter" idx="11"/>
          </p:nvPr>
        </p:nvSpPr>
        <p:spPr/>
        <p:txBody>
          <a:bodyPr/>
          <a:lstStyle/>
          <a:p>
            <a:fld id="{7E144BFB-579A-4B4B-9BF5-420708BFA4F7}" type="slidenum">
              <a:rPr lang="en-US" smtClean="0"/>
              <a:pPr/>
              <a:t>‹#›</a:t>
            </a:fld>
            <a:endParaRPr lang="en-US"/>
          </a:p>
        </p:txBody>
      </p:sp>
    </p:spTree>
    <p:extLst>
      <p:ext uri="{BB962C8B-B14F-4D97-AF65-F5344CB8AC3E}">
        <p14:creationId xmlns:p14="http://schemas.microsoft.com/office/powerpoint/2010/main" val="14676343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with Logos">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Do Not Distribute Outside HHS</a:t>
            </a:r>
          </a:p>
        </p:txBody>
      </p:sp>
      <p:sp>
        <p:nvSpPr>
          <p:cNvPr id="6" name="Slide Number Placeholder 5"/>
          <p:cNvSpPr>
            <a:spLocks noGrp="1"/>
          </p:cNvSpPr>
          <p:nvPr>
            <p:ph type="sldNum" sz="quarter" idx="11"/>
          </p:nvPr>
        </p:nvSpPr>
        <p:spPr/>
        <p:txBody>
          <a:bodyPr/>
          <a:lstStyle/>
          <a:p>
            <a:fld id="{7E144BFB-579A-4B4B-9BF5-420708BFA4F7}" type="slidenum">
              <a:rPr lang="en-US" smtClean="0"/>
              <a:pPr/>
              <a:t>‹#›</a:t>
            </a:fld>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126" y="6026850"/>
            <a:ext cx="573569" cy="573569"/>
          </a:xfrm>
          <a:prstGeom prst="rect">
            <a:avLst/>
          </a:prstGeom>
        </p:spPr>
      </p:pic>
    </p:spTree>
    <p:extLst>
      <p:ext uri="{BB962C8B-B14F-4D97-AF65-F5344CB8AC3E}">
        <p14:creationId xmlns:p14="http://schemas.microsoft.com/office/powerpoint/2010/main" val="2104410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ank without Logos">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a:t>Do Not Distribute Outside HHS</a:t>
            </a:r>
          </a:p>
        </p:txBody>
      </p:sp>
      <p:sp>
        <p:nvSpPr>
          <p:cNvPr id="16" name="Slide Number Placeholder 15"/>
          <p:cNvSpPr>
            <a:spLocks noGrp="1"/>
          </p:cNvSpPr>
          <p:nvPr>
            <p:ph type="sldNum" sz="quarter" idx="11"/>
          </p:nvPr>
        </p:nvSpPr>
        <p:spPr/>
        <p:txBody>
          <a:bodyPr/>
          <a:lstStyle/>
          <a:p>
            <a:fld id="{7E144BFB-579A-4B4B-9BF5-420708BFA4F7}" type="slidenum">
              <a:rPr lang="en-US" smtClean="0"/>
              <a:pPr/>
              <a:t>‹#›</a:t>
            </a:fld>
            <a:endParaRPr lang="en-US"/>
          </a:p>
        </p:txBody>
      </p:sp>
    </p:spTree>
    <p:extLst>
      <p:ext uri="{BB962C8B-B14F-4D97-AF65-F5344CB8AC3E}">
        <p14:creationId xmlns:p14="http://schemas.microsoft.com/office/powerpoint/2010/main" val="1103475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sclaimer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E144BFB-579A-4B4B-9BF5-420708BFA4F7}" type="slidenum">
              <a:rPr lang="en-US" smtClean="0"/>
              <a:pPr/>
              <a:t>‹#›</a:t>
            </a:fld>
            <a:endParaRPr lang="en-US"/>
          </a:p>
        </p:txBody>
      </p:sp>
      <p:sp>
        <p:nvSpPr>
          <p:cNvPr id="4" name="Footer Placeholder 3"/>
          <p:cNvSpPr>
            <a:spLocks noGrp="1"/>
          </p:cNvSpPr>
          <p:nvPr>
            <p:ph type="ftr" sz="quarter" idx="11"/>
          </p:nvPr>
        </p:nvSpPr>
        <p:spPr/>
        <p:txBody>
          <a:bodyPr/>
          <a:lstStyle/>
          <a:p>
            <a:r>
              <a:rPr lang="en-US"/>
              <a:t>Do Not Distribute Outside HHS</a:t>
            </a:r>
          </a:p>
        </p:txBody>
      </p:sp>
      <p:sp>
        <p:nvSpPr>
          <p:cNvPr id="8" name="Content Placeholder 2">
            <a:extLst>
              <a:ext uri="{FF2B5EF4-FFF2-40B4-BE49-F238E27FC236}">
                <a16:creationId xmlns:a16="http://schemas.microsoft.com/office/drawing/2014/main" id="{04463688-DAFC-164A-B212-E04ED42AB6A6}"/>
              </a:ext>
            </a:extLst>
          </p:cNvPr>
          <p:cNvSpPr txBox="1">
            <a:spLocks/>
          </p:cNvSpPr>
          <p:nvPr userDrawn="1"/>
        </p:nvSpPr>
        <p:spPr>
          <a:xfrm>
            <a:off x="614855" y="1859336"/>
            <a:ext cx="10810432" cy="41020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85394"/>
              </a:buClr>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The findings and conclusions in this presentation are those of the author(s) and do not necessarily represent the official position of the U.S. Department of Health and Human Services.</a:t>
            </a:r>
          </a:p>
        </p:txBody>
      </p:sp>
      <p:sp>
        <p:nvSpPr>
          <p:cNvPr id="11" name="Title 1">
            <a:extLst>
              <a:ext uri="{FF2B5EF4-FFF2-40B4-BE49-F238E27FC236}">
                <a16:creationId xmlns:a16="http://schemas.microsoft.com/office/drawing/2014/main" id="{5ABB2F6F-8D84-F546-85B3-F9D349999853}"/>
              </a:ext>
            </a:extLst>
          </p:cNvPr>
          <p:cNvSpPr txBox="1">
            <a:spLocks/>
          </p:cNvSpPr>
          <p:nvPr userDrawn="1"/>
        </p:nvSpPr>
        <p:spPr>
          <a:xfrm>
            <a:off x="614855" y="196616"/>
            <a:ext cx="10917936" cy="1025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200" b="1" i="0" u="none" strike="noStrike" kern="1200" cap="none" spc="0" normalizeH="0" baseline="0" noProof="0">
                <a:ln>
                  <a:noFill/>
                </a:ln>
                <a:solidFill>
                  <a:sysClr val="window" lastClr="FFFFFF"/>
                </a:solidFill>
                <a:effectLst/>
                <a:uLnTx/>
                <a:uFillTx/>
                <a:latin typeface="Calibri" panose="020F0502020204030204"/>
                <a:ea typeface="+mj-ea"/>
                <a:cs typeface="+mj-cs"/>
              </a:rPr>
              <a:t>Disclaimer</a:t>
            </a:r>
          </a:p>
        </p:txBody>
      </p:sp>
    </p:spTree>
    <p:extLst>
      <p:ext uri="{BB962C8B-B14F-4D97-AF65-F5344CB8AC3E}">
        <p14:creationId xmlns:p14="http://schemas.microsoft.com/office/powerpoint/2010/main" val="1259607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5561" y="1538130"/>
            <a:ext cx="51816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79561" y="1538129"/>
            <a:ext cx="5181600" cy="4297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E2A18979-1C99-AD49-856D-BD2B5CC37573}"/>
              </a:ext>
            </a:extLst>
          </p:cNvPr>
          <p:cNvSpPr/>
          <p:nvPr userDrawn="1"/>
        </p:nvSpPr>
        <p:spPr>
          <a:xfrm>
            <a:off x="-1" y="-17280"/>
            <a:ext cx="12192001" cy="1340471"/>
          </a:xfrm>
          <a:prstGeom prst="rect">
            <a:avLst/>
          </a:prstGeom>
          <a:solidFill>
            <a:srgbClr val="18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5080" y="1352710"/>
            <a:ext cx="12207240" cy="0"/>
          </a:xfrm>
          <a:prstGeom prst="line">
            <a:avLst/>
          </a:prstGeom>
          <a:ln w="76200">
            <a:solidFill>
              <a:srgbClr val="FDAE17"/>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r>
              <a:rPr lang="en-US"/>
              <a:t>Do Not Distribute Outside HHS</a:t>
            </a:r>
          </a:p>
        </p:txBody>
      </p:sp>
      <p:sp>
        <p:nvSpPr>
          <p:cNvPr id="8" name="Slide Number Placeholder 7"/>
          <p:cNvSpPr>
            <a:spLocks noGrp="1"/>
          </p:cNvSpPr>
          <p:nvPr>
            <p:ph type="sldNum" sz="quarter" idx="11"/>
          </p:nvPr>
        </p:nvSpPr>
        <p:spPr/>
        <p:txBody>
          <a:bodyPr/>
          <a:lstStyle/>
          <a:p>
            <a:fld id="{7E144BFB-579A-4B4B-9BF5-420708BFA4F7}" type="slidenum">
              <a:rPr lang="en-US" smtClean="0"/>
              <a:pPr/>
              <a:t>‹#›</a:t>
            </a:fld>
            <a:endParaRPr lang="en-US"/>
          </a:p>
        </p:txBody>
      </p:sp>
      <p:sp>
        <p:nvSpPr>
          <p:cNvPr id="20" name="Title Placeholder 1"/>
          <p:cNvSpPr>
            <a:spLocks noGrp="1"/>
          </p:cNvSpPr>
          <p:nvPr>
            <p:ph type="title"/>
          </p:nvPr>
        </p:nvSpPr>
        <p:spPr>
          <a:xfrm>
            <a:off x="632861" y="207302"/>
            <a:ext cx="10917534" cy="102412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95103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476777"/>
            <a:ext cx="5157787"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2498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6777"/>
            <a:ext cx="5183188"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498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p:cNvSpPr>
            <a:spLocks noGrp="1"/>
          </p:cNvSpPr>
          <p:nvPr>
            <p:ph type="ftr" sz="quarter" idx="10"/>
          </p:nvPr>
        </p:nvSpPr>
        <p:spPr/>
        <p:txBody>
          <a:bodyPr/>
          <a:lstStyle/>
          <a:p>
            <a:r>
              <a:rPr lang="en-US"/>
              <a:t>Do Not Distribute Outside HHS</a:t>
            </a:r>
          </a:p>
        </p:txBody>
      </p:sp>
      <p:sp>
        <p:nvSpPr>
          <p:cNvPr id="11" name="Slide Number Placeholder 10"/>
          <p:cNvSpPr>
            <a:spLocks noGrp="1"/>
          </p:cNvSpPr>
          <p:nvPr>
            <p:ph type="sldNum" sz="quarter" idx="11"/>
          </p:nvPr>
        </p:nvSpPr>
        <p:spPr/>
        <p:txBody>
          <a:bodyPr/>
          <a:lstStyle/>
          <a:p>
            <a:fld id="{7E144BFB-579A-4B4B-9BF5-420708BFA4F7}" type="slidenum">
              <a:rPr lang="en-US" smtClean="0"/>
              <a:pPr/>
              <a:t>‹#›</a:t>
            </a:fld>
            <a:endParaRPr lang="en-US"/>
          </a:p>
        </p:txBody>
      </p:sp>
      <p:sp>
        <p:nvSpPr>
          <p:cNvPr id="12" name="Title Placeholder 1"/>
          <p:cNvSpPr>
            <a:spLocks noGrp="1"/>
          </p:cNvSpPr>
          <p:nvPr>
            <p:ph type="title"/>
          </p:nvPr>
        </p:nvSpPr>
        <p:spPr>
          <a:xfrm>
            <a:off x="632861" y="207302"/>
            <a:ext cx="10917534" cy="102412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4045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14AF8-46B8-4FD8-81F1-DF4116B2A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C6A692-3253-4EA4-B05D-A2106CC439D5}"/>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4" name="Footer Placeholder 3">
            <a:extLst>
              <a:ext uri="{FF2B5EF4-FFF2-40B4-BE49-F238E27FC236}">
                <a16:creationId xmlns:a16="http://schemas.microsoft.com/office/drawing/2014/main" id="{D4DB3BF3-841C-4CFF-AE29-A0C7254B3A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A5E6-99D7-441E-A86A-E71B619DA91E}"/>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33081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600200"/>
            <a:ext cx="10515600" cy="2706624"/>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841248" y="4544568"/>
            <a:ext cx="10515600" cy="1399032"/>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99632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wo Banner Title">
    <p:spTree>
      <p:nvGrpSpPr>
        <p:cNvPr id="1" name=""/>
        <p:cNvGrpSpPr/>
        <p:nvPr/>
      </p:nvGrpSpPr>
      <p:grpSpPr>
        <a:xfrm>
          <a:off x="0" y="0"/>
          <a:ext cx="0" cy="0"/>
          <a:chOff x="0" y="0"/>
          <a:chExt cx="0" cy="0"/>
        </a:xfrm>
      </p:grpSpPr>
      <p:sp>
        <p:nvSpPr>
          <p:cNvPr id="2" name="Title 2"/>
          <p:cNvSpPr>
            <a:spLocks noGrp="1"/>
          </p:cNvSpPr>
          <p:nvPr>
            <p:ph type="ctrTitle"/>
          </p:nvPr>
        </p:nvSpPr>
        <p:spPr>
          <a:xfrm>
            <a:off x="841248" y="1899138"/>
            <a:ext cx="10515600" cy="2560320"/>
          </a:xfrm>
        </p:spPr>
        <p:txBody>
          <a:bodyPr anchor="b">
            <a:normAutofit/>
          </a:bodyPr>
          <a:lstStyle>
            <a:lvl1pPr algn="ctr">
              <a:lnSpc>
                <a:spcPct val="100000"/>
              </a:lnSpc>
              <a:defRPr sz="4000"/>
            </a:lvl1pPr>
          </a:lstStyle>
          <a:p>
            <a:r>
              <a:rPr lang="en-US"/>
              <a:t>Click to edit Master title style</a:t>
            </a:r>
          </a:p>
        </p:txBody>
      </p:sp>
      <p:sp>
        <p:nvSpPr>
          <p:cNvPr id="3" name="Subtitle 3"/>
          <p:cNvSpPr>
            <a:spLocks noGrp="1"/>
          </p:cNvSpPr>
          <p:nvPr>
            <p:ph type="subTitle" idx="1"/>
          </p:nvPr>
        </p:nvSpPr>
        <p:spPr>
          <a:xfrm>
            <a:off x="914400" y="4498848"/>
            <a:ext cx="10515600" cy="914400"/>
          </a:xfrm>
        </p:spPr>
        <p:txBody>
          <a:bodyPr>
            <a:normAutofit/>
          </a:bodyPr>
          <a:lstStyle>
            <a:lvl1pPr marL="0" indent="0" algn="ctr">
              <a:buNone/>
              <a:defRPr sz="2800" b="1">
                <a:solidFill>
                  <a:srgbClr val="8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1" descr="Logo: HRSA. Health Resources &amp; Services Administration.&#10;&#10;Vision: Healthy Communities, Healthy People">
            <a:extLst>
              <a:ext uri="{FF2B5EF4-FFF2-40B4-BE49-F238E27FC236}">
                <a16:creationId xmlns:a16="http://schemas.microsoft.com/office/drawing/2014/main" id="{59B87ACB-63D1-7145-B55B-0A5815BD1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6858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1248" y="1124712"/>
            <a:ext cx="10515600" cy="2386584"/>
          </a:xfrm>
        </p:spPr>
        <p:txBody>
          <a:bodyPr anchor="b">
            <a:normAutofit/>
          </a:bodyPr>
          <a:lstStyle>
            <a:lvl1pPr>
              <a:lnSpc>
                <a:spcPct val="100000"/>
              </a:lnSpc>
              <a:defRPr sz="4000"/>
            </a:lvl1pPr>
          </a:lstStyle>
          <a:p>
            <a:r>
              <a:rPr lang="en-US"/>
              <a:t>Click to edit Master title style</a:t>
            </a:r>
          </a:p>
        </p:txBody>
      </p:sp>
      <p:sp>
        <p:nvSpPr>
          <p:cNvPr id="3" name="Text Placeholder 2"/>
          <p:cNvSpPr>
            <a:spLocks noGrp="1"/>
          </p:cNvSpPr>
          <p:nvPr>
            <p:ph type="body" idx="1"/>
          </p:nvPr>
        </p:nvSpPr>
        <p:spPr>
          <a:xfrm>
            <a:off x="841248" y="3602736"/>
            <a:ext cx="10515600" cy="1655064"/>
          </a:xfrm>
        </p:spPr>
        <p:txBody>
          <a:bodyPr>
            <a:normAutofit/>
          </a:bodyPr>
          <a:lstStyle>
            <a:lvl1pPr marL="0" indent="0">
              <a:buNone/>
              <a:defRPr sz="2200">
                <a:solidFill>
                  <a:srgbClr val="0F4D7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98259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3"/>
          <p:cNvSpPr>
            <a:spLocks noGrp="1"/>
          </p:cNvSpPr>
          <p:nvPr>
            <p:ph type="body" sz="quarter" idx="13" hasCustomPrompt="1"/>
          </p:nvPr>
        </p:nvSpPr>
        <p:spPr>
          <a:xfrm rot="-5400000">
            <a:off x="-579120" y="2819399"/>
            <a:ext cx="4206240" cy="1828800"/>
          </a:xfrm>
        </p:spPr>
        <p:txBody>
          <a:bodyPr>
            <a:normAutofit/>
          </a:bodyPr>
          <a:lstStyle>
            <a:lvl1pPr marL="0" indent="0">
              <a:buNone/>
              <a:defRPr sz="8800" b="1">
                <a:solidFill>
                  <a:srgbClr val="800000"/>
                </a:solidFill>
              </a:defRPr>
            </a:lvl1pPr>
          </a:lstStyle>
          <a:p>
            <a:pPr lvl="0"/>
            <a:r>
              <a:rPr lang="en-US" sz="8800" b="1"/>
              <a:t>AGENDA</a:t>
            </a:r>
            <a:endParaRPr lang="en-US"/>
          </a:p>
        </p:txBody>
      </p:sp>
      <p:cxnSp>
        <p:nvCxnSpPr>
          <p:cNvPr id="9" name="Straight Connector 3" descr="&quot; &quot;">
            <a:extLst>
              <a:ext uri="{C183D7F6-B498-43B3-948B-1728B52AA6E4}">
                <adec:decorative xmlns:adec="http://schemas.microsoft.com/office/drawing/2017/decorative" val="1"/>
              </a:ext>
            </a:extLst>
          </p:cNvPr>
          <p:cNvCxnSpPr/>
          <p:nvPr userDrawn="1"/>
        </p:nvCxnSpPr>
        <p:spPr>
          <a:xfrm>
            <a:off x="2080847" y="1409699"/>
            <a:ext cx="0" cy="46482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4"/>
          <p:cNvSpPr>
            <a:spLocks noGrp="1"/>
          </p:cNvSpPr>
          <p:nvPr>
            <p:ph idx="1"/>
          </p:nvPr>
        </p:nvSpPr>
        <p:spPr>
          <a:xfrm>
            <a:off x="2502408" y="1447800"/>
            <a:ext cx="8686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501730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1857769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RSA Goal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TextBox 1" descr="&quot; &quot;">
            <a:extLst>
              <a:ext uri="{FF2B5EF4-FFF2-40B4-BE49-F238E27FC236}">
                <a16:creationId xmlns:a16="http://schemas.microsoft.com/office/drawing/2014/main" id="{C6402E67-A38A-48B6-9551-9DFB20412E28}"/>
              </a:ext>
              <a:ext uri="{C183D7F6-B498-43B3-948B-1728B52AA6E4}">
                <adec:decorative xmlns:adec="http://schemas.microsoft.com/office/drawing/2017/decorative" val="1"/>
              </a:ext>
            </a:extLst>
          </p:cNvPr>
          <p:cNvSpPr txBox="1"/>
          <p:nvPr userDrawn="1"/>
        </p:nvSpPr>
        <p:spPr>
          <a:xfrm>
            <a:off x="1358449" y="1644297"/>
            <a:ext cx="9454896" cy="338554"/>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 descr="&quot; &quot;">
            <a:extLst>
              <a:ext uri="{FF2B5EF4-FFF2-40B4-BE49-F238E27FC236}">
                <a16:creationId xmlns:a16="http://schemas.microsoft.com/office/drawing/2014/main" id="{D867B8F6-DAA1-714D-9DDF-440B2E7C4985}"/>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4957" b="14540"/>
          <a:stretch/>
        </p:blipFill>
        <p:spPr>
          <a:xfrm>
            <a:off x="1504438" y="1535600"/>
            <a:ext cx="665743" cy="598621"/>
          </a:xfrm>
          <a:prstGeom prst="rect">
            <a:avLst/>
          </a:prstGeom>
        </p:spPr>
      </p:pic>
      <p:sp>
        <p:nvSpPr>
          <p:cNvPr id="10" name="Content Placeholder 1"/>
          <p:cNvSpPr>
            <a:spLocks noGrp="1"/>
          </p:cNvSpPr>
          <p:nvPr>
            <p:ph sz="quarter" idx="13"/>
          </p:nvPr>
        </p:nvSpPr>
        <p:spPr>
          <a:xfrm>
            <a:off x="2281220" y="1600200"/>
            <a:ext cx="1292225" cy="685800"/>
          </a:xfrm>
        </p:spPr>
        <p:txBody>
          <a:bodyPr>
            <a:noAutofit/>
          </a:bodyPr>
          <a:lstStyle>
            <a:lvl1pPr marL="0" indent="0">
              <a:buNone/>
              <a:defRPr sz="2400" b="1"/>
            </a:lvl1pPr>
          </a:lstStyle>
          <a:p>
            <a:pPr lvl="0"/>
            <a:r>
              <a:rPr lang="en-US"/>
              <a:t>Edit Master</a:t>
            </a:r>
          </a:p>
        </p:txBody>
      </p:sp>
      <p:grpSp>
        <p:nvGrpSpPr>
          <p:cNvPr id="4" name="Group 1" descr="&quot; &quot;"/>
          <p:cNvGrpSpPr/>
          <p:nvPr userDrawn="1"/>
        </p:nvGrpSpPr>
        <p:grpSpPr>
          <a:xfrm>
            <a:off x="3782989" y="1672426"/>
            <a:ext cx="672207" cy="309317"/>
            <a:chOff x="3782988" y="1672425"/>
            <a:chExt cx="672206" cy="309317"/>
          </a:xfrm>
        </p:grpSpPr>
        <p:sp>
          <p:nvSpPr>
            <p:cNvPr id="12" name="Right Arrow 1" descr="&quot; &quot;">
              <a:extLst>
                <a:ext uri="{FF2B5EF4-FFF2-40B4-BE49-F238E27FC236}">
                  <a16:creationId xmlns:a16="http://schemas.microsoft.com/office/drawing/2014/main" id="{78375FE7-DB1C-E944-85D7-C0D27FB65F51}"/>
                </a:ext>
              </a:extLst>
            </p:cNvPr>
            <p:cNvSpPr/>
            <p:nvPr userDrawn="1"/>
          </p:nvSpPr>
          <p:spPr>
            <a:xfrm>
              <a:off x="3782988" y="1672425"/>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 name="Straight Arrow Connector 1" descr="&quot; &quot;">
              <a:extLst>
                <a:ext uri="{FF2B5EF4-FFF2-40B4-BE49-F238E27FC236}">
                  <a16:creationId xmlns:a16="http://schemas.microsoft.com/office/drawing/2014/main" id="{E374D2A4-8AF2-4EF3-9230-FEA6CAF5C5AE}"/>
                </a:ext>
                <a:ext uri="{C183D7F6-B498-43B3-948B-1728B52AA6E4}">
                  <adec:decorative xmlns:adec="http://schemas.microsoft.com/office/drawing/2017/decorative" val="1"/>
                </a:ext>
              </a:extLst>
            </p:cNvPr>
            <p:cNvCxnSpPr/>
            <p:nvPr userDrawn="1"/>
          </p:nvCxnSpPr>
          <p:spPr>
            <a:xfrm>
              <a:off x="3796826" y="1801632"/>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3" name="Text Placeholder 1"/>
          <p:cNvSpPr>
            <a:spLocks noGrp="1"/>
          </p:cNvSpPr>
          <p:nvPr>
            <p:ph type="body" sz="quarter" idx="18"/>
          </p:nvPr>
        </p:nvSpPr>
        <p:spPr>
          <a:xfrm>
            <a:off x="4574301" y="14721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14" name="TextBox 2" descr="&quot; &quot;">
            <a:extLst>
              <a:ext uri="{FF2B5EF4-FFF2-40B4-BE49-F238E27FC236}">
                <a16:creationId xmlns:a16="http://schemas.microsoft.com/office/drawing/2014/main" id="{4B4CD2B3-0C35-4CA5-9C22-D20E1D1848AF}"/>
              </a:ext>
              <a:ext uri="{C183D7F6-B498-43B3-948B-1728B52AA6E4}">
                <adec:decorative xmlns:adec="http://schemas.microsoft.com/office/drawing/2017/decorative" val="1"/>
              </a:ext>
            </a:extLst>
          </p:cNvPr>
          <p:cNvSpPr txBox="1"/>
          <p:nvPr userDrawn="1"/>
        </p:nvSpPr>
        <p:spPr>
          <a:xfrm>
            <a:off x="1358447" y="25448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2" descr="&quot; &quot;">
            <a:extLst>
              <a:ext uri="{FF2B5EF4-FFF2-40B4-BE49-F238E27FC236}">
                <a16:creationId xmlns:a16="http://schemas.microsoft.com/office/drawing/2014/main" id="{251983AE-FDD8-D54B-895D-78E3810E9A3A}"/>
              </a:ext>
            </a:extLst>
          </p:cNvPr>
          <p:cNvPicPr>
            <a:picLocks noChangeAspect="1"/>
          </p:cNvPicPr>
          <p:nvPr userDrawn="1"/>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5027" b="16215"/>
          <a:stretch/>
        </p:blipFill>
        <p:spPr>
          <a:xfrm>
            <a:off x="1410303" y="2421393"/>
            <a:ext cx="848701" cy="668420"/>
          </a:xfrm>
          <a:prstGeom prst="rect">
            <a:avLst/>
          </a:prstGeom>
        </p:spPr>
      </p:pic>
      <p:sp>
        <p:nvSpPr>
          <p:cNvPr id="16" name="Content Placeholder 2"/>
          <p:cNvSpPr>
            <a:spLocks noGrp="1"/>
          </p:cNvSpPr>
          <p:nvPr>
            <p:ph sz="quarter" idx="14"/>
          </p:nvPr>
        </p:nvSpPr>
        <p:spPr>
          <a:xfrm>
            <a:off x="2286001" y="2514600"/>
            <a:ext cx="1292225" cy="685800"/>
          </a:xfrm>
        </p:spPr>
        <p:txBody>
          <a:bodyPr>
            <a:noAutofit/>
          </a:bodyPr>
          <a:lstStyle>
            <a:lvl1pPr marL="0" indent="0">
              <a:buNone/>
              <a:defRPr sz="2400" b="1"/>
            </a:lvl1pPr>
          </a:lstStyle>
          <a:p>
            <a:pPr lvl="0"/>
            <a:r>
              <a:rPr lang="en-US"/>
              <a:t>Edit Master</a:t>
            </a:r>
          </a:p>
        </p:txBody>
      </p:sp>
      <p:grpSp>
        <p:nvGrpSpPr>
          <p:cNvPr id="5" name="Group 2" descr="&quot; &quot;"/>
          <p:cNvGrpSpPr/>
          <p:nvPr userDrawn="1"/>
        </p:nvGrpSpPr>
        <p:grpSpPr>
          <a:xfrm>
            <a:off x="3781817" y="2580900"/>
            <a:ext cx="668737" cy="309317"/>
            <a:chOff x="3781816" y="2580898"/>
            <a:chExt cx="668737" cy="309317"/>
          </a:xfrm>
        </p:grpSpPr>
        <p:sp>
          <p:nvSpPr>
            <p:cNvPr id="18" name="Right Arrow 2" descr="&quot; &quot;">
              <a:extLst>
                <a:ext uri="{FF2B5EF4-FFF2-40B4-BE49-F238E27FC236}">
                  <a16:creationId xmlns:a16="http://schemas.microsoft.com/office/drawing/2014/main" id="{FB22A8FF-B6D6-EF48-957E-1C6C265C0E6A}"/>
                </a:ext>
              </a:extLst>
            </p:cNvPr>
            <p:cNvSpPr/>
            <p:nvPr userDrawn="1"/>
          </p:nvSpPr>
          <p:spPr>
            <a:xfrm>
              <a:off x="3781816" y="2580898"/>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7" name="Straight Arrow Connector 2" descr="&quot; &quot;">
              <a:extLst>
                <a:ext uri="{FF2B5EF4-FFF2-40B4-BE49-F238E27FC236}">
                  <a16:creationId xmlns:a16="http://schemas.microsoft.com/office/drawing/2014/main" id="{06DDA596-35B1-4B19-8917-80773EB6EF20}"/>
                </a:ext>
                <a:ext uri="{C183D7F6-B498-43B3-948B-1728B52AA6E4}">
                  <adec:decorative xmlns:adec="http://schemas.microsoft.com/office/drawing/2017/decorative" val="1"/>
                </a:ext>
              </a:extLst>
            </p:cNvPr>
            <p:cNvCxnSpPr/>
            <p:nvPr userDrawn="1"/>
          </p:nvCxnSpPr>
          <p:spPr>
            <a:xfrm>
              <a:off x="3794760" y="2730619"/>
              <a:ext cx="65579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19" name="Text Placeholder 2"/>
          <p:cNvSpPr>
            <a:spLocks noGrp="1"/>
          </p:cNvSpPr>
          <p:nvPr>
            <p:ph type="body" sz="quarter" idx="19"/>
          </p:nvPr>
        </p:nvSpPr>
        <p:spPr>
          <a:xfrm>
            <a:off x="4574301" y="23865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0" name="TextBox 3" descr="&quot; &quot;">
            <a:extLst>
              <a:ext uri="{FF2B5EF4-FFF2-40B4-BE49-F238E27FC236}">
                <a16:creationId xmlns:a16="http://schemas.microsoft.com/office/drawing/2014/main" id="{60B3EAF8-E8EC-4858-8A8B-E56502F72082}"/>
              </a:ext>
              <a:ext uri="{C183D7F6-B498-43B3-948B-1728B52AA6E4}">
                <adec:decorative xmlns:adec="http://schemas.microsoft.com/office/drawing/2017/decorative" val="1"/>
              </a:ext>
            </a:extLst>
          </p:cNvPr>
          <p:cNvSpPr txBox="1"/>
          <p:nvPr userDrawn="1"/>
        </p:nvSpPr>
        <p:spPr>
          <a:xfrm>
            <a:off x="1358449" y="3459218"/>
            <a:ext cx="9451427"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3" descr="&quot; &quot;">
            <a:extLst>
              <a:ext uri="{FF2B5EF4-FFF2-40B4-BE49-F238E27FC236}">
                <a16:creationId xmlns:a16="http://schemas.microsoft.com/office/drawing/2014/main" id="{0C1C26A6-6D39-AA4C-91F2-A6B15313B4DF}"/>
              </a:ext>
            </a:extLst>
          </p:cNvPr>
          <p:cNvPicPr>
            <a:picLocks noChangeAspect="1"/>
          </p:cNvPicPr>
          <p:nvPr userDrawn="1"/>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b="24347"/>
          <a:stretch/>
        </p:blipFill>
        <p:spPr>
          <a:xfrm>
            <a:off x="1373854" y="3224268"/>
            <a:ext cx="948727" cy="717739"/>
          </a:xfrm>
          <a:prstGeom prst="rect">
            <a:avLst/>
          </a:prstGeom>
        </p:spPr>
      </p:pic>
      <p:sp>
        <p:nvSpPr>
          <p:cNvPr id="22" name="Content Placeholder 3"/>
          <p:cNvSpPr>
            <a:spLocks noGrp="1"/>
          </p:cNvSpPr>
          <p:nvPr>
            <p:ph sz="quarter" idx="15"/>
          </p:nvPr>
        </p:nvSpPr>
        <p:spPr>
          <a:xfrm>
            <a:off x="2286001" y="3429000"/>
            <a:ext cx="1292225" cy="685800"/>
          </a:xfrm>
        </p:spPr>
        <p:txBody>
          <a:bodyPr>
            <a:noAutofit/>
          </a:bodyPr>
          <a:lstStyle>
            <a:lvl1pPr marL="0" indent="0">
              <a:buNone/>
              <a:defRPr sz="2400" b="1"/>
            </a:lvl1pPr>
          </a:lstStyle>
          <a:p>
            <a:pPr lvl="0"/>
            <a:r>
              <a:rPr lang="en-US"/>
              <a:t>Edit Master</a:t>
            </a:r>
          </a:p>
        </p:txBody>
      </p:sp>
      <p:grpSp>
        <p:nvGrpSpPr>
          <p:cNvPr id="40" name="Group 3" descr="&quot; &quot;"/>
          <p:cNvGrpSpPr/>
          <p:nvPr userDrawn="1"/>
        </p:nvGrpSpPr>
        <p:grpSpPr>
          <a:xfrm>
            <a:off x="3782989" y="3481002"/>
            <a:ext cx="672207" cy="309317"/>
            <a:chOff x="3782988" y="3481001"/>
            <a:chExt cx="672206" cy="309317"/>
          </a:xfrm>
        </p:grpSpPr>
        <p:sp>
          <p:nvSpPr>
            <p:cNvPr id="24" name="Right Arrow 3" descr="&quot; &quot;">
              <a:extLst>
                <a:ext uri="{FF2B5EF4-FFF2-40B4-BE49-F238E27FC236}">
                  <a16:creationId xmlns:a16="http://schemas.microsoft.com/office/drawing/2014/main" id="{1913B0D4-773F-E345-9779-302C302A9DB4}"/>
                </a:ext>
              </a:extLst>
            </p:cNvPr>
            <p:cNvSpPr/>
            <p:nvPr userDrawn="1"/>
          </p:nvSpPr>
          <p:spPr>
            <a:xfrm>
              <a:off x="3782988" y="3481001"/>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3" name="Straight Arrow Connector 3" descr="&quot; &quot;">
              <a:extLst>
                <a:ext uri="{FF2B5EF4-FFF2-40B4-BE49-F238E27FC236}">
                  <a16:creationId xmlns:a16="http://schemas.microsoft.com/office/drawing/2014/main" id="{E0C063F0-B581-43F0-B7A2-53C3ECA9772F}"/>
                </a:ext>
                <a:ext uri="{C183D7F6-B498-43B3-948B-1728B52AA6E4}">
                  <adec:decorative xmlns:adec="http://schemas.microsoft.com/office/drawing/2017/decorative" val="1"/>
                </a:ext>
              </a:extLst>
            </p:cNvPr>
            <p:cNvCxnSpPr/>
            <p:nvPr userDrawn="1"/>
          </p:nvCxnSpPr>
          <p:spPr>
            <a:xfrm>
              <a:off x="3796826" y="3619035"/>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25" name="Text Placeholder 3"/>
          <p:cNvSpPr>
            <a:spLocks noGrp="1"/>
          </p:cNvSpPr>
          <p:nvPr>
            <p:ph type="body" sz="quarter" idx="20"/>
          </p:nvPr>
        </p:nvSpPr>
        <p:spPr>
          <a:xfrm>
            <a:off x="4574301" y="329882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26" name="TextBox 4" descr="&quot; &quot;">
            <a:extLst>
              <a:ext uri="{FF2B5EF4-FFF2-40B4-BE49-F238E27FC236}">
                <a16:creationId xmlns:a16="http://schemas.microsoft.com/office/drawing/2014/main" id="{85EF0527-BE10-49F7-A277-F3642E27FCAF}"/>
              </a:ext>
              <a:ext uri="{C183D7F6-B498-43B3-948B-1728B52AA6E4}">
                <adec:decorative xmlns:adec="http://schemas.microsoft.com/office/drawing/2017/decorative" val="1"/>
              </a:ext>
            </a:extLst>
          </p:cNvPr>
          <p:cNvSpPr txBox="1"/>
          <p:nvPr userDrawn="1"/>
        </p:nvSpPr>
        <p:spPr>
          <a:xfrm>
            <a:off x="1358447" y="4373618"/>
            <a:ext cx="9454896"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Picture 4" descr="&quot; &quot;">
            <a:extLst>
              <a:ext uri="{FF2B5EF4-FFF2-40B4-BE49-F238E27FC236}">
                <a16:creationId xmlns:a16="http://schemas.microsoft.com/office/drawing/2014/main" id="{C09885F3-74CC-4C4E-9968-3750ABA8418C}"/>
              </a:ext>
            </a:extLst>
          </p:cNvPr>
          <p:cNvPicPr>
            <a:picLocks noChangeAspect="1"/>
          </p:cNvPicPr>
          <p:nvPr userDrawn="1"/>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b="15556"/>
          <a:stretch/>
        </p:blipFill>
        <p:spPr>
          <a:xfrm>
            <a:off x="1459822" y="4218554"/>
            <a:ext cx="779503" cy="658246"/>
          </a:xfrm>
          <a:prstGeom prst="rect">
            <a:avLst/>
          </a:prstGeom>
        </p:spPr>
      </p:pic>
      <p:sp>
        <p:nvSpPr>
          <p:cNvPr id="28" name="Content Placeholder 4"/>
          <p:cNvSpPr>
            <a:spLocks noGrp="1"/>
          </p:cNvSpPr>
          <p:nvPr>
            <p:ph sz="quarter" idx="16"/>
          </p:nvPr>
        </p:nvSpPr>
        <p:spPr>
          <a:xfrm>
            <a:off x="2286001" y="4343400"/>
            <a:ext cx="1292225" cy="685800"/>
          </a:xfrm>
        </p:spPr>
        <p:txBody>
          <a:bodyPr>
            <a:noAutofit/>
          </a:bodyPr>
          <a:lstStyle>
            <a:lvl1pPr marL="0" indent="0">
              <a:buNone/>
              <a:defRPr sz="2400" b="1"/>
            </a:lvl1pPr>
          </a:lstStyle>
          <a:p>
            <a:pPr lvl="0"/>
            <a:r>
              <a:rPr lang="en-US"/>
              <a:t>Edit Master</a:t>
            </a:r>
          </a:p>
        </p:txBody>
      </p:sp>
      <p:grpSp>
        <p:nvGrpSpPr>
          <p:cNvPr id="41" name="Group 4" descr="&quot; &quot;"/>
          <p:cNvGrpSpPr/>
          <p:nvPr userDrawn="1"/>
        </p:nvGrpSpPr>
        <p:grpSpPr>
          <a:xfrm>
            <a:off x="3780693" y="4398462"/>
            <a:ext cx="674503" cy="309317"/>
            <a:chOff x="3780692" y="4398460"/>
            <a:chExt cx="674502" cy="309317"/>
          </a:xfrm>
        </p:grpSpPr>
        <p:sp>
          <p:nvSpPr>
            <p:cNvPr id="30" name="Right Arrow 4" descr="&quot; &quot;">
              <a:extLst>
                <a:ext uri="{FF2B5EF4-FFF2-40B4-BE49-F238E27FC236}">
                  <a16:creationId xmlns:a16="http://schemas.microsoft.com/office/drawing/2014/main" id="{CB4042CC-3526-E345-A0B0-EC60879BC64D}"/>
                </a:ext>
              </a:extLst>
            </p:cNvPr>
            <p:cNvSpPr/>
            <p:nvPr userDrawn="1"/>
          </p:nvSpPr>
          <p:spPr>
            <a:xfrm>
              <a:off x="3780692" y="4398460"/>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29" name="Straight Arrow Connector 4" descr="&quot; &quot;">
              <a:extLst>
                <a:ext uri="{FF2B5EF4-FFF2-40B4-BE49-F238E27FC236}">
                  <a16:creationId xmlns:a16="http://schemas.microsoft.com/office/drawing/2014/main" id="{8CF7B626-BFAE-4657-80B6-D8FBC78B5CEC}"/>
                </a:ext>
                <a:ext uri="{C183D7F6-B498-43B3-948B-1728B52AA6E4}">
                  <adec:decorative xmlns:adec="http://schemas.microsoft.com/office/drawing/2017/decorative" val="1"/>
                </a:ext>
              </a:extLst>
            </p:cNvPr>
            <p:cNvCxnSpPr/>
            <p:nvPr userDrawn="1"/>
          </p:nvCxnSpPr>
          <p:spPr>
            <a:xfrm>
              <a:off x="3796826" y="4541806"/>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1" name="Text Placeholder 4"/>
          <p:cNvSpPr>
            <a:spLocks noGrp="1"/>
          </p:cNvSpPr>
          <p:nvPr>
            <p:ph type="body" sz="quarter" idx="21"/>
          </p:nvPr>
        </p:nvSpPr>
        <p:spPr>
          <a:xfrm>
            <a:off x="4574301" y="42153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32" name="TextBox 5" descr="&quot; &quot;">
            <a:extLst>
              <a:ext uri="{FF2B5EF4-FFF2-40B4-BE49-F238E27FC236}">
                <a16:creationId xmlns:a16="http://schemas.microsoft.com/office/drawing/2014/main" id="{43532CC2-D793-46EC-B5F4-56F124E6A3EC}"/>
              </a:ext>
              <a:ext uri="{C183D7F6-B498-43B3-948B-1728B52AA6E4}">
                <adec:decorative xmlns:adec="http://schemas.microsoft.com/office/drawing/2017/decorative" val="1"/>
              </a:ext>
            </a:extLst>
          </p:cNvPr>
          <p:cNvSpPr txBox="1"/>
          <p:nvPr userDrawn="1"/>
        </p:nvSpPr>
        <p:spPr>
          <a:xfrm>
            <a:off x="1358452" y="5288673"/>
            <a:ext cx="9451425" cy="369332"/>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lIns="2743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5" descr="&quot; &quot;">
            <a:extLst>
              <a:ext uri="{FF2B5EF4-FFF2-40B4-BE49-F238E27FC236}">
                <a16:creationId xmlns:a16="http://schemas.microsoft.com/office/drawing/2014/main" id="{42EEB4FA-EC18-374F-8CE6-BB5F8A87DB85}"/>
              </a:ext>
            </a:extLst>
          </p:cNvPr>
          <p:cNvPicPr>
            <a:picLocks noChangeAspect="1"/>
          </p:cNvPicPr>
          <p:nvPr userDrawn="1"/>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b="15035"/>
          <a:stretch/>
        </p:blipFill>
        <p:spPr>
          <a:xfrm>
            <a:off x="1469629" y="5149334"/>
            <a:ext cx="727859" cy="618420"/>
          </a:xfrm>
          <a:prstGeom prst="rect">
            <a:avLst/>
          </a:prstGeom>
        </p:spPr>
      </p:pic>
      <p:sp>
        <p:nvSpPr>
          <p:cNvPr id="34" name="Content Placeholder 5"/>
          <p:cNvSpPr>
            <a:spLocks noGrp="1"/>
          </p:cNvSpPr>
          <p:nvPr>
            <p:ph sz="quarter" idx="17"/>
          </p:nvPr>
        </p:nvSpPr>
        <p:spPr>
          <a:xfrm>
            <a:off x="2286001" y="5257800"/>
            <a:ext cx="1292225" cy="685800"/>
          </a:xfrm>
        </p:spPr>
        <p:txBody>
          <a:bodyPr>
            <a:noAutofit/>
          </a:bodyPr>
          <a:lstStyle>
            <a:lvl1pPr marL="0" indent="0">
              <a:buNone/>
              <a:defRPr sz="2400" b="1"/>
            </a:lvl1pPr>
          </a:lstStyle>
          <a:p>
            <a:pPr lvl="0"/>
            <a:r>
              <a:rPr lang="en-US"/>
              <a:t>Edit Master</a:t>
            </a:r>
          </a:p>
        </p:txBody>
      </p:sp>
      <p:grpSp>
        <p:nvGrpSpPr>
          <p:cNvPr id="42" name="Group 5"/>
          <p:cNvGrpSpPr/>
          <p:nvPr userDrawn="1"/>
        </p:nvGrpSpPr>
        <p:grpSpPr>
          <a:xfrm>
            <a:off x="3781861" y="5329485"/>
            <a:ext cx="674503" cy="309317"/>
            <a:chOff x="3781860" y="5329483"/>
            <a:chExt cx="674502" cy="309317"/>
          </a:xfrm>
        </p:grpSpPr>
        <p:sp>
          <p:nvSpPr>
            <p:cNvPr id="36" name="Right Arrow 5" descr="&quot; &quot;">
              <a:extLst>
                <a:ext uri="{FF2B5EF4-FFF2-40B4-BE49-F238E27FC236}">
                  <a16:creationId xmlns:a16="http://schemas.microsoft.com/office/drawing/2014/main" id="{8345FEEA-C542-9B4E-AEF3-3D5CEF9197FC}"/>
                </a:ext>
              </a:extLst>
            </p:cNvPr>
            <p:cNvSpPr/>
            <p:nvPr userDrawn="1"/>
          </p:nvSpPr>
          <p:spPr>
            <a:xfrm>
              <a:off x="3781860" y="5329483"/>
              <a:ext cx="651328" cy="309317"/>
            </a:xfrm>
            <a:prstGeom prst="rightArrow">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35" name="Straight Arrow Connector 5" descr="&quot; &quot;">
              <a:extLst>
                <a:ext uri="{FF2B5EF4-FFF2-40B4-BE49-F238E27FC236}">
                  <a16:creationId xmlns:a16="http://schemas.microsoft.com/office/drawing/2014/main" id="{F06050F9-7E34-4E90-85F1-ADA3F727F5BF}"/>
                </a:ext>
                <a:ext uri="{C183D7F6-B498-43B3-948B-1728B52AA6E4}">
                  <adec:decorative xmlns:adec="http://schemas.microsoft.com/office/drawing/2017/decorative" val="1"/>
                </a:ext>
              </a:extLst>
            </p:cNvPr>
            <p:cNvCxnSpPr/>
            <p:nvPr userDrawn="1"/>
          </p:nvCxnSpPr>
          <p:spPr>
            <a:xfrm>
              <a:off x="3797994" y="5463258"/>
              <a:ext cx="65836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 Placeholder 5"/>
          <p:cNvSpPr>
            <a:spLocks noGrp="1"/>
          </p:cNvSpPr>
          <p:nvPr>
            <p:ph type="body" sz="quarter" idx="22"/>
          </p:nvPr>
        </p:nvSpPr>
        <p:spPr>
          <a:xfrm>
            <a:off x="4574301" y="5129784"/>
            <a:ext cx="5943600" cy="685800"/>
          </a:xfrm>
        </p:spPr>
        <p:txBody>
          <a:bodyPr anchor="ctr">
            <a:normAutofit/>
          </a:bodyPr>
          <a:lstStyle>
            <a:lvl1pPr marL="0" indent="0">
              <a:buNone/>
              <a:defRPr sz="1800" b="1">
                <a:solidFill>
                  <a:srgbClr val="0F4D7B"/>
                </a:solidFill>
              </a:defRPr>
            </a:lvl1pPr>
          </a:lstStyle>
          <a:p>
            <a:pPr lvl="0"/>
            <a:r>
              <a:rPr lang="en-US"/>
              <a:t>Edit Master text styles</a:t>
            </a:r>
          </a:p>
        </p:txBody>
      </p:sp>
      <p:sp>
        <p:nvSpPr>
          <p:cNvPr id="6" name="Slide Number Placeholder 4"/>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9870665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idx="1"/>
          </p:nvPr>
        </p:nvSpPr>
        <p:spPr>
          <a:xfrm>
            <a:off x="838200" y="14478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5"/>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35627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Wid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7"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Content Placeholder 3"/>
          <p:cNvSpPr>
            <a:spLocks noGrp="1"/>
          </p:cNvSpPr>
          <p:nvPr>
            <p:ph sz="quarter" idx="14"/>
          </p:nvPr>
        </p:nvSpPr>
        <p:spPr>
          <a:xfrm>
            <a:off x="838200" y="1115568"/>
            <a:ext cx="10515600" cy="68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idx="1"/>
          </p:nvPr>
        </p:nvSpPr>
        <p:spPr>
          <a:xfrm>
            <a:off x="838200" y="1828800"/>
            <a:ext cx="10515600" cy="397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p:cNvSpPr>
            <a:spLocks noGrp="1"/>
          </p:cNvSpPr>
          <p:nvPr>
            <p:ph type="body" sz="quarter" idx="13"/>
          </p:nvPr>
        </p:nvSpPr>
        <p:spPr>
          <a:xfrm>
            <a:off x="841248" y="6016752"/>
            <a:ext cx="9528048" cy="548640"/>
          </a:xfrm>
        </p:spPr>
        <p:txBody>
          <a:bodyPr>
            <a:normAutofit/>
          </a:bodyPr>
          <a:lstStyle>
            <a:lvl1pPr marL="0" indent="0">
              <a:spcBef>
                <a:spcPts val="0"/>
              </a:spcBef>
              <a:buNone/>
              <a:defRPr sz="1400"/>
            </a:lvl1pPr>
          </a:lstStyle>
          <a:p>
            <a:pPr lvl="0"/>
            <a:endParaRPr lang="en-US"/>
          </a:p>
        </p:txBody>
      </p:sp>
      <p:sp>
        <p:nvSpPr>
          <p:cNvPr id="6" name="Slide Number Placeholder 6"/>
          <p:cNvSpPr>
            <a:spLocks noGrp="1"/>
          </p:cNvSpPr>
          <p:nvPr>
            <p:ph type="sldNum" sz="quarter" idx="12"/>
          </p:nvPr>
        </p:nvSpPr>
        <p:spPr>
          <a:xfrm>
            <a:off x="9272016" y="6492240"/>
            <a:ext cx="2743200" cy="381000"/>
          </a:xfrm>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84605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471579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spcBef>
                <a:spcPts val="0"/>
              </a:spcBef>
              <a:buNone/>
              <a:defRPr sz="1400"/>
            </a:lvl2pPr>
            <a:lvl3pPr marL="914400" indent="0">
              <a:spcBef>
                <a:spcPts val="0"/>
              </a:spcBef>
              <a:buNone/>
              <a:defRPr sz="1400"/>
            </a:lvl3pPr>
            <a:lvl4pPr marL="1371600" indent="0">
              <a:spcBef>
                <a:spcPts val="0"/>
              </a:spcBef>
              <a:buNone/>
              <a:defRPr sz="1400"/>
            </a:lvl4pPr>
            <a:lvl5pPr marL="1828800" indent="0">
              <a:spcBef>
                <a:spcPts val="0"/>
              </a:spcBef>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63871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87E90-DEF9-4837-86AC-2962FE2C103E}"/>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3" name="Footer Placeholder 2">
            <a:extLst>
              <a:ext uri="{FF2B5EF4-FFF2-40B4-BE49-F238E27FC236}">
                <a16:creationId xmlns:a16="http://schemas.microsoft.com/office/drawing/2014/main" id="{928ED17D-A7CA-4721-9E54-1ABC5D2532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DC079C-B255-4055-91A1-D20BC2BEF118}"/>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26781560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10515600" cy="3255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38200" y="4700016"/>
            <a:ext cx="10515600" cy="1225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6310210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and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011139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wo Content One Content 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172200" y="1444752"/>
            <a:ext cx="5184648" cy="5486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6172200" y="2133600"/>
            <a:ext cx="5181600" cy="3662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080899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Titled Content Three Pictures">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726948" y="1252537"/>
            <a:ext cx="45720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a"/>
          <p:cNvSpPr>
            <a:spLocks noGrp="1"/>
          </p:cNvSpPr>
          <p:nvPr>
            <p:ph sz="quarter" idx="17"/>
          </p:nvPr>
        </p:nvSpPr>
        <p:spPr>
          <a:xfrm>
            <a:off x="841248" y="1895476"/>
            <a:ext cx="4343400" cy="4352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p:cNvSpPr>
            <a:spLocks noGrp="1"/>
          </p:cNvSpPr>
          <p:nvPr>
            <p:ph sz="quarter" idx="13"/>
          </p:nvPr>
        </p:nvSpPr>
        <p:spPr>
          <a:xfrm>
            <a:off x="6705600" y="1262428"/>
            <a:ext cx="45720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a"/>
          <p:cNvSpPr>
            <a:spLocks noGrp="1"/>
          </p:cNvSpPr>
          <p:nvPr>
            <p:ph sz="half" idx="2"/>
          </p:nvPr>
        </p:nvSpPr>
        <p:spPr>
          <a:xfrm>
            <a:off x="7616952" y="1895856"/>
            <a:ext cx="3660648" cy="3951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4b.1" descr="&quot; &quot;"/>
          <p:cNvSpPr>
            <a:spLocks noGrp="1"/>
          </p:cNvSpPr>
          <p:nvPr>
            <p:ph type="pic" sz="quarter" idx="14"/>
          </p:nvPr>
        </p:nvSpPr>
        <p:spPr>
          <a:xfrm>
            <a:off x="6705600" y="2157984"/>
            <a:ext cx="685800" cy="685800"/>
          </a:xfrm>
        </p:spPr>
        <p:txBody>
          <a:bodyPr/>
          <a:lstStyle/>
          <a:p>
            <a:endParaRPr lang="en-US"/>
          </a:p>
        </p:txBody>
      </p:sp>
      <p:sp>
        <p:nvSpPr>
          <p:cNvPr id="11" name="Picture Placeholder 4b.2" descr="&quot; &quot;"/>
          <p:cNvSpPr>
            <a:spLocks noGrp="1"/>
          </p:cNvSpPr>
          <p:nvPr>
            <p:ph type="pic" sz="quarter" idx="15"/>
          </p:nvPr>
        </p:nvSpPr>
        <p:spPr>
          <a:xfrm>
            <a:off x="6705600" y="3364992"/>
            <a:ext cx="685800" cy="685800"/>
          </a:xfrm>
        </p:spPr>
        <p:txBody>
          <a:bodyPr/>
          <a:lstStyle/>
          <a:p>
            <a:endParaRPr lang="en-US"/>
          </a:p>
        </p:txBody>
      </p:sp>
      <p:sp>
        <p:nvSpPr>
          <p:cNvPr id="12" name="Picture Placeholder 4b.3" descr="&quot; &quot;"/>
          <p:cNvSpPr>
            <a:spLocks noGrp="1"/>
          </p:cNvSpPr>
          <p:nvPr>
            <p:ph type="pic" sz="quarter" idx="16"/>
          </p:nvPr>
        </p:nvSpPr>
        <p:spPr>
          <a:xfrm>
            <a:off x="6720255" y="4572000"/>
            <a:ext cx="685800" cy="685800"/>
          </a:xfrm>
        </p:spPr>
        <p:txBody>
          <a:bodyPr/>
          <a:lstStyle/>
          <a:p>
            <a:endParaRPr lang="en-US"/>
          </a:p>
        </p:txBody>
      </p:sp>
      <p:sp>
        <p:nvSpPr>
          <p:cNvPr id="7"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8158956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444752"/>
            <a:ext cx="5181600" cy="2746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6172200" y="1444752"/>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350748"/>
            <a:ext cx="5184648" cy="21396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434990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38200" y="1179576"/>
            <a:ext cx="105156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228600" y="3118105"/>
            <a:ext cx="11704320" cy="25968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3959352" y="5212080"/>
            <a:ext cx="4645152" cy="10149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31280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432816"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4331208" y="1444752"/>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229600" y="1444752"/>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6448577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x and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8288"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half" idx="15"/>
          </p:nvPr>
        </p:nvSpPr>
        <p:spPr>
          <a:xfrm>
            <a:off x="2057400"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096512"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p:cNvSpPr>
            <a:spLocks noGrp="1"/>
          </p:cNvSpPr>
          <p:nvPr>
            <p:ph sz="half" idx="16"/>
          </p:nvPr>
        </p:nvSpPr>
        <p:spPr>
          <a:xfrm>
            <a:off x="6135624" y="1444752"/>
            <a:ext cx="19659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7"/>
          <p:cNvSpPr>
            <a:spLocks noGrp="1"/>
          </p:cNvSpPr>
          <p:nvPr>
            <p:ph sz="quarter" idx="13"/>
          </p:nvPr>
        </p:nvSpPr>
        <p:spPr>
          <a:xfrm>
            <a:off x="8174736"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8"/>
          <p:cNvSpPr>
            <a:spLocks noGrp="1"/>
          </p:cNvSpPr>
          <p:nvPr>
            <p:ph sz="quarter" idx="17"/>
          </p:nvPr>
        </p:nvSpPr>
        <p:spPr>
          <a:xfrm>
            <a:off x="10213848" y="1444752"/>
            <a:ext cx="1965960"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10"/>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5770258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gline Three Sourc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Content Placeholder 3"/>
          <p:cNvSpPr>
            <a:spLocks noGrp="1"/>
          </p:cNvSpPr>
          <p:nvPr>
            <p:ph sz="quarter" idx="15"/>
          </p:nvPr>
        </p:nvSpPr>
        <p:spPr>
          <a:xfrm>
            <a:off x="841248" y="1066800"/>
            <a:ext cx="10515600" cy="45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432816"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4331208" y="1524000"/>
            <a:ext cx="3529584"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229600" y="1524000"/>
            <a:ext cx="3529584" cy="4160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4"/>
          </p:nvPr>
        </p:nvSpPr>
        <p:spPr>
          <a:xfrm>
            <a:off x="838200" y="6016752"/>
            <a:ext cx="9528048" cy="548640"/>
          </a:xfrm>
        </p:spPr>
        <p:txBody>
          <a:bodyPr>
            <a:normAutofit/>
          </a:bodyPr>
          <a:lstStyle>
            <a:lvl1pPr marL="0" indent="0">
              <a:spcBef>
                <a:spcPts val="0"/>
              </a:spcBef>
              <a:buNone/>
              <a:defRPr sz="1400"/>
            </a:lvl1pPr>
          </a:lstStyle>
          <a:p>
            <a:pPr lvl="0"/>
            <a:endParaRPr lang="en-US"/>
          </a:p>
        </p:txBody>
      </p:sp>
      <p:sp>
        <p:nvSpPr>
          <p:cNvPr id="7" name="Slide Number Placeholder 8"/>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627951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hart Blue Source 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841248" y="1371600"/>
            <a:ext cx="7607808" cy="44439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8796528" y="1371600"/>
            <a:ext cx="3026664" cy="444398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3"/>
          </p:nvPr>
        </p:nvSpPr>
        <p:spPr>
          <a:xfrm>
            <a:off x="841248" y="6016752"/>
            <a:ext cx="9528048" cy="548640"/>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7" name="Slide Number Placeholder 6"/>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5134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AE12-B27D-46F2-9430-E6A0CBE73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C0CE24-BFAD-437C-AE3A-3E607F6207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1AC7E0-29B6-47D4-BC64-9B09EF813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87B90-2C20-4354-B424-2725699482C9}"/>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6" name="Footer Placeholder 5">
            <a:extLst>
              <a:ext uri="{FF2B5EF4-FFF2-40B4-BE49-F238E27FC236}">
                <a16:creationId xmlns:a16="http://schemas.microsoft.com/office/drawing/2014/main" id="{D48A7F7C-FF29-41E0-B70A-12E5C8DD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C5A49-361E-44F2-A150-9A5606229FFF}"/>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2963349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Banner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11" name="Picture Placeholder 3"/>
          <p:cNvSpPr>
            <a:spLocks noGrp="1" noChangeAspect="1"/>
          </p:cNvSpPr>
          <p:nvPr>
            <p:ph type="pic" sz="quarter" idx="14"/>
          </p:nvPr>
        </p:nvSpPr>
        <p:spPr>
          <a:xfrm>
            <a:off x="838200" y="1133856"/>
            <a:ext cx="1033272" cy="1033272"/>
          </a:xfrm>
        </p:spPr>
        <p:txBody>
          <a:bodyPr/>
          <a:lstStyle/>
          <a:p>
            <a:endParaRPr lang="en-US"/>
          </a:p>
        </p:txBody>
      </p:sp>
      <p:sp>
        <p:nvSpPr>
          <p:cNvPr id="6" name="Content Placeholder 3"/>
          <p:cNvSpPr>
            <a:spLocks noGrp="1"/>
          </p:cNvSpPr>
          <p:nvPr>
            <p:ph sz="quarter" idx="13"/>
          </p:nvPr>
        </p:nvSpPr>
        <p:spPr>
          <a:xfrm>
            <a:off x="1981200" y="1115568"/>
            <a:ext cx="9375648"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38200" y="2334768"/>
            <a:ext cx="439216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5"/>
          <p:cNvSpPr>
            <a:spLocks noGrp="1"/>
          </p:cNvSpPr>
          <p:nvPr>
            <p:ph sz="half" idx="2"/>
          </p:nvPr>
        </p:nvSpPr>
        <p:spPr>
          <a:xfrm>
            <a:off x="5376672" y="2334769"/>
            <a:ext cx="6812280" cy="3037060"/>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5376865" y="5521182"/>
            <a:ext cx="4986337" cy="7272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392044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Blue 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Content Placeholder 3"/>
          <p:cNvSpPr>
            <a:spLocks noGrp="1"/>
          </p:cNvSpPr>
          <p:nvPr>
            <p:ph sz="half" idx="1"/>
          </p:nvPr>
        </p:nvSpPr>
        <p:spPr>
          <a:xfrm>
            <a:off x="1652016" y="1307592"/>
            <a:ext cx="4901184" cy="31272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a:xfrm>
            <a:off x="7434072" y="1344168"/>
            <a:ext cx="4343400" cy="4306824"/>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3"/>
          </p:nvPr>
        </p:nvSpPr>
        <p:spPr>
          <a:xfrm>
            <a:off x="841248" y="4486656"/>
            <a:ext cx="6501384" cy="923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10692365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ne Blue Three Caption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66800"/>
          </a:xfrm>
        </p:spPr>
        <p:txBody>
          <a:bodyPr/>
          <a:lstStyle>
            <a:lvl1pPr>
              <a:lnSpc>
                <a:spcPct val="100000"/>
              </a:lnSpc>
              <a:defRPr/>
            </a:lvl1pPr>
          </a:lstStyle>
          <a:p>
            <a:r>
              <a:rPr lang="en-US"/>
              <a:t>Click to edit Master title style</a:t>
            </a:r>
          </a:p>
        </p:txBody>
      </p:sp>
      <p:cxnSp>
        <p:nvCxnSpPr>
          <p:cNvPr id="8"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6" name="Content Placeholder 3"/>
          <p:cNvSpPr>
            <a:spLocks noGrp="1"/>
          </p:cNvSpPr>
          <p:nvPr>
            <p:ph sz="quarter" idx="13"/>
          </p:nvPr>
        </p:nvSpPr>
        <p:spPr>
          <a:xfrm>
            <a:off x="841248" y="1298448"/>
            <a:ext cx="5705856" cy="10698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p:cNvSpPr>
            <a:spLocks noGrp="1"/>
          </p:cNvSpPr>
          <p:nvPr>
            <p:ph sz="half" idx="1"/>
          </p:nvPr>
        </p:nvSpPr>
        <p:spPr>
          <a:xfrm>
            <a:off x="841248" y="2438400"/>
            <a:ext cx="5705856"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6"/>
          </p:nvPr>
        </p:nvSpPr>
        <p:spPr>
          <a:xfrm>
            <a:off x="838200" y="5105402"/>
            <a:ext cx="5708651" cy="454025"/>
          </a:xfrm>
        </p:spPr>
        <p:txBody>
          <a:bodyPr>
            <a:noAutofit/>
          </a:bodyPr>
          <a:lstStyle>
            <a:lvl1pPr marL="0" indent="0">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endParaRPr lang="en-US"/>
          </a:p>
        </p:txBody>
      </p:sp>
      <p:sp>
        <p:nvSpPr>
          <p:cNvPr id="4" name="Content Placeholder 5"/>
          <p:cNvSpPr>
            <a:spLocks noGrp="1"/>
          </p:cNvSpPr>
          <p:nvPr>
            <p:ph sz="half" idx="2"/>
          </p:nvPr>
        </p:nvSpPr>
        <p:spPr>
          <a:xfrm>
            <a:off x="6574536" y="1115568"/>
            <a:ext cx="5513832" cy="4464068"/>
          </a:xfrm>
          <a:pattFill prst="pct25">
            <a:fgClr>
              <a:srgbClr val="CCDDF1"/>
            </a:fgClr>
            <a:bgClr>
              <a:schemeClr val="bg1"/>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p:cNvSpPr>
            <a:spLocks noGrp="1"/>
          </p:cNvSpPr>
          <p:nvPr>
            <p:ph sz="quarter" idx="15"/>
          </p:nvPr>
        </p:nvSpPr>
        <p:spPr>
          <a:xfrm>
            <a:off x="841248" y="5715000"/>
            <a:ext cx="9528048" cy="640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6922701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ue Banner Three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518136"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4294162" y="1133856"/>
            <a:ext cx="849967"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5210908"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7981541" y="1133856"/>
            <a:ext cx="849967" cy="850392"/>
          </a:xfrm>
        </p:spPr>
        <p:txBody>
          <a:bodyPr/>
          <a:lstStyle>
            <a:lvl1pPr marL="0" indent="0">
              <a:buNone/>
              <a:defRPr/>
            </a:lvl1pPr>
          </a:lstStyle>
          <a:p>
            <a:endParaRPr lang="en-US"/>
          </a:p>
        </p:txBody>
      </p:sp>
      <p:sp>
        <p:nvSpPr>
          <p:cNvPr id="13" name="Text Placeholder 3c.2"/>
          <p:cNvSpPr>
            <a:spLocks noGrp="1"/>
          </p:cNvSpPr>
          <p:nvPr>
            <p:ph type="body" sz="quarter" idx="14"/>
          </p:nvPr>
        </p:nvSpPr>
        <p:spPr>
          <a:xfrm>
            <a:off x="88919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2378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ue Banner Two Picture 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1606064"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2514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3b.1" descr="&quot; &quot;"/>
          <p:cNvSpPr>
            <a:spLocks noGrp="1" noChangeAspect="1"/>
          </p:cNvSpPr>
          <p:nvPr>
            <p:ph type="pic" sz="quarter" idx="18"/>
          </p:nvPr>
        </p:nvSpPr>
        <p:spPr>
          <a:xfrm>
            <a:off x="7008054" y="1133856"/>
            <a:ext cx="849967" cy="850392"/>
          </a:xfrm>
        </p:spPr>
        <p:txBody>
          <a:bodyPr/>
          <a:lstStyle>
            <a:lvl1pPr marL="0" indent="0">
              <a:buNone/>
              <a:defRPr/>
            </a:lvl1pPr>
          </a:lstStyle>
          <a:p>
            <a:endParaRPr lang="en-US"/>
          </a:p>
        </p:txBody>
      </p:sp>
      <p:sp>
        <p:nvSpPr>
          <p:cNvPr id="11" name="Text Placeholder 3b.2"/>
          <p:cNvSpPr>
            <a:spLocks noGrp="1"/>
          </p:cNvSpPr>
          <p:nvPr>
            <p:ph type="body" sz="quarter" idx="13"/>
          </p:nvPr>
        </p:nvSpPr>
        <p:spPr>
          <a:xfrm>
            <a:off x="79248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10515600" cy="2743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841248" y="5102352"/>
            <a:ext cx="9528048" cy="10972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37845629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ue Banner Two Picture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6096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752600"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4753708"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77489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744201" y="1133856"/>
            <a:ext cx="849967"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859656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ue Banner Two Picture Seve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1225296"/>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Picture Placeholder 3a.1" descr="&quot; &quot;"/>
          <p:cNvSpPr>
            <a:spLocks noGrp="1" noChangeAspect="1"/>
          </p:cNvSpPr>
          <p:nvPr>
            <p:ph type="pic" sz="quarter" idx="17"/>
          </p:nvPr>
        </p:nvSpPr>
        <p:spPr>
          <a:xfrm>
            <a:off x="381000" y="1133856"/>
            <a:ext cx="849965" cy="850392"/>
          </a:xfrm>
        </p:spPr>
        <p:txBody>
          <a:bodyPr/>
          <a:lstStyle>
            <a:lvl1pPr marL="0" indent="0">
              <a:buNone/>
              <a:defRPr/>
            </a:lvl1pPr>
          </a:lstStyle>
          <a:p>
            <a:endParaRPr lang="en-US"/>
          </a:p>
        </p:txBody>
      </p:sp>
      <p:sp>
        <p:nvSpPr>
          <p:cNvPr id="9" name="Text Placeholder 3a.2"/>
          <p:cNvSpPr>
            <a:spLocks noGrp="1"/>
          </p:cNvSpPr>
          <p:nvPr>
            <p:ph type="body" sz="quarter" idx="12"/>
          </p:nvPr>
        </p:nvSpPr>
        <p:spPr>
          <a:xfrm>
            <a:off x="1464905"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2"/>
          <p:cNvSpPr>
            <a:spLocks noGrp="1"/>
          </p:cNvSpPr>
          <p:nvPr>
            <p:ph type="body" sz="quarter" idx="13"/>
          </p:nvPr>
        </p:nvSpPr>
        <p:spPr>
          <a:xfrm>
            <a:off x="3828661"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2"/>
          <p:cNvSpPr>
            <a:spLocks noGrp="1"/>
          </p:cNvSpPr>
          <p:nvPr>
            <p:ph type="body" sz="quarter" idx="14"/>
          </p:nvPr>
        </p:nvSpPr>
        <p:spPr>
          <a:xfrm>
            <a:off x="8519160" y="1114424"/>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Picture Placeholder 3c.1" descr="&quot; &quot;"/>
          <p:cNvSpPr>
            <a:spLocks noGrp="1" noChangeAspect="1"/>
          </p:cNvSpPr>
          <p:nvPr>
            <p:ph type="pic" sz="quarter" idx="19"/>
          </p:nvPr>
        </p:nvSpPr>
        <p:spPr>
          <a:xfrm>
            <a:off x="10915262" y="1133856"/>
            <a:ext cx="849967" cy="850392"/>
          </a:xfrm>
        </p:spPr>
        <p:txBody>
          <a:bodyPr/>
          <a:lstStyle>
            <a:lvl1pPr marL="0" indent="0">
              <a:buNone/>
              <a:defRPr/>
            </a:lvl1pPr>
          </a:lstStyle>
          <a:p>
            <a:endParaRPr lang="en-US"/>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
        <p:nvSpPr>
          <p:cNvPr id="8" name="Content Placeholder 7"/>
          <p:cNvSpPr>
            <a:spLocks noGrp="1"/>
          </p:cNvSpPr>
          <p:nvPr>
            <p:ph sz="quarter" idx="20"/>
          </p:nvPr>
        </p:nvSpPr>
        <p:spPr>
          <a:xfrm>
            <a:off x="6172200" y="1115568"/>
            <a:ext cx="2148840" cy="12252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4720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ue Banner Si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3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841248" y="5562600"/>
            <a:ext cx="9528048" cy="914400"/>
          </a:xfrm>
        </p:spPr>
        <p:txBody>
          <a:bodyPr>
            <a:normAutofit/>
          </a:bodyPr>
          <a:lstStyle>
            <a:lvl1pPr marL="0" indent="0">
              <a:spcBef>
                <a:spcPts val="0"/>
              </a:spcBef>
              <a:buNone/>
              <a:defRPr sz="1400"/>
            </a:lvl1pPr>
          </a:lstStyle>
          <a:p>
            <a:pPr lvl="0"/>
            <a:endParaRPr lang="en-US"/>
          </a:p>
        </p:txBody>
      </p:sp>
      <p:sp>
        <p:nvSpPr>
          <p:cNvPr id="3" name="Slide Number Placeholder 7"/>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4592960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ue 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Rectangle 3" descr="&quot; &quot;"/>
          <p:cNvSpPr/>
          <p:nvPr userDrawn="1"/>
        </p:nvSpPr>
        <p:spPr>
          <a:xfrm>
            <a:off x="1" y="1114249"/>
            <a:ext cx="12192000" cy="890008"/>
          </a:xfrm>
          <a:prstGeom prst="rect">
            <a:avLst/>
          </a:prstGeom>
          <a:pattFill prst="pct25">
            <a:fgClr>
              <a:srgbClr val="CCDDF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10435827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nner Fiv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4"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Text Placeholder 3a"/>
          <p:cNvSpPr>
            <a:spLocks noGrp="1"/>
          </p:cNvSpPr>
          <p:nvPr>
            <p:ph type="body" sz="quarter" idx="12"/>
          </p:nvPr>
        </p:nvSpPr>
        <p:spPr>
          <a:xfrm>
            <a:off x="1084383" y="1115568"/>
            <a:ext cx="2743200" cy="886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b"/>
          <p:cNvSpPr>
            <a:spLocks noGrp="1"/>
          </p:cNvSpPr>
          <p:nvPr>
            <p:ph type="body" sz="quarter" idx="13"/>
          </p:nvPr>
        </p:nvSpPr>
        <p:spPr>
          <a:xfrm>
            <a:off x="4777155"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3c"/>
          <p:cNvSpPr>
            <a:spLocks noGrp="1"/>
          </p:cNvSpPr>
          <p:nvPr>
            <p:ph type="body" sz="quarter" idx="14"/>
          </p:nvPr>
        </p:nvSpPr>
        <p:spPr>
          <a:xfrm>
            <a:off x="8458200" y="1114427"/>
            <a:ext cx="2743200" cy="887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p:cNvSpPr>
            <a:spLocks noGrp="1"/>
          </p:cNvSpPr>
          <p:nvPr>
            <p:ph sz="quarter" idx="15"/>
          </p:nvPr>
        </p:nvSpPr>
        <p:spPr>
          <a:xfrm>
            <a:off x="838200" y="2194560"/>
            <a:ext cx="5157216" cy="42958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5"/>
          <p:cNvSpPr>
            <a:spLocks noGrp="1"/>
          </p:cNvSpPr>
          <p:nvPr>
            <p:ph sz="quarter" idx="16"/>
          </p:nvPr>
        </p:nvSpPr>
        <p:spPr>
          <a:xfrm>
            <a:off x="6201508" y="2194560"/>
            <a:ext cx="5157216"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p:cNvSpPr>
            <a:spLocks noGrp="1"/>
          </p:cNvSpPr>
          <p:nvPr>
            <p:ph type="sldNum" sz="quarter" idx="10"/>
          </p:nvPr>
        </p:nvSpPr>
        <p:spPr/>
        <p:txBody>
          <a:bodyPr/>
          <a:lstStyle/>
          <a:p>
            <a:fld id="{AC38D48C-20BE-40D5-BBF2-392FF9026E6C}" type="slidenum">
              <a:rPr lang="en-US" smtClean="0"/>
              <a:pPr/>
              <a:t>‹#›</a:t>
            </a:fld>
            <a:endParaRPr lang="en-US"/>
          </a:p>
        </p:txBody>
      </p:sp>
    </p:spTree>
    <p:extLst>
      <p:ext uri="{BB962C8B-B14F-4D97-AF65-F5344CB8AC3E}">
        <p14:creationId xmlns:p14="http://schemas.microsoft.com/office/powerpoint/2010/main" val="4003050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EAAA-DBDB-4692-8899-F97238866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C02BC1-6D5F-4A60-A12B-758534FE3D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ABF02-B438-48FC-9AC4-724E3E3F0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48477F-AE2C-43FF-8600-AB2DB33F864E}"/>
              </a:ext>
            </a:extLst>
          </p:cNvPr>
          <p:cNvSpPr>
            <a:spLocks noGrp="1"/>
          </p:cNvSpPr>
          <p:nvPr>
            <p:ph type="dt" sz="half" idx="10"/>
          </p:nvPr>
        </p:nvSpPr>
        <p:spPr/>
        <p:txBody>
          <a:bodyPr/>
          <a:lstStyle/>
          <a:p>
            <a:fld id="{35F72606-88FD-40D3-94D5-E2BD426C87C8}" type="datetimeFigureOut">
              <a:rPr lang="en-US" smtClean="0"/>
              <a:t>3/7/2022</a:t>
            </a:fld>
            <a:endParaRPr lang="en-US"/>
          </a:p>
        </p:txBody>
      </p:sp>
      <p:sp>
        <p:nvSpPr>
          <p:cNvPr id="6" name="Footer Placeholder 5">
            <a:extLst>
              <a:ext uri="{FF2B5EF4-FFF2-40B4-BE49-F238E27FC236}">
                <a16:creationId xmlns:a16="http://schemas.microsoft.com/office/drawing/2014/main" id="{FA56AE14-4A63-44C2-9389-49314E7D33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47911-11BF-446E-B90D-F24E1B18CA35}"/>
              </a:ext>
            </a:extLst>
          </p:cNvPr>
          <p:cNvSpPr>
            <a:spLocks noGrp="1"/>
          </p:cNvSpPr>
          <p:nvPr>
            <p:ph type="sldNum" sz="quarter" idx="12"/>
          </p:nvPr>
        </p:nvSpPr>
        <p:spPr/>
        <p:txBody>
          <a:bodyPr/>
          <a:lstStyle/>
          <a:p>
            <a:fld id="{F0373D22-D089-46AB-91F5-213282AC3585}" type="slidenum">
              <a:rPr lang="en-US" smtClean="0"/>
              <a:t>‹#›</a:t>
            </a:fld>
            <a:endParaRPr lang="en-US"/>
          </a:p>
        </p:txBody>
      </p:sp>
    </p:spTree>
    <p:extLst>
      <p:ext uri="{BB962C8B-B14F-4D97-AF65-F5344CB8AC3E}">
        <p14:creationId xmlns:p14="http://schemas.microsoft.com/office/powerpoint/2010/main" val="3762024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
            <a:ext cx="10515600" cy="1066800"/>
          </a:xfrm>
        </p:spPr>
        <p:txBody>
          <a:bodyPr/>
          <a:lstStyle>
            <a:lvl1pPr>
              <a:lnSpc>
                <a:spcPct val="100000"/>
              </a:lnSpc>
              <a:defRPr/>
            </a:lvl1pPr>
          </a:lstStyle>
          <a:p>
            <a:r>
              <a:rPr lang="en-US"/>
              <a:t>Click to edit Master title style</a:t>
            </a:r>
          </a:p>
        </p:txBody>
      </p:sp>
      <p:cxnSp>
        <p:nvCxnSpPr>
          <p:cNvPr id="10" name="Straight Connector 2" descr="&quot; &quot;"/>
          <p:cNvCxnSpPr/>
          <p:nvPr userDrawn="1"/>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
        <p:nvSpPr>
          <p:cNvPr id="3" name="Text Placeholder 3"/>
          <p:cNvSpPr>
            <a:spLocks noGrp="1"/>
          </p:cNvSpPr>
          <p:nvPr>
            <p:ph type="body" idx="1"/>
          </p:nvPr>
        </p:nvSpPr>
        <p:spPr>
          <a:xfrm>
            <a:off x="839789" y="1371600"/>
            <a:ext cx="5157787"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195512"/>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371600"/>
            <a:ext cx="5183188" cy="823912"/>
          </a:xfrm>
        </p:spPr>
        <p:txBody>
          <a:bodyPr anchor="b">
            <a:normAutofit/>
          </a:bodyPr>
          <a:lstStyle>
            <a:lvl1pPr marL="0" indent="0">
              <a:spcBef>
                <a:spcPts val="0"/>
              </a:spcBef>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4"/>
          <p:cNvSpPr>
            <a:spLocks noGrp="1"/>
          </p:cNvSpPr>
          <p:nvPr>
            <p:ph sz="quarter" idx="4"/>
          </p:nvPr>
        </p:nvSpPr>
        <p:spPr>
          <a:xfrm>
            <a:off x="6172201" y="2195512"/>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336515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lvl1pPr>
              <a:lnSpc>
                <a:spcPct val="100000"/>
              </a:lnSpc>
              <a:defRPr/>
            </a:lvl1pPr>
          </a:lstStyle>
          <a:p>
            <a:r>
              <a:rPr lang="en-US"/>
              <a:t>Click to edit Master title style</a:t>
            </a:r>
          </a:p>
        </p:txBody>
      </p:sp>
      <p:sp>
        <p:nvSpPr>
          <p:cNvPr id="5" name="Slide Number Placeholder 2"/>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618808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2620354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solidFill>
                  <a:srgbClr val="0F4D7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3"/>
          <p:cNvSpPr>
            <a:spLocks noGrp="1"/>
          </p:cNvSpPr>
          <p:nvPr>
            <p:ph idx="1"/>
          </p:nvPr>
        </p:nvSpPr>
        <p:spPr>
          <a:xfrm>
            <a:off x="5183188" y="987427"/>
            <a:ext cx="6172200" cy="4873625"/>
          </a:xfrm>
        </p:spPr>
        <p:txBody>
          <a:bodyPr/>
          <a:lstStyle>
            <a:lvl1pPr>
              <a:defRPr sz="2200"/>
            </a:lvl1pPr>
            <a:lvl2pPr>
              <a:defRPr sz="2000"/>
            </a:lvl2pPr>
            <a:lvl3pPr>
              <a:defRPr sz="1800"/>
            </a:lvl3pPr>
            <a:lvl4pPr>
              <a:defRPr sz="1600"/>
            </a:lvl4pPr>
            <a:lvl5pPr>
              <a:lnSpc>
                <a:spcPct val="100000"/>
              </a:lnSpc>
              <a:spcBef>
                <a:spcPts val="380"/>
              </a:spcBef>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2114197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lnSpc>
                <a:spcPct val="100000"/>
              </a:lnSpc>
              <a:defRPr sz="4000"/>
            </a:lvl1pPr>
          </a:lstStyle>
          <a:p>
            <a:r>
              <a:rPr lang="en-US"/>
              <a:t>Click to edit Master title style</a:t>
            </a:r>
          </a:p>
        </p:txBody>
      </p:sp>
      <p:sp>
        <p:nvSpPr>
          <p:cNvPr id="4" name="Text Placeholder 2"/>
          <p:cNvSpPr>
            <a:spLocks noGrp="1"/>
          </p:cNvSpPr>
          <p:nvPr>
            <p:ph type="body" sz="half" idx="2"/>
          </p:nvPr>
        </p:nvSpPr>
        <p:spPr>
          <a:xfrm>
            <a:off x="839788" y="2057400"/>
            <a:ext cx="3932237" cy="3811588"/>
          </a:xfrm>
        </p:spPr>
        <p:txBody>
          <a:bodyPr>
            <a:normAutofit/>
          </a:bodyPr>
          <a:lstStyle>
            <a:lvl1pPr marL="0" indent="0">
              <a:spcBef>
                <a:spcPts val="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3"/>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4"/>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95277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69848"/>
          </a:xfrm>
        </p:spPr>
        <p:txBody>
          <a:bodyPr/>
          <a:lstStyle/>
          <a:p>
            <a:r>
              <a:rPr lang="en-US"/>
              <a:t>Click to edit Master title style</a:t>
            </a:r>
          </a:p>
        </p:txBody>
      </p:sp>
      <p:sp>
        <p:nvSpPr>
          <p:cNvPr id="3" name="Vertical Text Placeholder 2"/>
          <p:cNvSpPr>
            <a:spLocks noGrp="1"/>
          </p:cNvSpPr>
          <p:nvPr>
            <p:ph type="body" orient="vert" idx="1"/>
          </p:nvPr>
        </p:nvSpPr>
        <p:spPr>
          <a:xfrm>
            <a:off x="838200" y="1444752"/>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41215062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2"/>
          </p:nvPr>
        </p:nvSpPr>
        <p:spPr/>
        <p:txBody>
          <a:bodyPr/>
          <a:lstStyle/>
          <a:p>
            <a:fld id="{F9ECA865-404D-4A57-9AC1-FD3038CC100D}" type="slidenum">
              <a:rPr lang="en-US" smtClean="0"/>
              <a:pPr/>
              <a:t>‹#›</a:t>
            </a:fld>
            <a:endParaRPr lang="en-US"/>
          </a:p>
        </p:txBody>
      </p:sp>
    </p:spTree>
    <p:extLst>
      <p:ext uri="{BB962C8B-B14F-4D97-AF65-F5344CB8AC3E}">
        <p14:creationId xmlns:p14="http://schemas.microsoft.com/office/powerpoint/2010/main" val="37248373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FA82034A-4D7E-42EE-85E4-2E250A8B1A7C}"/>
              </a:ext>
            </a:extLst>
          </p:cNvPr>
          <p:cNvSpPr>
            <a:spLocks noGrp="1"/>
          </p:cNvSpPr>
          <p:nvPr>
            <p:ph sz="half" idx="2"/>
          </p:nvPr>
        </p:nvSpPr>
        <p:spPr>
          <a:xfrm>
            <a:off x="999614" y="2460565"/>
            <a:ext cx="2663541" cy="3649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11" name="Content Placeholder 3">
            <a:extLst>
              <a:ext uri="{FF2B5EF4-FFF2-40B4-BE49-F238E27FC236}">
                <a16:creationId xmlns:a16="http://schemas.microsoft.com/office/drawing/2014/main" id="{9C13924B-47AE-4330-8C2E-1C2611E0916F}"/>
              </a:ext>
            </a:extLst>
          </p:cNvPr>
          <p:cNvSpPr>
            <a:spLocks noGrp="1"/>
          </p:cNvSpPr>
          <p:nvPr>
            <p:ph sz="half" idx="14"/>
          </p:nvPr>
        </p:nvSpPr>
        <p:spPr>
          <a:xfrm>
            <a:off x="4768044" y="2460566"/>
            <a:ext cx="2863040" cy="3649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9A61C48F-5850-4E3C-B9D2-701F8F411F04}"/>
              </a:ext>
            </a:extLst>
          </p:cNvPr>
          <p:cNvSpPr>
            <a:spLocks noGrp="1"/>
          </p:cNvSpPr>
          <p:nvPr>
            <p:ph sz="half" idx="16"/>
          </p:nvPr>
        </p:nvSpPr>
        <p:spPr>
          <a:xfrm>
            <a:off x="8769230" y="2460569"/>
            <a:ext cx="3068094" cy="36498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10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838200" y="1895254"/>
            <a:ext cx="10515600" cy="1255712"/>
          </a:xfrm>
        </p:spPr>
        <p:txBody>
          <a:bodyPr>
            <a:normAutofit/>
          </a:bodyPr>
          <a:lstStyle>
            <a:lvl1pPr algn="ctr">
              <a:defRPr sz="3500"/>
            </a:lvl1pPr>
            <a:lvl2pPr marL="49213"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838200" y="3819210"/>
            <a:ext cx="10515600" cy="707214"/>
          </a:xfrm>
        </p:spPr>
        <p:txBody>
          <a:bodyPr>
            <a:normAutofit/>
          </a:bodyPr>
          <a:lstStyle>
            <a:lvl1pPr algn="ctr">
              <a:defRPr sz="3000"/>
            </a:lvl1pPr>
            <a:lvl2pPr marL="49213"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838200" y="4526424"/>
            <a:ext cx="10515600" cy="707214"/>
          </a:xfrm>
        </p:spPr>
        <p:txBody>
          <a:bodyPr>
            <a:normAutofit/>
          </a:bodyPr>
          <a:lstStyle>
            <a:lvl1pPr algn="ctr">
              <a:defRPr sz="2400"/>
            </a:lvl1pPr>
            <a:lvl2pPr marL="49213" indent="0">
              <a:buNone/>
              <a:defRPr/>
            </a:lvl2pPr>
          </a:lstStyle>
          <a:p>
            <a:pPr lvl="0"/>
            <a:r>
              <a:rPr lang="en-US"/>
              <a:t>Click to edit Master text styles</a:t>
            </a:r>
          </a:p>
        </p:txBody>
      </p:sp>
    </p:spTree>
    <p:extLst>
      <p:ext uri="{BB962C8B-B14F-4D97-AF65-F5344CB8AC3E}">
        <p14:creationId xmlns:p14="http://schemas.microsoft.com/office/powerpoint/2010/main" val="704748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11"/>
        <p:cNvGrpSpPr/>
        <p:nvPr/>
      </p:nvGrpSpPr>
      <p:grpSpPr>
        <a:xfrm>
          <a:off x="0" y="0"/>
          <a:ext cx="0" cy="0"/>
          <a:chOff x="0" y="0"/>
          <a:chExt cx="0" cy="0"/>
        </a:xfrm>
      </p:grpSpPr>
      <p:sp>
        <p:nvSpPr>
          <p:cNvPr id="12" name="Google Shape;12;p2"/>
          <p:cNvSpPr/>
          <p:nvPr/>
        </p:nvSpPr>
        <p:spPr>
          <a:xfrm>
            <a:off x="0" y="0"/>
            <a:ext cx="12192000" cy="68580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A20815"/>
              </a:solidFill>
              <a:latin typeface="Calibri"/>
              <a:ea typeface="Calibri"/>
              <a:cs typeface="Calibri"/>
              <a:sym typeface="Calibri"/>
            </a:endParaRPr>
          </a:p>
        </p:txBody>
      </p:sp>
      <p:sp>
        <p:nvSpPr>
          <p:cNvPr id="13" name="Google Shape;13;p2"/>
          <p:cNvSpPr txBox="1">
            <a:spLocks noGrp="1"/>
          </p:cNvSpPr>
          <p:nvPr>
            <p:ph type="ctrTitle"/>
          </p:nvPr>
        </p:nvSpPr>
        <p:spPr>
          <a:xfrm>
            <a:off x="528096" y="1965209"/>
            <a:ext cx="11136000" cy="990000"/>
          </a:xfrm>
          <a:prstGeom prst="rect">
            <a:avLst/>
          </a:prstGeom>
          <a:noFill/>
          <a:ln>
            <a:noFill/>
          </a:ln>
        </p:spPr>
        <p:txBody>
          <a:bodyPr spcFirstLastPara="1" wrap="square" lIns="0" tIns="0" rIns="91425" bIns="0" anchor="t" anchorCtr="0">
            <a:noAutofit/>
          </a:bodyPr>
          <a:lstStyle>
            <a:lvl1pPr lvl="0" algn="l">
              <a:lnSpc>
                <a:spcPct val="90000"/>
              </a:lnSpc>
              <a:spcBef>
                <a:spcPts val="0"/>
              </a:spcBef>
              <a:spcAft>
                <a:spcPts val="0"/>
              </a:spcAft>
              <a:buClr>
                <a:schemeClr val="dk2"/>
              </a:buClr>
              <a:buSzPts val="6600"/>
              <a:buFont typeface="Arial"/>
              <a:buNone/>
              <a:defRPr sz="8800" b="1">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528096" y="3024544"/>
            <a:ext cx="8534400" cy="882800"/>
          </a:xfrm>
          <a:prstGeom prst="rect">
            <a:avLst/>
          </a:prstGeom>
          <a:noFill/>
          <a:ln>
            <a:noFill/>
          </a:ln>
        </p:spPr>
        <p:txBody>
          <a:bodyPr spcFirstLastPara="1" wrap="square" lIns="0" tIns="0" rIns="0" bIns="0" anchor="t" anchorCtr="0">
            <a:noAutofit/>
          </a:bodyPr>
          <a:lstStyle>
            <a:lvl1pPr lvl="0" algn="l">
              <a:lnSpc>
                <a:spcPct val="100000"/>
              </a:lnSpc>
              <a:spcBef>
                <a:spcPts val="640"/>
              </a:spcBef>
              <a:spcAft>
                <a:spcPts val="0"/>
              </a:spcAft>
              <a:buClr>
                <a:schemeClr val="dk2"/>
              </a:buClr>
              <a:buSzPts val="2400"/>
              <a:buFont typeface="Arial"/>
              <a:buNone/>
              <a:defRPr sz="3200">
                <a:solidFill>
                  <a:schemeClr val="dk2"/>
                </a:solidFill>
                <a:latin typeface="Arial"/>
                <a:ea typeface="Arial"/>
                <a:cs typeface="Arial"/>
                <a:sym typeface="Arial"/>
              </a:defRPr>
            </a:lvl1pPr>
            <a:lvl2pPr lvl="1" algn="ctr">
              <a:lnSpc>
                <a:spcPct val="100000"/>
              </a:lnSpc>
              <a:spcBef>
                <a:spcPts val="400"/>
              </a:spcBef>
              <a:spcAft>
                <a:spcPts val="0"/>
              </a:spcAft>
              <a:buClr>
                <a:srgbClr val="8C8C8C"/>
              </a:buClr>
              <a:buSzPts val="1500"/>
              <a:buFont typeface="Arial"/>
              <a:buNone/>
              <a:defRPr>
                <a:solidFill>
                  <a:srgbClr val="8C8C8C"/>
                </a:solidFill>
              </a:defRPr>
            </a:lvl2pPr>
            <a:lvl3pPr lvl="2" algn="ctr">
              <a:lnSpc>
                <a:spcPct val="100000"/>
              </a:lnSpc>
              <a:spcBef>
                <a:spcPts val="400"/>
              </a:spcBef>
              <a:spcAft>
                <a:spcPts val="0"/>
              </a:spcAft>
              <a:buClr>
                <a:srgbClr val="8C8C8C"/>
              </a:buClr>
              <a:buSzPts val="1500"/>
              <a:buFont typeface="Arial"/>
              <a:buNone/>
              <a:defRPr>
                <a:solidFill>
                  <a:srgbClr val="8C8C8C"/>
                </a:solidFill>
              </a:defRPr>
            </a:lvl3pPr>
            <a:lvl4pPr lvl="3" algn="ctr">
              <a:spcBef>
                <a:spcPts val="400"/>
              </a:spcBef>
              <a:spcAft>
                <a:spcPts val="0"/>
              </a:spcAft>
              <a:buClr>
                <a:srgbClr val="8C8C8C"/>
              </a:buClr>
              <a:buSzPts val="1500"/>
              <a:buNone/>
              <a:defRPr>
                <a:solidFill>
                  <a:srgbClr val="8C8C8C"/>
                </a:solidFill>
              </a:defRPr>
            </a:lvl4pPr>
            <a:lvl5pPr lvl="4" algn="ctr">
              <a:spcBef>
                <a:spcPts val="400"/>
              </a:spcBef>
              <a:spcAft>
                <a:spcPts val="0"/>
              </a:spcAft>
              <a:buClr>
                <a:srgbClr val="8C8C8C"/>
              </a:buClr>
              <a:buSzPts val="1500"/>
              <a:buNone/>
              <a:defRPr>
                <a:solidFill>
                  <a:srgbClr val="8C8C8C"/>
                </a:solidFill>
              </a:defRPr>
            </a:lvl5pPr>
            <a:lvl6pPr lvl="5" algn="ctr">
              <a:spcBef>
                <a:spcPts val="533"/>
              </a:spcBef>
              <a:spcAft>
                <a:spcPts val="0"/>
              </a:spcAft>
              <a:buClr>
                <a:srgbClr val="8C8C8C"/>
              </a:buClr>
              <a:buSzPts val="2000"/>
              <a:buNone/>
              <a:defRPr>
                <a:solidFill>
                  <a:srgbClr val="8C8C8C"/>
                </a:solidFill>
              </a:defRPr>
            </a:lvl6pPr>
            <a:lvl7pPr lvl="6" algn="ctr">
              <a:spcBef>
                <a:spcPts val="533"/>
              </a:spcBef>
              <a:spcAft>
                <a:spcPts val="0"/>
              </a:spcAft>
              <a:buClr>
                <a:srgbClr val="8C8C8C"/>
              </a:buClr>
              <a:buSzPts val="2000"/>
              <a:buNone/>
              <a:defRPr>
                <a:solidFill>
                  <a:srgbClr val="8C8C8C"/>
                </a:solidFill>
              </a:defRPr>
            </a:lvl7pPr>
            <a:lvl8pPr lvl="7" algn="ctr">
              <a:spcBef>
                <a:spcPts val="533"/>
              </a:spcBef>
              <a:spcAft>
                <a:spcPts val="0"/>
              </a:spcAft>
              <a:buClr>
                <a:srgbClr val="8C8C8C"/>
              </a:buClr>
              <a:buSzPts val="2000"/>
              <a:buNone/>
              <a:defRPr>
                <a:solidFill>
                  <a:srgbClr val="8C8C8C"/>
                </a:solidFill>
              </a:defRPr>
            </a:lvl8pPr>
            <a:lvl9pPr lvl="8" algn="ctr">
              <a:spcBef>
                <a:spcPts val="533"/>
              </a:spcBef>
              <a:spcAft>
                <a:spcPts val="0"/>
              </a:spcAft>
              <a:buClr>
                <a:srgbClr val="8C8C8C"/>
              </a:buClr>
              <a:buSzPts val="2000"/>
              <a:buNone/>
              <a:defRPr>
                <a:solidFill>
                  <a:srgbClr val="8C8C8C"/>
                </a:solidFill>
              </a:defRPr>
            </a:lvl9pPr>
          </a:lstStyle>
          <a:p>
            <a:endParaRPr/>
          </a:p>
        </p:txBody>
      </p:sp>
      <p:sp>
        <p:nvSpPr>
          <p:cNvPr id="15" name="Google Shape;15;p2"/>
          <p:cNvSpPr txBox="1">
            <a:spLocks noGrp="1"/>
          </p:cNvSpPr>
          <p:nvPr>
            <p:ph type="body" idx="2"/>
          </p:nvPr>
        </p:nvSpPr>
        <p:spPr>
          <a:xfrm>
            <a:off x="528096" y="4414891"/>
            <a:ext cx="7804000" cy="620800"/>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400"/>
              </a:spcBef>
              <a:spcAft>
                <a:spcPts val="0"/>
              </a:spcAft>
              <a:buClr>
                <a:schemeClr val="dk2"/>
              </a:buClr>
              <a:buSzPts val="1500"/>
              <a:buFont typeface="Arial"/>
              <a:buNone/>
              <a:defRPr sz="2000">
                <a:solidFill>
                  <a:schemeClr val="dk2"/>
                </a:solidFill>
              </a:defRPr>
            </a:lvl1pPr>
            <a:lvl2pPr marL="1219170" lvl="1" indent="-431789" algn="l">
              <a:lnSpc>
                <a:spcPct val="100000"/>
              </a:lnSpc>
              <a:spcBef>
                <a:spcPts val="400"/>
              </a:spcBef>
              <a:spcAft>
                <a:spcPts val="0"/>
              </a:spcAft>
              <a:buClr>
                <a:schemeClr val="lt1"/>
              </a:buClr>
              <a:buSzPts val="1500"/>
              <a:buFont typeface="Arial"/>
              <a:buChar char="–"/>
              <a:defRPr>
                <a:solidFill>
                  <a:schemeClr val="lt1"/>
                </a:solidFill>
              </a:defRPr>
            </a:lvl2pPr>
            <a:lvl3pPr marL="1828754" lvl="2" indent="-431789" algn="l">
              <a:lnSpc>
                <a:spcPct val="100000"/>
              </a:lnSpc>
              <a:spcBef>
                <a:spcPts val="400"/>
              </a:spcBef>
              <a:spcAft>
                <a:spcPts val="0"/>
              </a:spcAft>
              <a:buClr>
                <a:schemeClr val="lt1"/>
              </a:buClr>
              <a:buSzPts val="1500"/>
              <a:buFont typeface="Arial"/>
              <a:buChar char="•"/>
              <a:defRPr>
                <a:solidFill>
                  <a:schemeClr val="lt1"/>
                </a:solidFill>
              </a:defRPr>
            </a:lvl3pPr>
            <a:lvl4pPr marL="2438339" lvl="3" indent="-431789" algn="l">
              <a:spcBef>
                <a:spcPts val="400"/>
              </a:spcBef>
              <a:spcAft>
                <a:spcPts val="0"/>
              </a:spcAft>
              <a:buClr>
                <a:schemeClr val="lt1"/>
              </a:buClr>
              <a:buSzPts val="1500"/>
              <a:buChar char="–"/>
              <a:defRPr>
                <a:solidFill>
                  <a:schemeClr val="lt1"/>
                </a:solidFill>
              </a:defRPr>
            </a:lvl4pPr>
            <a:lvl5pPr marL="3047924" lvl="4" indent="-431789" algn="l">
              <a:spcBef>
                <a:spcPts val="400"/>
              </a:spcBef>
              <a:spcAft>
                <a:spcPts val="0"/>
              </a:spcAft>
              <a:buClr>
                <a:schemeClr val="lt1"/>
              </a:buClr>
              <a:buSzPts val="1500"/>
              <a:buChar char="»"/>
              <a:defRPr>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6" name="Google Shape;16;p2"/>
          <p:cNvSpPr txBox="1">
            <a:spLocks noGrp="1"/>
          </p:cNvSpPr>
          <p:nvPr>
            <p:ph type="body" idx="3"/>
          </p:nvPr>
        </p:nvSpPr>
        <p:spPr>
          <a:xfrm>
            <a:off x="7789333" y="4414996"/>
            <a:ext cx="3874400" cy="620800"/>
          </a:xfrm>
          <a:prstGeom prst="rect">
            <a:avLst/>
          </a:prstGeom>
          <a:noFill/>
          <a:ln>
            <a:noFill/>
          </a:ln>
        </p:spPr>
        <p:txBody>
          <a:bodyPr spcFirstLastPara="1" wrap="square" lIns="91425" tIns="45700" rIns="91425" bIns="45700" anchor="t" anchorCtr="0">
            <a:noAutofit/>
          </a:bodyPr>
          <a:lstStyle>
            <a:lvl1pPr marL="609585" lvl="0" indent="-304792" algn="r">
              <a:lnSpc>
                <a:spcPct val="100000"/>
              </a:lnSpc>
              <a:spcBef>
                <a:spcPts val="400"/>
              </a:spcBef>
              <a:spcAft>
                <a:spcPts val="0"/>
              </a:spcAft>
              <a:buClr>
                <a:schemeClr val="dk2"/>
              </a:buClr>
              <a:buSzPts val="1500"/>
              <a:buFont typeface="Arial"/>
              <a:buNone/>
              <a:defRPr sz="2000">
                <a:solidFill>
                  <a:schemeClr val="dk2"/>
                </a:solidFill>
              </a:defRPr>
            </a:lvl1pPr>
            <a:lvl2pPr marL="1219170" lvl="1" indent="-457189" algn="l">
              <a:lnSpc>
                <a:spcPct val="100000"/>
              </a:lnSpc>
              <a:spcBef>
                <a:spcPts val="480"/>
              </a:spcBef>
              <a:spcAft>
                <a:spcPts val="0"/>
              </a:spcAft>
              <a:buClr>
                <a:schemeClr val="accent3"/>
              </a:buClr>
              <a:buSzPts val="1800"/>
              <a:buChar char="–"/>
              <a:defRPr/>
            </a:lvl2pPr>
            <a:lvl3pPr marL="1828754" lvl="2" indent="-457189" algn="l">
              <a:lnSpc>
                <a:spcPct val="100000"/>
              </a:lnSpc>
              <a:spcBef>
                <a:spcPts val="480"/>
              </a:spcBef>
              <a:spcAft>
                <a:spcPts val="0"/>
              </a:spcAft>
              <a:buClr>
                <a:srgbClr val="7F7F7F"/>
              </a:buClr>
              <a:buSzPts val="1800"/>
              <a:buChar char="•"/>
              <a:defRPr/>
            </a:lvl3pPr>
            <a:lvl4pPr marL="2438339" lvl="3" indent="-457189" algn="l">
              <a:spcBef>
                <a:spcPts val="480"/>
              </a:spcBef>
              <a:spcAft>
                <a:spcPts val="0"/>
              </a:spcAft>
              <a:buClr>
                <a:srgbClr val="7F7F7F"/>
              </a:buClr>
              <a:buSzPts val="1800"/>
              <a:buChar char="–"/>
              <a:defRPr/>
            </a:lvl4pPr>
            <a:lvl5pPr marL="3047924" lvl="4" indent="-457189" algn="l">
              <a:spcBef>
                <a:spcPts val="480"/>
              </a:spcBef>
              <a:spcAft>
                <a:spcPts val="0"/>
              </a:spcAft>
              <a:buClr>
                <a:srgbClr val="7F7F7F"/>
              </a:buClr>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pic>
        <p:nvPicPr>
          <p:cNvPr id="17" name="Google Shape;17;p2"/>
          <p:cNvPicPr preferRelativeResize="0"/>
          <p:nvPr/>
        </p:nvPicPr>
        <p:blipFill rotWithShape="1">
          <a:blip r:embed="rId2">
            <a:alphaModFix/>
          </a:blip>
          <a:srcRect/>
          <a:stretch/>
        </p:blipFill>
        <p:spPr>
          <a:xfrm>
            <a:off x="422900" y="143935"/>
            <a:ext cx="2611304" cy="1145605"/>
          </a:xfrm>
          <a:prstGeom prst="rect">
            <a:avLst/>
          </a:prstGeom>
          <a:noFill/>
          <a:ln>
            <a:noFill/>
          </a:ln>
        </p:spPr>
      </p:pic>
      <p:pic>
        <p:nvPicPr>
          <p:cNvPr id="18" name="Google Shape;18;p2"/>
          <p:cNvPicPr preferRelativeResize="0"/>
          <p:nvPr/>
        </p:nvPicPr>
        <p:blipFill rotWithShape="1">
          <a:blip r:embed="rId3">
            <a:alphaModFix/>
          </a:blip>
          <a:srcRect l="10746" r="67014" b="53747"/>
          <a:stretch/>
        </p:blipFill>
        <p:spPr>
          <a:xfrm>
            <a:off x="704522" y="5350045"/>
            <a:ext cx="782353" cy="1113479"/>
          </a:xfrm>
          <a:prstGeom prst="rect">
            <a:avLst/>
          </a:prstGeom>
          <a:noFill/>
          <a:ln>
            <a:noFill/>
          </a:ln>
        </p:spPr>
      </p:pic>
    </p:spTree>
    <p:extLst>
      <p:ext uri="{BB962C8B-B14F-4D97-AF65-F5344CB8AC3E}">
        <p14:creationId xmlns:p14="http://schemas.microsoft.com/office/powerpoint/2010/main" val="3228205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theme" Target="../theme/theme10.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48.xml"/><Relationship Id="rId7" Type="http://schemas.openxmlformats.org/officeDocument/2006/relationships/theme" Target="../theme/theme11.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5" Type="http://schemas.openxmlformats.org/officeDocument/2006/relationships/slideLayout" Target="../slideLayouts/slideLayout150.xml"/><Relationship Id="rId4" Type="http://schemas.openxmlformats.org/officeDocument/2006/relationships/slideLayout" Target="../slideLayouts/slideLayout149.xml"/><Relationship Id="rId9" Type="http://schemas.openxmlformats.org/officeDocument/2006/relationships/image" Target="../media/image3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33.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theme" Target="../theme/theme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image" Target="../media/image11.tiff"/><Relationship Id="rId5" Type="http://schemas.openxmlformats.org/officeDocument/2006/relationships/slideLayout" Target="../slideLayouts/slideLayout55.xml"/><Relationship Id="rId10" Type="http://schemas.openxmlformats.org/officeDocument/2006/relationships/theme" Target="../theme/theme6.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image" Target="../media/image14.png"/><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image" Target="../media/image13.tiff"/><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theme" Target="../theme/theme7.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6" Type="http://schemas.openxmlformats.org/officeDocument/2006/relationships/image" Target="../media/image21.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8.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5.tiff"/><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E789CF-77DA-403B-A3AA-5DF446C82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2621C-7529-4536-A158-D7EE240B5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C8E66-6989-428E-80DE-C199CFC72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F6493AE9-2E83-49FC-A86C-DCE1D7C12D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3B590-0561-412F-AC83-D8B857A50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73D22-D089-46AB-91F5-213282AC3585}" type="slidenum">
              <a:rPr lang="en-US" smtClean="0"/>
              <a:t>‹#›</a:t>
            </a:fld>
            <a:endParaRPr lang="en-US"/>
          </a:p>
        </p:txBody>
      </p:sp>
      <p:sp>
        <p:nvSpPr>
          <p:cNvPr id="7" name="Rectangle 6">
            <a:extLst>
              <a:ext uri="{FF2B5EF4-FFF2-40B4-BE49-F238E27FC236}">
                <a16:creationId xmlns:a16="http://schemas.microsoft.com/office/drawing/2014/main" id="{FC4D84B8-B4F3-4AF0-90E2-453AD633AC4B}"/>
              </a:ext>
            </a:extLst>
          </p:cNvPr>
          <p:cNvSpPr/>
          <p:nvPr userDrawn="1"/>
        </p:nvSpPr>
        <p:spPr>
          <a:xfrm>
            <a:off x="9584871" y="5927271"/>
            <a:ext cx="2400299" cy="794203"/>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2DAAFB-EF24-44F1-B015-0F16B8491170}"/>
              </a:ext>
            </a:extLst>
          </p:cNvPr>
          <p:cNvSpPr txBox="1"/>
          <p:nvPr userDrawn="1"/>
        </p:nvSpPr>
        <p:spPr>
          <a:xfrm>
            <a:off x="146956" y="136525"/>
            <a:ext cx="5012871" cy="369332"/>
          </a:xfrm>
          <a:prstGeom prst="rect">
            <a:avLst/>
          </a:prstGeom>
          <a:noFill/>
        </p:spPr>
        <p:txBody>
          <a:bodyPr wrap="square" rtlCol="0">
            <a:spAutoFit/>
          </a:bodyPr>
          <a:lstStyle/>
          <a:p>
            <a:r>
              <a:rPr lang="en-US" sz="1800" b="1">
                <a:effectLst/>
                <a:latin typeface="Calibri" panose="020F0502020204030204" pitchFamily="34" charset="0"/>
                <a:ea typeface="Calibri" panose="020F0502020204030204" pitchFamily="34" charset="0"/>
              </a:rPr>
              <a:t>FCC Digital Health Symposium – March 3, 2022</a:t>
            </a:r>
            <a:endParaRPr lang="en-US"/>
          </a:p>
        </p:txBody>
      </p:sp>
    </p:spTree>
    <p:extLst>
      <p:ext uri="{BB962C8B-B14F-4D97-AF65-F5344CB8AC3E}">
        <p14:creationId xmlns:p14="http://schemas.microsoft.com/office/powerpoint/2010/main" val="2852548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059E6F6-E90E-8046-B772-3387C9612475}"/>
              </a:ext>
            </a:extLst>
          </p:cNvPr>
          <p:cNvSpPr>
            <a:spLocks noGrp="1"/>
          </p:cNvSpPr>
          <p:nvPr>
            <p:ph type="sldNum" sz="quarter" idx="4"/>
          </p:nvPr>
        </p:nvSpPr>
        <p:spPr>
          <a:xfrm>
            <a:off x="11155363" y="6400800"/>
            <a:ext cx="622300" cy="365125"/>
          </a:xfrm>
          <a:prstGeom prst="rect">
            <a:avLst/>
          </a:prstGeom>
        </p:spPr>
        <p:txBody>
          <a:bodyPr vert="horz" lIns="0" tIns="0" rIns="0" bIns="0" rtlCol="0" anchor="ctr"/>
          <a:lstStyle>
            <a:lvl1pPr algn="r" eaLnBrk="1" fontAlgn="auto" hangingPunct="1">
              <a:spcBef>
                <a:spcPts val="0"/>
              </a:spcBef>
              <a:spcAft>
                <a:spcPts val="0"/>
              </a:spcAft>
              <a:defRPr sz="800" smtClean="0">
                <a:solidFill>
                  <a:schemeClr val="tx1"/>
                </a:solidFill>
                <a:latin typeface="+mn-lt"/>
              </a:defRPr>
            </a:lvl1pPr>
          </a:lstStyle>
          <a:p>
            <a:pPr>
              <a:defRPr/>
            </a:pPr>
            <a:fld id="{8D1B979A-1E8B-524E-9E7F-1E78DB533755}" type="slidenum">
              <a:rPr lang="en-US"/>
              <a:pPr>
                <a:defRPr/>
              </a:pPr>
              <a:t>‹#›</a:t>
            </a:fld>
            <a:endParaRPr lang="en-US"/>
          </a:p>
        </p:txBody>
      </p:sp>
      <p:sp>
        <p:nvSpPr>
          <p:cNvPr id="1027" name="Title Placeholder 1">
            <a:extLst>
              <a:ext uri="{FF2B5EF4-FFF2-40B4-BE49-F238E27FC236}">
                <a16:creationId xmlns:a16="http://schemas.microsoft.com/office/drawing/2014/main" id="{06317AA9-2BBB-CC4C-B803-912DA9762D5E}"/>
              </a:ext>
            </a:extLst>
          </p:cNvPr>
          <p:cNvSpPr>
            <a:spLocks noGrp="1" noChangeArrowheads="1"/>
          </p:cNvSpPr>
          <p:nvPr>
            <p:ph type="title"/>
          </p:nvPr>
        </p:nvSpPr>
        <p:spPr bwMode="auto">
          <a:xfrm>
            <a:off x="433388" y="388938"/>
            <a:ext cx="113442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3">
            <a:extLst>
              <a:ext uri="{FF2B5EF4-FFF2-40B4-BE49-F238E27FC236}">
                <a16:creationId xmlns:a16="http://schemas.microsoft.com/office/drawing/2014/main" id="{41822B84-C5BB-4B44-AB4A-6C8C42234070}"/>
              </a:ext>
            </a:extLst>
          </p:cNvPr>
          <p:cNvSpPr>
            <a:spLocks noGrp="1" noChangeArrowheads="1"/>
          </p:cNvSpPr>
          <p:nvPr>
            <p:ph type="body" idx="1"/>
          </p:nvPr>
        </p:nvSpPr>
        <p:spPr bwMode="auto">
          <a:xfrm>
            <a:off x="433388" y="1295400"/>
            <a:ext cx="113395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Footer Placeholder 4">
            <a:extLst>
              <a:ext uri="{FF2B5EF4-FFF2-40B4-BE49-F238E27FC236}">
                <a16:creationId xmlns:a16="http://schemas.microsoft.com/office/drawing/2014/main" id="{48E15DEF-6121-234A-8856-ADD945787E2D}"/>
              </a:ext>
            </a:extLst>
          </p:cNvPr>
          <p:cNvSpPr>
            <a:spLocks noGrp="1"/>
          </p:cNvSpPr>
          <p:nvPr>
            <p:ph type="ftr" sz="quarter" idx="3"/>
          </p:nvPr>
        </p:nvSpPr>
        <p:spPr>
          <a:xfrm>
            <a:off x="1692275" y="6522601"/>
            <a:ext cx="8816975" cy="179282"/>
          </a:xfrm>
          <a:prstGeom prst="rect">
            <a:avLst/>
          </a:prstGeom>
        </p:spPr>
        <p:txBody>
          <a:bodyPr/>
          <a:lstStyle>
            <a:lvl1pPr algn="ctr">
              <a:defRPr sz="800" cap="all" baseline="0">
                <a:solidFill>
                  <a:schemeClr val="tx1"/>
                </a:solidFill>
              </a:defRPr>
            </a:lvl1pPr>
          </a:lstStyle>
          <a:p>
            <a:pPr>
              <a:defRPr/>
            </a:pPr>
            <a:r>
              <a:rPr lang="en-US"/>
              <a:t>© 2022 THE MITRE CORPORATION. </a:t>
            </a:r>
            <a:r>
              <a:rPr lang="en-US" sz="800" b="0" i="0" u="none" strike="noStrike" kern="1200" cap="all" baseline="0">
                <a:solidFill>
                  <a:schemeClr val="tx2"/>
                </a:solidFill>
                <a:effectLst/>
                <a:latin typeface="+mn-lt"/>
                <a:ea typeface="+mn-ea"/>
                <a:cs typeface="+mn-cs"/>
              </a:rPr>
              <a:t>All Rights Reserved. Approved for Public Release; Distribution Unlimited. Case 22-0502</a:t>
            </a:r>
            <a:endParaRPr lang="en-US"/>
          </a:p>
        </p:txBody>
      </p:sp>
    </p:spTree>
    <p:extLst>
      <p:ext uri="{BB962C8B-B14F-4D97-AF65-F5344CB8AC3E}">
        <p14:creationId xmlns:p14="http://schemas.microsoft.com/office/powerpoint/2010/main" val="89355760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06" r:id="rId22"/>
  </p:sldLayoutIdLst>
  <p:hf sldNum="0" hdr="0" dt="0"/>
  <p:txStyles>
    <p:titleStyle>
      <a:lvl1pPr algn="l" rtl="0" fontAlgn="base">
        <a:lnSpc>
          <a:spcPct val="90000"/>
        </a:lnSpc>
        <a:spcBef>
          <a:spcPct val="0"/>
        </a:spcBef>
        <a:spcAft>
          <a:spcPct val="0"/>
        </a:spcAft>
        <a:defRPr lang="en-US" sz="3200" b="1" kern="1200" dirty="0">
          <a:solidFill>
            <a:schemeClr val="tx2"/>
          </a:solidFill>
          <a:latin typeface="+mn-lt"/>
          <a:ea typeface="Arial Narrow" panose="020B0604020202020204" pitchFamily="34" charset="0"/>
          <a:cs typeface="Arial Narrow" charset="0"/>
        </a:defRPr>
      </a:lvl1pPr>
      <a:lvl2pPr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2pPr>
      <a:lvl3pPr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3pPr>
      <a:lvl4pPr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4pPr>
      <a:lvl5pPr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5pPr>
      <a:lvl6pPr marL="457200"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6pPr>
      <a:lvl7pPr marL="914400"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7pPr>
      <a:lvl8pPr marL="1371600"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8pPr>
      <a:lvl9pPr marL="1828800" algn="l" rtl="0" fontAlgn="base">
        <a:lnSpc>
          <a:spcPct val="90000"/>
        </a:lnSpc>
        <a:spcBef>
          <a:spcPct val="0"/>
        </a:spcBef>
        <a:spcAft>
          <a:spcPct val="0"/>
        </a:spcAft>
        <a:defRPr sz="3200" b="1">
          <a:solidFill>
            <a:schemeClr val="tx2"/>
          </a:solidFill>
          <a:latin typeface="Arial" panose="020B0604020202020204" pitchFamily="34" charset="0"/>
          <a:ea typeface="Arial Narrow" panose="020B0604020202020204" pitchFamily="34" charset="0"/>
          <a:cs typeface="Arial Narrow" panose="020B0604020202020204" pitchFamily="34" charset="0"/>
        </a:defRPr>
      </a:lvl9pPr>
    </p:titleStyle>
    <p:bodyStyle>
      <a:lvl1pPr algn="l" rtl="0" fontAlgn="base">
        <a:lnSpc>
          <a:spcPct val="90000"/>
        </a:lnSpc>
        <a:spcBef>
          <a:spcPts val="500"/>
        </a:spcBef>
        <a:spcAft>
          <a:spcPts val="500"/>
        </a:spcAft>
        <a:defRPr lang="en-US" sz="2400" b="1" kern="1200" dirty="0">
          <a:solidFill>
            <a:schemeClr val="tx2"/>
          </a:solidFill>
          <a:latin typeface="+mn-lt"/>
          <a:ea typeface="Arial Narrow" panose="020B0604020202020204" pitchFamily="34" charset="0"/>
          <a:cs typeface="Arial Narrow" charset="0"/>
        </a:defRPr>
      </a:lvl1pPr>
      <a:lvl2pPr algn="l" rtl="0" fontAlgn="base">
        <a:lnSpc>
          <a:spcPct val="90000"/>
        </a:lnSpc>
        <a:spcBef>
          <a:spcPts val="500"/>
        </a:spcBef>
        <a:spcAft>
          <a:spcPts val="500"/>
        </a:spcAft>
        <a:defRPr lang="en-US" sz="2400" kern="1200" dirty="0">
          <a:solidFill>
            <a:schemeClr val="tx2"/>
          </a:solidFill>
          <a:latin typeface="+mn-lt"/>
          <a:ea typeface="Arial Narrow" panose="020B0604020202020204" pitchFamily="34" charset="0"/>
          <a:cs typeface="Arial Narrow" charset="0"/>
        </a:defRPr>
      </a:lvl2pPr>
      <a:lvl3pPr marL="346075" indent="-228600" algn="l" rtl="0" fontAlgn="base">
        <a:lnSpc>
          <a:spcPct val="90000"/>
        </a:lnSpc>
        <a:spcBef>
          <a:spcPts val="500"/>
        </a:spcBef>
        <a:spcAft>
          <a:spcPts val="500"/>
        </a:spcAft>
        <a:buFont typeface="Wingdings" pitchFamily="2" charset="2"/>
        <a:buChar char="§"/>
        <a:defRPr lang="en-US" sz="2200" kern="1200" dirty="0">
          <a:solidFill>
            <a:schemeClr val="tx2"/>
          </a:solidFill>
          <a:latin typeface="+mn-lt"/>
          <a:ea typeface="Arial Narrow" panose="020B0604020202020204" pitchFamily="34" charset="0"/>
          <a:cs typeface="Arial Narrow" charset="0"/>
        </a:defRPr>
      </a:lvl3pPr>
      <a:lvl4pPr marL="574675" indent="-228600" algn="l" rtl="0" fontAlgn="base">
        <a:lnSpc>
          <a:spcPct val="90000"/>
        </a:lnSpc>
        <a:spcBef>
          <a:spcPts val="500"/>
        </a:spcBef>
        <a:spcAft>
          <a:spcPts val="500"/>
        </a:spcAft>
        <a:buFont typeface="Wingdings" pitchFamily="2" charset="2"/>
        <a:buChar char="§"/>
        <a:defRPr lang="en-US" sz="2000" kern="1200" dirty="0">
          <a:solidFill>
            <a:schemeClr val="tx2"/>
          </a:solidFill>
          <a:latin typeface="+mn-lt"/>
          <a:ea typeface="Arial Narrow" panose="020B0604020202020204" pitchFamily="34" charset="0"/>
          <a:cs typeface="Arial Narrow" charset="0"/>
        </a:defRPr>
      </a:lvl4pPr>
      <a:lvl5pPr marL="803275" indent="-228600" algn="l" rtl="0" fontAlgn="base">
        <a:lnSpc>
          <a:spcPct val="90000"/>
        </a:lnSpc>
        <a:spcBef>
          <a:spcPts val="500"/>
        </a:spcBef>
        <a:spcAft>
          <a:spcPts val="500"/>
        </a:spcAft>
        <a:buFont typeface="Wingdings" pitchFamily="2" charset="2"/>
        <a:buChar char="§"/>
        <a:defRPr lang="en-US" kern="1200" dirty="0">
          <a:solidFill>
            <a:schemeClr val="tx2"/>
          </a:solidFill>
          <a:latin typeface="+mn-lt"/>
          <a:ea typeface="Arial Narrow" panose="020B0604020202020204" pitchFamily="34" charset="0"/>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pic>
        <p:nvPicPr>
          <p:cNvPr id="28" name="Google Shape;28;p12"/>
          <p:cNvPicPr preferRelativeResize="0"/>
          <p:nvPr/>
        </p:nvPicPr>
        <p:blipFill rotWithShape="1">
          <a:blip r:embed="rId8">
            <a:alphaModFix/>
          </a:blip>
          <a:srcRect l="72000"/>
          <a:stretch/>
        </p:blipFill>
        <p:spPr>
          <a:xfrm>
            <a:off x="0" y="2810933"/>
            <a:ext cx="355600" cy="694267"/>
          </a:xfrm>
          <a:prstGeom prst="rect">
            <a:avLst/>
          </a:prstGeom>
          <a:noFill/>
          <a:ln>
            <a:noFill/>
          </a:ln>
        </p:spPr>
      </p:pic>
      <p:pic>
        <p:nvPicPr>
          <p:cNvPr id="29" name="Google Shape;29;p12"/>
          <p:cNvPicPr preferRelativeResize="0"/>
          <p:nvPr/>
        </p:nvPicPr>
        <p:blipFill rotWithShape="1">
          <a:blip r:embed="rId8">
            <a:alphaModFix/>
          </a:blip>
          <a:srcRect l="-666" r="72667"/>
          <a:stretch/>
        </p:blipFill>
        <p:spPr>
          <a:xfrm>
            <a:off x="11836400" y="2810933"/>
            <a:ext cx="355600" cy="694267"/>
          </a:xfrm>
          <a:prstGeom prst="rect">
            <a:avLst/>
          </a:prstGeom>
          <a:noFill/>
          <a:ln>
            <a:noFill/>
          </a:ln>
        </p:spPr>
      </p:pic>
      <p:pic>
        <p:nvPicPr>
          <p:cNvPr id="30" name="Google Shape;30;p12"/>
          <p:cNvPicPr preferRelativeResize="0"/>
          <p:nvPr/>
        </p:nvPicPr>
        <p:blipFill rotWithShape="1">
          <a:blip r:embed="rId9">
            <a:alphaModFix/>
          </a:blip>
          <a:srcRect/>
          <a:stretch/>
        </p:blipFill>
        <p:spPr>
          <a:xfrm>
            <a:off x="11064327" y="292103"/>
            <a:ext cx="336235" cy="533704"/>
          </a:xfrm>
          <a:prstGeom prst="rect">
            <a:avLst/>
          </a:prstGeom>
          <a:noFill/>
          <a:ln>
            <a:noFill/>
          </a:ln>
        </p:spPr>
      </p:pic>
    </p:spTree>
    <p:extLst>
      <p:ext uri="{BB962C8B-B14F-4D97-AF65-F5344CB8AC3E}">
        <p14:creationId xmlns:p14="http://schemas.microsoft.com/office/powerpoint/2010/main" val="2501702295"/>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EB63DF56-2A18-7E47-BF49-9893381F0C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27279" y="6176963"/>
            <a:ext cx="1280160" cy="388506"/>
          </a:xfrm>
          <a:prstGeom prst="rect">
            <a:avLst/>
          </a:prstGeom>
        </p:spPr>
      </p:pic>
      <p:sp>
        <p:nvSpPr>
          <p:cNvPr id="2" name="Title Placeholder 1">
            <a:extLst>
              <a:ext uri="{FF2B5EF4-FFF2-40B4-BE49-F238E27FC236}">
                <a16:creationId xmlns:a16="http://schemas.microsoft.com/office/drawing/2014/main" id="{9BE789CF-77DA-403B-A3AA-5DF446C825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2621C-7529-4536-A158-D7EE240B5E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C8E66-6989-428E-80DE-C199CFC72D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72606-88FD-40D3-94D5-E2BD426C87C8}" type="datetimeFigureOut">
              <a:rPr lang="en-US" smtClean="0"/>
              <a:t>3/7/2022</a:t>
            </a:fld>
            <a:endParaRPr lang="en-US"/>
          </a:p>
        </p:txBody>
      </p:sp>
      <p:sp>
        <p:nvSpPr>
          <p:cNvPr id="5" name="Footer Placeholder 4">
            <a:extLst>
              <a:ext uri="{FF2B5EF4-FFF2-40B4-BE49-F238E27FC236}">
                <a16:creationId xmlns:a16="http://schemas.microsoft.com/office/drawing/2014/main" id="{F6493AE9-2E83-49FC-A86C-DCE1D7C12D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D3B590-0561-412F-AC83-D8B857A507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73D22-D089-46AB-91F5-213282AC3585}" type="slidenum">
              <a:rPr lang="en-US" smtClean="0"/>
              <a:t>‹#›</a:t>
            </a:fld>
            <a:endParaRPr lang="en-US"/>
          </a:p>
        </p:txBody>
      </p:sp>
    </p:spTree>
    <p:extLst>
      <p:ext uri="{BB962C8B-B14F-4D97-AF65-F5344CB8AC3E}">
        <p14:creationId xmlns:p14="http://schemas.microsoft.com/office/powerpoint/2010/main" val="46762170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3600" y="274638"/>
            <a:ext cx="9448800" cy="868362"/>
          </a:xfrm>
          <a:prstGeom prst="rect">
            <a:avLst/>
          </a:prstGeom>
        </p:spPr>
        <p:txBody>
          <a:bodyPr vert="horz" lIns="91440" tIns="45720" rIns="91440" bIns="45720" rtlCol="0" anchor="ctr">
            <a:normAutofit/>
          </a:bodyPr>
          <a:lstStyle/>
          <a:p>
            <a:r>
              <a:rPr lang="en-US"/>
              <a:t>Title goes here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3C1EB-EE4C-4769-8798-7C51D2866880}" type="datetime1">
              <a:rPr lang="en-US" smtClean="0"/>
              <a:t>3/7/2022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AHRQ internal use only. Not for distribution.</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4C657-53BA-4C64-8161-364EC652DC57}" type="slidenum">
              <a:rPr lang="en-US" smtClean="0"/>
              <a:pPr/>
              <a:t>‹#›</a:t>
            </a:fld>
            <a:endParaRPr lang="en-US"/>
          </a:p>
        </p:txBody>
      </p:sp>
    </p:spTree>
    <p:extLst>
      <p:ext uri="{BB962C8B-B14F-4D97-AF65-F5344CB8AC3E}">
        <p14:creationId xmlns:p14="http://schemas.microsoft.com/office/powerpoint/2010/main" val="21487224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hdr="0" dt="0"/>
  <p:txStyles>
    <p:titleStyle>
      <a:lvl1pPr algn="l" defTabSz="914400" rtl="0" eaLnBrk="1" latinLnBrk="0" hangingPunct="1">
        <a:spcBef>
          <a:spcPct val="0"/>
        </a:spcBef>
        <a:buNone/>
        <a:defRPr sz="3600" b="1"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buClr>
          <a:schemeClr val="tx2"/>
        </a:buClr>
        <a:buSzPct val="150000"/>
        <a:buFont typeface="Arial" pitchFamily="34" charset="0"/>
        <a:buChar char="•"/>
        <a:defRPr sz="2800" kern="1200">
          <a:solidFill>
            <a:schemeClr val="tx1"/>
          </a:solidFill>
          <a:latin typeface="+mn-lt"/>
          <a:ea typeface="+mn-ea"/>
          <a:cs typeface="+mn-cs"/>
        </a:defRPr>
      </a:lvl1pPr>
      <a:lvl2pPr marL="685800" indent="-338138" algn="l" defTabSz="914400" rtl="0" eaLnBrk="1" latinLnBrk="0" hangingPunct="1">
        <a:spcBef>
          <a:spcPct val="20000"/>
        </a:spcBef>
        <a:buClr>
          <a:schemeClr val="tx2">
            <a:lumMod val="60000"/>
            <a:lumOff val="40000"/>
          </a:schemeClr>
        </a:buClr>
        <a:buSzPct val="80000"/>
        <a:buFont typeface="Arial" pitchFamily="34" charset="0"/>
        <a:buChar char="►"/>
        <a:defRPr sz="2400" kern="1200">
          <a:solidFill>
            <a:schemeClr val="tx1"/>
          </a:solidFill>
          <a:latin typeface="+mn-lt"/>
          <a:ea typeface="+mn-ea"/>
          <a:cs typeface="+mn-cs"/>
        </a:defRPr>
      </a:lvl2pPr>
      <a:lvl3pPr marL="969963" indent="-284163" algn="l" defTabSz="914400" rtl="0" eaLnBrk="1" latinLnBrk="0" hangingPunct="1">
        <a:spcBef>
          <a:spcPct val="20000"/>
        </a:spcBef>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6888CCF-64A5-4700-A456-96A5589B44C7}"/>
              </a:ext>
            </a:extLst>
          </p:cNvPr>
          <p:cNvSpPr/>
          <p:nvPr userDrawn="1"/>
        </p:nvSpPr>
        <p:spPr>
          <a:xfrm>
            <a:off x="0" y="-1"/>
            <a:ext cx="12192000" cy="794377"/>
          </a:xfrm>
          <a:prstGeom prst="rect">
            <a:avLst/>
          </a:prstGeom>
          <a:solidFill>
            <a:srgbClr val="362C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63909" y="93785"/>
            <a:ext cx="11655948" cy="6438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16309" y="962655"/>
            <a:ext cx="11379712" cy="50592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3"/>
          </p:nvPr>
        </p:nvSpPr>
        <p:spPr>
          <a:xfrm>
            <a:off x="7343204" y="6372808"/>
            <a:ext cx="4114800" cy="365125"/>
          </a:xfrm>
          <a:prstGeom prst="rect">
            <a:avLst/>
          </a:prstGeom>
        </p:spPr>
        <p:txBody>
          <a:bodyPr vert="horz" lIns="91440" tIns="45720" rIns="91440" bIns="45720" rtlCol="0" anchor="ctr"/>
          <a:lstStyle>
            <a:lvl1pPr algn="r">
              <a:defRPr sz="800" i="0">
                <a:solidFill>
                  <a:schemeClr val="tx1"/>
                </a:solidFill>
                <a:latin typeface="Arial" panose="020B0604020202020204" pitchFamily="34" charset="0"/>
                <a:cs typeface="Arial" panose="020B0604020202020204" pitchFamily="34" charset="0"/>
              </a:defRPr>
            </a:lvl1pPr>
          </a:lstStyle>
          <a:p>
            <a:r>
              <a:rPr lang="en-US"/>
              <a:t>Proprietary and Confidential</a:t>
            </a:r>
          </a:p>
        </p:txBody>
      </p:sp>
      <p:sp>
        <p:nvSpPr>
          <p:cNvPr id="6" name="Slide Number Placeholder 5"/>
          <p:cNvSpPr>
            <a:spLocks noGrp="1"/>
          </p:cNvSpPr>
          <p:nvPr>
            <p:ph type="sldNum" sz="quarter" idx="4"/>
          </p:nvPr>
        </p:nvSpPr>
        <p:spPr>
          <a:xfrm>
            <a:off x="11458005" y="6372808"/>
            <a:ext cx="593969" cy="365125"/>
          </a:xfrm>
          <a:prstGeom prst="rect">
            <a:avLst/>
          </a:prstGeom>
        </p:spPr>
        <p:txBody>
          <a:bodyPr vert="horz" lIns="91440" tIns="45720" rIns="91440" bIns="45720" rtlCol="0" anchor="ctr"/>
          <a:lstStyle>
            <a:lvl1pPr algn="r">
              <a:defRPr sz="1100" b="1">
                <a:solidFill>
                  <a:schemeClr val="tx1"/>
                </a:solidFill>
                <a:latin typeface="Arial" panose="020B0604020202020204" pitchFamily="34" charset="0"/>
                <a:cs typeface="Arial" panose="020B0604020202020204" pitchFamily="34" charset="0"/>
              </a:defRPr>
            </a:lvl1pPr>
          </a:lstStyle>
          <a:p>
            <a:fld id="{DC0EF7A8-BB2A-4972-A836-8C01394E076E}" type="slidenum">
              <a:rPr lang="en-US" smtClean="0"/>
              <a:pPr/>
              <a:t>‹#›</a:t>
            </a:fld>
            <a:endParaRPr lang="en-US"/>
          </a:p>
        </p:txBody>
      </p:sp>
      <p:cxnSp>
        <p:nvCxnSpPr>
          <p:cNvPr id="9" name="Straight Connector 8"/>
          <p:cNvCxnSpPr/>
          <p:nvPr userDrawn="1"/>
        </p:nvCxnSpPr>
        <p:spPr>
          <a:xfrm>
            <a:off x="263910" y="737585"/>
            <a:ext cx="11655948" cy="0"/>
          </a:xfrm>
          <a:prstGeom prst="line">
            <a:avLst/>
          </a:prstGeom>
          <a:ln w="57150">
            <a:solidFill>
              <a:srgbClr val="362C6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63909" y="6294665"/>
            <a:ext cx="11655948" cy="0"/>
          </a:xfrm>
          <a:prstGeom prst="line">
            <a:avLst/>
          </a:prstGeom>
          <a:ln w="9525">
            <a:solidFill>
              <a:srgbClr val="362C66"/>
            </a:solidFill>
          </a:ln>
        </p:spPr>
        <p:style>
          <a:lnRef idx="1">
            <a:schemeClr val="accent1"/>
          </a:lnRef>
          <a:fillRef idx="0">
            <a:schemeClr val="accent1"/>
          </a:fillRef>
          <a:effectRef idx="0">
            <a:schemeClr val="accent1"/>
          </a:effectRef>
          <a:fontRef idx="minor">
            <a:schemeClr val="tx1"/>
          </a:fontRef>
        </p:style>
      </p:cxnSp>
      <p:pic>
        <p:nvPicPr>
          <p:cNvPr id="10" name="Picture 9" descr="FH_Logo_RGB.png"/>
          <p:cNvPicPr>
            <a:picLocks noChangeAspect="1"/>
          </p:cNvPicPr>
          <p:nvPr userDrawn="1"/>
        </p:nvPicPr>
        <p:blipFill>
          <a:blip r:embed="rId6"/>
          <a:stretch>
            <a:fillRect/>
          </a:stretch>
        </p:blipFill>
        <p:spPr>
          <a:xfrm>
            <a:off x="263910" y="6372807"/>
            <a:ext cx="1082593" cy="333106"/>
          </a:xfrm>
          <a:prstGeom prst="rect">
            <a:avLst/>
          </a:prstGeom>
        </p:spPr>
      </p:pic>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val="0"/>
              </a:ext>
            </a:extLst>
          </a:blip>
          <a:srcRect r="77982"/>
          <a:stretch/>
        </p:blipFill>
        <p:spPr>
          <a:xfrm>
            <a:off x="1723270" y="6421681"/>
            <a:ext cx="360028" cy="267376"/>
          </a:xfrm>
          <a:prstGeom prst="rect">
            <a:avLst/>
          </a:prstGeom>
        </p:spPr>
      </p:pic>
      <p:cxnSp>
        <p:nvCxnSpPr>
          <p:cNvPr id="12" name="Straight Connector 11"/>
          <p:cNvCxnSpPr/>
          <p:nvPr userDrawn="1"/>
        </p:nvCxnSpPr>
        <p:spPr>
          <a:xfrm>
            <a:off x="1534885" y="6389663"/>
            <a:ext cx="0" cy="316250"/>
          </a:xfrm>
          <a:prstGeom prst="line">
            <a:avLst/>
          </a:prstGeom>
          <a:ln w="19050">
            <a:solidFill>
              <a:srgbClr val="362C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96541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dt="0"/>
  <p:txStyles>
    <p:titleStyle>
      <a:lvl1pPr algn="ctr" defTabSz="914400" rtl="0" eaLnBrk="1" latinLnBrk="0" hangingPunct="1">
        <a:lnSpc>
          <a:spcPct val="90000"/>
        </a:lnSpc>
        <a:spcBef>
          <a:spcPct val="0"/>
        </a:spcBef>
        <a:buNone/>
        <a:defRPr sz="28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2"/>
        </a:buClr>
        <a:buFont typeface="Wingdings" panose="05000000000000000000" pitchFamily="2" charset="2"/>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3/7/2022</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834489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C99F7B-D7DD-4772-93A2-3881B25F1C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7F3229-C33B-47ED-B6E9-D45652E30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EE6EFB-AD20-4C63-AE03-37AF6343D6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248AB-EE87-4A11-823C-671E6CB45915}" type="datetimeFigureOut">
              <a:rPr lang="en-US" smtClean="0"/>
              <a:t>3/7/2022</a:t>
            </a:fld>
            <a:endParaRPr lang="en-US"/>
          </a:p>
        </p:txBody>
      </p:sp>
      <p:sp>
        <p:nvSpPr>
          <p:cNvPr id="5" name="Footer Placeholder 4">
            <a:extLst>
              <a:ext uri="{FF2B5EF4-FFF2-40B4-BE49-F238E27FC236}">
                <a16:creationId xmlns:a16="http://schemas.microsoft.com/office/drawing/2014/main" id="{282CFD09-E074-4FE0-B6D3-B17521AAE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03F612-55C9-4047-8AC0-CBD35E2319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EC957-62B0-416F-B6C4-4CD987216053}" type="slidenum">
              <a:rPr lang="en-US" smtClean="0"/>
              <a:t>‹#›</a:t>
            </a:fld>
            <a:endParaRPr lang="en-US"/>
          </a:p>
        </p:txBody>
      </p:sp>
    </p:spTree>
    <p:extLst>
      <p:ext uri="{BB962C8B-B14F-4D97-AF65-F5344CB8AC3E}">
        <p14:creationId xmlns:p14="http://schemas.microsoft.com/office/powerpoint/2010/main" val="25182173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2A18979-1C99-AD49-856D-BD2B5CC37573}"/>
              </a:ext>
            </a:extLst>
          </p:cNvPr>
          <p:cNvSpPr/>
          <p:nvPr userDrawn="1"/>
        </p:nvSpPr>
        <p:spPr>
          <a:xfrm>
            <a:off x="-1" y="-17280"/>
            <a:ext cx="12192001" cy="1340471"/>
          </a:xfrm>
          <a:prstGeom prst="rect">
            <a:avLst/>
          </a:prstGeom>
          <a:solidFill>
            <a:srgbClr val="1853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5080" y="1352710"/>
            <a:ext cx="12207240" cy="0"/>
          </a:xfrm>
          <a:prstGeom prst="line">
            <a:avLst/>
          </a:prstGeom>
          <a:ln w="76200">
            <a:solidFill>
              <a:srgbClr val="FDAE17"/>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632861" y="207302"/>
            <a:ext cx="10917534" cy="10241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userDrawn="1">
            <p:ph type="body" idx="1"/>
          </p:nvPr>
        </p:nvSpPr>
        <p:spPr>
          <a:xfrm>
            <a:off x="641603" y="1547772"/>
            <a:ext cx="10908792" cy="43007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noChangeAspect="1"/>
          </p:cNvSpPr>
          <p:nvPr userDrawn="1">
            <p:ph type="sldNum" sz="quarter" idx="4"/>
          </p:nvPr>
        </p:nvSpPr>
        <p:spPr>
          <a:xfrm>
            <a:off x="11241785" y="6153436"/>
            <a:ext cx="320040" cy="320040"/>
          </a:xfrm>
          <a:prstGeom prst="ellipse">
            <a:avLst/>
          </a:prstGeom>
          <a:solidFill>
            <a:srgbClr val="185394"/>
          </a:solidFill>
          <a:ln w="114300">
            <a:noFill/>
          </a:ln>
        </p:spPr>
        <p:txBody>
          <a:bodyPr vert="horz" wrap="square" lIns="0" tIns="0" rIns="0" bIns="0" rtlCol="0" anchor="t"/>
          <a:lstStyle>
            <a:lvl1pPr algn="ctr">
              <a:defRPr sz="1400" b="1">
                <a:solidFill>
                  <a:schemeClr val="bg1"/>
                </a:solidFill>
              </a:defRPr>
            </a:lvl1pPr>
          </a:lstStyle>
          <a:p>
            <a:fld id="{7E144BFB-579A-4B4B-9BF5-420708BFA4F7}" type="slidenum">
              <a:rPr lang="en-US" smtClean="0"/>
              <a:pPr/>
              <a:t>‹#›</a:t>
            </a:fld>
            <a:endParaRPr lang="en-US"/>
          </a:p>
        </p:txBody>
      </p:sp>
      <p:sp>
        <p:nvSpPr>
          <p:cNvPr id="4" name="Footer Placeholder 3"/>
          <p:cNvSpPr>
            <a:spLocks noGrp="1"/>
          </p:cNvSpPr>
          <p:nvPr>
            <p:ph type="ftr" sz="quarter" idx="3"/>
          </p:nvPr>
        </p:nvSpPr>
        <p:spPr>
          <a:xfrm>
            <a:off x="6555899" y="6130894"/>
            <a:ext cx="4114800" cy="365125"/>
          </a:xfrm>
          <a:prstGeom prst="rect">
            <a:avLst/>
          </a:prstGeom>
        </p:spPr>
        <p:txBody>
          <a:bodyPr vert="horz" lIns="91440" tIns="45720" rIns="91440" bIns="45720" rtlCol="0" anchor="ctr"/>
          <a:lstStyle>
            <a:lvl1pPr algn="ctr">
              <a:defRPr sz="2000">
                <a:solidFill>
                  <a:srgbClr val="C94747"/>
                </a:solidFill>
              </a:defRPr>
            </a:lvl1pPr>
          </a:lstStyle>
          <a:p>
            <a:r>
              <a:rPr lang="en-US"/>
              <a:t>Do Not Distribute Outside HHS</a:t>
            </a:r>
          </a:p>
        </p:txBody>
      </p:sp>
      <p:pic>
        <p:nvPicPr>
          <p:cNvPr id="17" name="Picture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09126" y="6026850"/>
            <a:ext cx="573569" cy="573569"/>
          </a:xfrm>
          <a:prstGeom prst="rect">
            <a:avLst/>
          </a:prstGeom>
        </p:spPr>
      </p:pic>
    </p:spTree>
    <p:extLst>
      <p:ext uri="{BB962C8B-B14F-4D97-AF65-F5344CB8AC3E}">
        <p14:creationId xmlns:p14="http://schemas.microsoft.com/office/powerpoint/2010/main" val="8205811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hf hdr="0" dt="0"/>
  <p:txStyles>
    <p:titleStyle>
      <a:lvl1pPr algn="l" defTabSz="914400" rtl="0" eaLnBrk="1" latinLnBrk="0" hangingPunct="1">
        <a:lnSpc>
          <a:spcPct val="90000"/>
        </a:lnSpc>
        <a:spcBef>
          <a:spcPct val="0"/>
        </a:spcBef>
        <a:buNone/>
        <a:defRPr lang="en-US" sz="4200" b="1" kern="1200" dirty="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185394"/>
        </a:buClr>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1000"/>
        </a:spcBef>
        <a:buClr>
          <a:srgbClr val="18539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Clr>
          <a:srgbClr val="185394"/>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Clr>
          <a:srgbClr val="18539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Clr>
          <a:srgbClr val="185394"/>
        </a:buClr>
        <a:buFont typeface="Calibri" panose="020F050202020403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Clr>
          <a:schemeClr val="accent1"/>
        </a:buClr>
        <a:buFont typeface="Arial" panose="020B0604020202020204" pitchFamily="34" charset="0"/>
        <a:buNone/>
        <a:defRPr sz="1800" kern="1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069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4475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3" descr="Logo: Department of Health &amp; Human Services. USA."/>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52400" y="5769866"/>
            <a:ext cx="707136" cy="707134"/>
          </a:xfrm>
          <a:prstGeom prst="rect">
            <a:avLst/>
          </a:prstGeom>
          <a:noFill/>
          <a:ln>
            <a:noFill/>
          </a:ln>
        </p:spPr>
      </p:pic>
      <p:cxnSp>
        <p:nvCxnSpPr>
          <p:cNvPr id="7" name="Straight Connector 4" descr="&quot; &quot;"/>
          <p:cNvCxnSpPr/>
          <p:nvPr userDrawn="1"/>
        </p:nvCxnSpPr>
        <p:spPr>
          <a:xfrm flipV="1">
            <a:off x="838200" y="6355807"/>
            <a:ext cx="9525000" cy="545"/>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pic>
        <p:nvPicPr>
          <p:cNvPr id="9" name="Picture 5" title="Health Resources and Services Administration Logo"/>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10537234" y="5980808"/>
            <a:ext cx="1267444" cy="415656"/>
          </a:xfrm>
          <a:prstGeom prst="rect">
            <a:avLst/>
          </a:prstGeom>
          <a:noFill/>
          <a:ln>
            <a:noFill/>
          </a:ln>
        </p:spPr>
      </p:pic>
      <p:sp>
        <p:nvSpPr>
          <p:cNvPr id="8" name="Rectangle 6" descr="&quot; &quot;"/>
          <p:cNvSpPr/>
          <p:nvPr userDrawn="1"/>
        </p:nvSpPr>
        <p:spPr>
          <a:xfrm>
            <a:off x="0" y="6477000"/>
            <a:ext cx="12192000" cy="3810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7"/>
          <p:cNvSpPr>
            <a:spLocks noGrp="1"/>
          </p:cNvSpPr>
          <p:nvPr>
            <p:ph type="sldNum" sz="quarter" idx="4"/>
          </p:nvPr>
        </p:nvSpPr>
        <p:spPr>
          <a:xfrm>
            <a:off x="9272016" y="6490444"/>
            <a:ext cx="2743200" cy="384048"/>
          </a:xfrm>
          <a:prstGeom prst="rect">
            <a:avLst/>
          </a:prstGeom>
        </p:spPr>
        <p:txBody>
          <a:bodyPr vert="horz" lIns="91440" tIns="45720" rIns="91440" bIns="45720" rtlCol="0" anchor="ctr"/>
          <a:lstStyle>
            <a:lvl1pPr algn="r">
              <a:defRPr sz="1600" b="1">
                <a:solidFill>
                  <a:schemeClr val="bg1"/>
                </a:solidFill>
              </a:defRPr>
            </a:lvl1pPr>
          </a:lstStyle>
          <a:p>
            <a:fld id="{AC38D48C-20BE-40D5-BBF2-392FF9026E6C}" type="slidenum">
              <a:rPr lang="en-US" smtClean="0"/>
              <a:pPr/>
              <a:t>‹#›</a:t>
            </a:fld>
            <a:endParaRPr lang="en-US"/>
          </a:p>
        </p:txBody>
      </p:sp>
    </p:spTree>
    <p:extLst>
      <p:ext uri="{BB962C8B-B14F-4D97-AF65-F5344CB8AC3E}">
        <p14:creationId xmlns:p14="http://schemas.microsoft.com/office/powerpoint/2010/main" val="8472738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Lst>
  <p:hf hdr="0" ftr="0" dt="0"/>
  <p:txStyles>
    <p:titleStyle>
      <a:lvl1pPr algn="l" defTabSz="914400" rtl="0" eaLnBrk="1" latinLnBrk="0" hangingPunct="1">
        <a:lnSpc>
          <a:spcPct val="100000"/>
        </a:lnSpc>
        <a:spcBef>
          <a:spcPct val="0"/>
        </a:spcBef>
        <a:buNone/>
        <a:defRPr sz="4000" b="1" kern="1200">
          <a:solidFill>
            <a:srgbClr val="0F4D7B"/>
          </a:solidFill>
          <a:latin typeface="+mn-lt"/>
          <a:ea typeface="+mj-ea"/>
          <a:cs typeface="+mj-cs"/>
        </a:defRPr>
      </a:lvl1pPr>
    </p:titleStyle>
    <p:bodyStyle>
      <a:lvl1pPr marL="347472" indent="-347472" algn="l" defTabSz="914400" rtl="0" eaLnBrk="1" latinLnBrk="0" hangingPunct="1">
        <a:lnSpc>
          <a:spcPct val="100000"/>
        </a:lnSpc>
        <a:spcBef>
          <a:spcPts val="528"/>
        </a:spcBef>
        <a:buClr>
          <a:srgbClr val="0F4D7B"/>
        </a:buClr>
        <a:buSzPct val="125000"/>
        <a:buFont typeface="Arial" panose="020B0604020202020204" pitchFamily="34" charset="0"/>
        <a:buChar char="•"/>
        <a:defRPr sz="2200" kern="1200">
          <a:solidFill>
            <a:srgbClr val="0F4D7B"/>
          </a:solidFill>
          <a:latin typeface="+mn-lt"/>
          <a:ea typeface="+mn-ea"/>
          <a:cs typeface="+mn-cs"/>
        </a:defRPr>
      </a:lvl1pPr>
      <a:lvl2pPr marL="740664" indent="-283464" algn="l" defTabSz="914400" rtl="0" eaLnBrk="1" latinLnBrk="0" hangingPunct="1">
        <a:lnSpc>
          <a:spcPct val="100000"/>
        </a:lnSpc>
        <a:spcBef>
          <a:spcPts val="480"/>
        </a:spcBef>
        <a:buClr>
          <a:srgbClr val="0F4D7B"/>
        </a:buClr>
        <a:buFont typeface="Wingdings" panose="05000000000000000000" pitchFamily="2" charset="2"/>
        <a:buChar char="§"/>
        <a:defRPr sz="2000" kern="1200">
          <a:solidFill>
            <a:srgbClr val="0F4D7B"/>
          </a:solidFill>
          <a:latin typeface="+mn-lt"/>
          <a:ea typeface="+mn-ea"/>
          <a:cs typeface="+mn-cs"/>
        </a:defRPr>
      </a:lvl2pPr>
      <a:lvl3pPr marL="1143000" indent="-228600" algn="l" defTabSz="914400" rtl="0" eaLnBrk="1" latinLnBrk="0" hangingPunct="1">
        <a:lnSpc>
          <a:spcPct val="100000"/>
        </a:lnSpc>
        <a:spcBef>
          <a:spcPts val="432"/>
        </a:spcBef>
        <a:buClr>
          <a:srgbClr val="0F4D7B"/>
        </a:buClr>
        <a:buFont typeface="Wingdings" panose="05000000000000000000" pitchFamily="2" charset="2"/>
        <a:buChar char="ü"/>
        <a:defRPr sz="1800" kern="1200">
          <a:solidFill>
            <a:srgbClr val="0F4D7B"/>
          </a:solidFill>
          <a:latin typeface="+mn-lt"/>
          <a:ea typeface="+mn-ea"/>
          <a:cs typeface="+mn-cs"/>
        </a:defRPr>
      </a:lvl3pPr>
      <a:lvl4pPr marL="1600200" indent="-228600" algn="l" defTabSz="914400" rtl="0" eaLnBrk="1" latinLnBrk="0" hangingPunct="1">
        <a:lnSpc>
          <a:spcPct val="100000"/>
        </a:lnSpc>
        <a:spcBef>
          <a:spcPts val="400"/>
        </a:spcBef>
        <a:buClr>
          <a:srgbClr val="0F4D7B"/>
        </a:buClr>
        <a:buSzPct val="100000"/>
        <a:buFont typeface="Courier New" panose="02070309020205020404" pitchFamily="49" charset="0"/>
        <a:buChar char="o"/>
        <a:defRPr sz="1600" kern="1200">
          <a:solidFill>
            <a:srgbClr val="0F4D7B"/>
          </a:solidFill>
          <a:latin typeface="+mn-lt"/>
          <a:ea typeface="+mn-ea"/>
          <a:cs typeface="+mn-cs"/>
        </a:defRPr>
      </a:lvl4pPr>
      <a:lvl5pPr marL="2057400" indent="-228600" algn="l" defTabSz="914400" rtl="0" eaLnBrk="1" latinLnBrk="0" hangingPunct="1">
        <a:lnSpc>
          <a:spcPct val="100000"/>
        </a:lnSpc>
        <a:spcBef>
          <a:spcPts val="380"/>
        </a:spcBef>
        <a:buClr>
          <a:srgbClr val="0F4D7B"/>
        </a:buClr>
        <a:buFont typeface="Wingdings" panose="05000000000000000000" pitchFamily="2" charset="2"/>
        <a:buChar char="Ø"/>
        <a:defRPr sz="1400" kern="1200">
          <a:solidFill>
            <a:srgbClr val="0F4D7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chemeClr val="lt1"/>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000000"/>
              </a:solidFill>
              <a:latin typeface="Calibri"/>
              <a:ea typeface="Calibri"/>
              <a:cs typeface="Calibri"/>
              <a:sym typeface="Calibri"/>
            </a:endParaRPr>
          </a:p>
        </p:txBody>
      </p:sp>
      <p:sp>
        <p:nvSpPr>
          <p:cNvPr id="7" name="Google Shape;7;p1"/>
          <p:cNvSpPr txBox="1">
            <a:spLocks noGrp="1"/>
          </p:cNvSpPr>
          <p:nvPr>
            <p:ph type="title"/>
          </p:nvPr>
        </p:nvSpPr>
        <p:spPr>
          <a:xfrm>
            <a:off x="609600" y="1703593"/>
            <a:ext cx="10972800" cy="1143200"/>
          </a:xfrm>
          <a:prstGeom prst="rect">
            <a:avLst/>
          </a:prstGeom>
          <a:noFill/>
          <a:ln>
            <a:noFill/>
          </a:ln>
        </p:spPr>
        <p:txBody>
          <a:bodyPr spcFirstLastPara="1" wrap="square" lIns="0" tIns="0" rIns="91425" bIns="45700" anchor="t" anchorCtr="0">
            <a:noAutofit/>
          </a:bodyPr>
          <a:lstStyle>
            <a:lvl1pPr marR="0" lvl="0" algn="l" rtl="0">
              <a:spcBef>
                <a:spcPts val="0"/>
              </a:spcBef>
              <a:spcAft>
                <a:spcPts val="0"/>
              </a:spcAft>
              <a:buClr>
                <a:srgbClr val="A20815"/>
              </a:buClr>
              <a:buSzPts val="3600"/>
              <a:buFont typeface="Arial"/>
              <a:buNone/>
              <a:defRPr sz="3600" b="0" i="0" u="none" strike="noStrike" cap="none">
                <a:solidFill>
                  <a:srgbClr val="A20815"/>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1236133" y="2867964"/>
            <a:ext cx="10312400" cy="3109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1pPr>
            <a:lvl2pPr marL="914400" marR="0" lvl="1" indent="-323850" algn="l" rtl="0">
              <a:lnSpc>
                <a:spcPct val="100000"/>
              </a:lnSpc>
              <a:spcBef>
                <a:spcPts val="300"/>
              </a:spcBef>
              <a:spcAft>
                <a:spcPts val="0"/>
              </a:spcAft>
              <a:buClr>
                <a:schemeClr val="accent3"/>
              </a:buClr>
              <a:buSzPts val="1500"/>
              <a:buFont typeface="Arial"/>
              <a:buChar char="–"/>
              <a:defRPr sz="1500" b="1" i="0" u="none" strike="noStrike" cap="none">
                <a:solidFill>
                  <a:schemeClr val="accent3"/>
                </a:solidFill>
                <a:latin typeface="Arial"/>
                <a:ea typeface="Arial"/>
                <a:cs typeface="Arial"/>
                <a:sym typeface="Arial"/>
              </a:defRPr>
            </a:lvl2pPr>
            <a:lvl3pPr marL="1371600" marR="0" lvl="2" indent="-323850" algn="l" rtl="0">
              <a:lnSpc>
                <a:spcPct val="100000"/>
              </a:lnSpc>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3pPr>
            <a:lvl4pPr marL="1828800" marR="0" lvl="3" indent="-323850" algn="l" rtl="0">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4pPr>
            <a:lvl5pPr marL="2286000" marR="0" lvl="4" indent="-323850" algn="l" rtl="0">
              <a:spcBef>
                <a:spcPts val="300"/>
              </a:spcBef>
              <a:spcAft>
                <a:spcPts val="0"/>
              </a:spcAft>
              <a:buClr>
                <a:srgbClr val="7F7F7F"/>
              </a:buClr>
              <a:buSzPts val="1500"/>
              <a:buFont typeface="Arial"/>
              <a:buChar char="»"/>
              <a:defRPr sz="1500" b="0" i="0" u="none" strike="noStrike" cap="none">
                <a:solidFill>
                  <a:srgbClr val="7F7F7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 name="Google Shape;9;p1"/>
          <p:cNvSpPr txBox="1"/>
          <p:nvPr/>
        </p:nvSpPr>
        <p:spPr>
          <a:xfrm>
            <a:off x="5749164" y="6483351"/>
            <a:ext cx="693600" cy="365200"/>
          </a:xfrm>
          <a:prstGeom prst="rect">
            <a:avLst/>
          </a:prstGeom>
          <a:no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fld id="{00000000-1234-1234-1234-123412341234}" type="slidenum">
              <a:rPr lang="en" sz="1600" b="1" i="0" u="none" strike="noStrike" cap="none">
                <a:solidFill>
                  <a:schemeClr val="dk1"/>
                </a:solidFill>
                <a:latin typeface="Arial"/>
                <a:ea typeface="Arial"/>
                <a:cs typeface="Arial"/>
                <a:sym typeface="Arial"/>
              </a:rPr>
              <a:pPr marL="0" marR="0" lvl="0" indent="0" algn="ctr" rtl="0">
                <a:spcBef>
                  <a:spcPts val="0"/>
                </a:spcBef>
                <a:spcAft>
                  <a:spcPts val="0"/>
                </a:spcAft>
                <a:buNone/>
              </a:pPr>
              <a:t>‹#›</a:t>
            </a:fld>
            <a:endParaRPr sz="1600" b="1" i="0" u="none" strike="noStrike" cap="none">
              <a:solidFill>
                <a:schemeClr val="dk1"/>
              </a:solidFill>
              <a:latin typeface="Arial"/>
              <a:ea typeface="Arial"/>
              <a:cs typeface="Arial"/>
              <a:sym typeface="Arial"/>
            </a:endParaRPr>
          </a:p>
        </p:txBody>
      </p:sp>
      <p:pic>
        <p:nvPicPr>
          <p:cNvPr id="10" name="Google Shape;10;p1"/>
          <p:cNvPicPr preferRelativeResize="0"/>
          <p:nvPr/>
        </p:nvPicPr>
        <p:blipFill rotWithShape="1">
          <a:blip r:embed="rId16">
            <a:alphaModFix/>
          </a:blip>
          <a:srcRect l="5531" b="15756"/>
          <a:stretch/>
        </p:blipFill>
        <p:spPr>
          <a:xfrm>
            <a:off x="487852" y="5923992"/>
            <a:ext cx="4164784" cy="761843"/>
          </a:xfrm>
          <a:prstGeom prst="rect">
            <a:avLst/>
          </a:prstGeom>
          <a:noFill/>
          <a:ln>
            <a:noFill/>
          </a:ln>
        </p:spPr>
      </p:pic>
    </p:spTree>
    <p:extLst>
      <p:ext uri="{BB962C8B-B14F-4D97-AF65-F5344CB8AC3E}">
        <p14:creationId xmlns:p14="http://schemas.microsoft.com/office/powerpoint/2010/main" val="2272446867"/>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25564"/>
            <a:ext cx="10515600" cy="33670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1117600" y="6553200"/>
            <a:ext cx="8753856" cy="0"/>
          </a:xfrm>
          <a:prstGeom prst="line">
            <a:avLst/>
          </a:prstGeom>
          <a:ln w="19050">
            <a:solidFill>
              <a:srgbClr val="8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0" y="6629400"/>
            <a:ext cx="12192000" cy="228600"/>
          </a:xfrm>
          <a:prstGeom prst="rect">
            <a:avLst/>
          </a:prstGeom>
          <a:solidFill>
            <a:srgbClr val="0F4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5729290"/>
            <a:ext cx="1200148" cy="900111"/>
          </a:xfrm>
          <a:prstGeom prst="rect">
            <a:avLst/>
          </a:prstGeom>
        </p:spPr>
      </p:pic>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56800" y="6097169"/>
            <a:ext cx="1930400" cy="472464"/>
          </a:xfrm>
          <a:prstGeom prst="rect">
            <a:avLst/>
          </a:prstGeom>
        </p:spPr>
      </p:pic>
      <p:sp>
        <p:nvSpPr>
          <p:cNvPr id="4" name="Slide Number Placeholder 3"/>
          <p:cNvSpPr>
            <a:spLocks noGrp="1"/>
          </p:cNvSpPr>
          <p:nvPr>
            <p:ph type="sldNum" sz="quarter" idx="4"/>
          </p:nvPr>
        </p:nvSpPr>
        <p:spPr>
          <a:xfrm>
            <a:off x="9347200" y="6553201"/>
            <a:ext cx="2743200" cy="365125"/>
          </a:xfrm>
          <a:prstGeom prst="rect">
            <a:avLst/>
          </a:prstGeom>
        </p:spPr>
        <p:txBody>
          <a:bodyPr vert="horz" lIns="91440" tIns="45720" rIns="91440" bIns="45720" rtlCol="0" anchor="ctr"/>
          <a:lstStyle>
            <a:lvl1pPr algn="r">
              <a:defRPr sz="1200" b="1">
                <a:solidFill>
                  <a:schemeClr val="bg1"/>
                </a:solidFill>
              </a:defRPr>
            </a:lvl1pPr>
          </a:lstStyle>
          <a:p>
            <a:fld id="{857975F2-6486-4FB1-AD40-1E76C859DE43}" type="slidenum">
              <a:rPr lang="en-US" smtClean="0"/>
              <a:pPr/>
              <a:t>‹#›</a:t>
            </a:fld>
            <a:endParaRPr lang="en-US"/>
          </a:p>
        </p:txBody>
      </p:sp>
    </p:spTree>
    <p:extLst>
      <p:ext uri="{BB962C8B-B14F-4D97-AF65-F5344CB8AC3E}">
        <p14:creationId xmlns:p14="http://schemas.microsoft.com/office/powerpoint/2010/main" val="299857934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hdr="0" ftr="0" dt="0"/>
  <p:txStyles>
    <p:titleStyle>
      <a:lvl1pPr algn="l" defTabSz="914400" rtl="0" eaLnBrk="1" latinLnBrk="0" hangingPunct="1">
        <a:lnSpc>
          <a:spcPct val="90000"/>
        </a:lnSpc>
        <a:spcBef>
          <a:spcPct val="0"/>
        </a:spcBef>
        <a:buNone/>
        <a:defRPr lang="en-US" sz="3000" b="1" kern="1200" dirty="0">
          <a:solidFill>
            <a:srgbClr val="0F4D7B"/>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64.xml"/><Relationship Id="rId4" Type="http://schemas.openxmlformats.org/officeDocument/2006/relationships/chart" Target="../charts/char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4.xml"/><Relationship Id="rId1" Type="http://schemas.openxmlformats.org/officeDocument/2006/relationships/slideLayout" Target="../slideLayouts/slideLayout68.xml"/><Relationship Id="rId5" Type="http://schemas.openxmlformats.org/officeDocument/2006/relationships/image" Target="../media/image137.jpeg"/><Relationship Id="rId4" Type="http://schemas.openxmlformats.org/officeDocument/2006/relationships/image" Target="../media/image136.svg"/></Relationships>
</file>

<file path=ppt/slides/_rels/slide102.xml.rels><?xml version="1.0" encoding="UTF-8" standalone="yes"?>
<Relationships xmlns="http://schemas.openxmlformats.org/package/2006/relationships"><Relationship Id="rId3" Type="http://schemas.openxmlformats.org/officeDocument/2006/relationships/hyperlink" Target="mailto:wengland@hrsa.gov" TargetMode="External"/><Relationship Id="rId2" Type="http://schemas.openxmlformats.org/officeDocument/2006/relationships/notesSlide" Target="../notesSlides/notesSlide45.xml"/><Relationship Id="rId1" Type="http://schemas.openxmlformats.org/officeDocument/2006/relationships/slideLayout" Target="../slideLayouts/slideLayout64.xml"/><Relationship Id="rId4" Type="http://schemas.openxmlformats.org/officeDocument/2006/relationships/image" Target="../media/image138.png"/></Relationships>
</file>

<file path=ppt/slides/_rels/slide103.xml.rels><?xml version="1.0" encoding="UTF-8" standalone="yes"?>
<Relationships xmlns="http://schemas.openxmlformats.org/package/2006/relationships"><Relationship Id="rId8" Type="http://schemas.openxmlformats.org/officeDocument/2006/relationships/hyperlink" Target="https://www.instagram.com/hrsagov/" TargetMode="External"/><Relationship Id="rId13"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1.png"/><Relationship Id="rId12" Type="http://schemas.openxmlformats.org/officeDocument/2006/relationships/hyperlink" Target="https://www.youtube.com/user/HRSAtube" TargetMode="External"/><Relationship Id="rId2" Type="http://schemas.openxmlformats.org/officeDocument/2006/relationships/hyperlink" Target="http://www.hrsa.gov/" TargetMode="External"/><Relationship Id="rId1" Type="http://schemas.openxmlformats.org/officeDocument/2006/relationships/slideLayout" Target="../slideLayouts/slideLayout98.xml"/><Relationship Id="rId6" Type="http://schemas.openxmlformats.org/officeDocument/2006/relationships/hyperlink" Target="https://twitter.com/hrsagov" TargetMode="External"/><Relationship Id="rId11" Type="http://schemas.openxmlformats.org/officeDocument/2006/relationships/image" Target="../media/image143.png"/><Relationship Id="rId5" Type="http://schemas.openxmlformats.org/officeDocument/2006/relationships/image" Target="../media/image140.png"/><Relationship Id="rId10" Type="http://schemas.openxmlformats.org/officeDocument/2006/relationships/hyperlink" Target="https://www.linkedin.com/company/us-government-department-of-health-&amp;-human-services-hrsa/" TargetMode="External"/><Relationship Id="rId4" Type="http://schemas.openxmlformats.org/officeDocument/2006/relationships/hyperlink" Target="https://facebook.com/HRSAgov/" TargetMode="External"/><Relationship Id="rId9" Type="http://schemas.openxmlformats.org/officeDocument/2006/relationships/image" Target="../media/image14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microsoft.com/office/2007/relationships/hdphoto" Target="../media/hdphoto3.wdp"/></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146.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9.xml"/><Relationship Id="rId1" Type="http://schemas.openxmlformats.org/officeDocument/2006/relationships/slideLayout" Target="../slideLayouts/slideLayout146.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56.png"/></Relationships>
</file>

<file path=ppt/slides/_rels/slide11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50.xml"/><Relationship Id="rId1" Type="http://schemas.openxmlformats.org/officeDocument/2006/relationships/slideLayout" Target="../slideLayouts/slideLayout146.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6.pn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61.png"/><Relationship Id="rId2" Type="http://schemas.openxmlformats.org/officeDocument/2006/relationships/notesSlide" Target="../notesSlides/notesSlide51.xml"/><Relationship Id="rId1" Type="http://schemas.openxmlformats.org/officeDocument/2006/relationships/slideLayout" Target="../slideLayouts/slideLayout146.xml"/><Relationship Id="rId6" Type="http://schemas.openxmlformats.org/officeDocument/2006/relationships/image" Target="../media/image156.png"/><Relationship Id="rId5" Type="http://schemas.openxmlformats.org/officeDocument/2006/relationships/image" Target="../media/image160.png"/><Relationship Id="rId4" Type="http://schemas.openxmlformats.org/officeDocument/2006/relationships/image" Target="../media/image157.png"/></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 Id="rId5" Type="http://schemas.openxmlformats.org/officeDocument/2006/relationships/image" Target="../media/image165.png"/><Relationship Id="rId4" Type="http://schemas.openxmlformats.org/officeDocument/2006/relationships/image" Target="../media/image164.png"/></Relationships>
</file>

<file path=ppt/slides/_rels/slide1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 Id="rId4" Type="http://schemas.openxmlformats.org/officeDocument/2006/relationships/image" Target="../media/image166.png"/></Relationships>
</file>

<file path=ppt/slides/_rels/slide1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 Id="rId4" Type="http://schemas.openxmlformats.org/officeDocument/2006/relationships/image" Target="../media/image16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https://www.ahrq.gov/sdoh/data-analytics/sdoh-data.html" TargetMode="External"/><Relationship Id="rId2" Type="http://schemas.openxmlformats.org/officeDocument/2006/relationships/hyperlink" Target="https://www.ahrq.gov/sdoh/data-analytics/sdoh-tech-poverty.html" TargetMode="External"/><Relationship Id="rId1" Type="http://schemas.openxmlformats.org/officeDocument/2006/relationships/slideLayout" Target="../slideLayouts/slideLayout16.xml"/><Relationship Id="rId4" Type="http://schemas.openxmlformats.org/officeDocument/2006/relationships/image" Target="../media/image168.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hyperlink" Target="mailto:connect2health@fcc.gov" TargetMode="External"/><Relationship Id="rId2" Type="http://schemas.openxmlformats.org/officeDocument/2006/relationships/hyperlink" Target="https://www.fcc.gov/health" TargetMode="External"/><Relationship Id="rId1" Type="http://schemas.openxmlformats.org/officeDocument/2006/relationships/slideLayout" Target="../slideLayouts/slideLayout2.xml"/><Relationship Id="rId4" Type="http://schemas.openxmlformats.org/officeDocument/2006/relationships/hyperlink" Target="mailto:engageC2H@fcc.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oleObject" Target="../embeddings/oleObject1.bin"/><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hyperlink" Target="mailto:ncb4001@med.cornell.ed" TargetMode="External"/><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11.xml"/><Relationship Id="rId4" Type="http://schemas.openxmlformats.org/officeDocument/2006/relationships/hyperlink" Target="https://www.digitalinclusion.org/blog/2017/03/10/atts-digital-redlining-of-clevelan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5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chart" Target="../charts/char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chart" Target="../charts/char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aspe.hhs.gov/reports/hps-analysis-telehealth-use-2021" TargetMode="External"/><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hyperlink" Target="mailto:Madjid.Karimi@hhs.gov" TargetMode="External"/><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hyperlink" Target="mailto:Euny.Lee@hhs.gov"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mmwr/volumes/69/wr/mm6950a4.htm" TargetMode="External"/><Relationship Id="rId2" Type="http://schemas.openxmlformats.org/officeDocument/2006/relationships/hyperlink" Target="https://pubmed.ncbi.nlm.nih.gov/28402827/" TargetMode="External"/><Relationship Id="rId1" Type="http://schemas.openxmlformats.org/officeDocument/2006/relationships/slideLayout" Target="../slideLayouts/slideLayout52.xml"/><Relationship Id="rId6" Type="http://schemas.openxmlformats.org/officeDocument/2006/relationships/hyperlink" Target="https://pubmed.ncbi.nlm.nih.gov/30153920/" TargetMode="External"/><Relationship Id="rId5" Type="http://schemas.openxmlformats.org/officeDocument/2006/relationships/hyperlink" Target="https://aspe.hhs.gov/reports/state-medicaid-telehealth-policies" TargetMode="External"/><Relationship Id="rId4" Type="http://schemas.openxmlformats.org/officeDocument/2006/relationships/hyperlink" Target="https://www.cms.gov/files/document/covid19-emergency-declaration-health-care-providers-fact-sheet.pdf"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aspe.hhs.gov/reports/state-medicaid-telehealth-policies" TargetMode="External"/><Relationship Id="rId3" Type="http://schemas.openxmlformats.org/officeDocument/2006/relationships/hyperlink" Target="https://www2.census.gov/programs-surveys/demo/technical-documentation/hhp/Source-and-Accuracy-Statement-May-28-June2.pdf" TargetMode="External"/><Relationship Id="rId7" Type="http://schemas.openxmlformats.org/officeDocument/2006/relationships/hyperlink" Target="https://pubmed.ncbi.nlm.nih.gov/32744593/" TargetMode="External"/><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hyperlink" Target="https://pubmed.ncbi.nlm.nih.gov/32744601/" TargetMode="External"/><Relationship Id="rId5" Type="http://schemas.openxmlformats.org/officeDocument/2006/relationships/hyperlink" Target="https://apnorc.org/projects/telehealth-and-equity/" TargetMode="External"/><Relationship Id="rId4" Type="http://schemas.openxmlformats.org/officeDocument/2006/relationships/hyperlink" Target="https://www2.census.gov/programs-surveys/demo/technical-documentation/hhp/Phase2_Source_and_Accuracy_Week_17.pdf"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3.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3.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6.png"/><Relationship Id="rId1" Type="http://schemas.openxmlformats.org/officeDocument/2006/relationships/slideLayout" Target="../slideLayouts/slideLayout15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7.png"/><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oleObject" Target="../embeddings/oleObject2.bin"/><Relationship Id="rId1" Type="http://schemas.openxmlformats.org/officeDocument/2006/relationships/slideLayout" Target="../slideLayouts/slideLayout1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3.bin"/><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77.xml.rels><?xml version="1.0" encoding="UTF-8" standalone="yes"?>
<Relationships xmlns="http://schemas.openxmlformats.org/package/2006/relationships"><Relationship Id="rId2" Type="http://schemas.openxmlformats.org/officeDocument/2006/relationships/hyperlink" Target="https://www.hrsa.gov/about/organization/bureaus/ohe/index.html" TargetMode="External"/><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hyperlink" Target="https://www.youtube.com/user/HRSAtube" TargetMode="External"/><Relationship Id="rId3" Type="http://schemas.openxmlformats.org/officeDocument/2006/relationships/hyperlink" Target="https://public.govdelivery.com/accounts/USHHSHRSA/subscriber/new?qsp=HRSA-subscribe" TargetMode="External"/><Relationship Id="rId7" Type="http://schemas.openxmlformats.org/officeDocument/2006/relationships/hyperlink" Target="https://twitter.com/hrsagov" TargetMode="External"/><Relationship Id="rId12" Type="http://schemas.openxmlformats.org/officeDocument/2006/relationships/image" Target="../media/image98.png"/><Relationship Id="rId2" Type="http://schemas.openxmlformats.org/officeDocument/2006/relationships/hyperlink" Target="http://www.hrsa.gov/" TargetMode="External"/><Relationship Id="rId1" Type="http://schemas.openxmlformats.org/officeDocument/2006/relationships/slideLayout" Target="../slideLayouts/slideLayout119.xml"/><Relationship Id="rId6" Type="http://schemas.openxmlformats.org/officeDocument/2006/relationships/image" Target="../media/image95.png"/><Relationship Id="rId11" Type="http://schemas.openxmlformats.org/officeDocument/2006/relationships/hyperlink" Target="https://www.linkedin.com/company/us-government-department-of-health-&amp;-human-services-hrsa/" TargetMode="External"/><Relationship Id="rId5" Type="http://schemas.openxmlformats.org/officeDocument/2006/relationships/hyperlink" Target="https://facebook.com/HRSAgov/" TargetMode="External"/><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hyperlink" Target="https://www.instagram.com/hrsagov/" TargetMode="External"/><Relationship Id="rId1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124.xml"/><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6.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1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8" Type="http://schemas.openxmlformats.org/officeDocument/2006/relationships/image" Target="../media/image108.svg"/><Relationship Id="rId13" Type="http://schemas.openxmlformats.org/officeDocument/2006/relationships/image" Target="../media/image11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svg"/><Relationship Id="rId2" Type="http://schemas.openxmlformats.org/officeDocument/2006/relationships/notesSlide" Target="../notesSlides/notesSlide35.xml"/><Relationship Id="rId1" Type="http://schemas.openxmlformats.org/officeDocument/2006/relationships/slideLayout" Target="../slideLayouts/slideLayout126.xml"/><Relationship Id="rId6" Type="http://schemas.openxmlformats.org/officeDocument/2006/relationships/image" Target="../media/image106.sv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 Id="rId14" Type="http://schemas.openxmlformats.org/officeDocument/2006/relationships/image" Target="../media/image114.svg"/></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1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9.xml"/></Relationships>
</file>

<file path=ppt/slides/_rels/slide89.xml.rels><?xml version="1.0" encoding="UTF-8" standalone="yes"?>
<Relationships xmlns="http://schemas.openxmlformats.org/package/2006/relationships"><Relationship Id="rId3" Type="http://schemas.openxmlformats.org/officeDocument/2006/relationships/hyperlink" Target="mailto:DigitalHealth@mitre.org" TargetMode="External"/><Relationship Id="rId2" Type="http://schemas.openxmlformats.org/officeDocument/2006/relationships/notesSlide" Target="../notesSlides/notesSlide38.xml"/><Relationship Id="rId1" Type="http://schemas.openxmlformats.org/officeDocument/2006/relationships/slideLayout" Target="../slideLayouts/slideLayout14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27.xml"/><Relationship Id="rId1" Type="http://schemas.openxmlformats.org/officeDocument/2006/relationships/themeOverride" Target="../theme/themeOverrid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0.xml"/><Relationship Id="rId1" Type="http://schemas.openxmlformats.org/officeDocument/2006/relationships/slideLayout" Target="../slideLayouts/slideLayout6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6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9.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97.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 Id="rId9"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5238-C4EA-42C6-92D4-E21821641A79}"/>
              </a:ext>
            </a:extLst>
          </p:cNvPr>
          <p:cNvSpPr>
            <a:spLocks noGrp="1"/>
          </p:cNvSpPr>
          <p:nvPr>
            <p:ph type="title"/>
          </p:nvPr>
        </p:nvSpPr>
        <p:spPr/>
        <p:txBody>
          <a:bodyPr/>
          <a:lstStyle/>
          <a:p>
            <a:r>
              <a:rPr lang="en-US" b="1"/>
              <a:t>Pre-Symposium Welcome</a:t>
            </a:r>
          </a:p>
        </p:txBody>
      </p:sp>
      <p:sp>
        <p:nvSpPr>
          <p:cNvPr id="3" name="Content Placeholder 2">
            <a:extLst>
              <a:ext uri="{FF2B5EF4-FFF2-40B4-BE49-F238E27FC236}">
                <a16:creationId xmlns:a16="http://schemas.microsoft.com/office/drawing/2014/main" id="{44D419C2-1A30-40F1-AB0A-1D04DA5FF7D6}"/>
              </a:ext>
            </a:extLst>
          </p:cNvPr>
          <p:cNvSpPr>
            <a:spLocks noGrp="1"/>
          </p:cNvSpPr>
          <p:nvPr>
            <p:ph idx="1"/>
          </p:nvPr>
        </p:nvSpPr>
        <p:spPr/>
        <p:txBody>
          <a:bodyPr/>
          <a:lstStyle/>
          <a:p>
            <a:r>
              <a:rPr lang="en-US" dirty="0"/>
              <a:t>Please test your audio and video settings</a:t>
            </a:r>
          </a:p>
          <a:p>
            <a:pPr lvl="1"/>
            <a:r>
              <a:rPr lang="en-US" dirty="0"/>
              <a:t>If you are experiencing connectivity difficulties, please text or call Tom Scholfield, MITRE AV, at</a:t>
            </a:r>
            <a:r>
              <a:rPr lang="en-US" b="1" dirty="0"/>
              <a:t> </a:t>
            </a:r>
            <a:r>
              <a:rPr lang="en-US" dirty="0"/>
              <a:t>781-999-0183</a:t>
            </a:r>
            <a:endParaRPr lang="en-US" dirty="0">
              <a:highlight>
                <a:srgbClr val="FFFF00"/>
              </a:highlight>
            </a:endParaRPr>
          </a:p>
          <a:p>
            <a:r>
              <a:rPr lang="en-US" dirty="0"/>
              <a:t>Participants will be on mute throughout the event</a:t>
            </a:r>
          </a:p>
          <a:p>
            <a:r>
              <a:rPr lang="en-US" dirty="0"/>
              <a:t>Participants are encouraged to raise questions and comments throughout the symposium via Zoom Q&amp;A</a:t>
            </a:r>
          </a:p>
          <a:p>
            <a:r>
              <a:rPr lang="en-US" dirty="0"/>
              <a:t>Please note that the symposium is being recorded and that members of the media may be in attendance</a:t>
            </a:r>
          </a:p>
          <a:p>
            <a:pPr marL="0" indent="0">
              <a:buNone/>
            </a:pPr>
            <a:endParaRPr lang="en-US" dirty="0"/>
          </a:p>
        </p:txBody>
      </p:sp>
    </p:spTree>
    <p:extLst>
      <p:ext uri="{BB962C8B-B14F-4D97-AF65-F5344CB8AC3E}">
        <p14:creationId xmlns:p14="http://schemas.microsoft.com/office/powerpoint/2010/main" val="1992219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C2EFD-9C68-4390-B48B-D7EACEDB179B}"/>
              </a:ext>
            </a:extLst>
          </p:cNvPr>
          <p:cNvSpPr>
            <a:spLocks noGrp="1"/>
          </p:cNvSpPr>
          <p:nvPr>
            <p:ph type="title"/>
          </p:nvPr>
        </p:nvSpPr>
        <p:spPr>
          <a:xfrm>
            <a:off x="831850" y="1709738"/>
            <a:ext cx="10515600" cy="2852737"/>
          </a:xfrm>
        </p:spPr>
        <p:txBody>
          <a:bodyPr>
            <a:normAutofit/>
          </a:bodyPr>
          <a:lstStyle/>
          <a:p>
            <a:r>
              <a:rPr lang="en-US" b="1"/>
              <a:t>PANEL 1:  Current Perspectives—Relationship Between Broadband and Health </a:t>
            </a:r>
          </a:p>
        </p:txBody>
      </p:sp>
    </p:spTree>
    <p:extLst>
      <p:ext uri="{BB962C8B-B14F-4D97-AF65-F5344CB8AC3E}">
        <p14:creationId xmlns:p14="http://schemas.microsoft.com/office/powerpoint/2010/main" val="3590376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HRSA FY20 Awards with Telehealth Use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4"/>
          <p:cNvGraphicFramePr>
            <a:graphicFrameLocks noGrp="1"/>
          </p:cNvGraphicFramePr>
          <p:nvPr>
            <p:ph idx="1"/>
          </p:nvPr>
        </p:nvGraphicFramePr>
        <p:xfrm>
          <a:off x="838200" y="1447800"/>
          <a:ext cx="5410200" cy="449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6248400" y="1447800"/>
          <a:ext cx="5486400" cy="4495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33096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a:t>Office for the Advancement of Telehealth</a:t>
            </a:r>
            <a:endParaRPr lang="en-US" sz="270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3">
            <a:extLst>
              <a:ext uri="{FF2B5EF4-FFF2-40B4-BE49-F238E27FC236}">
                <a16:creationId xmlns:a16="http://schemas.microsoft.com/office/drawing/2014/main" id="{A03AE8AF-BF39-459A-B653-AC7829089A63}"/>
              </a:ext>
            </a:extLst>
          </p:cNvPr>
          <p:cNvSpPr>
            <a:spLocks noGrp="1"/>
          </p:cNvSpPr>
          <p:nvPr>
            <p:ph sz="quarter" idx="4294967295"/>
          </p:nvPr>
        </p:nvSpPr>
        <p:spPr>
          <a:xfrm>
            <a:off x="872321" y="1371600"/>
            <a:ext cx="7128679" cy="5257800"/>
          </a:xfrm>
          <a:prstGeom prst="rect">
            <a:avLst/>
          </a:prstGeom>
        </p:spPr>
        <p:txBody>
          <a:bodyPr>
            <a:normAutofit/>
          </a:bodyPr>
          <a:lstStyle/>
          <a:p>
            <a:r>
              <a:rPr lang="en-US" sz="2000"/>
              <a:t>HRSA is home to the </a:t>
            </a:r>
            <a:r>
              <a:rPr lang="en-US" sz="2000" b="1">
                <a:solidFill>
                  <a:srgbClr val="0F4D7B"/>
                </a:solidFill>
              </a:rPr>
              <a:t>Office for the Advancement of Telehealth</a:t>
            </a:r>
          </a:p>
          <a:p>
            <a:pPr marL="342900" indent="-342900"/>
            <a:r>
              <a:rPr lang="en-US" sz="2000"/>
              <a:t>Serves across HHS to promote the use of telehealth in health care delivery, education, and health information services to improve access, enhance outcomes, and support clinicians and patients</a:t>
            </a:r>
          </a:p>
          <a:p>
            <a:pPr marL="342900" indent="-342900">
              <a:buFont typeface="Arial" panose="020B0604020202020204" pitchFamily="34" charset="0"/>
              <a:buChar char="•"/>
            </a:pPr>
            <a:r>
              <a:rPr lang="en-US" sz="2000"/>
              <a:t>Provides funding for direct services, research, and technical assistance in telehealth </a:t>
            </a:r>
          </a:p>
          <a:p>
            <a:pPr marL="342900" indent="-342900">
              <a:buFont typeface="Arial" panose="020B0604020202020204" pitchFamily="34" charset="0"/>
              <a:buChar char="•"/>
            </a:pPr>
            <a:r>
              <a:rPr lang="en-US" sz="2000"/>
              <a:t>Supports </a:t>
            </a:r>
            <a:r>
              <a:rPr lang="en-US" sz="2000" b="1"/>
              <a:t>Telehealth Resource Centers </a:t>
            </a:r>
            <a:r>
              <a:rPr lang="en-US" sz="2000"/>
              <a:t>to provide hands-on information and training on telehealth to all states and territories, including a policy center and a technology center</a:t>
            </a:r>
          </a:p>
          <a:p>
            <a:pPr marL="342900" indent="-342900"/>
            <a:r>
              <a:rPr lang="en-US" sz="2000"/>
              <a:t>Launched a Telehealth Broadband Pilot Project to assess broadband availability for provider and patient communities</a:t>
            </a:r>
          </a:p>
          <a:p>
            <a:pPr marL="342900" indent="-342900"/>
            <a:r>
              <a:rPr lang="en-US" sz="2000"/>
              <a:t>Operates </a:t>
            </a:r>
            <a:r>
              <a:rPr lang="en-US" sz="2000" b="1" u="sng"/>
              <a:t>Telehealth.HHS.gov</a:t>
            </a:r>
            <a:r>
              <a:rPr lang="en-US" sz="2000"/>
              <a:t> for patients, providers and researchers to learn about telehealth</a:t>
            </a:r>
          </a:p>
          <a:p>
            <a:pPr marL="342900" indent="-342900"/>
            <a:endParaRPr lang="en-US" sz="2000"/>
          </a:p>
        </p:txBody>
      </p:sp>
      <p:grpSp>
        <p:nvGrpSpPr>
          <p:cNvPr id="9" name="Group 8" descr="&quot;&quot;">
            <a:extLst>
              <a:ext uri="{FF2B5EF4-FFF2-40B4-BE49-F238E27FC236}">
                <a16:creationId xmlns:a16="http://schemas.microsoft.com/office/drawing/2014/main" id="{AB35E170-591C-47EC-8E83-057A61CD26EE}"/>
              </a:ext>
              <a:ext uri="{C183D7F6-B498-43B3-948B-1728B52AA6E4}">
                <adec:decorative xmlns:adec="http://schemas.microsoft.com/office/drawing/2017/decorative" val="0"/>
              </a:ext>
            </a:extLst>
          </p:cNvPr>
          <p:cNvGrpSpPr/>
          <p:nvPr/>
        </p:nvGrpSpPr>
        <p:grpSpPr>
          <a:xfrm>
            <a:off x="304801" y="1636817"/>
            <a:ext cx="533400" cy="3460597"/>
            <a:chOff x="6431548" y="3209266"/>
            <a:chExt cx="631149" cy="3460597"/>
          </a:xfrm>
        </p:grpSpPr>
        <p:grpSp>
          <p:nvGrpSpPr>
            <p:cNvPr id="10" name="Group 9">
              <a:extLst>
                <a:ext uri="{FF2B5EF4-FFF2-40B4-BE49-F238E27FC236}">
                  <a16:creationId xmlns:a16="http://schemas.microsoft.com/office/drawing/2014/main" id="{2454BA63-BEDA-400C-B4B3-349856D2812E}"/>
                </a:ext>
                <a:ext uri="{C183D7F6-B498-43B3-948B-1728B52AA6E4}">
                  <adec:decorative xmlns:adec="http://schemas.microsoft.com/office/drawing/2017/decorative" val="1"/>
                </a:ext>
              </a:extLst>
            </p:cNvPr>
            <p:cNvGrpSpPr/>
            <p:nvPr/>
          </p:nvGrpSpPr>
          <p:grpSpPr>
            <a:xfrm>
              <a:off x="6431548" y="3209266"/>
              <a:ext cx="631149" cy="3460597"/>
              <a:chOff x="314334" y="1645546"/>
              <a:chExt cx="631149" cy="3460597"/>
            </a:xfrm>
          </p:grpSpPr>
          <p:sp>
            <p:nvSpPr>
              <p:cNvPr id="12" name="Rectangle 11" descr="&quot;&quot;">
                <a:extLst>
                  <a:ext uri="{FF2B5EF4-FFF2-40B4-BE49-F238E27FC236}">
                    <a16:creationId xmlns:a16="http://schemas.microsoft.com/office/drawing/2014/main" id="{8E96E275-1E29-4D79-81B3-90191795DDDB}"/>
                  </a:ext>
                </a:extLst>
              </p:cNvPr>
              <p:cNvSpPr/>
              <p:nvPr/>
            </p:nvSpPr>
            <p:spPr>
              <a:xfrm>
                <a:off x="314334" y="1645546"/>
                <a:ext cx="631148" cy="636224"/>
              </a:xfrm>
              <a:prstGeom prst="rect">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ln>
                <a:noFill/>
              </a:ln>
              <a:effectLst/>
            </p:spPr>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Calibri"/>
                </a:endParaRPr>
              </a:p>
            </p:txBody>
          </p:sp>
          <p:cxnSp>
            <p:nvCxnSpPr>
              <p:cNvPr id="13" name="Straight Connector 12" descr="&quot;&quot;">
                <a:extLst>
                  <a:ext uri="{FF2B5EF4-FFF2-40B4-BE49-F238E27FC236}">
                    <a16:creationId xmlns:a16="http://schemas.microsoft.com/office/drawing/2014/main" id="{F576D84B-82B4-47A5-90E4-4AA654A118AA}"/>
                  </a:ext>
                </a:extLst>
              </p:cNvPr>
              <p:cNvCxnSpPr>
                <a:cxnSpLocks/>
              </p:cNvCxnSpPr>
              <p:nvPr/>
            </p:nvCxnSpPr>
            <p:spPr>
              <a:xfrm flipH="1">
                <a:off x="915737" y="1650620"/>
                <a:ext cx="29746" cy="3455523"/>
              </a:xfrm>
              <a:prstGeom prst="line">
                <a:avLst/>
              </a:prstGeom>
              <a:noFill/>
              <a:ln w="25400" cap="flat" cmpd="sng" algn="ctr">
                <a:solidFill>
                  <a:srgbClr val="A5A5A5"/>
                </a:solidFill>
                <a:prstDash val="solid"/>
              </a:ln>
              <a:effectLst/>
            </p:spPr>
          </p:cxnSp>
        </p:grpSp>
        <p:pic>
          <p:nvPicPr>
            <p:cNvPr id="11" name="Graphic 13" descr="&quot;&quot;">
              <a:extLst>
                <a:ext uri="{FF2B5EF4-FFF2-40B4-BE49-F238E27FC236}">
                  <a16:creationId xmlns:a16="http://schemas.microsoft.com/office/drawing/2014/main" id="{D01D2F1E-12C4-45F4-ACEB-6728C4B752B4}"/>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1922" y="3233016"/>
              <a:ext cx="561029" cy="561029"/>
            </a:xfrm>
            <a:prstGeom prst="rect">
              <a:avLst/>
            </a:prstGeom>
          </p:spPr>
        </p:pic>
      </p:grpSp>
      <p:pic>
        <p:nvPicPr>
          <p:cNvPr id="15" name="Content Placeholder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2064140"/>
            <a:ext cx="3962400" cy="2849270"/>
          </a:xfrm>
          <a:prstGeom prst="rect">
            <a:avLst/>
          </a:prstGeom>
        </p:spPr>
      </p:pic>
    </p:spTree>
    <p:extLst>
      <p:ext uri="{BB962C8B-B14F-4D97-AF65-F5344CB8AC3E}">
        <p14:creationId xmlns:p14="http://schemas.microsoft.com/office/powerpoint/2010/main" val="28338653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a:t>Contact Information</a:t>
            </a:r>
          </a:p>
        </p:txBody>
      </p:sp>
      <p:sp>
        <p:nvSpPr>
          <p:cNvPr id="3" name="Content Placeholder 2"/>
          <p:cNvSpPr>
            <a:spLocks noGrp="1"/>
          </p:cNvSpPr>
          <p:nvPr>
            <p:ph idx="1"/>
          </p:nvPr>
        </p:nvSpPr>
        <p:spPr>
          <a:xfrm>
            <a:off x="1178351" y="2403835"/>
            <a:ext cx="5279010" cy="1753386"/>
          </a:xfrm>
        </p:spPr>
        <p:txBody>
          <a:bodyPr>
            <a:normAutofit/>
          </a:bodyPr>
          <a:lstStyle/>
          <a:p>
            <a:pPr marL="0" indent="0" algn="ctr">
              <a:buNone/>
            </a:pPr>
            <a:r>
              <a:rPr lang="en-US" b="1"/>
              <a:t>William L England, PhD, JD</a:t>
            </a:r>
          </a:p>
          <a:p>
            <a:pPr marL="0" indent="0" algn="ctr">
              <a:buNone/>
            </a:pPr>
            <a:r>
              <a:rPr lang="en-US" b="1"/>
              <a:t>Senior Advisor</a:t>
            </a:r>
          </a:p>
          <a:p>
            <a:pPr marL="0" indent="0" algn="ctr">
              <a:buNone/>
            </a:pPr>
            <a:r>
              <a:rPr lang="en-US" b="1"/>
              <a:t>Office for the Advancement of Telehealth</a:t>
            </a:r>
          </a:p>
          <a:p>
            <a:pPr marL="0" indent="0" algn="ctr">
              <a:buNone/>
            </a:pPr>
            <a:r>
              <a:rPr lang="en-US" b="1">
                <a:hlinkClick r:id="rId3"/>
              </a:rPr>
              <a:t>wengland@hrsa.gov</a:t>
            </a:r>
            <a:endParaRPr lang="en-US" b="1"/>
          </a:p>
          <a:p>
            <a:pPr marL="0" indent="0" algn="ctr">
              <a:buNone/>
            </a:pPr>
            <a:endParaRPr lang="en-US" b="1"/>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ownload Thinking Photography Question Mark Man Stock HQ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3696" y="1241196"/>
            <a:ext cx="3596640" cy="3596640"/>
          </a:xfrm>
          <a:prstGeom prst="rect">
            <a:avLst/>
          </a:prstGeom>
        </p:spPr>
      </p:pic>
    </p:spTree>
    <p:extLst>
      <p:ext uri="{BB962C8B-B14F-4D97-AF65-F5344CB8AC3E}">
        <p14:creationId xmlns:p14="http://schemas.microsoft.com/office/powerpoint/2010/main" val="9812661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E310-3D82-418F-A534-CFB4C19B48C5}"/>
              </a:ext>
            </a:extLst>
          </p:cNvPr>
          <p:cNvSpPr>
            <a:spLocks noGrp="1"/>
          </p:cNvSpPr>
          <p:nvPr>
            <p:ph type="title"/>
          </p:nvPr>
        </p:nvSpPr>
        <p:spPr>
          <a:xfrm>
            <a:off x="838200" y="120109"/>
            <a:ext cx="10515600" cy="950416"/>
          </a:xfrm>
        </p:spPr>
        <p:txBody>
          <a:bodyPr>
            <a:normAutofit/>
          </a:bodyPr>
          <a:lstStyle/>
          <a:p>
            <a:r>
              <a:rPr lang="en-US" sz="4000"/>
              <a:t>Connect with HRSA</a:t>
            </a:r>
          </a:p>
        </p:txBody>
      </p:sp>
      <p:sp>
        <p:nvSpPr>
          <p:cNvPr id="4" name="Content Placeholder 3">
            <a:extLst>
              <a:ext uri="{FF2B5EF4-FFF2-40B4-BE49-F238E27FC236}">
                <a16:creationId xmlns:a16="http://schemas.microsoft.com/office/drawing/2014/main" id="{F491DFDA-565C-4E62-BA12-421BD0DE06E8}"/>
              </a:ext>
            </a:extLst>
          </p:cNvPr>
          <p:cNvSpPr>
            <a:spLocks noGrp="1" noChangeAspect="1"/>
          </p:cNvSpPr>
          <p:nvPr>
            <p:ph sz="quarter" idx="13"/>
          </p:nvPr>
        </p:nvSpPr>
        <p:spPr>
          <a:xfrm>
            <a:off x="838200" y="1518590"/>
            <a:ext cx="10515600" cy="1497076"/>
          </a:xfrm>
        </p:spPr>
        <p:txBody>
          <a:bodyPr>
            <a:normAutofit/>
          </a:bodyPr>
          <a:lstStyle/>
          <a:p>
            <a:pPr marL="0" indent="0">
              <a:buNone/>
            </a:pPr>
            <a:r>
              <a:rPr lang="en-US" sz="3900">
                <a:solidFill>
                  <a:schemeClr val="tx1"/>
                </a:solidFill>
              </a:rPr>
              <a:t>Learn more about our agency at: </a:t>
            </a:r>
          </a:p>
          <a:p>
            <a:pPr marL="0" indent="0">
              <a:buNone/>
            </a:pPr>
            <a:r>
              <a:rPr lang="en-US" sz="4300" u="sng">
                <a:solidFill>
                  <a:srgbClr val="0563C1"/>
                </a:solidFill>
                <a:uFill>
                  <a:solidFill>
                    <a:srgbClr val="0563C1"/>
                  </a:solidFill>
                </a:uFill>
                <a:sym typeface="Calibri"/>
                <a:hlinkClick r:id="rId2"/>
              </a:rPr>
              <a:t>www.HRSA.gov</a:t>
            </a:r>
            <a:endParaRPr lang="en-US" sz="4300" u="sng">
              <a:solidFill>
                <a:srgbClr val="0563C1"/>
              </a:solidFill>
              <a:uFill>
                <a:solidFill>
                  <a:srgbClr val="0563C1"/>
                </a:solidFill>
              </a:uFill>
              <a:sym typeface="Calibri"/>
            </a:endParaRPr>
          </a:p>
        </p:txBody>
      </p:sp>
      <p:sp>
        <p:nvSpPr>
          <p:cNvPr id="5" name="Content Placeholder 4">
            <a:extLst>
              <a:ext uri="{FF2B5EF4-FFF2-40B4-BE49-F238E27FC236}">
                <a16:creationId xmlns:a16="http://schemas.microsoft.com/office/drawing/2014/main" id="{CE9220D7-A106-44C2-B0E6-9AE990EBF466}"/>
              </a:ext>
            </a:extLst>
          </p:cNvPr>
          <p:cNvSpPr>
            <a:spLocks noGrp="1"/>
          </p:cNvSpPr>
          <p:nvPr>
            <p:ph sz="quarter" idx="14"/>
          </p:nvPr>
        </p:nvSpPr>
        <p:spPr>
          <a:xfrm>
            <a:off x="838200" y="3502713"/>
            <a:ext cx="10515600" cy="707214"/>
          </a:xfrm>
        </p:spPr>
        <p:txBody>
          <a:bodyPr>
            <a:normAutofit/>
          </a:bodyPr>
          <a:lstStyle/>
          <a:p>
            <a:pPr marL="0" indent="0">
              <a:buNone/>
            </a:pPr>
            <a:r>
              <a:rPr lang="en-US">
                <a:solidFill>
                  <a:schemeClr val="tx1"/>
                </a:solidFill>
              </a:rPr>
              <a:t>Sign up for the HRSA eNews</a:t>
            </a:r>
          </a:p>
        </p:txBody>
      </p:sp>
      <p:sp>
        <p:nvSpPr>
          <p:cNvPr id="13" name="Content Placeholder 12">
            <a:extLst>
              <a:ext uri="{FF2B5EF4-FFF2-40B4-BE49-F238E27FC236}">
                <a16:creationId xmlns:a16="http://schemas.microsoft.com/office/drawing/2014/main" id="{4F51BE1E-2A32-47E0-96AD-C6A7DF86731E}"/>
              </a:ext>
            </a:extLst>
          </p:cNvPr>
          <p:cNvSpPr>
            <a:spLocks noGrp="1"/>
          </p:cNvSpPr>
          <p:nvPr>
            <p:ph sz="quarter" idx="15"/>
          </p:nvPr>
        </p:nvSpPr>
        <p:spPr>
          <a:xfrm>
            <a:off x="2409264" y="4431966"/>
            <a:ext cx="7373471" cy="707214"/>
          </a:xfrm>
        </p:spPr>
        <p:txBody>
          <a:bodyPr/>
          <a:lstStyle/>
          <a:p>
            <a:pPr marL="0" indent="0">
              <a:buNone/>
            </a:pPr>
            <a:r>
              <a:rPr lang="en-US">
                <a:solidFill>
                  <a:schemeClr val="tx1"/>
                </a:solidFill>
              </a:rPr>
              <a:t>FOLLOW US: </a:t>
            </a:r>
          </a:p>
        </p:txBody>
      </p:sp>
      <p:sp>
        <p:nvSpPr>
          <p:cNvPr id="3" name="Slide Number Placeholder 2">
            <a:extLst>
              <a:ext uri="{FF2B5EF4-FFF2-40B4-BE49-F238E27FC236}">
                <a16:creationId xmlns:a16="http://schemas.microsoft.com/office/drawing/2014/main" id="{A054B5B0-1D6B-4084-BFC9-D8B6528712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quot;&quo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0939" y="3511882"/>
            <a:ext cx="737487" cy="490447"/>
          </a:xfrm>
          <a:prstGeom prst="rect">
            <a:avLst/>
          </a:prstGeom>
        </p:spPr>
      </p:pic>
      <p:grpSp>
        <p:nvGrpSpPr>
          <p:cNvPr id="14" name="Group 13" descr="Social Media Icons&#10;"/>
          <p:cNvGrpSpPr/>
          <p:nvPr/>
        </p:nvGrpSpPr>
        <p:grpSpPr>
          <a:xfrm>
            <a:off x="3796726" y="5139180"/>
            <a:ext cx="4598531" cy="797995"/>
            <a:chOff x="3799084" y="5111968"/>
            <a:chExt cx="4598531" cy="797995"/>
          </a:xfrm>
        </p:grpSpPr>
        <p:pic>
          <p:nvPicPr>
            <p:cNvPr id="8" name="Picture 7" descr="Facebook">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9084" y="5117474"/>
              <a:ext cx="781093" cy="781093"/>
            </a:xfrm>
            <a:prstGeom prst="rect">
              <a:avLst/>
            </a:prstGeom>
          </p:spPr>
        </p:pic>
        <p:pic>
          <p:nvPicPr>
            <p:cNvPr id="9" name="Picture 8" descr="Twitter">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55581" y="5113531"/>
              <a:ext cx="777240" cy="777240"/>
            </a:xfrm>
            <a:prstGeom prst="rect">
              <a:avLst/>
            </a:prstGeom>
          </p:spPr>
        </p:pic>
        <p:pic>
          <p:nvPicPr>
            <p:cNvPr id="10" name="Picture 9" descr="Instagram">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89646" y="5119224"/>
              <a:ext cx="786290" cy="785036"/>
            </a:xfrm>
            <a:prstGeom prst="rect">
              <a:avLst/>
            </a:prstGeom>
          </p:spPr>
        </p:pic>
        <p:pic>
          <p:nvPicPr>
            <p:cNvPr id="11" name="Picture 10" descr="Instagram">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59254" y="5124834"/>
              <a:ext cx="786384" cy="785129"/>
            </a:xfrm>
            <a:prstGeom prst="rect">
              <a:avLst/>
            </a:prstGeom>
          </p:spPr>
        </p:pic>
        <p:pic>
          <p:nvPicPr>
            <p:cNvPr id="12" name="Picture 11" descr="YouTube">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12580" y="5111968"/>
              <a:ext cx="785035" cy="785035"/>
            </a:xfrm>
            <a:prstGeom prst="rect">
              <a:avLst/>
            </a:prstGeom>
          </p:spPr>
        </p:pic>
      </p:grpSp>
    </p:spTree>
    <p:extLst>
      <p:ext uri="{BB962C8B-B14F-4D97-AF65-F5344CB8AC3E}">
        <p14:creationId xmlns:p14="http://schemas.microsoft.com/office/powerpoint/2010/main" val="29360670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A0DE-8D8A-4D15-B6C8-430D5E723977}"/>
              </a:ext>
            </a:extLst>
          </p:cNvPr>
          <p:cNvSpPr>
            <a:spLocks noGrp="1"/>
          </p:cNvSpPr>
          <p:nvPr>
            <p:ph type="title"/>
          </p:nvPr>
        </p:nvSpPr>
        <p:spPr/>
        <p:txBody>
          <a:bodyPr/>
          <a:lstStyle/>
          <a:p>
            <a:r>
              <a:rPr lang="en-US" b="1"/>
              <a:t>Brief Break</a:t>
            </a:r>
          </a:p>
        </p:txBody>
      </p:sp>
    </p:spTree>
    <p:extLst>
      <p:ext uri="{BB962C8B-B14F-4D97-AF65-F5344CB8AC3E}">
        <p14:creationId xmlns:p14="http://schemas.microsoft.com/office/powerpoint/2010/main" val="23308237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8548-663E-4F1F-B6B9-0DBFB3C9AF17}"/>
              </a:ext>
            </a:extLst>
          </p:cNvPr>
          <p:cNvSpPr>
            <a:spLocks noGrp="1"/>
          </p:cNvSpPr>
          <p:nvPr>
            <p:ph type="title"/>
          </p:nvPr>
        </p:nvSpPr>
        <p:spPr/>
        <p:txBody>
          <a:bodyPr>
            <a:normAutofit fontScale="90000"/>
          </a:bodyPr>
          <a:lstStyle/>
          <a:p>
            <a:r>
              <a:rPr lang="en-US" b="1"/>
              <a:t>PANEL 5:  Next Steps—A Focus on Broadband and Health Data and Social Determinants of Health Research </a:t>
            </a:r>
          </a:p>
        </p:txBody>
      </p:sp>
    </p:spTree>
    <p:extLst>
      <p:ext uri="{BB962C8B-B14F-4D97-AF65-F5344CB8AC3E}">
        <p14:creationId xmlns:p14="http://schemas.microsoft.com/office/powerpoint/2010/main" val="1487020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225DD87-B4A6-41CD-A30A-6340CC59FCC2}"/>
              </a:ext>
            </a:extLst>
          </p:cNvPr>
          <p:cNvGraphicFramePr/>
          <p:nvPr>
            <p:extLst>
              <p:ext uri="{D42A27DB-BD31-4B8C-83A1-F6EECF244321}">
                <p14:modId xmlns:p14="http://schemas.microsoft.com/office/powerpoint/2010/main" val="2777948379"/>
              </p:ext>
            </p:extLst>
          </p:nvPr>
        </p:nvGraphicFramePr>
        <p:xfrm>
          <a:off x="1953928" y="719666"/>
          <a:ext cx="820607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61412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2926" y="998128"/>
            <a:ext cx="6934489" cy="705361"/>
          </a:xfrm>
        </p:spPr>
        <p:txBody>
          <a:bodyPr>
            <a:normAutofit fontScale="90000"/>
          </a:bodyPr>
          <a:lstStyle/>
          <a:p>
            <a:r>
              <a:rPr lang="en-US"/>
              <a:t>A Window into FAIR Health Telehealth Data</a:t>
            </a:r>
          </a:p>
        </p:txBody>
      </p:sp>
      <p:sp>
        <p:nvSpPr>
          <p:cNvPr id="3" name="Subtitle 2"/>
          <p:cNvSpPr>
            <a:spLocks noGrp="1"/>
          </p:cNvSpPr>
          <p:nvPr>
            <p:ph type="subTitle" idx="1"/>
          </p:nvPr>
        </p:nvSpPr>
        <p:spPr/>
        <p:txBody>
          <a:bodyPr/>
          <a:lstStyle/>
          <a:p>
            <a:r>
              <a:rPr lang="en-US"/>
              <a:t>Robin Gelburd, President</a:t>
            </a:r>
          </a:p>
        </p:txBody>
      </p:sp>
      <p:sp>
        <p:nvSpPr>
          <p:cNvPr id="4" name="Subtitle 2"/>
          <p:cNvSpPr txBox="1">
            <a:spLocks/>
          </p:cNvSpPr>
          <p:nvPr/>
        </p:nvSpPr>
        <p:spPr>
          <a:xfrm>
            <a:off x="7939840" y="5156050"/>
            <a:ext cx="2728161" cy="4684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2"/>
              </a:buClr>
              <a:buFont typeface="Arial" panose="020B0604020202020204" pitchFamily="34" charset="0"/>
              <a:buNone/>
              <a:defRPr sz="200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Clr>
                <a:schemeClr val="accent2"/>
              </a:buClr>
              <a:buFont typeface="Courier New" panose="02070309020205020404" pitchFamily="49"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Clr>
                <a:schemeClr val="accent2"/>
              </a:buClr>
              <a:buFont typeface="Wingdings" panose="05000000000000000000" pitchFamily="2" charset="2"/>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Clr>
                <a:schemeClr val="accent2"/>
              </a:buClr>
              <a:buFont typeface="Wingdings" panose="05000000000000000000"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64A70B"/>
              </a:buClr>
              <a:buSzTx/>
              <a:buFont typeface="Arial" panose="020B0604020202020204" pitchFamily="34" charset="0"/>
              <a:buNone/>
              <a:tabLst/>
              <a:defRPr/>
            </a:pPr>
            <a:r>
              <a:rPr kumimoji="0" lang="en-US" sz="1400" b="1" i="0" u="none" strike="noStrike" kern="1200" cap="none" spc="0" normalizeH="0" baseline="0" noProof="0">
                <a:ln>
                  <a:noFill/>
                </a:ln>
                <a:solidFill>
                  <a:srgbClr val="362C66"/>
                </a:solidFill>
                <a:effectLst/>
                <a:uLnTx/>
                <a:uFillTx/>
                <a:latin typeface="Arial" panose="020B0604020202020204" pitchFamily="34" charset="0"/>
                <a:ea typeface="+mn-ea"/>
                <a:cs typeface="Arial" panose="020B0604020202020204" pitchFamily="34" charset="0"/>
              </a:rPr>
              <a:t>March 3, 2022</a:t>
            </a:r>
          </a:p>
        </p:txBody>
      </p:sp>
      <p:pic>
        <p:nvPicPr>
          <p:cNvPr id="5" name="Picture 2" descr="Federal Communications Commission | The United States of America">
            <a:extLst>
              <a:ext uri="{FF2B5EF4-FFF2-40B4-BE49-F238E27FC236}">
                <a16:creationId xmlns:a16="http://schemas.microsoft.com/office/drawing/2014/main" id="{6992778D-D23A-4DD5-A3C7-2AE70BF2F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705" y="5260606"/>
            <a:ext cx="1198535" cy="119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99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2317454" y="142318"/>
            <a:ext cx="7506355" cy="523220"/>
          </a:xfrm>
          <a:prstGeom prst="rect">
            <a:avLst/>
          </a:prstGeom>
          <a:noFill/>
          <a:ln w="38100">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FFFFFF"/>
                </a:solidFill>
                <a:effectLst>
                  <a:outerShdw blurRad="38100" dist="19050" dir="2700000" algn="tl" rotWithShape="0">
                    <a:prstClr val="black">
                      <a:alpha val="40000"/>
                    </a:prstClr>
                  </a:outerShdw>
                </a:effectLst>
                <a:uLnTx/>
                <a:uFillTx/>
                <a:latin typeface="Arial" panose="020B0604020202020204"/>
                <a:ea typeface="+mn-ea"/>
                <a:cs typeface="+mn-cs"/>
              </a:rPr>
              <a:t>The FAIR Health Private Claims Repository</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1524001" y="5205465"/>
            <a:ext cx="9143999" cy="1103376"/>
          </a:xfrm>
          <a:prstGeom prst="rect">
            <a:avLst/>
          </a:prstGeom>
        </p:spPr>
      </p:pic>
      <p:grpSp>
        <p:nvGrpSpPr>
          <p:cNvPr id="2" name="Group 1">
            <a:extLst>
              <a:ext uri="{FF2B5EF4-FFF2-40B4-BE49-F238E27FC236}">
                <a16:creationId xmlns:a16="http://schemas.microsoft.com/office/drawing/2014/main" id="{6E00ECD2-F0C3-4C24-95D8-EAD9982A8792}"/>
              </a:ext>
            </a:extLst>
          </p:cNvPr>
          <p:cNvGrpSpPr/>
          <p:nvPr/>
        </p:nvGrpSpPr>
        <p:grpSpPr>
          <a:xfrm>
            <a:off x="1649626" y="1124190"/>
            <a:ext cx="3908549" cy="3449228"/>
            <a:chOff x="0" y="867015"/>
            <a:chExt cx="3908549" cy="3449228"/>
          </a:xfrm>
        </p:grpSpPr>
        <p:grpSp>
          <p:nvGrpSpPr>
            <p:cNvPr id="19" name="Group 18">
              <a:extLst>
                <a:ext uri="{FF2B5EF4-FFF2-40B4-BE49-F238E27FC236}">
                  <a16:creationId xmlns:a16="http://schemas.microsoft.com/office/drawing/2014/main" id="{44426429-E327-4794-8050-AC16BF32FF97}"/>
                </a:ext>
              </a:extLst>
            </p:cNvPr>
            <p:cNvGrpSpPr/>
            <p:nvPr/>
          </p:nvGrpSpPr>
          <p:grpSpPr>
            <a:xfrm>
              <a:off x="1641736" y="1078458"/>
              <a:ext cx="2266813" cy="3237785"/>
              <a:chOff x="3775795" y="745946"/>
              <a:chExt cx="2443270" cy="2828542"/>
            </a:xfrm>
          </p:grpSpPr>
          <p:sp>
            <p:nvSpPr>
              <p:cNvPr id="22" name="TextBox 21">
                <a:extLst>
                  <a:ext uri="{FF2B5EF4-FFF2-40B4-BE49-F238E27FC236}">
                    <a16:creationId xmlns:a16="http://schemas.microsoft.com/office/drawing/2014/main" id="{F687FD12-ACBB-45C2-919E-78742F4527F5}"/>
                  </a:ext>
                </a:extLst>
              </p:cNvPr>
              <p:cNvSpPr txBox="1"/>
              <p:nvPr/>
            </p:nvSpPr>
            <p:spPr>
              <a:xfrm>
                <a:off x="3775795" y="3063626"/>
                <a:ext cx="1964007" cy="510862"/>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dist="38100" sx="1000" sy="1000" algn="tl" rotWithShape="0">
                        <a:prstClr val="black"/>
                      </a:outerShdw>
                    </a:effectLst>
                    <a:uLnTx/>
                    <a:uFillTx/>
                    <a:latin typeface="Arial" panose="020B0604020202020204"/>
                    <a:ea typeface="+mn-ea"/>
                    <a:cs typeface="+mn-cs"/>
                  </a:rPr>
                  <a:t>Regions in the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dist="38100" sx="1000" sy="1000" algn="tl" rotWithShape="0">
                        <a:prstClr val="black"/>
                      </a:outerShdw>
                    </a:effectLst>
                    <a:uLnTx/>
                    <a:uFillTx/>
                    <a:latin typeface="Arial" panose="020B0604020202020204"/>
                    <a:ea typeface="+mn-ea"/>
                    <a:cs typeface="+mn-cs"/>
                  </a:rPr>
                  <a:t>United States</a:t>
                </a:r>
              </a:p>
            </p:txBody>
          </p:sp>
          <p:grpSp>
            <p:nvGrpSpPr>
              <p:cNvPr id="23" name="Group 22">
                <a:extLst>
                  <a:ext uri="{FF2B5EF4-FFF2-40B4-BE49-F238E27FC236}">
                    <a16:creationId xmlns:a16="http://schemas.microsoft.com/office/drawing/2014/main" id="{B08CE19A-E149-45A9-AFEF-B720D8F8E7FD}"/>
                  </a:ext>
                </a:extLst>
              </p:cNvPr>
              <p:cNvGrpSpPr/>
              <p:nvPr/>
            </p:nvGrpSpPr>
            <p:grpSpPr>
              <a:xfrm>
                <a:off x="3873087" y="745946"/>
                <a:ext cx="2345978" cy="875439"/>
                <a:chOff x="2789807" y="2502524"/>
                <a:chExt cx="2771241" cy="673990"/>
              </a:xfrm>
              <a:noFill/>
            </p:grpSpPr>
            <p:sp>
              <p:nvSpPr>
                <p:cNvPr id="31" name="TextBox 30">
                  <a:extLst>
                    <a:ext uri="{FF2B5EF4-FFF2-40B4-BE49-F238E27FC236}">
                      <a16:creationId xmlns:a16="http://schemas.microsoft.com/office/drawing/2014/main" id="{0D5354DA-E205-4552-ABCA-05A233F34DA0}"/>
                    </a:ext>
                  </a:extLst>
                </p:cNvPr>
                <p:cNvSpPr txBox="1"/>
                <p:nvPr/>
              </p:nvSpPr>
              <p:spPr>
                <a:xfrm>
                  <a:off x="2789807" y="2502524"/>
                  <a:ext cx="2771241" cy="558909"/>
                </a:xfrm>
                <a:prstGeom prst="rect">
                  <a:avLst/>
                </a:prstGeom>
                <a:grp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blurRad="50800" dir="5400000" sx="1000" sy="1000" algn="tl" rotWithShape="0">
                          <a:prstClr val="black"/>
                        </a:outerShdw>
                      </a:effectLst>
                      <a:uLnTx/>
                      <a:uFillTx/>
                      <a:latin typeface="Arial" panose="020B0604020202020204"/>
                      <a:ea typeface="+mn-ea"/>
                      <a:cs typeface="+mn-cs"/>
                    </a:rPr>
                    <a:t>Medical</a:t>
                  </a:r>
                  <a:r>
                    <a:rPr kumimoji="0" lang="en-US" sz="1600" b="1" i="0" u="none" strike="noStrike" kern="1200" cap="none" spc="0" normalizeH="0" baseline="0" noProof="0">
                      <a:ln>
                        <a:noFill/>
                      </a:ln>
                      <a:solidFill>
                        <a:prstClr val="black"/>
                      </a:solidFill>
                      <a:effectLst>
                        <a:outerShdw blurRad="50800" dir="5400000" algn="tl" rotWithShape="0">
                          <a:prstClr val="black">
                            <a:alpha val="40000"/>
                          </a:prstClr>
                        </a:outerShdw>
                      </a:effectLst>
                      <a:uLnTx/>
                      <a:uFillTx/>
                      <a:latin typeface="Arial" panose="020B0604020202020204"/>
                      <a:ea typeface="+mn-ea"/>
                      <a:cs typeface="+mn-cs"/>
                    </a:rPr>
                    <a:t> </a:t>
                  </a:r>
                  <a:r>
                    <a:rPr kumimoji="0" lang="en-US" sz="1600" b="1" i="0" u="none" strike="noStrike" kern="1200" cap="none" spc="0" normalizeH="0" baseline="0" noProof="0">
                      <a:ln>
                        <a:noFill/>
                      </a:ln>
                      <a:solidFill>
                        <a:prstClr val="black"/>
                      </a:solidFill>
                      <a:effectLst>
                        <a:outerShdw sx="1000" sy="1000" algn="tl" rotWithShape="0">
                          <a:prstClr val="black"/>
                        </a:outerShdw>
                      </a:effectLst>
                      <a:uLnTx/>
                      <a:uFillTx/>
                      <a:latin typeface="Arial" panose="020B0604020202020204"/>
                      <a:ea typeface="+mn-ea"/>
                      <a:cs typeface="+mn-cs"/>
                    </a:rPr>
                    <a:t>and Dental Claims from 2002 to the Present</a:t>
                  </a:r>
                </a:p>
              </p:txBody>
            </p:sp>
            <p:sp>
              <p:nvSpPr>
                <p:cNvPr id="32" name="TextBox 31">
                  <a:extLst>
                    <a:ext uri="{FF2B5EF4-FFF2-40B4-BE49-F238E27FC236}">
                      <a16:creationId xmlns:a16="http://schemas.microsoft.com/office/drawing/2014/main" id="{09CDA525-BE70-47E6-BBB6-3299AC060CD7}"/>
                    </a:ext>
                  </a:extLst>
                </p:cNvPr>
                <p:cNvSpPr txBox="1"/>
                <p:nvPr/>
              </p:nvSpPr>
              <p:spPr>
                <a:xfrm>
                  <a:off x="2789810" y="3000561"/>
                  <a:ext cx="2619216" cy="175953"/>
                </a:xfrm>
                <a:prstGeom prst="rect">
                  <a:avLst/>
                </a:prstGeom>
                <a:grp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prstClr val="black"/>
                      </a:solidFill>
                      <a:effectLst/>
                      <a:uLnTx/>
                      <a:uFillTx/>
                      <a:latin typeface="Arial" panose="020B0604020202020204"/>
                      <a:ea typeface="+mn-ea"/>
                      <a:cs typeface="+mn-cs"/>
                    </a:rPr>
                    <a:t>Updated on a monthly basis</a:t>
                  </a:r>
                </a:p>
              </p:txBody>
            </p:sp>
          </p:grpSp>
          <p:sp>
            <p:nvSpPr>
              <p:cNvPr id="29" name="TextBox 28">
                <a:extLst>
                  <a:ext uri="{FF2B5EF4-FFF2-40B4-BE49-F238E27FC236}">
                    <a16:creationId xmlns:a16="http://schemas.microsoft.com/office/drawing/2014/main" id="{5AC75B3C-CCBF-4793-800A-2BA6CA21B94D}"/>
                  </a:ext>
                </a:extLst>
              </p:cNvPr>
              <p:cNvSpPr txBox="1"/>
              <p:nvPr/>
            </p:nvSpPr>
            <p:spPr>
              <a:xfrm>
                <a:off x="3825389" y="2033324"/>
                <a:ext cx="1641115" cy="51086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sx="1000" sy="1000" algn="tl" rotWithShape="0">
                        <a:prstClr val="black"/>
                      </a:outerShdw>
                    </a:effectLst>
                    <a:uLnTx/>
                    <a:uFillTx/>
                    <a:latin typeface="Arial" panose="020B0604020202020204"/>
                    <a:ea typeface="+mn-ea"/>
                    <a:cs typeface="+mn-cs"/>
                  </a:rPr>
                  <a:t>New Claims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outerShdw sx="1000" sy="1000" algn="tl" rotWithShape="0">
                        <a:prstClr val="black"/>
                      </a:outerShdw>
                    </a:effectLst>
                    <a:uLnTx/>
                    <a:uFillTx/>
                    <a:latin typeface="Arial" panose="020B0604020202020204"/>
                    <a:ea typeface="+mn-ea"/>
                    <a:cs typeface="+mn-cs"/>
                  </a:rPr>
                  <a:t>Every Year</a:t>
                </a:r>
              </a:p>
            </p:txBody>
          </p:sp>
        </p:grpSp>
        <p:sp>
          <p:nvSpPr>
            <p:cNvPr id="60" name="Rounded Rectangle 38">
              <a:extLst>
                <a:ext uri="{FF2B5EF4-FFF2-40B4-BE49-F238E27FC236}">
                  <a16:creationId xmlns:a16="http://schemas.microsoft.com/office/drawing/2014/main" id="{F8BD01CB-FB63-4AC9-861F-41A94398FD3C}"/>
                </a:ext>
              </a:extLst>
            </p:cNvPr>
            <p:cNvSpPr/>
            <p:nvPr/>
          </p:nvSpPr>
          <p:spPr>
            <a:xfrm>
              <a:off x="69573" y="867015"/>
              <a:ext cx="1822163" cy="1142399"/>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36+ </a:t>
              </a:r>
            </a:p>
          </p:txBody>
        </p:sp>
        <p:sp>
          <p:nvSpPr>
            <p:cNvPr id="61" name="Rounded Rectangle 19">
              <a:extLst>
                <a:ext uri="{FF2B5EF4-FFF2-40B4-BE49-F238E27FC236}">
                  <a16:creationId xmlns:a16="http://schemas.microsoft.com/office/drawing/2014/main" id="{7B5B3E93-9B6A-4DFA-8B24-CB4C95C01529}"/>
                </a:ext>
              </a:extLst>
            </p:cNvPr>
            <p:cNvSpPr/>
            <p:nvPr/>
          </p:nvSpPr>
          <p:spPr>
            <a:xfrm>
              <a:off x="222701" y="1606270"/>
              <a:ext cx="1336998" cy="693311"/>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Billion</a:t>
              </a:r>
            </a:p>
          </p:txBody>
        </p:sp>
        <p:sp>
          <p:nvSpPr>
            <p:cNvPr id="62" name="Rounded Rectangle 39">
              <a:extLst>
                <a:ext uri="{FF2B5EF4-FFF2-40B4-BE49-F238E27FC236}">
                  <a16:creationId xmlns:a16="http://schemas.microsoft.com/office/drawing/2014/main" id="{1065E432-27F0-47E1-B9E0-941252328BC4}"/>
                </a:ext>
              </a:extLst>
            </p:cNvPr>
            <p:cNvSpPr/>
            <p:nvPr/>
          </p:nvSpPr>
          <p:spPr>
            <a:xfrm>
              <a:off x="242580" y="1946069"/>
              <a:ext cx="1336998" cy="1358191"/>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2+</a:t>
              </a:r>
              <a:r>
                <a:rPr kumimoji="0" lang="en-US" sz="48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 </a:t>
              </a:r>
            </a:p>
          </p:txBody>
        </p:sp>
        <p:sp>
          <p:nvSpPr>
            <p:cNvPr id="63" name="Rounded Rectangle 20">
              <a:extLst>
                <a:ext uri="{FF2B5EF4-FFF2-40B4-BE49-F238E27FC236}">
                  <a16:creationId xmlns:a16="http://schemas.microsoft.com/office/drawing/2014/main" id="{26D22B9E-AAEB-4566-B8E0-507A67AF8435}"/>
                </a:ext>
              </a:extLst>
            </p:cNvPr>
            <p:cNvSpPr/>
            <p:nvPr/>
          </p:nvSpPr>
          <p:spPr>
            <a:xfrm>
              <a:off x="193538" y="2774334"/>
              <a:ext cx="1435083" cy="726335"/>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Billion</a:t>
              </a:r>
            </a:p>
          </p:txBody>
        </p:sp>
        <p:sp>
          <p:nvSpPr>
            <p:cNvPr id="64" name="Rounded Rectangle 40">
              <a:extLst>
                <a:ext uri="{FF2B5EF4-FFF2-40B4-BE49-F238E27FC236}">
                  <a16:creationId xmlns:a16="http://schemas.microsoft.com/office/drawing/2014/main" id="{B49E89F7-60B0-4296-AE05-68A8238C04B8}"/>
                </a:ext>
              </a:extLst>
            </p:cNvPr>
            <p:cNvSpPr/>
            <p:nvPr/>
          </p:nvSpPr>
          <p:spPr>
            <a:xfrm>
              <a:off x="0" y="3505555"/>
              <a:ext cx="1822163" cy="792583"/>
            </a:xfrm>
            <a:prstGeom prst="roundRect">
              <a:avLst/>
            </a:prstGeom>
            <a:noFill/>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493</a:t>
              </a:r>
            </a:p>
          </p:txBody>
        </p:sp>
      </p:grpSp>
      <p:grpSp>
        <p:nvGrpSpPr>
          <p:cNvPr id="38" name="Group 37">
            <a:extLst>
              <a:ext uri="{FF2B5EF4-FFF2-40B4-BE49-F238E27FC236}">
                <a16:creationId xmlns:a16="http://schemas.microsoft.com/office/drawing/2014/main" id="{F3C64FDB-C8C2-4F5D-B6B7-FACE30E261DD}"/>
              </a:ext>
            </a:extLst>
          </p:cNvPr>
          <p:cNvGrpSpPr/>
          <p:nvPr/>
        </p:nvGrpSpPr>
        <p:grpSpPr>
          <a:xfrm>
            <a:off x="6044624" y="991644"/>
            <a:ext cx="1828799" cy="1828800"/>
            <a:chOff x="340777" y="891394"/>
            <a:chExt cx="1828799" cy="1828800"/>
          </a:xfrm>
        </p:grpSpPr>
        <p:sp>
          <p:nvSpPr>
            <p:cNvPr id="39" name="Oval 38">
              <a:extLst>
                <a:ext uri="{FF2B5EF4-FFF2-40B4-BE49-F238E27FC236}">
                  <a16:creationId xmlns:a16="http://schemas.microsoft.com/office/drawing/2014/main" id="{333B7AF9-07D8-4C1E-A83E-8D129E4E299B}"/>
                </a:ext>
              </a:extLst>
            </p:cNvPr>
            <p:cNvSpPr>
              <a:spLocks noChangeAspect="1"/>
            </p:cNvSpPr>
            <p:nvPr/>
          </p:nvSpPr>
          <p:spPr>
            <a:xfrm>
              <a:off x="340777" y="891394"/>
              <a:ext cx="1828799" cy="1828800"/>
            </a:xfrm>
            <a:prstGeom prst="ellipse">
              <a:avLst/>
            </a:prstGeom>
            <a:effectLst>
              <a:outerShdw blurRad="190500" algn="ctr"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28458042-F0EF-4CA5-8B1C-64004FED9307}"/>
                </a:ext>
              </a:extLst>
            </p:cNvPr>
            <p:cNvSpPr txBox="1"/>
            <p:nvPr/>
          </p:nvSpPr>
          <p:spPr>
            <a:xfrm>
              <a:off x="439570" y="1451851"/>
              <a:ext cx="16312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Nationwide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Coverage</a:t>
              </a:r>
            </a:p>
          </p:txBody>
        </p:sp>
      </p:grpSp>
      <p:grpSp>
        <p:nvGrpSpPr>
          <p:cNvPr id="41" name="Group 40">
            <a:extLst>
              <a:ext uri="{FF2B5EF4-FFF2-40B4-BE49-F238E27FC236}">
                <a16:creationId xmlns:a16="http://schemas.microsoft.com/office/drawing/2014/main" id="{305D8467-FBB6-4532-8940-CF9C28D61B3A}"/>
              </a:ext>
            </a:extLst>
          </p:cNvPr>
          <p:cNvGrpSpPr/>
          <p:nvPr/>
        </p:nvGrpSpPr>
        <p:grpSpPr>
          <a:xfrm>
            <a:off x="8536194" y="984295"/>
            <a:ext cx="1828799" cy="1828800"/>
            <a:chOff x="3124475" y="2961921"/>
            <a:chExt cx="1256852" cy="1291432"/>
          </a:xfrm>
        </p:grpSpPr>
        <p:sp>
          <p:nvSpPr>
            <p:cNvPr id="65" name="Oval 64">
              <a:extLst>
                <a:ext uri="{FF2B5EF4-FFF2-40B4-BE49-F238E27FC236}">
                  <a16:creationId xmlns:a16="http://schemas.microsoft.com/office/drawing/2014/main" id="{B02A123A-0BCC-4502-9602-729F3B4F09DB}"/>
                </a:ext>
              </a:extLst>
            </p:cNvPr>
            <p:cNvSpPr>
              <a:spLocks noChangeAspect="1"/>
            </p:cNvSpPr>
            <p:nvPr/>
          </p:nvSpPr>
          <p:spPr>
            <a:xfrm>
              <a:off x="3124475" y="2961921"/>
              <a:ext cx="1256852" cy="1291432"/>
            </a:xfrm>
            <a:prstGeom prst="ellipse">
              <a:avLst/>
            </a:prstGeom>
            <a:effectLst>
              <a:outerShdw blurRad="190500" algn="ctr"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TextBox 65">
              <a:extLst>
                <a:ext uri="{FF2B5EF4-FFF2-40B4-BE49-F238E27FC236}">
                  <a16:creationId xmlns:a16="http://schemas.microsoft.com/office/drawing/2014/main" id="{00DB439B-5AC2-4954-A70B-C493E8D71E32}"/>
                </a:ext>
              </a:extLst>
            </p:cNvPr>
            <p:cNvSpPr txBox="1"/>
            <p:nvPr/>
          </p:nvSpPr>
          <p:spPr>
            <a:xfrm>
              <a:off x="3144806" y="3296959"/>
              <a:ext cx="1225672" cy="499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Contributors</a:t>
              </a:r>
            </a:p>
          </p:txBody>
        </p:sp>
      </p:grpSp>
      <p:grpSp>
        <p:nvGrpSpPr>
          <p:cNvPr id="67" name="Group 66">
            <a:extLst>
              <a:ext uri="{FF2B5EF4-FFF2-40B4-BE49-F238E27FC236}">
                <a16:creationId xmlns:a16="http://schemas.microsoft.com/office/drawing/2014/main" id="{657B842B-0083-4730-8932-DD6103134483}"/>
              </a:ext>
            </a:extLst>
          </p:cNvPr>
          <p:cNvGrpSpPr>
            <a:grpSpLocks noChangeAspect="1"/>
          </p:cNvGrpSpPr>
          <p:nvPr/>
        </p:nvGrpSpPr>
        <p:grpSpPr>
          <a:xfrm>
            <a:off x="7761754" y="3136264"/>
            <a:ext cx="1828800" cy="1826706"/>
            <a:chOff x="6268641" y="1273137"/>
            <a:chExt cx="2145925" cy="2143467"/>
          </a:xfrm>
        </p:grpSpPr>
        <p:sp>
          <p:nvSpPr>
            <p:cNvPr id="68" name="Oval 67">
              <a:extLst>
                <a:ext uri="{FF2B5EF4-FFF2-40B4-BE49-F238E27FC236}">
                  <a16:creationId xmlns:a16="http://schemas.microsoft.com/office/drawing/2014/main" id="{DC90F157-6CA5-4DA3-A666-5AAE0C4F785D}"/>
                </a:ext>
              </a:extLst>
            </p:cNvPr>
            <p:cNvSpPr>
              <a:spLocks noChangeAspect="1"/>
            </p:cNvSpPr>
            <p:nvPr/>
          </p:nvSpPr>
          <p:spPr>
            <a:xfrm>
              <a:off x="6268641" y="1273137"/>
              <a:ext cx="2145925" cy="2143467"/>
            </a:xfrm>
            <a:prstGeom prst="ellipse">
              <a:avLst/>
            </a:prstGeom>
            <a:effectLst>
              <a:outerShdw blurRad="190500" algn="ctr"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2AB7113D-0725-474B-85BC-5598A272A8E3}"/>
                </a:ext>
              </a:extLst>
            </p:cNvPr>
            <p:cNvSpPr txBox="1"/>
            <p:nvPr/>
          </p:nvSpPr>
          <p:spPr>
            <a:xfrm>
              <a:off x="6453597" y="1568405"/>
              <a:ext cx="1776013" cy="1552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Includes Medicare Advantage Claims</a:t>
              </a:r>
            </a:p>
          </p:txBody>
        </p:sp>
      </p:grpSp>
      <p:grpSp>
        <p:nvGrpSpPr>
          <p:cNvPr id="70" name="Group 69">
            <a:extLst>
              <a:ext uri="{FF2B5EF4-FFF2-40B4-BE49-F238E27FC236}">
                <a16:creationId xmlns:a16="http://schemas.microsoft.com/office/drawing/2014/main" id="{063F6664-A84D-456D-B9E3-B7CC03138BEE}"/>
              </a:ext>
            </a:extLst>
          </p:cNvPr>
          <p:cNvGrpSpPr>
            <a:grpSpLocks noChangeAspect="1"/>
          </p:cNvGrpSpPr>
          <p:nvPr/>
        </p:nvGrpSpPr>
        <p:grpSpPr>
          <a:xfrm>
            <a:off x="5304199" y="3134170"/>
            <a:ext cx="1828800" cy="1828800"/>
            <a:chOff x="1906960" y="3228864"/>
            <a:chExt cx="1828800" cy="1828800"/>
          </a:xfrm>
        </p:grpSpPr>
        <p:sp>
          <p:nvSpPr>
            <p:cNvPr id="71" name="Oval 70">
              <a:extLst>
                <a:ext uri="{FF2B5EF4-FFF2-40B4-BE49-F238E27FC236}">
                  <a16:creationId xmlns:a16="http://schemas.microsoft.com/office/drawing/2014/main" id="{0EA707CC-604C-433E-9AC3-B9C8697DEED5}"/>
                </a:ext>
              </a:extLst>
            </p:cNvPr>
            <p:cNvSpPr>
              <a:spLocks noChangeAspect="1"/>
            </p:cNvSpPr>
            <p:nvPr/>
          </p:nvSpPr>
          <p:spPr>
            <a:xfrm>
              <a:off x="1906960" y="3228864"/>
              <a:ext cx="1828800" cy="1828800"/>
            </a:xfrm>
            <a:prstGeom prst="ellipse">
              <a:avLst/>
            </a:prstGeom>
            <a:effectLst>
              <a:outerShdw blurRad="190500" algn="ctr"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TextBox 71">
              <a:extLst>
                <a:ext uri="{FF2B5EF4-FFF2-40B4-BE49-F238E27FC236}">
                  <a16:creationId xmlns:a16="http://schemas.microsoft.com/office/drawing/2014/main" id="{5538C1E7-049D-4FCA-B83A-2E4B5A979673}"/>
                </a:ext>
              </a:extLst>
            </p:cNvPr>
            <p:cNvSpPr txBox="1"/>
            <p:nvPr/>
          </p:nvSpPr>
          <p:spPr>
            <a:xfrm>
              <a:off x="1916486" y="3635432"/>
              <a:ext cx="18172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mn-ea"/>
                  <a:cs typeface="+mn-cs"/>
                </a:rPr>
                <a:t>Quality Testing and Control</a:t>
              </a:r>
            </a:p>
          </p:txBody>
        </p:sp>
      </p:grpSp>
    </p:spTree>
    <p:extLst>
      <p:ext uri="{BB962C8B-B14F-4D97-AF65-F5344CB8AC3E}">
        <p14:creationId xmlns:p14="http://schemas.microsoft.com/office/powerpoint/2010/main" val="635264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03298B-B716-466E-B9BE-9F047598C48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60C9BB49-396C-4D86-95B6-99A145774E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9E04E1E-3A1D-4D2B-BA42-E38E49AD9464}"/>
              </a:ext>
            </a:extLst>
          </p:cNvPr>
          <p:cNvSpPr>
            <a:spLocks noGrp="1"/>
          </p:cNvSpPr>
          <p:nvPr>
            <p:ph type="title"/>
          </p:nvPr>
        </p:nvSpPr>
        <p:spPr/>
        <p:txBody>
          <a:bodyPr/>
          <a:lstStyle/>
          <a:p>
            <a:r>
              <a:rPr lang="en-US"/>
              <a:t>Targeted Telehealth Claim Lines</a:t>
            </a:r>
          </a:p>
        </p:txBody>
      </p:sp>
      <p:grpSp>
        <p:nvGrpSpPr>
          <p:cNvPr id="19" name="Group 18">
            <a:extLst>
              <a:ext uri="{FF2B5EF4-FFF2-40B4-BE49-F238E27FC236}">
                <a16:creationId xmlns:a16="http://schemas.microsoft.com/office/drawing/2014/main" id="{B3680C1A-30DA-4138-A6E7-87CF3695A2C5}"/>
              </a:ext>
            </a:extLst>
          </p:cNvPr>
          <p:cNvGrpSpPr/>
          <p:nvPr/>
        </p:nvGrpSpPr>
        <p:grpSpPr>
          <a:xfrm>
            <a:off x="2120400" y="979488"/>
            <a:ext cx="7951201" cy="2449512"/>
            <a:chOff x="601766" y="979489"/>
            <a:chExt cx="7951201" cy="2449512"/>
          </a:xfrm>
        </p:grpSpPr>
        <p:sp>
          <p:nvSpPr>
            <p:cNvPr id="20" name="Arrow: Right 19">
              <a:extLst>
                <a:ext uri="{FF2B5EF4-FFF2-40B4-BE49-F238E27FC236}">
                  <a16:creationId xmlns:a16="http://schemas.microsoft.com/office/drawing/2014/main" id="{BA3628AB-5F3A-4A29-9ED0-E06B0BE59007}"/>
                </a:ext>
              </a:extLst>
            </p:cNvPr>
            <p:cNvSpPr/>
            <p:nvPr/>
          </p:nvSpPr>
          <p:spPr>
            <a:xfrm>
              <a:off x="952432" y="979489"/>
              <a:ext cx="7249869" cy="2449512"/>
            </a:xfrm>
            <a:prstGeom prst="rightArrow">
              <a:avLst/>
            </a:prstGeom>
            <a:solidFill>
              <a:srgbClr val="C9D7E7"/>
            </a:solidFill>
            <a:effectLst>
              <a:outerShdw blurRad="50800" dist="38100" dir="10800000" algn="r"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D46AD506-330F-4881-910A-5A74386E2972}"/>
                </a:ext>
              </a:extLst>
            </p:cNvPr>
            <p:cNvSpPr/>
            <p:nvPr/>
          </p:nvSpPr>
          <p:spPr>
            <a:xfrm>
              <a:off x="601766" y="1714342"/>
              <a:ext cx="2558777" cy="979804"/>
            </a:xfrm>
            <a:custGeom>
              <a:avLst/>
              <a:gdLst>
                <a:gd name="connsiteX0" fmla="*/ 0 w 2558777"/>
                <a:gd name="connsiteY0" fmla="*/ 163304 h 979804"/>
                <a:gd name="connsiteX1" fmla="*/ 163304 w 2558777"/>
                <a:gd name="connsiteY1" fmla="*/ 0 h 979804"/>
                <a:gd name="connsiteX2" fmla="*/ 2395473 w 2558777"/>
                <a:gd name="connsiteY2" fmla="*/ 0 h 979804"/>
                <a:gd name="connsiteX3" fmla="*/ 2558777 w 2558777"/>
                <a:gd name="connsiteY3" fmla="*/ 163304 h 979804"/>
                <a:gd name="connsiteX4" fmla="*/ 2558777 w 2558777"/>
                <a:gd name="connsiteY4" fmla="*/ 816500 h 979804"/>
                <a:gd name="connsiteX5" fmla="*/ 2395473 w 2558777"/>
                <a:gd name="connsiteY5" fmla="*/ 979804 h 979804"/>
                <a:gd name="connsiteX6" fmla="*/ 163304 w 2558777"/>
                <a:gd name="connsiteY6" fmla="*/ 979804 h 979804"/>
                <a:gd name="connsiteX7" fmla="*/ 0 w 2558777"/>
                <a:gd name="connsiteY7" fmla="*/ 816500 h 979804"/>
                <a:gd name="connsiteX8" fmla="*/ 0 w 2558777"/>
                <a:gd name="connsiteY8" fmla="*/ 163304 h 97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8777" h="979804">
                  <a:moveTo>
                    <a:pt x="0" y="163304"/>
                  </a:moveTo>
                  <a:cubicBezTo>
                    <a:pt x="0" y="73114"/>
                    <a:pt x="73114" y="0"/>
                    <a:pt x="163304" y="0"/>
                  </a:cubicBezTo>
                  <a:lnTo>
                    <a:pt x="2395473" y="0"/>
                  </a:lnTo>
                  <a:cubicBezTo>
                    <a:pt x="2485663" y="0"/>
                    <a:pt x="2558777" y="73114"/>
                    <a:pt x="2558777" y="163304"/>
                  </a:cubicBezTo>
                  <a:lnTo>
                    <a:pt x="2558777" y="816500"/>
                  </a:lnTo>
                  <a:cubicBezTo>
                    <a:pt x="2558777" y="906690"/>
                    <a:pt x="2485663" y="979804"/>
                    <a:pt x="2395473" y="979804"/>
                  </a:cubicBezTo>
                  <a:lnTo>
                    <a:pt x="163304" y="979804"/>
                  </a:lnTo>
                  <a:cubicBezTo>
                    <a:pt x="73114" y="979804"/>
                    <a:pt x="0" y="906690"/>
                    <a:pt x="0" y="816500"/>
                  </a:cubicBezTo>
                  <a:lnTo>
                    <a:pt x="0" y="163304"/>
                  </a:lnTo>
                  <a:close/>
                </a:path>
              </a:pathLst>
            </a:custGeom>
            <a:effectLst>
              <a:outerShdw blurRad="88900" algn="ctr" rotWithShape="0">
                <a:srgbClr val="000000">
                  <a:alpha val="70000"/>
                </a:srgbClr>
              </a:outerShdw>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6410" tIns="116410" rIns="116410" bIns="11641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Place of Service = 02</a:t>
              </a:r>
            </a:p>
          </p:txBody>
        </p:sp>
        <p:sp>
          <p:nvSpPr>
            <p:cNvPr id="22" name="Freeform: Shape 21">
              <a:extLst>
                <a:ext uri="{FF2B5EF4-FFF2-40B4-BE49-F238E27FC236}">
                  <a16:creationId xmlns:a16="http://schemas.microsoft.com/office/drawing/2014/main" id="{4FE5EA38-02A3-4D24-B76D-3681D81AAAB0}"/>
                </a:ext>
              </a:extLst>
            </p:cNvPr>
            <p:cNvSpPr/>
            <p:nvPr/>
          </p:nvSpPr>
          <p:spPr>
            <a:xfrm>
              <a:off x="3297978" y="1714342"/>
              <a:ext cx="2558777" cy="979804"/>
            </a:xfrm>
            <a:custGeom>
              <a:avLst/>
              <a:gdLst>
                <a:gd name="connsiteX0" fmla="*/ 0 w 2558777"/>
                <a:gd name="connsiteY0" fmla="*/ 163304 h 979804"/>
                <a:gd name="connsiteX1" fmla="*/ 163304 w 2558777"/>
                <a:gd name="connsiteY1" fmla="*/ 0 h 979804"/>
                <a:gd name="connsiteX2" fmla="*/ 2395473 w 2558777"/>
                <a:gd name="connsiteY2" fmla="*/ 0 h 979804"/>
                <a:gd name="connsiteX3" fmla="*/ 2558777 w 2558777"/>
                <a:gd name="connsiteY3" fmla="*/ 163304 h 979804"/>
                <a:gd name="connsiteX4" fmla="*/ 2558777 w 2558777"/>
                <a:gd name="connsiteY4" fmla="*/ 816500 h 979804"/>
                <a:gd name="connsiteX5" fmla="*/ 2395473 w 2558777"/>
                <a:gd name="connsiteY5" fmla="*/ 979804 h 979804"/>
                <a:gd name="connsiteX6" fmla="*/ 163304 w 2558777"/>
                <a:gd name="connsiteY6" fmla="*/ 979804 h 979804"/>
                <a:gd name="connsiteX7" fmla="*/ 0 w 2558777"/>
                <a:gd name="connsiteY7" fmla="*/ 816500 h 979804"/>
                <a:gd name="connsiteX8" fmla="*/ 0 w 2558777"/>
                <a:gd name="connsiteY8" fmla="*/ 163304 h 97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8777" h="979804">
                  <a:moveTo>
                    <a:pt x="0" y="163304"/>
                  </a:moveTo>
                  <a:cubicBezTo>
                    <a:pt x="0" y="73114"/>
                    <a:pt x="73114" y="0"/>
                    <a:pt x="163304" y="0"/>
                  </a:cubicBezTo>
                  <a:lnTo>
                    <a:pt x="2395473" y="0"/>
                  </a:lnTo>
                  <a:cubicBezTo>
                    <a:pt x="2485663" y="0"/>
                    <a:pt x="2558777" y="73114"/>
                    <a:pt x="2558777" y="163304"/>
                  </a:cubicBezTo>
                  <a:lnTo>
                    <a:pt x="2558777" y="816500"/>
                  </a:lnTo>
                  <a:cubicBezTo>
                    <a:pt x="2558777" y="906690"/>
                    <a:pt x="2485663" y="979804"/>
                    <a:pt x="2395473" y="979804"/>
                  </a:cubicBezTo>
                  <a:lnTo>
                    <a:pt x="163304" y="979804"/>
                  </a:lnTo>
                  <a:cubicBezTo>
                    <a:pt x="73114" y="979804"/>
                    <a:pt x="0" y="906690"/>
                    <a:pt x="0" y="816500"/>
                  </a:cubicBezTo>
                  <a:lnTo>
                    <a:pt x="0" y="163304"/>
                  </a:lnTo>
                  <a:close/>
                </a:path>
              </a:pathLst>
            </a:custGeom>
            <a:effectLst>
              <a:outerShdw blurRad="88900" algn="ctr" rotWithShape="0">
                <a:srgbClr val="000000">
                  <a:alpha val="70000"/>
                </a:srgbClr>
              </a:outerShdw>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6410" tIns="116410" rIns="116410" bIns="11641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Modifier is </a:t>
              </a:r>
            </a:p>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GT, GQ or 95</a:t>
              </a:r>
            </a:p>
          </p:txBody>
        </p:sp>
        <p:sp>
          <p:nvSpPr>
            <p:cNvPr id="27" name="Freeform: Shape 26">
              <a:extLst>
                <a:ext uri="{FF2B5EF4-FFF2-40B4-BE49-F238E27FC236}">
                  <a16:creationId xmlns:a16="http://schemas.microsoft.com/office/drawing/2014/main" id="{FCA20A42-AD24-4861-B70F-A6E92B3D711A}"/>
                </a:ext>
              </a:extLst>
            </p:cNvPr>
            <p:cNvSpPr/>
            <p:nvPr/>
          </p:nvSpPr>
          <p:spPr>
            <a:xfrm>
              <a:off x="5994190" y="1714342"/>
              <a:ext cx="2558777" cy="979804"/>
            </a:xfrm>
            <a:custGeom>
              <a:avLst/>
              <a:gdLst>
                <a:gd name="connsiteX0" fmla="*/ 0 w 2558777"/>
                <a:gd name="connsiteY0" fmla="*/ 163304 h 979804"/>
                <a:gd name="connsiteX1" fmla="*/ 163304 w 2558777"/>
                <a:gd name="connsiteY1" fmla="*/ 0 h 979804"/>
                <a:gd name="connsiteX2" fmla="*/ 2395473 w 2558777"/>
                <a:gd name="connsiteY2" fmla="*/ 0 h 979804"/>
                <a:gd name="connsiteX3" fmla="*/ 2558777 w 2558777"/>
                <a:gd name="connsiteY3" fmla="*/ 163304 h 979804"/>
                <a:gd name="connsiteX4" fmla="*/ 2558777 w 2558777"/>
                <a:gd name="connsiteY4" fmla="*/ 816500 h 979804"/>
                <a:gd name="connsiteX5" fmla="*/ 2395473 w 2558777"/>
                <a:gd name="connsiteY5" fmla="*/ 979804 h 979804"/>
                <a:gd name="connsiteX6" fmla="*/ 163304 w 2558777"/>
                <a:gd name="connsiteY6" fmla="*/ 979804 h 979804"/>
                <a:gd name="connsiteX7" fmla="*/ 0 w 2558777"/>
                <a:gd name="connsiteY7" fmla="*/ 816500 h 979804"/>
                <a:gd name="connsiteX8" fmla="*/ 0 w 2558777"/>
                <a:gd name="connsiteY8" fmla="*/ 163304 h 97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8777" h="979804">
                  <a:moveTo>
                    <a:pt x="0" y="163304"/>
                  </a:moveTo>
                  <a:cubicBezTo>
                    <a:pt x="0" y="73114"/>
                    <a:pt x="73114" y="0"/>
                    <a:pt x="163304" y="0"/>
                  </a:cubicBezTo>
                  <a:lnTo>
                    <a:pt x="2395473" y="0"/>
                  </a:lnTo>
                  <a:cubicBezTo>
                    <a:pt x="2485663" y="0"/>
                    <a:pt x="2558777" y="73114"/>
                    <a:pt x="2558777" y="163304"/>
                  </a:cubicBezTo>
                  <a:lnTo>
                    <a:pt x="2558777" y="816500"/>
                  </a:lnTo>
                  <a:cubicBezTo>
                    <a:pt x="2558777" y="906690"/>
                    <a:pt x="2485663" y="979804"/>
                    <a:pt x="2395473" y="979804"/>
                  </a:cubicBezTo>
                  <a:lnTo>
                    <a:pt x="163304" y="979804"/>
                  </a:lnTo>
                  <a:cubicBezTo>
                    <a:pt x="73114" y="979804"/>
                    <a:pt x="0" y="906690"/>
                    <a:pt x="0" y="816500"/>
                  </a:cubicBezTo>
                  <a:lnTo>
                    <a:pt x="0" y="163304"/>
                  </a:lnTo>
                  <a:close/>
                </a:path>
              </a:pathLst>
            </a:custGeom>
            <a:effectLst>
              <a:outerShdw blurRad="88900" algn="ctr" rotWithShape="0">
                <a:srgbClr val="000000">
                  <a:alpha val="70000"/>
                </a:srgbClr>
              </a:outerShdw>
            </a:effectLst>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116410" tIns="116410" rIns="116410" bIns="11641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CPT</a:t>
              </a:r>
              <a:r>
                <a:rPr kumimoji="0" lang="en-US" sz="1800" b="0"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code is a telehealth-only procedure</a:t>
              </a:r>
            </a:p>
          </p:txBody>
        </p:sp>
      </p:grpSp>
      <p:sp>
        <p:nvSpPr>
          <p:cNvPr id="7" name="Freeform: Shape 6">
            <a:extLst>
              <a:ext uri="{FF2B5EF4-FFF2-40B4-BE49-F238E27FC236}">
                <a16:creationId xmlns:a16="http://schemas.microsoft.com/office/drawing/2014/main" id="{B60FBE6F-2744-4034-90A0-DF2E27BE3CBE}"/>
              </a:ext>
            </a:extLst>
          </p:cNvPr>
          <p:cNvSpPr>
            <a:spLocks noChangeAspect="1"/>
          </p:cNvSpPr>
          <p:nvPr/>
        </p:nvSpPr>
        <p:spPr>
          <a:xfrm>
            <a:off x="4262828" y="4481660"/>
            <a:ext cx="587525" cy="587525"/>
          </a:xfrm>
          <a:custGeom>
            <a:avLst/>
            <a:gdLst>
              <a:gd name="connsiteX0" fmla="*/ 36589 w 276036"/>
              <a:gd name="connsiteY0" fmla="*/ 105556 h 276036"/>
              <a:gd name="connsiteX1" fmla="*/ 105556 w 276036"/>
              <a:gd name="connsiteY1" fmla="*/ 105556 h 276036"/>
              <a:gd name="connsiteX2" fmla="*/ 105556 w 276036"/>
              <a:gd name="connsiteY2" fmla="*/ 36589 h 276036"/>
              <a:gd name="connsiteX3" fmla="*/ 170480 w 276036"/>
              <a:gd name="connsiteY3" fmla="*/ 36589 h 276036"/>
              <a:gd name="connsiteX4" fmla="*/ 170480 w 276036"/>
              <a:gd name="connsiteY4" fmla="*/ 105556 h 276036"/>
              <a:gd name="connsiteX5" fmla="*/ 239447 w 276036"/>
              <a:gd name="connsiteY5" fmla="*/ 105556 h 276036"/>
              <a:gd name="connsiteX6" fmla="*/ 239447 w 276036"/>
              <a:gd name="connsiteY6" fmla="*/ 170480 h 276036"/>
              <a:gd name="connsiteX7" fmla="*/ 170480 w 276036"/>
              <a:gd name="connsiteY7" fmla="*/ 170480 h 276036"/>
              <a:gd name="connsiteX8" fmla="*/ 170480 w 276036"/>
              <a:gd name="connsiteY8" fmla="*/ 239447 h 276036"/>
              <a:gd name="connsiteX9" fmla="*/ 105556 w 276036"/>
              <a:gd name="connsiteY9" fmla="*/ 239447 h 276036"/>
              <a:gd name="connsiteX10" fmla="*/ 105556 w 276036"/>
              <a:gd name="connsiteY10" fmla="*/ 170480 h 276036"/>
              <a:gd name="connsiteX11" fmla="*/ 36589 w 276036"/>
              <a:gd name="connsiteY11" fmla="*/ 170480 h 276036"/>
              <a:gd name="connsiteX12" fmla="*/ 36589 w 276036"/>
              <a:gd name="connsiteY12" fmla="*/ 105556 h 27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36" h="276036">
                <a:moveTo>
                  <a:pt x="36589" y="105556"/>
                </a:moveTo>
                <a:lnTo>
                  <a:pt x="105556" y="105556"/>
                </a:lnTo>
                <a:lnTo>
                  <a:pt x="105556" y="36589"/>
                </a:lnTo>
                <a:lnTo>
                  <a:pt x="170480" y="36589"/>
                </a:lnTo>
                <a:lnTo>
                  <a:pt x="170480" y="105556"/>
                </a:lnTo>
                <a:lnTo>
                  <a:pt x="239447" y="105556"/>
                </a:lnTo>
                <a:lnTo>
                  <a:pt x="239447" y="170480"/>
                </a:lnTo>
                <a:lnTo>
                  <a:pt x="170480" y="170480"/>
                </a:lnTo>
                <a:lnTo>
                  <a:pt x="170480" y="239447"/>
                </a:lnTo>
                <a:lnTo>
                  <a:pt x="105556" y="239447"/>
                </a:lnTo>
                <a:lnTo>
                  <a:pt x="105556" y="170480"/>
                </a:lnTo>
                <a:lnTo>
                  <a:pt x="36589" y="170480"/>
                </a:lnTo>
                <a:lnTo>
                  <a:pt x="36589" y="105556"/>
                </a:lnTo>
                <a:close/>
              </a:path>
            </a:pathLst>
          </a:custGeom>
          <a:solidFill>
            <a:schemeClr val="accent1"/>
          </a:solidFill>
          <a:effectLst>
            <a:outerShdw blurRad="63500" sx="102000" sy="102000" algn="ctr" rotWithShape="0">
              <a:prstClr val="black">
                <a:alpha val="40000"/>
              </a:prstClr>
            </a:outerShdw>
          </a:effectLst>
        </p:spPr>
        <p:style>
          <a:lnRef idx="0">
            <a:schemeClr val="accent5">
              <a:shade val="90000"/>
              <a:hueOff val="0"/>
              <a:satOff val="0"/>
              <a:lumOff val="0"/>
              <a:alphaOff val="0"/>
            </a:schemeClr>
          </a:lnRef>
          <a:fillRef idx="1">
            <a:schemeClr val="accent5">
              <a:shade val="90000"/>
              <a:hueOff val="0"/>
              <a:satOff val="0"/>
              <a:lumOff val="0"/>
              <a:alphaOff val="0"/>
            </a:schemeClr>
          </a:fillRef>
          <a:effectRef idx="0">
            <a:schemeClr val="accent5">
              <a:shade val="90000"/>
              <a:hueOff val="0"/>
              <a:satOff val="0"/>
              <a:lumOff val="0"/>
              <a:alphaOff val="0"/>
            </a:schemeClr>
          </a:effectRef>
          <a:fontRef idx="minor">
            <a:schemeClr val="lt1"/>
          </a:fontRef>
        </p:style>
        <p:txBody>
          <a:bodyPr spcFirstLastPara="0" vert="horz" wrap="square" lIns="36589" tIns="105556" rIns="36589" bIns="105556"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A9D0CED4-A542-481A-BACA-D7B5C2293A77}"/>
              </a:ext>
            </a:extLst>
          </p:cNvPr>
          <p:cNvSpPr>
            <a:spLocks noChangeAspect="1"/>
          </p:cNvSpPr>
          <p:nvPr/>
        </p:nvSpPr>
        <p:spPr>
          <a:xfrm rot="21599785">
            <a:off x="7351892" y="4521163"/>
            <a:ext cx="774920" cy="508517"/>
          </a:xfrm>
          <a:custGeom>
            <a:avLst/>
            <a:gdLst>
              <a:gd name="connsiteX0" fmla="*/ 0 w 339853"/>
              <a:gd name="connsiteY0" fmla="*/ 35409 h 177044"/>
              <a:gd name="connsiteX1" fmla="*/ 251331 w 339853"/>
              <a:gd name="connsiteY1" fmla="*/ 35409 h 177044"/>
              <a:gd name="connsiteX2" fmla="*/ 251331 w 339853"/>
              <a:gd name="connsiteY2" fmla="*/ 0 h 177044"/>
              <a:gd name="connsiteX3" fmla="*/ 339853 w 339853"/>
              <a:gd name="connsiteY3" fmla="*/ 88522 h 177044"/>
              <a:gd name="connsiteX4" fmla="*/ 251331 w 339853"/>
              <a:gd name="connsiteY4" fmla="*/ 177044 h 177044"/>
              <a:gd name="connsiteX5" fmla="*/ 251331 w 339853"/>
              <a:gd name="connsiteY5" fmla="*/ 141635 h 177044"/>
              <a:gd name="connsiteX6" fmla="*/ 0 w 339853"/>
              <a:gd name="connsiteY6" fmla="*/ 141635 h 177044"/>
              <a:gd name="connsiteX7" fmla="*/ 0 w 339853"/>
              <a:gd name="connsiteY7" fmla="*/ 35409 h 17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853" h="177044">
                <a:moveTo>
                  <a:pt x="0" y="35409"/>
                </a:moveTo>
                <a:lnTo>
                  <a:pt x="251331" y="35409"/>
                </a:lnTo>
                <a:lnTo>
                  <a:pt x="251331" y="0"/>
                </a:lnTo>
                <a:lnTo>
                  <a:pt x="339853" y="88522"/>
                </a:lnTo>
                <a:lnTo>
                  <a:pt x="251331" y="177044"/>
                </a:lnTo>
                <a:lnTo>
                  <a:pt x="251331" y="141635"/>
                </a:lnTo>
                <a:lnTo>
                  <a:pt x="0" y="141635"/>
                </a:lnTo>
                <a:lnTo>
                  <a:pt x="0" y="35409"/>
                </a:lnTo>
                <a:close/>
              </a:path>
            </a:pathLst>
          </a:custGeom>
          <a:solidFill>
            <a:schemeClr val="accent1"/>
          </a:solidFill>
          <a:effectLst>
            <a:outerShdw blurRad="63500" sx="102000" sy="102000" algn="ctr" rotWithShape="0">
              <a:prstClr val="black">
                <a:alpha val="40000"/>
              </a:prstClr>
            </a:outerShdw>
          </a:effectLst>
        </p:spPr>
        <p:style>
          <a:lnRef idx="0">
            <a:schemeClr val="accent5">
              <a:shade val="90000"/>
              <a:hueOff val="890294"/>
              <a:satOff val="-59533"/>
              <a:lumOff val="45248"/>
              <a:alphaOff val="0"/>
            </a:schemeClr>
          </a:lnRef>
          <a:fillRef idx="1">
            <a:schemeClr val="accent5">
              <a:shade val="90000"/>
              <a:hueOff val="890294"/>
              <a:satOff val="-59533"/>
              <a:lumOff val="45248"/>
              <a:alphaOff val="0"/>
            </a:schemeClr>
          </a:fillRef>
          <a:effectRef idx="0">
            <a:schemeClr val="accent5">
              <a:shade val="90000"/>
              <a:hueOff val="890294"/>
              <a:satOff val="-59533"/>
              <a:lumOff val="45248"/>
              <a:alphaOff val="0"/>
            </a:schemeClr>
          </a:effectRef>
          <a:fontRef idx="minor">
            <a:schemeClr val="lt1"/>
          </a:fontRef>
        </p:style>
        <p:txBody>
          <a:bodyPr spcFirstLastPara="0" vert="horz" wrap="square" lIns="-1" tIns="35409" rIns="53113" bIns="35408"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5BC208F4-0C46-4B83-98F1-28C2988C4FCA}"/>
              </a:ext>
            </a:extLst>
          </p:cNvPr>
          <p:cNvGrpSpPr>
            <a:grpSpLocks noChangeAspect="1"/>
          </p:cNvGrpSpPr>
          <p:nvPr/>
        </p:nvGrpSpPr>
        <p:grpSpPr>
          <a:xfrm>
            <a:off x="8283871" y="3643556"/>
            <a:ext cx="2052497" cy="2050147"/>
            <a:chOff x="6268641" y="1273137"/>
            <a:chExt cx="2145925" cy="2143467"/>
          </a:xfrm>
        </p:grpSpPr>
        <p:sp>
          <p:nvSpPr>
            <p:cNvPr id="14" name="Oval 13">
              <a:extLst>
                <a:ext uri="{FF2B5EF4-FFF2-40B4-BE49-F238E27FC236}">
                  <a16:creationId xmlns:a16="http://schemas.microsoft.com/office/drawing/2014/main" id="{3E057AFB-7E46-4B28-9A47-3C457D6E2A59}"/>
                </a:ext>
              </a:extLst>
            </p:cNvPr>
            <p:cNvSpPr>
              <a:spLocks noChangeAspect="1"/>
            </p:cNvSpPr>
            <p:nvPr/>
          </p:nvSpPr>
          <p:spPr>
            <a:xfrm>
              <a:off x="6268641" y="1273137"/>
              <a:ext cx="2145925" cy="2143467"/>
            </a:xfrm>
            <a:prstGeom prst="ellipse">
              <a:avLst/>
            </a:prstGeom>
            <a:effectLst>
              <a:outerShdw blurRad="190500" algn="ctr" rotWithShape="0">
                <a:srgbClr val="000000">
                  <a:alpha val="7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A32968BB-D2E9-41D7-97FC-E4C08374E254}"/>
                </a:ext>
              </a:extLst>
            </p:cNvPr>
            <p:cNvSpPr txBox="1"/>
            <p:nvPr/>
          </p:nvSpPr>
          <p:spPr>
            <a:xfrm>
              <a:off x="6361118" y="1640634"/>
              <a:ext cx="1960970" cy="1408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panose="020B0604020202020204"/>
                  <a:ea typeface="+mn-ea"/>
                  <a:cs typeface="+mn-cs"/>
                </a:rPr>
                <a:t>165.05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Arial" panose="020B0604020202020204"/>
                  <a:ea typeface="+mn-ea"/>
                  <a:cs typeface="+mn-cs"/>
                </a:rPr>
                <a:t>Million</a:t>
              </a:r>
            </a:p>
          </p:txBody>
        </p:sp>
      </p:grpSp>
      <p:sp>
        <p:nvSpPr>
          <p:cNvPr id="36" name="Rounded Rectangle 38">
            <a:extLst>
              <a:ext uri="{FF2B5EF4-FFF2-40B4-BE49-F238E27FC236}">
                <a16:creationId xmlns:a16="http://schemas.microsoft.com/office/drawing/2014/main" id="{41E64BFB-4665-4E6D-BD4B-FAC887F14717}"/>
              </a:ext>
            </a:extLst>
          </p:cNvPr>
          <p:cNvSpPr/>
          <p:nvPr/>
        </p:nvSpPr>
        <p:spPr>
          <a:xfrm>
            <a:off x="2016479" y="5143659"/>
            <a:ext cx="1963271" cy="693311"/>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a:ea typeface="+mn-ea"/>
                <a:cs typeface="+mn-cs"/>
              </a:rPr>
              <a:t>2020</a:t>
            </a:r>
            <a:endParaRPr kumimoji="0" lang="en-US" sz="4400" b="1"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Rounded Rectangle 38">
            <a:extLst>
              <a:ext uri="{FF2B5EF4-FFF2-40B4-BE49-F238E27FC236}">
                <a16:creationId xmlns:a16="http://schemas.microsoft.com/office/drawing/2014/main" id="{80AE9072-4D2B-4573-90A5-EE582B92B7CB}"/>
              </a:ext>
            </a:extLst>
          </p:cNvPr>
          <p:cNvSpPr/>
          <p:nvPr/>
        </p:nvSpPr>
        <p:spPr>
          <a:xfrm>
            <a:off x="5146331" y="5141527"/>
            <a:ext cx="1963271" cy="693311"/>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en-US" sz="4400" b="1"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44" name="Group 43">
            <a:extLst>
              <a:ext uri="{FF2B5EF4-FFF2-40B4-BE49-F238E27FC236}">
                <a16:creationId xmlns:a16="http://schemas.microsoft.com/office/drawing/2014/main" id="{8D68E8CD-FAF7-4E64-9401-BB8B120414CA}"/>
              </a:ext>
            </a:extLst>
          </p:cNvPr>
          <p:cNvGrpSpPr/>
          <p:nvPr/>
        </p:nvGrpSpPr>
        <p:grpSpPr>
          <a:xfrm>
            <a:off x="1805473" y="3898596"/>
            <a:ext cx="2385285" cy="1245083"/>
            <a:chOff x="312738" y="4430597"/>
            <a:chExt cx="2385285" cy="1245083"/>
          </a:xfrm>
        </p:grpSpPr>
        <p:sp>
          <p:nvSpPr>
            <p:cNvPr id="45" name="Rounded Rectangle 19">
              <a:extLst>
                <a:ext uri="{FF2B5EF4-FFF2-40B4-BE49-F238E27FC236}">
                  <a16:creationId xmlns:a16="http://schemas.microsoft.com/office/drawing/2014/main" id="{E43628AF-EF79-4AB8-93E3-AF2921E43649}"/>
                </a:ext>
              </a:extLst>
            </p:cNvPr>
            <p:cNvSpPr/>
            <p:nvPr/>
          </p:nvSpPr>
          <p:spPr>
            <a:xfrm>
              <a:off x="312738" y="5167130"/>
              <a:ext cx="2385285" cy="508550"/>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Million</a:t>
              </a:r>
            </a:p>
          </p:txBody>
        </p:sp>
        <p:sp>
          <p:nvSpPr>
            <p:cNvPr id="46" name="Rounded Rectangle 38">
              <a:extLst>
                <a:ext uri="{FF2B5EF4-FFF2-40B4-BE49-F238E27FC236}">
                  <a16:creationId xmlns:a16="http://schemas.microsoft.com/office/drawing/2014/main" id="{FFA6876D-EAA6-4C78-81CC-04820C21D56E}"/>
                </a:ext>
              </a:extLst>
            </p:cNvPr>
            <p:cNvSpPr/>
            <p:nvPr/>
          </p:nvSpPr>
          <p:spPr>
            <a:xfrm>
              <a:off x="331632" y="4430597"/>
              <a:ext cx="2347500" cy="693311"/>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86.98</a:t>
              </a:r>
            </a:p>
          </p:txBody>
        </p:sp>
      </p:grpSp>
      <p:grpSp>
        <p:nvGrpSpPr>
          <p:cNvPr id="47" name="Group 46">
            <a:extLst>
              <a:ext uri="{FF2B5EF4-FFF2-40B4-BE49-F238E27FC236}">
                <a16:creationId xmlns:a16="http://schemas.microsoft.com/office/drawing/2014/main" id="{A5F03CAD-6087-4F4C-89B2-4CF84EA7A735}"/>
              </a:ext>
            </a:extLst>
          </p:cNvPr>
          <p:cNvGrpSpPr/>
          <p:nvPr/>
        </p:nvGrpSpPr>
        <p:grpSpPr>
          <a:xfrm>
            <a:off x="4935325" y="3898596"/>
            <a:ext cx="2385285" cy="1245083"/>
            <a:chOff x="3442590" y="4430597"/>
            <a:chExt cx="2385285" cy="1245083"/>
          </a:xfrm>
        </p:grpSpPr>
        <p:sp>
          <p:nvSpPr>
            <p:cNvPr id="48" name="Rounded Rectangle 19">
              <a:extLst>
                <a:ext uri="{FF2B5EF4-FFF2-40B4-BE49-F238E27FC236}">
                  <a16:creationId xmlns:a16="http://schemas.microsoft.com/office/drawing/2014/main" id="{5CD00C81-B7D4-4711-A6EB-61D6C7794B11}"/>
                </a:ext>
              </a:extLst>
            </p:cNvPr>
            <p:cNvSpPr/>
            <p:nvPr/>
          </p:nvSpPr>
          <p:spPr>
            <a:xfrm>
              <a:off x="3442590" y="5167130"/>
              <a:ext cx="2385285" cy="508550"/>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Million</a:t>
              </a:r>
            </a:p>
          </p:txBody>
        </p:sp>
        <p:sp>
          <p:nvSpPr>
            <p:cNvPr id="49" name="Rounded Rectangle 38">
              <a:extLst>
                <a:ext uri="{FF2B5EF4-FFF2-40B4-BE49-F238E27FC236}">
                  <a16:creationId xmlns:a16="http://schemas.microsoft.com/office/drawing/2014/main" id="{2F76C131-4D74-4A32-AE32-47241AB338A5}"/>
                </a:ext>
              </a:extLst>
            </p:cNvPr>
            <p:cNvSpPr/>
            <p:nvPr/>
          </p:nvSpPr>
          <p:spPr>
            <a:xfrm>
              <a:off x="3461484" y="4430597"/>
              <a:ext cx="2347500" cy="693311"/>
            </a:xfrm>
            <a:prstGeom prst="roundRect">
              <a:avLst/>
            </a:prstGeom>
            <a:noFill/>
            <a:ln>
              <a:noFill/>
            </a:ln>
            <a:effectLst>
              <a:outerShdw dist="19050" sx="1000" sy="1000" algn="ctr" rotWithShape="0">
                <a:srgbClr val="000000"/>
              </a:outerShdw>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362C67"/>
                  </a:solidFill>
                  <a:effectLst>
                    <a:outerShdw blurRad="38100" dist="38100" dir="2700000" algn="tl">
                      <a:srgbClr val="000000">
                        <a:alpha val="43137"/>
                      </a:srgbClr>
                    </a:outerShdw>
                  </a:effectLst>
                  <a:uLnTx/>
                  <a:uFillTx/>
                  <a:latin typeface="Arial" panose="020B0604020202020204"/>
                  <a:ea typeface="+mn-ea"/>
                  <a:cs typeface="+mn-cs"/>
                </a:rPr>
                <a:t>78.07</a:t>
              </a:r>
            </a:p>
          </p:txBody>
        </p:sp>
      </p:grpSp>
    </p:spTree>
    <p:extLst>
      <p:ext uri="{BB962C8B-B14F-4D97-AF65-F5344CB8AC3E}">
        <p14:creationId xmlns:p14="http://schemas.microsoft.com/office/powerpoint/2010/main" val="107590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9CB5438-7CBF-4995-8712-C1407D5EB1A1}"/>
              </a:ext>
            </a:extLst>
          </p:cNvPr>
          <p:cNvGraphicFramePr>
            <a:graphicFrameLocks noGrp="1"/>
          </p:cNvGraphicFramePr>
          <p:nvPr>
            <p:ph idx="1"/>
            <p:extLst>
              <p:ext uri="{D42A27DB-BD31-4B8C-83A1-F6EECF244321}">
                <p14:modId xmlns:p14="http://schemas.microsoft.com/office/powerpoint/2010/main" val="2610028038"/>
              </p:ext>
            </p:extLst>
          </p:nvPr>
        </p:nvGraphicFramePr>
        <p:xfrm>
          <a:off x="816864" y="1066673"/>
          <a:ext cx="1055827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2087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9CE9E8-7F5F-4F00-8249-A31EE0CBA45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F68B989E-5F6E-45FF-8348-9E679AC0B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5D4F5BFE-11D7-49D4-A292-67C9C1426AE2}"/>
              </a:ext>
            </a:extLst>
          </p:cNvPr>
          <p:cNvSpPr>
            <a:spLocks noGrp="1"/>
          </p:cNvSpPr>
          <p:nvPr>
            <p:ph type="title"/>
          </p:nvPr>
        </p:nvSpPr>
        <p:spPr>
          <a:xfrm>
            <a:off x="1736271" y="131220"/>
            <a:ext cx="8719458" cy="593969"/>
          </a:xfrm>
        </p:spPr>
        <p:txBody>
          <a:bodyPr/>
          <a:lstStyle/>
          <a:p>
            <a:r>
              <a:rPr lang="en-US"/>
              <a:t>All Telehealth Utilization, 2020 vs. 2021</a:t>
            </a:r>
          </a:p>
        </p:txBody>
      </p:sp>
      <p:graphicFrame>
        <p:nvGraphicFramePr>
          <p:cNvPr id="8" name="Content Placeholder 7">
            <a:extLst>
              <a:ext uri="{FF2B5EF4-FFF2-40B4-BE49-F238E27FC236}">
                <a16:creationId xmlns:a16="http://schemas.microsoft.com/office/drawing/2014/main" id="{EB0EC713-381E-448D-B240-493228B3421F}"/>
              </a:ext>
            </a:extLst>
          </p:cNvPr>
          <p:cNvGraphicFramePr>
            <a:graphicFrameLocks noGrp="1"/>
          </p:cNvGraphicFramePr>
          <p:nvPr>
            <p:ph idx="1"/>
          </p:nvPr>
        </p:nvGraphicFramePr>
        <p:xfrm>
          <a:off x="1625600" y="914401"/>
          <a:ext cx="4470400" cy="52011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01FEA740-9A0D-499B-898F-49DEC70E0825}"/>
              </a:ext>
            </a:extLst>
          </p:cNvPr>
          <p:cNvGraphicFramePr>
            <a:graphicFrameLocks noGrp="1"/>
          </p:cNvGraphicFramePr>
          <p:nvPr/>
        </p:nvGraphicFramePr>
        <p:xfrm>
          <a:off x="6096000" y="914401"/>
          <a:ext cx="4466980" cy="5201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11574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5">
            <a:extLst>
              <a:ext uri="{FF2B5EF4-FFF2-40B4-BE49-F238E27FC236}">
                <a16:creationId xmlns:a16="http://schemas.microsoft.com/office/drawing/2014/main" id="{BBAEFB21-B40A-4DBD-A387-27D1AC7AD706}"/>
              </a:ext>
            </a:extLst>
          </p:cNvPr>
          <p:cNvGraphicFramePr>
            <a:graphicFrameLocks noGrp="1"/>
          </p:cNvGraphicFramePr>
          <p:nvPr>
            <p:ph idx="1"/>
          </p:nvPr>
        </p:nvGraphicFramePr>
        <p:xfrm>
          <a:off x="1736271" y="979488"/>
          <a:ext cx="8719458" cy="5179265"/>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a:extLst>
              <a:ext uri="{FF2B5EF4-FFF2-40B4-BE49-F238E27FC236}">
                <a16:creationId xmlns:a16="http://schemas.microsoft.com/office/drawing/2014/main" id="{745D3287-A9BE-4572-BB23-7343326DED9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01DEB621-D780-420D-8F7A-9B80302645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14236D4-585B-40DB-AD5A-63A56982C3E8}"/>
              </a:ext>
            </a:extLst>
          </p:cNvPr>
          <p:cNvSpPr>
            <a:spLocks noGrp="1"/>
          </p:cNvSpPr>
          <p:nvPr>
            <p:ph type="title"/>
          </p:nvPr>
        </p:nvSpPr>
        <p:spPr/>
        <p:txBody>
          <a:bodyPr/>
          <a:lstStyle/>
          <a:p>
            <a:r>
              <a:rPr lang="en-US"/>
              <a:t>Top Five Diagnoses Treated via Telehealth, 2021</a:t>
            </a:r>
          </a:p>
        </p:txBody>
      </p:sp>
    </p:spTree>
    <p:extLst>
      <p:ext uri="{BB962C8B-B14F-4D97-AF65-F5344CB8AC3E}">
        <p14:creationId xmlns:p14="http://schemas.microsoft.com/office/powerpoint/2010/main" val="106851123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C4182EA9-D77D-4FE1-BA48-9B5CA329212C}"/>
              </a:ext>
            </a:extLst>
          </p:cNvPr>
          <p:cNvGraphicFramePr>
            <a:graphicFrameLocks noGrp="1"/>
          </p:cNvGraphicFramePr>
          <p:nvPr>
            <p:ph idx="1"/>
          </p:nvPr>
        </p:nvGraphicFramePr>
        <p:xfrm>
          <a:off x="1851760" y="882481"/>
          <a:ext cx="3857785" cy="3250212"/>
        </p:xfrm>
        <a:graphic>
          <a:graphicData uri="http://schemas.openxmlformats.org/drawingml/2006/table">
            <a:tbl>
              <a:tblPr firstRow="1" bandRow="1">
                <a:tableStyleId>{5C22544A-7EE6-4342-B048-85BDC9FD1C3A}</a:tableStyleId>
              </a:tblPr>
              <a:tblGrid>
                <a:gridCol w="493776">
                  <a:extLst>
                    <a:ext uri="{9D8B030D-6E8A-4147-A177-3AD203B41FA5}">
                      <a16:colId xmlns:a16="http://schemas.microsoft.com/office/drawing/2014/main" val="2386110121"/>
                    </a:ext>
                  </a:extLst>
                </a:gridCol>
                <a:gridCol w="3364009">
                  <a:extLst>
                    <a:ext uri="{9D8B030D-6E8A-4147-A177-3AD203B41FA5}">
                      <a16:colId xmlns:a16="http://schemas.microsoft.com/office/drawing/2014/main" val="65353967"/>
                    </a:ext>
                  </a:extLst>
                </a:gridCol>
              </a:tblGrid>
              <a:tr h="365760">
                <a:tc gridSpan="2">
                  <a:txBody>
                    <a:bodyPr/>
                    <a:lstStyle/>
                    <a:p>
                      <a:pPr algn="ctr"/>
                      <a:r>
                        <a:rPr lang="en-US">
                          <a:latin typeface="+mj-lt"/>
                        </a:rPr>
                        <a:t>Audio Only</a:t>
                      </a:r>
                    </a:p>
                  </a:txBody>
                  <a:tcPr anchor="ctr"/>
                </a:tc>
                <a:tc hMerge="1">
                  <a:txBody>
                    <a:bodyPr/>
                    <a:lstStyle/>
                    <a:p>
                      <a:endParaRPr lang="en-US"/>
                    </a:p>
                  </a:txBody>
                  <a:tcPr/>
                </a:tc>
                <a:extLst>
                  <a:ext uri="{0D108BD9-81ED-4DB2-BD59-A6C34878D82A}">
                    <a16:rowId xmlns:a16="http://schemas.microsoft.com/office/drawing/2014/main" val="2442978169"/>
                  </a:ext>
                </a:extLst>
              </a:tr>
              <a:tr h="457200">
                <a:tc>
                  <a:txBody>
                    <a:bodyPr/>
                    <a:lstStyle/>
                    <a:p>
                      <a:pPr algn="l" fontAlgn="b"/>
                      <a:r>
                        <a:rPr lang="en-US" sz="1200" b="1" i="0" u="none" strike="noStrike">
                          <a:solidFill>
                            <a:schemeClr val="bg1"/>
                          </a:solidFill>
                          <a:effectLst/>
                          <a:latin typeface="+mj-lt"/>
                        </a:rPr>
                        <a:t>CPT Code</a:t>
                      </a:r>
                    </a:p>
                  </a:txBody>
                  <a:tcPr marL="45720" marR="45720" anchor="ctr">
                    <a:solidFill>
                      <a:schemeClr val="accent1"/>
                    </a:solidFill>
                  </a:tcPr>
                </a:tc>
                <a:tc>
                  <a:txBody>
                    <a:bodyPr/>
                    <a:lstStyle/>
                    <a:p>
                      <a:pPr algn="l" fontAlgn="b"/>
                      <a:r>
                        <a:rPr lang="en-US" sz="1200" b="1" i="0" u="none" strike="noStrike">
                          <a:solidFill>
                            <a:schemeClr val="bg1"/>
                          </a:solidFill>
                          <a:effectLst/>
                          <a:latin typeface="+mj-lt"/>
                        </a:rPr>
                        <a:t>Description</a:t>
                      </a:r>
                    </a:p>
                  </a:txBody>
                  <a:tcPr anchor="ctr">
                    <a:solidFill>
                      <a:schemeClr val="accent1"/>
                    </a:solidFill>
                  </a:tcPr>
                </a:tc>
                <a:extLst>
                  <a:ext uri="{0D108BD9-81ED-4DB2-BD59-A6C34878D82A}">
                    <a16:rowId xmlns:a16="http://schemas.microsoft.com/office/drawing/2014/main" val="3321828307"/>
                  </a:ext>
                </a:extLst>
              </a:tr>
              <a:tr h="412844">
                <a:tc>
                  <a:txBody>
                    <a:bodyPr/>
                    <a:lstStyle/>
                    <a:p>
                      <a:pPr algn="l" fontAlgn="b"/>
                      <a:r>
                        <a:rPr lang="en-US" sz="900" b="0" i="0" u="none" strike="noStrike">
                          <a:solidFill>
                            <a:srgbClr val="000000"/>
                          </a:solidFill>
                          <a:effectLst/>
                          <a:latin typeface="+mj-lt"/>
                        </a:rPr>
                        <a:t>98967</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Telephone assessment and management service, 11-20 minutes of medical discussion</a:t>
                      </a:r>
                    </a:p>
                  </a:txBody>
                  <a:tcPr anchor="ctr"/>
                </a:tc>
                <a:extLst>
                  <a:ext uri="{0D108BD9-81ED-4DB2-BD59-A6C34878D82A}">
                    <a16:rowId xmlns:a16="http://schemas.microsoft.com/office/drawing/2014/main" val="3365796866"/>
                  </a:ext>
                </a:extLst>
              </a:tr>
              <a:tr h="412844">
                <a:tc>
                  <a:txBody>
                    <a:bodyPr/>
                    <a:lstStyle/>
                    <a:p>
                      <a:pPr algn="l" fontAlgn="b"/>
                      <a:r>
                        <a:rPr lang="en-US" sz="900" b="0" i="0" u="none" strike="noStrike">
                          <a:solidFill>
                            <a:srgbClr val="000000"/>
                          </a:solidFill>
                          <a:effectLst/>
                          <a:latin typeface="+mj-lt"/>
                        </a:rPr>
                        <a:t>98966</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Telephone assessment and management service, 5-10 minutes of medical discussion</a:t>
                      </a:r>
                    </a:p>
                  </a:txBody>
                  <a:tcPr anchor="ctr"/>
                </a:tc>
                <a:extLst>
                  <a:ext uri="{0D108BD9-81ED-4DB2-BD59-A6C34878D82A}">
                    <a16:rowId xmlns:a16="http://schemas.microsoft.com/office/drawing/2014/main" val="3458492427"/>
                  </a:ext>
                </a:extLst>
              </a:tr>
              <a:tr h="412844">
                <a:tc>
                  <a:txBody>
                    <a:bodyPr/>
                    <a:lstStyle/>
                    <a:p>
                      <a:pPr algn="l" fontAlgn="b"/>
                      <a:r>
                        <a:rPr lang="en-US" sz="900" b="0" i="0" u="none" strike="noStrike">
                          <a:solidFill>
                            <a:srgbClr val="000000"/>
                          </a:solidFill>
                          <a:effectLst/>
                          <a:latin typeface="+mj-lt"/>
                        </a:rPr>
                        <a:t>98968</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Telephone assessment and management service, 21-30 minutes of medical discussion</a:t>
                      </a:r>
                    </a:p>
                  </a:txBody>
                  <a:tcPr anchor="ctr"/>
                </a:tc>
                <a:extLst>
                  <a:ext uri="{0D108BD9-81ED-4DB2-BD59-A6C34878D82A}">
                    <a16:rowId xmlns:a16="http://schemas.microsoft.com/office/drawing/2014/main" val="1593504984"/>
                  </a:ext>
                </a:extLst>
              </a:tr>
              <a:tr h="361239">
                <a:tc>
                  <a:txBody>
                    <a:bodyPr/>
                    <a:lstStyle/>
                    <a:p>
                      <a:pPr algn="l" fontAlgn="b"/>
                      <a:r>
                        <a:rPr lang="en-US" sz="900" b="0" i="0" u="none" strike="noStrike">
                          <a:solidFill>
                            <a:srgbClr val="000000"/>
                          </a:solidFill>
                          <a:effectLst/>
                          <a:latin typeface="+mj-lt"/>
                        </a:rPr>
                        <a:t>99441</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Physician telephone patient service, 5-10 minutes of medical discussion</a:t>
                      </a:r>
                    </a:p>
                  </a:txBody>
                  <a:tcPr anchor="ctr"/>
                </a:tc>
                <a:extLst>
                  <a:ext uri="{0D108BD9-81ED-4DB2-BD59-A6C34878D82A}">
                    <a16:rowId xmlns:a16="http://schemas.microsoft.com/office/drawing/2014/main" val="1745173168"/>
                  </a:ext>
                </a:extLst>
              </a:tr>
              <a:tr h="361239">
                <a:tc>
                  <a:txBody>
                    <a:bodyPr/>
                    <a:lstStyle/>
                    <a:p>
                      <a:pPr algn="l" fontAlgn="b"/>
                      <a:r>
                        <a:rPr lang="en-US" sz="900" b="0" i="0" u="none" strike="noStrike">
                          <a:solidFill>
                            <a:srgbClr val="000000"/>
                          </a:solidFill>
                          <a:effectLst/>
                          <a:latin typeface="+mj-lt"/>
                        </a:rPr>
                        <a:t>99442</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Physician telephone patient service, 11-20 minutes of medical discussion</a:t>
                      </a:r>
                    </a:p>
                  </a:txBody>
                  <a:tcPr anchor="ctr"/>
                </a:tc>
                <a:extLst>
                  <a:ext uri="{0D108BD9-81ED-4DB2-BD59-A6C34878D82A}">
                    <a16:rowId xmlns:a16="http://schemas.microsoft.com/office/drawing/2014/main" val="1946302390"/>
                  </a:ext>
                </a:extLst>
              </a:tr>
              <a:tr h="361239">
                <a:tc>
                  <a:txBody>
                    <a:bodyPr/>
                    <a:lstStyle/>
                    <a:p>
                      <a:pPr algn="l" fontAlgn="b"/>
                      <a:r>
                        <a:rPr lang="en-US" sz="900" b="0" i="0" u="none" strike="noStrike">
                          <a:solidFill>
                            <a:srgbClr val="000000"/>
                          </a:solidFill>
                          <a:effectLst/>
                          <a:latin typeface="+mj-lt"/>
                        </a:rPr>
                        <a:t>99443</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Physician telephone patient service, 21-30 minutes of medical discussion</a:t>
                      </a:r>
                    </a:p>
                  </a:txBody>
                  <a:tcPr anchor="ctr"/>
                </a:tc>
                <a:extLst>
                  <a:ext uri="{0D108BD9-81ED-4DB2-BD59-A6C34878D82A}">
                    <a16:rowId xmlns:a16="http://schemas.microsoft.com/office/drawing/2014/main" val="3026041875"/>
                  </a:ext>
                </a:extLst>
              </a:tr>
            </a:tbl>
          </a:graphicData>
        </a:graphic>
      </p:graphicFrame>
      <p:sp>
        <p:nvSpPr>
          <p:cNvPr id="3" name="Footer Placeholder 2">
            <a:extLst>
              <a:ext uri="{FF2B5EF4-FFF2-40B4-BE49-F238E27FC236}">
                <a16:creationId xmlns:a16="http://schemas.microsoft.com/office/drawing/2014/main" id="{B6CF7A01-EDA4-45FD-A2C2-CC150F220DE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615FF702-0132-4049-A49F-4ACB73A0D4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8F851FC7-EF46-4113-8CFB-7E0576FA4AC4}"/>
              </a:ext>
            </a:extLst>
          </p:cNvPr>
          <p:cNvSpPr>
            <a:spLocks noGrp="1"/>
          </p:cNvSpPr>
          <p:nvPr>
            <p:ph type="title"/>
          </p:nvPr>
        </p:nvSpPr>
        <p:spPr/>
        <p:txBody>
          <a:bodyPr>
            <a:normAutofit fontScale="90000"/>
          </a:bodyPr>
          <a:lstStyle/>
          <a:p>
            <a:r>
              <a:rPr lang="en-US"/>
              <a:t>CPT Codes Included in Audio Only and Video </a:t>
            </a:r>
            <a:br>
              <a:rPr lang="en-US"/>
            </a:br>
            <a:r>
              <a:rPr lang="en-US"/>
              <a:t>Telehealth Categories</a:t>
            </a:r>
          </a:p>
        </p:txBody>
      </p:sp>
      <p:sp>
        <p:nvSpPr>
          <p:cNvPr id="2" name="TextBox 1">
            <a:extLst>
              <a:ext uri="{FF2B5EF4-FFF2-40B4-BE49-F238E27FC236}">
                <a16:creationId xmlns:a16="http://schemas.microsoft.com/office/drawing/2014/main" id="{BD573D3D-89F6-46B4-AC4F-106F655783A8}"/>
              </a:ext>
            </a:extLst>
          </p:cNvPr>
          <p:cNvSpPr txBox="1"/>
          <p:nvPr/>
        </p:nvSpPr>
        <p:spPr>
          <a:xfrm>
            <a:off x="6062568" y="5381317"/>
            <a:ext cx="427767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Modifier FR: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On January 1, 2022, modifier FR was added. This modifier specifies that this service was conducted via two-way, audio/video communication technology.</a:t>
            </a:r>
          </a:p>
        </p:txBody>
      </p:sp>
      <p:graphicFrame>
        <p:nvGraphicFramePr>
          <p:cNvPr id="7" name="Table 6">
            <a:extLst>
              <a:ext uri="{FF2B5EF4-FFF2-40B4-BE49-F238E27FC236}">
                <a16:creationId xmlns:a16="http://schemas.microsoft.com/office/drawing/2014/main" id="{E9C5B654-23CF-4BE1-9E76-CA071EFAB2E2}"/>
              </a:ext>
            </a:extLst>
          </p:cNvPr>
          <p:cNvGraphicFramePr>
            <a:graphicFrameLocks/>
          </p:cNvGraphicFramePr>
          <p:nvPr/>
        </p:nvGraphicFramePr>
        <p:xfrm>
          <a:off x="6062569" y="882481"/>
          <a:ext cx="4277673" cy="4450080"/>
        </p:xfrm>
        <a:graphic>
          <a:graphicData uri="http://schemas.openxmlformats.org/drawingml/2006/table">
            <a:tbl>
              <a:tblPr firstRow="1" bandRow="1">
                <a:tableStyleId>{5C22544A-7EE6-4342-B048-85BDC9FD1C3A}</a:tableStyleId>
              </a:tblPr>
              <a:tblGrid>
                <a:gridCol w="489941">
                  <a:extLst>
                    <a:ext uri="{9D8B030D-6E8A-4147-A177-3AD203B41FA5}">
                      <a16:colId xmlns:a16="http://schemas.microsoft.com/office/drawing/2014/main" val="818403707"/>
                    </a:ext>
                  </a:extLst>
                </a:gridCol>
                <a:gridCol w="3787732">
                  <a:extLst>
                    <a:ext uri="{9D8B030D-6E8A-4147-A177-3AD203B41FA5}">
                      <a16:colId xmlns:a16="http://schemas.microsoft.com/office/drawing/2014/main" val="4103803609"/>
                    </a:ext>
                  </a:extLst>
                </a:gridCol>
              </a:tblGrid>
              <a:tr h="354962">
                <a:tc gridSpan="2">
                  <a:txBody>
                    <a:bodyPr/>
                    <a:lstStyle/>
                    <a:p>
                      <a:pPr algn="ctr"/>
                      <a:r>
                        <a:rPr lang="en-US">
                          <a:latin typeface="+mj-lt"/>
                        </a:rPr>
                        <a:t>Video</a:t>
                      </a:r>
                    </a:p>
                  </a:txBody>
                  <a:tcPr anchor="ctr"/>
                </a:tc>
                <a:tc hMerge="1">
                  <a:txBody>
                    <a:bodyPr/>
                    <a:lstStyle/>
                    <a:p>
                      <a:endParaRPr lang="en-US"/>
                    </a:p>
                  </a:txBody>
                  <a:tcPr/>
                </a:tc>
                <a:extLst>
                  <a:ext uri="{0D108BD9-81ED-4DB2-BD59-A6C34878D82A}">
                    <a16:rowId xmlns:a16="http://schemas.microsoft.com/office/drawing/2014/main" val="2442978169"/>
                  </a:ext>
                </a:extLst>
              </a:tr>
              <a:tr h="443703">
                <a:tc>
                  <a:txBody>
                    <a:bodyPr/>
                    <a:lstStyle/>
                    <a:p>
                      <a:pPr algn="l" fontAlgn="b"/>
                      <a:r>
                        <a:rPr lang="en-US" sz="1200" b="1" i="0" u="none" strike="noStrike">
                          <a:solidFill>
                            <a:schemeClr val="bg1"/>
                          </a:solidFill>
                          <a:effectLst/>
                          <a:latin typeface="+mj-lt"/>
                        </a:rPr>
                        <a:t>CPT Code</a:t>
                      </a:r>
                    </a:p>
                  </a:txBody>
                  <a:tcPr marL="45720" marR="45720" anchor="ctr">
                    <a:solidFill>
                      <a:schemeClr val="accent1"/>
                    </a:solidFill>
                  </a:tcPr>
                </a:tc>
                <a:tc>
                  <a:txBody>
                    <a:bodyPr/>
                    <a:lstStyle/>
                    <a:p>
                      <a:pPr algn="l" fontAlgn="b"/>
                      <a:r>
                        <a:rPr lang="en-US" sz="1200" b="1" i="0" u="none" strike="noStrike">
                          <a:solidFill>
                            <a:schemeClr val="bg1"/>
                          </a:solidFill>
                          <a:effectLst/>
                          <a:latin typeface="+mj-lt"/>
                        </a:rPr>
                        <a:t>Description</a:t>
                      </a:r>
                    </a:p>
                  </a:txBody>
                  <a:tcPr anchor="ctr">
                    <a:solidFill>
                      <a:schemeClr val="accent1"/>
                    </a:solidFill>
                  </a:tcPr>
                </a:tc>
                <a:extLst>
                  <a:ext uri="{0D108BD9-81ED-4DB2-BD59-A6C34878D82A}">
                    <a16:rowId xmlns:a16="http://schemas.microsoft.com/office/drawing/2014/main" val="3321828307"/>
                  </a:ext>
                </a:extLst>
              </a:tr>
              <a:tr h="221851">
                <a:tc>
                  <a:txBody>
                    <a:bodyPr/>
                    <a:lstStyle/>
                    <a:p>
                      <a:pPr algn="l" fontAlgn="b"/>
                      <a:r>
                        <a:rPr lang="en-US" sz="900" b="0" i="0" u="none" strike="noStrike">
                          <a:solidFill>
                            <a:srgbClr val="000000"/>
                          </a:solidFill>
                          <a:effectLst/>
                          <a:latin typeface="+mj-lt"/>
                        </a:rPr>
                        <a:t>98969*</a:t>
                      </a:r>
                    </a:p>
                  </a:txBody>
                  <a:tcPr marL="45720" marR="45720" anchor="ctr"/>
                </a:tc>
                <a:tc>
                  <a:txBody>
                    <a:bodyPr/>
                    <a:lstStyle/>
                    <a:p>
                      <a:pPr algn="l" fontAlgn="b"/>
                      <a:r>
                        <a:rPr lang="en-US" sz="1000" b="0" i="0" u="none" strike="noStrike">
                          <a:solidFill>
                            <a:schemeClr val="tx1"/>
                          </a:solidFill>
                          <a:effectLst/>
                          <a:latin typeface="Arial Narrow" panose="020B0606020202030204" pitchFamily="34" charset="0"/>
                        </a:rPr>
                        <a:t>Internet or similar electronic online patient assessment and management service by qualified nonphysician healthcare professional</a:t>
                      </a:r>
                    </a:p>
                  </a:txBody>
                  <a:tcPr anchor="ctr"/>
                </a:tc>
                <a:extLst>
                  <a:ext uri="{0D108BD9-81ED-4DB2-BD59-A6C34878D82A}">
                    <a16:rowId xmlns:a16="http://schemas.microsoft.com/office/drawing/2014/main" val="3365796866"/>
                  </a:ext>
                </a:extLst>
              </a:tr>
              <a:tr h="488073">
                <a:tc>
                  <a:txBody>
                    <a:bodyPr/>
                    <a:lstStyle/>
                    <a:p>
                      <a:pPr algn="l" fontAlgn="b"/>
                      <a:r>
                        <a:rPr lang="en-US" sz="900" b="0" i="0" u="none" strike="noStrike">
                          <a:solidFill>
                            <a:srgbClr val="000000"/>
                          </a:solidFill>
                          <a:effectLst/>
                          <a:latin typeface="+mj-lt"/>
                        </a:rPr>
                        <a:t>98970</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Qualified nonphysician healthcare professional online digital evaluation and management service, for an established patient, for up to 7 days, cumulative time during the 7 days; 5-10 minutes</a:t>
                      </a:r>
                    </a:p>
                  </a:txBody>
                  <a:tcPr anchor="ctr"/>
                </a:tc>
                <a:extLst>
                  <a:ext uri="{0D108BD9-81ED-4DB2-BD59-A6C34878D82A}">
                    <a16:rowId xmlns:a16="http://schemas.microsoft.com/office/drawing/2014/main" val="3458492427"/>
                  </a:ext>
                </a:extLst>
              </a:tr>
              <a:tr h="488073">
                <a:tc>
                  <a:txBody>
                    <a:bodyPr/>
                    <a:lstStyle/>
                    <a:p>
                      <a:pPr algn="l" fontAlgn="b"/>
                      <a:r>
                        <a:rPr lang="en-US" sz="900" b="0" i="0" u="none" strike="noStrike">
                          <a:solidFill>
                            <a:srgbClr val="000000"/>
                          </a:solidFill>
                          <a:effectLst/>
                          <a:latin typeface="+mj-lt"/>
                        </a:rPr>
                        <a:t>98971</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Qualified nonphysician healthcare professional online digital evaluation and management service, for an established patient, for up to 7 days, cumulative time during the 7 days; 11-20 minutes</a:t>
                      </a:r>
                    </a:p>
                  </a:txBody>
                  <a:tcPr anchor="ctr"/>
                </a:tc>
                <a:extLst>
                  <a:ext uri="{0D108BD9-81ED-4DB2-BD59-A6C34878D82A}">
                    <a16:rowId xmlns:a16="http://schemas.microsoft.com/office/drawing/2014/main" val="1593504984"/>
                  </a:ext>
                </a:extLst>
              </a:tr>
              <a:tr h="488073">
                <a:tc>
                  <a:txBody>
                    <a:bodyPr/>
                    <a:lstStyle/>
                    <a:p>
                      <a:pPr algn="l" fontAlgn="b"/>
                      <a:r>
                        <a:rPr lang="en-US" sz="900" b="0" i="0" u="none" strike="noStrike">
                          <a:solidFill>
                            <a:srgbClr val="000000"/>
                          </a:solidFill>
                          <a:effectLst/>
                          <a:latin typeface="+mj-lt"/>
                        </a:rPr>
                        <a:t>98972</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Qualified nonphysician healthcare professional online digital evaluation and management service, for an established patient, for up to 7 days, cumulative time during the 7 days; 21 or more minutes</a:t>
                      </a:r>
                    </a:p>
                  </a:txBody>
                  <a:tcPr anchor="ctr"/>
                </a:tc>
                <a:extLst>
                  <a:ext uri="{0D108BD9-81ED-4DB2-BD59-A6C34878D82A}">
                    <a16:rowId xmlns:a16="http://schemas.microsoft.com/office/drawing/2014/main" val="1745173168"/>
                  </a:ext>
                </a:extLst>
              </a:tr>
              <a:tr h="354962">
                <a:tc>
                  <a:txBody>
                    <a:bodyPr/>
                    <a:lstStyle/>
                    <a:p>
                      <a:pPr algn="l" fontAlgn="b"/>
                      <a:r>
                        <a:rPr lang="en-US" sz="900" b="0" i="0" u="none" strike="noStrike">
                          <a:solidFill>
                            <a:srgbClr val="000000"/>
                          </a:solidFill>
                          <a:effectLst/>
                          <a:latin typeface="+mj-lt"/>
                        </a:rPr>
                        <a:t>99421</a:t>
                      </a:r>
                      <a:r>
                        <a:rPr lang="en-US" sz="900" b="0" i="0" u="none" strike="noStrike" baseline="30000">
                          <a:solidFill>
                            <a:srgbClr val="000000"/>
                          </a:solidFill>
                          <a:effectLst/>
                          <a:latin typeface="+mj-lt"/>
                        </a:rPr>
                        <a:t>+</a:t>
                      </a: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Online digital evaluation and management service, for an established patient, for up to 7 days, cumulative time during the 7 days; 5-10 minutes</a:t>
                      </a:r>
                      <a:endParaRPr lang="de-DE" sz="1000" b="0" i="0" u="none" strike="noStrike">
                        <a:solidFill>
                          <a:srgbClr val="000000"/>
                        </a:solidFill>
                        <a:effectLst/>
                        <a:latin typeface="Arial Narrow" panose="020B0606020202030204" pitchFamily="34" charset="0"/>
                      </a:endParaRPr>
                    </a:p>
                  </a:txBody>
                  <a:tcPr anchor="ctr"/>
                </a:tc>
                <a:extLst>
                  <a:ext uri="{0D108BD9-81ED-4DB2-BD59-A6C34878D82A}">
                    <a16:rowId xmlns:a16="http://schemas.microsoft.com/office/drawing/2014/main" val="1946302390"/>
                  </a:ext>
                </a:extLst>
              </a:tr>
              <a:tr h="354962">
                <a:tc>
                  <a:txBody>
                    <a:bodyPr/>
                    <a:lstStyle/>
                    <a:p>
                      <a:pPr algn="l" fontAlgn="b"/>
                      <a:r>
                        <a:rPr lang="en-US" sz="900" b="0" i="0" u="none" strike="noStrike">
                          <a:solidFill>
                            <a:srgbClr val="000000"/>
                          </a:solidFill>
                          <a:effectLst/>
                          <a:latin typeface="+mj-lt"/>
                        </a:rPr>
                        <a:t>99422</a:t>
                      </a:r>
                      <a:r>
                        <a:rPr lang="en-US" sz="900" b="0" i="0" u="none" strike="noStrike" kern="1200" baseline="30000">
                          <a:solidFill>
                            <a:srgbClr val="000000"/>
                          </a:solidFill>
                          <a:effectLst/>
                          <a:latin typeface="+mn-lt"/>
                          <a:ea typeface="+mn-ea"/>
                          <a:cs typeface="+mn-cs"/>
                        </a:rPr>
                        <a:t>+</a:t>
                      </a:r>
                      <a:endParaRPr lang="en-US" sz="900" b="0" i="0" u="none" strike="noStrike">
                        <a:solidFill>
                          <a:srgbClr val="000000"/>
                        </a:solidFill>
                        <a:effectLst/>
                        <a:latin typeface="+mj-lt"/>
                      </a:endParaRP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Online digital evaluation and management service, for an established patient, for up to 7 days, cumulative time during the 7 days; 11-20 minutes</a:t>
                      </a:r>
                      <a:endParaRPr lang="de-DE" sz="1000" b="0" i="0" u="none" strike="noStrike">
                        <a:solidFill>
                          <a:srgbClr val="000000"/>
                        </a:solidFill>
                        <a:effectLst/>
                        <a:latin typeface="Arial Narrow" panose="020B0606020202030204" pitchFamily="34" charset="0"/>
                      </a:endParaRPr>
                    </a:p>
                  </a:txBody>
                  <a:tcPr anchor="ctr"/>
                </a:tc>
                <a:extLst>
                  <a:ext uri="{0D108BD9-81ED-4DB2-BD59-A6C34878D82A}">
                    <a16:rowId xmlns:a16="http://schemas.microsoft.com/office/drawing/2014/main" val="3026041875"/>
                  </a:ext>
                </a:extLst>
              </a:tr>
              <a:tr h="354962">
                <a:tc>
                  <a:txBody>
                    <a:bodyPr/>
                    <a:lstStyle/>
                    <a:p>
                      <a:pPr algn="l" fontAlgn="b"/>
                      <a:r>
                        <a:rPr lang="en-US" sz="900" b="0" i="0" u="none" strike="noStrike">
                          <a:solidFill>
                            <a:srgbClr val="000000"/>
                          </a:solidFill>
                          <a:effectLst/>
                          <a:latin typeface="+mj-lt"/>
                        </a:rPr>
                        <a:t>99423</a:t>
                      </a:r>
                      <a:r>
                        <a:rPr lang="en-US" sz="900" b="0" i="0" u="none" strike="noStrike" kern="1200" baseline="30000">
                          <a:solidFill>
                            <a:srgbClr val="000000"/>
                          </a:solidFill>
                          <a:effectLst/>
                          <a:latin typeface="+mn-lt"/>
                          <a:ea typeface="+mn-ea"/>
                          <a:cs typeface="+mn-cs"/>
                        </a:rPr>
                        <a:t>+</a:t>
                      </a:r>
                      <a:endParaRPr lang="en-US" sz="900" b="0" i="0" u="none" strike="noStrike">
                        <a:solidFill>
                          <a:srgbClr val="000000"/>
                        </a:solidFill>
                        <a:effectLst/>
                        <a:latin typeface="+mj-lt"/>
                      </a:endParaRPr>
                    </a:p>
                  </a:txBody>
                  <a:tcPr marL="45720" marR="45720" anchor="ctr"/>
                </a:tc>
                <a:tc>
                  <a:txBody>
                    <a:bodyPr/>
                    <a:lstStyle/>
                    <a:p>
                      <a:pPr algn="l" fontAlgn="b"/>
                      <a:r>
                        <a:rPr lang="en-US" sz="1000" b="0" i="0" u="none" strike="noStrike">
                          <a:solidFill>
                            <a:srgbClr val="000000"/>
                          </a:solidFill>
                          <a:effectLst/>
                          <a:latin typeface="Arial Narrow" panose="020B0606020202030204" pitchFamily="34" charset="0"/>
                        </a:rPr>
                        <a:t>Online digital evaluation and management service, for an established patient, for up to 7 days, cumulative time during the 7 days; 21 or more minutes</a:t>
                      </a:r>
                      <a:endParaRPr lang="de-DE" sz="1000" b="0" i="0" u="none" strike="noStrike">
                        <a:solidFill>
                          <a:srgbClr val="000000"/>
                        </a:solidFill>
                        <a:effectLst/>
                        <a:latin typeface="Arial Narrow" panose="020B0606020202030204" pitchFamily="34" charset="0"/>
                      </a:endParaRPr>
                    </a:p>
                  </a:txBody>
                  <a:tcPr anchor="ctr"/>
                </a:tc>
                <a:extLst>
                  <a:ext uri="{0D108BD9-81ED-4DB2-BD59-A6C34878D82A}">
                    <a16:rowId xmlns:a16="http://schemas.microsoft.com/office/drawing/2014/main" val="829084565"/>
                  </a:ext>
                </a:extLst>
              </a:tr>
              <a:tr h="221851">
                <a:tc>
                  <a:txBody>
                    <a:bodyPr/>
                    <a:lstStyle/>
                    <a:p>
                      <a:pPr algn="l" fontAlgn="b"/>
                      <a:r>
                        <a:rPr lang="en-US" sz="900" b="0" i="0" u="none" strike="noStrike">
                          <a:solidFill>
                            <a:schemeClr val="tx1"/>
                          </a:solidFill>
                          <a:effectLst/>
                          <a:latin typeface="+mj-lt"/>
                        </a:rPr>
                        <a:t>99444*</a:t>
                      </a:r>
                    </a:p>
                  </a:txBody>
                  <a:tcPr marL="45720" marR="45720" anchor="ctr"/>
                </a:tc>
                <a:tc>
                  <a:txBody>
                    <a:bodyPr/>
                    <a:lstStyle/>
                    <a:p>
                      <a:pPr algn="l" fontAlgn="b"/>
                      <a:r>
                        <a:rPr lang="en-US" sz="1000" b="0" i="0" u="none" strike="noStrike">
                          <a:solidFill>
                            <a:schemeClr val="tx1"/>
                          </a:solidFill>
                          <a:effectLst/>
                          <a:latin typeface="Arial Narrow" panose="020B0606020202030204" pitchFamily="34" charset="0"/>
                        </a:rPr>
                        <a:t>Physician or healthcare professional evaluation and management of patient care by internet (email) related to visit within previous 7 days</a:t>
                      </a:r>
                      <a:endParaRPr lang="en-US" sz="1000" b="0" i="0" u="none" strike="noStrike">
                        <a:solidFill>
                          <a:schemeClr val="tx1"/>
                        </a:solidFill>
                        <a:effectLst/>
                        <a:highlight>
                          <a:srgbClr val="FFFF00"/>
                        </a:highlight>
                        <a:latin typeface="Arial Narrow" panose="020B0606020202030204" pitchFamily="34" charset="0"/>
                      </a:endParaRPr>
                    </a:p>
                  </a:txBody>
                  <a:tcPr anchor="ctr"/>
                </a:tc>
                <a:extLst>
                  <a:ext uri="{0D108BD9-81ED-4DB2-BD59-A6C34878D82A}">
                    <a16:rowId xmlns:a16="http://schemas.microsoft.com/office/drawing/2014/main" val="209461619"/>
                  </a:ext>
                </a:extLst>
              </a:tr>
            </a:tbl>
          </a:graphicData>
        </a:graphic>
      </p:graphicFrame>
      <p:sp>
        <p:nvSpPr>
          <p:cNvPr id="8" name="TextBox 7">
            <a:extLst>
              <a:ext uri="{FF2B5EF4-FFF2-40B4-BE49-F238E27FC236}">
                <a16:creationId xmlns:a16="http://schemas.microsoft.com/office/drawing/2014/main" id="{377F6EA8-E409-45C9-B3BB-3CD1C905E875}"/>
              </a:ext>
            </a:extLst>
          </p:cNvPr>
          <p:cNvSpPr txBox="1"/>
          <p:nvPr/>
        </p:nvSpPr>
        <p:spPr>
          <a:xfrm>
            <a:off x="2056819" y="4192331"/>
            <a:ext cx="28075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Code retired at the end of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Arial" panose="020B0604020202020204"/>
                <a:ea typeface="+mn-ea"/>
                <a:cs typeface="+mn-cs"/>
              </a:rPr>
              <a:t>+</a:t>
            </a: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 Code introduced at the beginning of 2020.</a:t>
            </a:r>
          </a:p>
        </p:txBody>
      </p:sp>
      <p:sp>
        <p:nvSpPr>
          <p:cNvPr id="9" name="TextBox 8">
            <a:extLst>
              <a:ext uri="{FF2B5EF4-FFF2-40B4-BE49-F238E27FC236}">
                <a16:creationId xmlns:a16="http://schemas.microsoft.com/office/drawing/2014/main" id="{C0CDF59A-F6E7-42BC-ACEA-516EE4CF821A}"/>
              </a:ext>
            </a:extLst>
          </p:cNvPr>
          <p:cNvSpPr txBox="1"/>
          <p:nvPr/>
        </p:nvSpPr>
        <p:spPr>
          <a:xfrm>
            <a:off x="1851760" y="5392795"/>
            <a:ext cx="432629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Modifiers 93 and FQ: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On January 1, 2022, modifiers 93 and FQ were added. These modifiers indicate that the service was furnished using interactive audio-only communication technology.</a:t>
            </a:r>
          </a:p>
        </p:txBody>
      </p:sp>
    </p:spTree>
    <p:extLst>
      <p:ext uri="{BB962C8B-B14F-4D97-AF65-F5344CB8AC3E}">
        <p14:creationId xmlns:p14="http://schemas.microsoft.com/office/powerpoint/2010/main" val="39367794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862A14-B7D2-4975-95E2-FB965A446A9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E0850A4B-374B-42A1-BFF1-97B8A12068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34A06CB1-3D8C-4B76-A30A-B06697B3E028}"/>
              </a:ext>
            </a:extLst>
          </p:cNvPr>
          <p:cNvSpPr>
            <a:spLocks noGrp="1"/>
          </p:cNvSpPr>
          <p:nvPr>
            <p:ph type="title"/>
          </p:nvPr>
        </p:nvSpPr>
        <p:spPr/>
        <p:txBody>
          <a:bodyPr>
            <a:normAutofit/>
          </a:bodyPr>
          <a:lstStyle/>
          <a:p>
            <a:r>
              <a:rPr lang="en-US"/>
              <a:t>Telehealth Services by Type, 2019 vs. 2021</a:t>
            </a:r>
          </a:p>
        </p:txBody>
      </p:sp>
      <p:graphicFrame>
        <p:nvGraphicFramePr>
          <p:cNvPr id="6" name="Content Placeholder 5">
            <a:extLst>
              <a:ext uri="{FF2B5EF4-FFF2-40B4-BE49-F238E27FC236}">
                <a16:creationId xmlns:a16="http://schemas.microsoft.com/office/drawing/2014/main" id="{25FC89AD-7DE4-4EB8-8279-E2E3EEEEC9B5}"/>
              </a:ext>
            </a:extLst>
          </p:cNvPr>
          <p:cNvGraphicFramePr>
            <a:graphicFrameLocks noGrp="1"/>
          </p:cNvGraphicFramePr>
          <p:nvPr>
            <p:ph idx="1"/>
          </p:nvPr>
        </p:nvGraphicFramePr>
        <p:xfrm>
          <a:off x="6180591" y="891489"/>
          <a:ext cx="4275138" cy="52891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9772EBA6-6D94-4DB9-8A98-04E6C4C4A8E8}"/>
              </a:ext>
            </a:extLst>
          </p:cNvPr>
          <p:cNvGraphicFramePr>
            <a:graphicFrameLocks/>
          </p:cNvGraphicFramePr>
          <p:nvPr/>
        </p:nvGraphicFramePr>
        <p:xfrm>
          <a:off x="1736271" y="891490"/>
          <a:ext cx="4275138" cy="52999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604473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559D01-912E-4FB6-8487-B4421DE6857A}"/>
              </a:ext>
            </a:extLst>
          </p:cNvPr>
          <p:cNvSpPr>
            <a:spLocks noGrp="1"/>
          </p:cNvSpPr>
          <p:nvPr>
            <p:ph type="ftr" sz="quarter" idx="11"/>
          </p:nvPr>
        </p:nvSpPr>
        <p:spPr>
          <a:xfrm>
            <a:off x="7031403" y="6372808"/>
            <a:ext cx="30861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06E0E7BB-3A23-490E-8023-5CFB3A6AA464}"/>
              </a:ext>
            </a:extLst>
          </p:cNvPr>
          <p:cNvSpPr>
            <a:spLocks noGrp="1"/>
          </p:cNvSpPr>
          <p:nvPr>
            <p:ph type="sldNum" sz="quarter" idx="12"/>
          </p:nvPr>
        </p:nvSpPr>
        <p:spPr>
          <a:xfrm>
            <a:off x="10117504" y="6372808"/>
            <a:ext cx="44547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114</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078E56DC-0E9B-4C25-B8F5-379359807F79}"/>
              </a:ext>
            </a:extLst>
          </p:cNvPr>
          <p:cNvSpPr>
            <a:spLocks noGrp="1"/>
          </p:cNvSpPr>
          <p:nvPr>
            <p:ph type="title"/>
          </p:nvPr>
        </p:nvSpPr>
        <p:spPr>
          <a:xfrm>
            <a:off x="1736271" y="116186"/>
            <a:ext cx="8719458" cy="593969"/>
          </a:xfrm>
        </p:spPr>
        <p:txBody>
          <a:bodyPr anchor="ctr">
            <a:normAutofit/>
          </a:bodyPr>
          <a:lstStyle/>
          <a:p>
            <a:r>
              <a:rPr lang="en-US"/>
              <a:t>Video Telehealth: Rural vs. Urban, 2021</a:t>
            </a:r>
          </a:p>
        </p:txBody>
      </p:sp>
      <p:graphicFrame>
        <p:nvGraphicFramePr>
          <p:cNvPr id="6" name="Content Placeholder 5">
            <a:extLst>
              <a:ext uri="{FF2B5EF4-FFF2-40B4-BE49-F238E27FC236}">
                <a16:creationId xmlns:a16="http://schemas.microsoft.com/office/drawing/2014/main" id="{A6CEF7D7-12A9-495E-A09F-D686E1A0AAF3}"/>
              </a:ext>
            </a:extLst>
          </p:cNvPr>
          <p:cNvGraphicFramePr>
            <a:graphicFrameLocks noGrp="1"/>
          </p:cNvGraphicFramePr>
          <p:nvPr>
            <p:ph idx="1"/>
          </p:nvPr>
        </p:nvGraphicFramePr>
        <p:xfrm>
          <a:off x="1835151" y="847725"/>
          <a:ext cx="8620579" cy="53816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4287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5B23591-1BEE-4AE8-AE2C-285B08047B1F}"/>
              </a:ext>
            </a:extLst>
          </p:cNvPr>
          <p:cNvSpPr>
            <a:spLocks noGrp="1"/>
          </p:cNvSpPr>
          <p:nvPr>
            <p:ph type="ftr" sz="quarter" idx="11"/>
          </p:nvPr>
        </p:nvSpPr>
        <p:spPr>
          <a:xfrm>
            <a:off x="7031403" y="6372808"/>
            <a:ext cx="30861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26FFF1FD-9219-4601-A7C3-0547F408DD72}"/>
              </a:ext>
            </a:extLst>
          </p:cNvPr>
          <p:cNvSpPr>
            <a:spLocks noGrp="1"/>
          </p:cNvSpPr>
          <p:nvPr>
            <p:ph type="sldNum" sz="quarter" idx="12"/>
          </p:nvPr>
        </p:nvSpPr>
        <p:spPr>
          <a:xfrm>
            <a:off x="10117504" y="6372808"/>
            <a:ext cx="445477"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115</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E57600AB-F1C9-4689-8673-A48941E5BD84}"/>
              </a:ext>
            </a:extLst>
          </p:cNvPr>
          <p:cNvSpPr>
            <a:spLocks noGrp="1"/>
          </p:cNvSpPr>
          <p:nvPr>
            <p:ph type="title"/>
          </p:nvPr>
        </p:nvSpPr>
        <p:spPr>
          <a:xfrm>
            <a:off x="1736271" y="116186"/>
            <a:ext cx="8719458" cy="593969"/>
          </a:xfrm>
        </p:spPr>
        <p:txBody>
          <a:bodyPr anchor="ctr">
            <a:normAutofit/>
          </a:bodyPr>
          <a:lstStyle/>
          <a:p>
            <a:r>
              <a:rPr lang="en-US"/>
              <a:t>Audio Only Telehealth: Rural vs. Urban, 2021</a:t>
            </a:r>
          </a:p>
        </p:txBody>
      </p:sp>
      <p:graphicFrame>
        <p:nvGraphicFramePr>
          <p:cNvPr id="6" name="Content Placeholder 5">
            <a:extLst>
              <a:ext uri="{FF2B5EF4-FFF2-40B4-BE49-F238E27FC236}">
                <a16:creationId xmlns:a16="http://schemas.microsoft.com/office/drawing/2014/main" id="{96C71AB4-DC1F-4B74-8FC0-D3B39D7D6145}"/>
              </a:ext>
            </a:extLst>
          </p:cNvPr>
          <p:cNvGraphicFramePr>
            <a:graphicFrameLocks noGrp="1"/>
          </p:cNvGraphicFramePr>
          <p:nvPr>
            <p:ph idx="1"/>
          </p:nvPr>
        </p:nvGraphicFramePr>
        <p:xfrm>
          <a:off x="1722837" y="828675"/>
          <a:ext cx="8719458" cy="55441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989886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17AE99-EEBB-4801-8242-818989B38AC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Proprietary and Confidential</a:t>
            </a:r>
          </a:p>
        </p:txBody>
      </p:sp>
      <p:sp>
        <p:nvSpPr>
          <p:cNvPr id="4" name="Slide Number Placeholder 3">
            <a:extLst>
              <a:ext uri="{FF2B5EF4-FFF2-40B4-BE49-F238E27FC236}">
                <a16:creationId xmlns:a16="http://schemas.microsoft.com/office/drawing/2014/main" id="{87BE197A-D570-44C2-8D3B-139FEDFE35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EF7A8-BB2A-4972-A836-8C01394E076E}" type="slidenum">
              <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3A049737-D0F3-400D-89B8-FDCA4EBCA52F}"/>
              </a:ext>
            </a:extLst>
          </p:cNvPr>
          <p:cNvSpPr>
            <a:spLocks noGrp="1"/>
          </p:cNvSpPr>
          <p:nvPr>
            <p:ph type="title"/>
          </p:nvPr>
        </p:nvSpPr>
        <p:spPr/>
        <p:txBody>
          <a:bodyPr>
            <a:normAutofit fontScale="90000"/>
          </a:bodyPr>
          <a:lstStyle/>
          <a:p>
            <a:r>
              <a:rPr lang="en-US"/>
              <a:t>Video vs. Audio Only Telehealth Usage </a:t>
            </a:r>
            <a:br>
              <a:rPr lang="en-US"/>
            </a:br>
            <a:r>
              <a:rPr lang="en-US"/>
              <a:t>by Age and Gender, 2020-2021</a:t>
            </a:r>
          </a:p>
        </p:txBody>
      </p:sp>
      <p:graphicFrame>
        <p:nvGraphicFramePr>
          <p:cNvPr id="6" name="Content Placeholder 5">
            <a:extLst>
              <a:ext uri="{FF2B5EF4-FFF2-40B4-BE49-F238E27FC236}">
                <a16:creationId xmlns:a16="http://schemas.microsoft.com/office/drawing/2014/main" id="{31DFABEE-4A7F-4B31-A4BE-83A0CF8361D7}"/>
              </a:ext>
            </a:extLst>
          </p:cNvPr>
          <p:cNvGraphicFramePr>
            <a:graphicFrameLocks noGrp="1"/>
          </p:cNvGraphicFramePr>
          <p:nvPr>
            <p:ph idx="1"/>
          </p:nvPr>
        </p:nvGraphicFramePr>
        <p:xfrm>
          <a:off x="1736272" y="3590348"/>
          <a:ext cx="8719457" cy="27611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6AB92A19-FDD0-4B09-849A-1579CFFC29A8}"/>
              </a:ext>
            </a:extLst>
          </p:cNvPr>
          <p:cNvGraphicFramePr>
            <a:graphicFrameLocks/>
          </p:cNvGraphicFramePr>
          <p:nvPr/>
        </p:nvGraphicFramePr>
        <p:xfrm>
          <a:off x="1736272" y="772104"/>
          <a:ext cx="8719457" cy="27611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890575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95"/>
        <p:cNvGrpSpPr/>
        <p:nvPr/>
      </p:nvGrpSpPr>
      <p:grpSpPr>
        <a:xfrm>
          <a:off x="0" y="0"/>
          <a:ext cx="0" cy="0"/>
          <a:chOff x="0" y="0"/>
          <a:chExt cx="0" cy="0"/>
        </a:xfrm>
      </p:grpSpPr>
      <p:pic>
        <p:nvPicPr>
          <p:cNvPr id="13" name="Picture 12" descr="Multicolored fiber cables">
            <a:extLst>
              <a:ext uri="{FF2B5EF4-FFF2-40B4-BE49-F238E27FC236}">
                <a16:creationId xmlns:a16="http://schemas.microsoft.com/office/drawing/2014/main" id="{F3CAAD93-14DA-4A0C-948E-8DFF2C46A140}"/>
              </a:ext>
            </a:extLst>
          </p:cNvPr>
          <p:cNvPicPr>
            <a:picLocks noChangeAspect="1"/>
          </p:cNvPicPr>
          <p:nvPr/>
        </p:nvPicPr>
        <p:blipFill>
          <a:blip r:embed="rId3">
            <a:alphaModFix amt="20000"/>
          </a:blip>
          <a:stretch>
            <a:fillRect/>
          </a:stretch>
        </p:blipFill>
        <p:spPr>
          <a:xfrm>
            <a:off x="0" y="-21861"/>
            <a:ext cx="12192000" cy="6879861"/>
          </a:xfrm>
          <a:prstGeom prst="rect">
            <a:avLst/>
          </a:prstGeom>
        </p:spPr>
      </p:pic>
      <p:sp>
        <p:nvSpPr>
          <p:cNvPr id="97" name="Google Shape;97;p3"/>
          <p:cNvSpPr txBox="1">
            <a:spLocks noGrp="1"/>
          </p:cNvSpPr>
          <p:nvPr>
            <p:ph type="body" idx="2"/>
          </p:nvPr>
        </p:nvSpPr>
        <p:spPr>
          <a:xfrm>
            <a:off x="469221" y="400588"/>
            <a:ext cx="11576921" cy="2048933"/>
          </a:xfrm>
          <a:prstGeom prst="rect">
            <a:avLst/>
          </a:prstGeom>
          <a:noFill/>
          <a:ln>
            <a:noFill/>
          </a:ln>
        </p:spPr>
        <p:txBody>
          <a:bodyPr spcFirstLastPara="1" wrap="square" lIns="121900" tIns="60933" rIns="121900" bIns="60933" anchor="ctr" anchorCtr="0">
            <a:noAutofit/>
          </a:bodyPr>
          <a:lstStyle/>
          <a:p>
            <a:pPr marL="0" indent="0" algn="ctr"/>
            <a:r>
              <a:rPr lang="en-US" sz="4267"/>
              <a:t>Broadband: A </a:t>
            </a:r>
            <a:r>
              <a:rPr lang="en-US" sz="4267">
                <a:solidFill>
                  <a:schemeClr val="accent5">
                    <a:lumMod val="75000"/>
                  </a:schemeClr>
                </a:solidFill>
              </a:rPr>
              <a:t>super determinant </a:t>
            </a:r>
            <a:r>
              <a:rPr lang="en-US" sz="4267"/>
              <a:t>of health</a:t>
            </a:r>
            <a:endParaRPr sz="4267"/>
          </a:p>
        </p:txBody>
      </p:sp>
      <p:pic>
        <p:nvPicPr>
          <p:cNvPr id="23" name="Picture 22" descr="Young man working with cat">
            <a:extLst>
              <a:ext uri="{FF2B5EF4-FFF2-40B4-BE49-F238E27FC236}">
                <a16:creationId xmlns:a16="http://schemas.microsoft.com/office/drawing/2014/main" id="{E98C4E52-91AB-429B-B498-87B00CFC9A2D}"/>
              </a:ext>
            </a:extLst>
          </p:cNvPr>
          <p:cNvPicPr>
            <a:picLocks noChangeAspect="1"/>
          </p:cNvPicPr>
          <p:nvPr/>
        </p:nvPicPr>
        <p:blipFill>
          <a:blip r:embed="rId4"/>
          <a:stretch>
            <a:fillRect/>
          </a:stretch>
        </p:blipFill>
        <p:spPr>
          <a:xfrm>
            <a:off x="8213400" y="2189443"/>
            <a:ext cx="3153801" cy="21035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6" name="TextBox 25">
            <a:extLst>
              <a:ext uri="{FF2B5EF4-FFF2-40B4-BE49-F238E27FC236}">
                <a16:creationId xmlns:a16="http://schemas.microsoft.com/office/drawing/2014/main" id="{A6053971-C591-4360-8DDA-ADDD49CA93B2}"/>
              </a:ext>
            </a:extLst>
          </p:cNvPr>
          <p:cNvSpPr txBox="1"/>
          <p:nvPr/>
        </p:nvSpPr>
        <p:spPr>
          <a:xfrm>
            <a:off x="1115746" y="4611148"/>
            <a:ext cx="3356049" cy="1241430"/>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Arial"/>
                <a:cs typeface="Arial"/>
                <a:sym typeface="Arial"/>
              </a:rPr>
              <a:t>Access</a:t>
            </a:r>
          </a:p>
          <a:p>
            <a:pPr algn="ctr" defTabSz="1219170">
              <a:buClr>
                <a:srgbClr val="000000"/>
              </a:buClr>
            </a:pPr>
            <a:r>
              <a:rPr lang="en-US" sz="2400" kern="0">
                <a:solidFill>
                  <a:srgbClr val="000000"/>
                </a:solidFill>
                <a:latin typeface="Arial"/>
                <a:cs typeface="Arial"/>
                <a:sym typeface="Arial"/>
              </a:rPr>
              <a:t>Service is available</a:t>
            </a:r>
          </a:p>
          <a:p>
            <a:pPr marL="380990" indent="-380990" algn="ctr" defTabSz="1219170">
              <a:buClr>
                <a:srgbClr val="000000"/>
              </a:buClr>
              <a:buFont typeface="Arial" panose="020B0604020202020204" pitchFamily="34" charset="0"/>
              <a:buChar char="•"/>
            </a:pPr>
            <a:endParaRPr lang="en-US" sz="1867" kern="0">
              <a:solidFill>
                <a:srgbClr val="000000"/>
              </a:solidFill>
              <a:latin typeface="Arial"/>
              <a:cs typeface="Arial"/>
              <a:sym typeface="Arial"/>
            </a:endParaRPr>
          </a:p>
        </p:txBody>
      </p:sp>
      <p:sp>
        <p:nvSpPr>
          <p:cNvPr id="27" name="TextBox 26">
            <a:extLst>
              <a:ext uri="{FF2B5EF4-FFF2-40B4-BE49-F238E27FC236}">
                <a16:creationId xmlns:a16="http://schemas.microsoft.com/office/drawing/2014/main" id="{BB34566D-C44B-4B0E-8FE5-64F579E3AA64}"/>
              </a:ext>
            </a:extLst>
          </p:cNvPr>
          <p:cNvSpPr txBox="1"/>
          <p:nvPr/>
        </p:nvSpPr>
        <p:spPr>
          <a:xfrm>
            <a:off x="8037308" y="4613159"/>
            <a:ext cx="3356049" cy="1323439"/>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Arial"/>
                <a:cs typeface="Arial"/>
                <a:sym typeface="Arial"/>
              </a:rPr>
              <a:t>Adoption </a:t>
            </a:r>
          </a:p>
          <a:p>
            <a:pPr algn="ctr" defTabSz="1219170">
              <a:buClr>
                <a:srgbClr val="000000"/>
              </a:buClr>
            </a:pPr>
            <a:r>
              <a:rPr lang="en-US" sz="2400" kern="0">
                <a:solidFill>
                  <a:srgbClr val="000000"/>
                </a:solidFill>
                <a:latin typeface="Arial"/>
                <a:cs typeface="Arial"/>
                <a:sym typeface="Arial"/>
              </a:rPr>
              <a:t>People have skills &amp; know benefits</a:t>
            </a:r>
          </a:p>
        </p:txBody>
      </p:sp>
      <p:sp>
        <p:nvSpPr>
          <p:cNvPr id="28" name="TextBox 27">
            <a:extLst>
              <a:ext uri="{FF2B5EF4-FFF2-40B4-BE49-F238E27FC236}">
                <a16:creationId xmlns:a16="http://schemas.microsoft.com/office/drawing/2014/main" id="{4C4AFF75-B8E9-4614-9632-FF54444F03AD}"/>
              </a:ext>
            </a:extLst>
          </p:cNvPr>
          <p:cNvSpPr txBox="1"/>
          <p:nvPr/>
        </p:nvSpPr>
        <p:spPr>
          <a:xfrm>
            <a:off x="4579658" y="4613159"/>
            <a:ext cx="3356049" cy="1610762"/>
          </a:xfrm>
          <a:prstGeom prst="rect">
            <a:avLst/>
          </a:prstGeom>
          <a:noFill/>
        </p:spPr>
        <p:txBody>
          <a:bodyPr wrap="square" rtlCol="0">
            <a:spAutoFit/>
          </a:bodyPr>
          <a:lstStyle/>
          <a:p>
            <a:pPr algn="ctr" defTabSz="1219170">
              <a:buClr>
                <a:srgbClr val="000000"/>
              </a:buClr>
            </a:pPr>
            <a:r>
              <a:rPr lang="en-US" sz="3200" b="1" kern="0">
                <a:solidFill>
                  <a:srgbClr val="000000"/>
                </a:solidFill>
                <a:latin typeface="Arial"/>
                <a:cs typeface="Arial"/>
                <a:sym typeface="Arial"/>
              </a:rPr>
              <a:t>Affordability </a:t>
            </a:r>
          </a:p>
          <a:p>
            <a:pPr algn="ctr" defTabSz="1219170">
              <a:buClr>
                <a:srgbClr val="000000"/>
              </a:buClr>
            </a:pPr>
            <a:r>
              <a:rPr lang="en-US" sz="2400" kern="0">
                <a:solidFill>
                  <a:srgbClr val="000000"/>
                </a:solidFill>
                <a:latin typeface="Arial"/>
                <a:cs typeface="Arial"/>
                <a:sym typeface="Arial"/>
              </a:rPr>
              <a:t>People can afford service &amp; devices</a:t>
            </a:r>
          </a:p>
          <a:p>
            <a:pPr marL="380990" indent="-380990" algn="ctr" defTabSz="1219170">
              <a:buClr>
                <a:srgbClr val="000000"/>
              </a:buClr>
              <a:buFont typeface="Arial" panose="020B0604020202020204" pitchFamily="34" charset="0"/>
              <a:buChar char="•"/>
            </a:pPr>
            <a:endParaRPr lang="en-US" sz="1867" kern="0">
              <a:solidFill>
                <a:srgbClr val="000000"/>
              </a:solidFill>
              <a:latin typeface="Arial"/>
              <a:cs typeface="Arial"/>
              <a:sym typeface="Arial"/>
            </a:endParaRPr>
          </a:p>
        </p:txBody>
      </p:sp>
      <p:sp>
        <p:nvSpPr>
          <p:cNvPr id="29" name="Plus Sign 28">
            <a:extLst>
              <a:ext uri="{FF2B5EF4-FFF2-40B4-BE49-F238E27FC236}">
                <a16:creationId xmlns:a16="http://schemas.microsoft.com/office/drawing/2014/main" id="{C22A18E6-25D4-487E-AAA0-A39F96F3BDA6}"/>
              </a:ext>
            </a:extLst>
          </p:cNvPr>
          <p:cNvSpPr/>
          <p:nvPr/>
        </p:nvSpPr>
        <p:spPr>
          <a:xfrm>
            <a:off x="4174727" y="4910929"/>
            <a:ext cx="440267" cy="44026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0" name="Plus Sign 29">
            <a:extLst>
              <a:ext uri="{FF2B5EF4-FFF2-40B4-BE49-F238E27FC236}">
                <a16:creationId xmlns:a16="http://schemas.microsoft.com/office/drawing/2014/main" id="{9BE313C1-076E-4610-A41F-4756AB6F2B81}"/>
              </a:ext>
            </a:extLst>
          </p:cNvPr>
          <p:cNvSpPr/>
          <p:nvPr/>
        </p:nvSpPr>
        <p:spPr>
          <a:xfrm>
            <a:off x="7715573" y="4892028"/>
            <a:ext cx="440267" cy="440267"/>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1" name="Picture 30" descr="Elderly friends in the snow">
            <a:extLst>
              <a:ext uri="{FF2B5EF4-FFF2-40B4-BE49-F238E27FC236}">
                <a16:creationId xmlns:a16="http://schemas.microsoft.com/office/drawing/2014/main" id="{2A6A94A9-7601-45B1-85D1-9B1737BA1622}"/>
              </a:ext>
            </a:extLst>
          </p:cNvPr>
          <p:cNvPicPr>
            <a:picLocks noChangeAspect="1"/>
          </p:cNvPicPr>
          <p:nvPr/>
        </p:nvPicPr>
        <p:blipFill>
          <a:blip r:embed="rId5"/>
          <a:stretch>
            <a:fillRect/>
          </a:stretch>
        </p:blipFill>
        <p:spPr>
          <a:xfrm>
            <a:off x="4614994" y="2223975"/>
            <a:ext cx="3182317" cy="21215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Picture 31" descr="Couple running on street">
            <a:extLst>
              <a:ext uri="{FF2B5EF4-FFF2-40B4-BE49-F238E27FC236}">
                <a16:creationId xmlns:a16="http://schemas.microsoft.com/office/drawing/2014/main" id="{6F6F3CEF-7CBB-40B1-B5B6-583818C6EE7A}"/>
              </a:ext>
            </a:extLst>
          </p:cNvPr>
          <p:cNvPicPr>
            <a:picLocks noChangeAspect="1"/>
          </p:cNvPicPr>
          <p:nvPr/>
        </p:nvPicPr>
        <p:blipFill>
          <a:blip r:embed="rId6"/>
          <a:stretch>
            <a:fillRect/>
          </a:stretch>
        </p:blipFill>
        <p:spPr>
          <a:xfrm>
            <a:off x="909415" y="2299483"/>
            <a:ext cx="3265312" cy="2176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3" name="Google Shape;100;p3">
            <a:extLst>
              <a:ext uri="{FF2B5EF4-FFF2-40B4-BE49-F238E27FC236}">
                <a16:creationId xmlns:a16="http://schemas.microsoft.com/office/drawing/2014/main" id="{93B72E4D-74A0-48D5-B1B0-19556CC67D57}"/>
              </a:ext>
            </a:extLst>
          </p:cNvPr>
          <p:cNvPicPr preferRelativeResize="0"/>
          <p:nvPr/>
        </p:nvPicPr>
        <p:blipFill rotWithShape="1">
          <a:blip r:embed="rId7">
            <a:alphaModFix/>
          </a:blip>
          <a:srcRect/>
          <a:stretch/>
        </p:blipFill>
        <p:spPr>
          <a:xfrm>
            <a:off x="10607004" y="6363225"/>
            <a:ext cx="1476443" cy="457696"/>
          </a:xfrm>
          <a:prstGeom prst="rect">
            <a:avLst/>
          </a:prstGeom>
          <a:noFill/>
          <a:ln>
            <a:noFill/>
          </a:ln>
        </p:spPr>
      </p:pic>
      <p:pic>
        <p:nvPicPr>
          <p:cNvPr id="34" name="Picture 33" descr="Graphical user interface, text, application&#10;&#10;Description automatically generated">
            <a:extLst>
              <a:ext uri="{FF2B5EF4-FFF2-40B4-BE49-F238E27FC236}">
                <a16:creationId xmlns:a16="http://schemas.microsoft.com/office/drawing/2014/main" id="{3094652A-8DA2-429A-8328-B7A83010BD98}"/>
              </a:ext>
            </a:extLst>
          </p:cNvPr>
          <p:cNvPicPr>
            <a:picLocks noChangeAspect="1"/>
          </p:cNvPicPr>
          <p:nvPr/>
        </p:nvPicPr>
        <p:blipFill>
          <a:blip r:embed="rId8"/>
          <a:stretch>
            <a:fillRect/>
          </a:stretch>
        </p:blipFill>
        <p:spPr>
          <a:xfrm>
            <a:off x="9409056" y="6418840"/>
            <a:ext cx="1151563" cy="369029"/>
          </a:xfrm>
          <a:prstGeom prst="rect">
            <a:avLst/>
          </a:prstGeom>
        </p:spPr>
      </p:pic>
    </p:spTree>
    <p:extLst>
      <p:ext uri="{BB962C8B-B14F-4D97-AF65-F5344CB8AC3E}">
        <p14:creationId xmlns:p14="http://schemas.microsoft.com/office/powerpoint/2010/main" val="1586815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95"/>
        <p:cNvGrpSpPr/>
        <p:nvPr/>
      </p:nvGrpSpPr>
      <p:grpSpPr>
        <a:xfrm>
          <a:off x="0" y="0"/>
          <a:ext cx="0" cy="0"/>
          <a:chOff x="0" y="0"/>
          <a:chExt cx="0" cy="0"/>
        </a:xfrm>
      </p:grpSpPr>
      <p:pic>
        <p:nvPicPr>
          <p:cNvPr id="13" name="Picture 12" descr="Multicolored fiber cables">
            <a:extLst>
              <a:ext uri="{FF2B5EF4-FFF2-40B4-BE49-F238E27FC236}">
                <a16:creationId xmlns:a16="http://schemas.microsoft.com/office/drawing/2014/main" id="{F3CAAD93-14DA-4A0C-948E-8DFF2C46A140}"/>
              </a:ext>
            </a:extLst>
          </p:cNvPr>
          <p:cNvPicPr>
            <a:picLocks noChangeAspect="1"/>
          </p:cNvPicPr>
          <p:nvPr/>
        </p:nvPicPr>
        <p:blipFill>
          <a:blip r:embed="rId3">
            <a:alphaModFix amt="20000"/>
          </a:blip>
          <a:stretch>
            <a:fillRect/>
          </a:stretch>
        </p:blipFill>
        <p:spPr>
          <a:xfrm>
            <a:off x="0" y="-21861"/>
            <a:ext cx="12192000" cy="6879861"/>
          </a:xfrm>
          <a:prstGeom prst="rect">
            <a:avLst/>
          </a:prstGeom>
        </p:spPr>
      </p:pic>
      <p:sp>
        <p:nvSpPr>
          <p:cNvPr id="97" name="Google Shape;97;p3"/>
          <p:cNvSpPr txBox="1">
            <a:spLocks noGrp="1"/>
          </p:cNvSpPr>
          <p:nvPr>
            <p:ph type="body" idx="2"/>
          </p:nvPr>
        </p:nvSpPr>
        <p:spPr>
          <a:xfrm>
            <a:off x="2474452" y="625648"/>
            <a:ext cx="9359147" cy="2048933"/>
          </a:xfrm>
          <a:prstGeom prst="rect">
            <a:avLst/>
          </a:prstGeom>
          <a:noFill/>
          <a:ln>
            <a:noFill/>
          </a:ln>
        </p:spPr>
        <p:txBody>
          <a:bodyPr spcFirstLastPara="1" wrap="square" lIns="121900" tIns="60933" rIns="121900" bIns="60933" anchor="ctr" anchorCtr="0">
            <a:noAutofit/>
          </a:bodyPr>
          <a:lstStyle/>
          <a:p>
            <a:pPr marL="0" indent="0"/>
            <a:r>
              <a:rPr lang="en-US" sz="3733"/>
              <a:t>How do we </a:t>
            </a:r>
            <a:r>
              <a:rPr lang="en-US" sz="3733">
                <a:solidFill>
                  <a:schemeClr val="accent5">
                    <a:lumMod val="75000"/>
                  </a:schemeClr>
                </a:solidFill>
              </a:rPr>
              <a:t>benefit</a:t>
            </a:r>
            <a:r>
              <a:rPr lang="en-US" sz="3733"/>
              <a:t> from broadband?</a:t>
            </a:r>
          </a:p>
          <a:p>
            <a:pPr marL="0" indent="0"/>
            <a:endParaRPr lang="en-US" sz="3733"/>
          </a:p>
          <a:p>
            <a:pPr marL="0" indent="0"/>
            <a:endParaRPr sz="3733"/>
          </a:p>
        </p:txBody>
      </p:sp>
      <p:sp>
        <p:nvSpPr>
          <p:cNvPr id="6" name="Plus Sign 5">
            <a:extLst>
              <a:ext uri="{FF2B5EF4-FFF2-40B4-BE49-F238E27FC236}">
                <a16:creationId xmlns:a16="http://schemas.microsoft.com/office/drawing/2014/main" id="{658CEA78-8E1A-4B96-B3D5-15973706B335}"/>
              </a:ext>
            </a:extLst>
          </p:cNvPr>
          <p:cNvSpPr/>
          <p:nvPr/>
        </p:nvSpPr>
        <p:spPr>
          <a:xfrm>
            <a:off x="1410439" y="577811"/>
            <a:ext cx="1064013" cy="1108296"/>
          </a:xfrm>
          <a:prstGeom prst="mathPl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cxnSp>
        <p:nvCxnSpPr>
          <p:cNvPr id="12" name="Straight Connector 11">
            <a:extLst>
              <a:ext uri="{FF2B5EF4-FFF2-40B4-BE49-F238E27FC236}">
                <a16:creationId xmlns:a16="http://schemas.microsoft.com/office/drawing/2014/main" id="{5A1EBD07-6C23-4552-BC95-50A668ADC441}"/>
              </a:ext>
            </a:extLst>
          </p:cNvPr>
          <p:cNvCxnSpPr>
            <a:cxnSpLocks/>
          </p:cNvCxnSpPr>
          <p:nvPr/>
        </p:nvCxnSpPr>
        <p:spPr>
          <a:xfrm>
            <a:off x="-2296633" y="736886"/>
            <a:ext cx="0" cy="5696065"/>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Google Shape;100;p3">
            <a:extLst>
              <a:ext uri="{FF2B5EF4-FFF2-40B4-BE49-F238E27FC236}">
                <a16:creationId xmlns:a16="http://schemas.microsoft.com/office/drawing/2014/main" id="{2D8C4C73-6127-4C0D-8F7D-EAAEEFD25E2F}"/>
              </a:ext>
            </a:extLst>
          </p:cNvPr>
          <p:cNvPicPr preferRelativeResize="0"/>
          <p:nvPr/>
        </p:nvPicPr>
        <p:blipFill rotWithShape="1">
          <a:blip r:embed="rId4">
            <a:alphaModFix/>
          </a:blip>
          <a:srcRect/>
          <a:stretch/>
        </p:blipFill>
        <p:spPr>
          <a:xfrm>
            <a:off x="10607004" y="6363225"/>
            <a:ext cx="1476443" cy="457696"/>
          </a:xfrm>
          <a:prstGeom prst="rect">
            <a:avLst/>
          </a:prstGeom>
          <a:noFill/>
          <a:ln>
            <a:noFill/>
          </a:ln>
        </p:spPr>
      </p:pic>
      <p:pic>
        <p:nvPicPr>
          <p:cNvPr id="14" name="Picture 13" descr="Graphical user interface, text, application&#10;&#10;Description automatically generated">
            <a:extLst>
              <a:ext uri="{FF2B5EF4-FFF2-40B4-BE49-F238E27FC236}">
                <a16:creationId xmlns:a16="http://schemas.microsoft.com/office/drawing/2014/main" id="{52057157-84A3-47C2-912E-A1F257B170A4}"/>
              </a:ext>
            </a:extLst>
          </p:cNvPr>
          <p:cNvPicPr>
            <a:picLocks noChangeAspect="1"/>
          </p:cNvPicPr>
          <p:nvPr/>
        </p:nvPicPr>
        <p:blipFill>
          <a:blip r:embed="rId5"/>
          <a:stretch>
            <a:fillRect/>
          </a:stretch>
        </p:blipFill>
        <p:spPr>
          <a:xfrm>
            <a:off x="9409056" y="6418840"/>
            <a:ext cx="1151563" cy="369029"/>
          </a:xfrm>
          <a:prstGeom prst="rect">
            <a:avLst/>
          </a:prstGeom>
        </p:spPr>
      </p:pic>
      <p:pic>
        <p:nvPicPr>
          <p:cNvPr id="27" name="Picture 26" descr="Person woodworking">
            <a:extLst>
              <a:ext uri="{FF2B5EF4-FFF2-40B4-BE49-F238E27FC236}">
                <a16:creationId xmlns:a16="http://schemas.microsoft.com/office/drawing/2014/main" id="{CFCB7EFE-1FBB-4283-94D5-B0C1222CF4F8}"/>
              </a:ext>
            </a:extLst>
          </p:cNvPr>
          <p:cNvPicPr>
            <a:picLocks noChangeAspect="1"/>
          </p:cNvPicPr>
          <p:nvPr/>
        </p:nvPicPr>
        <p:blipFill>
          <a:blip r:embed="rId6">
            <a:alphaModFix amt="80000"/>
          </a:blip>
          <a:stretch>
            <a:fillRect/>
          </a:stretch>
        </p:blipFill>
        <p:spPr>
          <a:xfrm>
            <a:off x="287003" y="1853175"/>
            <a:ext cx="6953527" cy="4635683"/>
          </a:xfrm>
          <a:prstGeom prst="rect">
            <a:avLst/>
          </a:prstGeom>
        </p:spPr>
      </p:pic>
      <p:sp>
        <p:nvSpPr>
          <p:cNvPr id="19" name="TextBox 18">
            <a:extLst>
              <a:ext uri="{FF2B5EF4-FFF2-40B4-BE49-F238E27FC236}">
                <a16:creationId xmlns:a16="http://schemas.microsoft.com/office/drawing/2014/main" id="{31310CEE-9439-402E-B783-782CC5D11F96}"/>
              </a:ext>
            </a:extLst>
          </p:cNvPr>
          <p:cNvSpPr txBox="1"/>
          <p:nvPr/>
        </p:nvSpPr>
        <p:spPr>
          <a:xfrm>
            <a:off x="6999524" y="2168320"/>
            <a:ext cx="5075275" cy="1898277"/>
          </a:xfrm>
          <a:prstGeom prst="rect">
            <a:avLst/>
          </a:prstGeom>
          <a:noFill/>
        </p:spPr>
        <p:txBody>
          <a:bodyPr wrap="square" rtlCol="0">
            <a:spAutoFit/>
          </a:bodyPr>
          <a:lstStyle/>
          <a:p>
            <a:pPr algn="ctr" defTabSz="1219170">
              <a:buClr>
                <a:srgbClr val="000000"/>
              </a:buClr>
            </a:pPr>
            <a:r>
              <a:rPr lang="en-US" sz="2400" b="1" kern="0">
                <a:solidFill>
                  <a:srgbClr val="000000"/>
                </a:solidFill>
                <a:latin typeface="Arial"/>
                <a:cs typeface="Arial"/>
                <a:sym typeface="Arial"/>
              </a:rPr>
              <a:t>Employment</a:t>
            </a:r>
          </a:p>
          <a:p>
            <a:pPr algn="ctr" defTabSz="1219170">
              <a:buClr>
                <a:srgbClr val="000000"/>
              </a:buClr>
            </a:pPr>
            <a:r>
              <a:rPr lang="en-US" sz="1867" kern="0">
                <a:solidFill>
                  <a:srgbClr val="000000"/>
                </a:solidFill>
                <a:latin typeface="Arial"/>
                <a:cs typeface="Arial"/>
                <a:sym typeface="Arial"/>
              </a:rPr>
              <a:t>Increased labor market participation, especially for rural, and especially with higher speeds (100 Mbps)</a:t>
            </a:r>
          </a:p>
          <a:p>
            <a:pPr algn="ctr" defTabSz="1219170">
              <a:buClr>
                <a:srgbClr val="000000"/>
              </a:buClr>
            </a:pPr>
            <a:endParaRPr lang="en-US" sz="1867" kern="0">
              <a:solidFill>
                <a:srgbClr val="000000"/>
              </a:solidFill>
              <a:latin typeface="Arial"/>
              <a:cs typeface="Arial"/>
              <a:sym typeface="Arial"/>
            </a:endParaRPr>
          </a:p>
          <a:p>
            <a:pPr marL="380990" indent="-380990" algn="ctr" defTabSz="1219170">
              <a:buClr>
                <a:srgbClr val="000000"/>
              </a:buClr>
              <a:buFont typeface="Arial" panose="020B0604020202020204" pitchFamily="34" charset="0"/>
              <a:buChar char="•"/>
            </a:pPr>
            <a:endParaRPr lang="en-US" sz="1867"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7214746B-CC3C-400F-BF92-565DED97A6AF}"/>
              </a:ext>
            </a:extLst>
          </p:cNvPr>
          <p:cNvSpPr txBox="1"/>
          <p:nvPr/>
        </p:nvSpPr>
        <p:spPr>
          <a:xfrm>
            <a:off x="6501765" y="3704000"/>
            <a:ext cx="6315739" cy="2698687"/>
          </a:xfrm>
          <a:prstGeom prst="rect">
            <a:avLst/>
          </a:prstGeom>
          <a:noFill/>
        </p:spPr>
        <p:txBody>
          <a:bodyPr wrap="square">
            <a:spAutoFit/>
          </a:bodyPr>
          <a:lstStyle/>
          <a:p>
            <a:pPr algn="ctr" defTabSz="1219170">
              <a:buClr>
                <a:srgbClr val="000000"/>
              </a:buClr>
            </a:pPr>
            <a:r>
              <a:rPr lang="en-US" sz="2400" b="1" kern="0">
                <a:solidFill>
                  <a:srgbClr val="000000"/>
                </a:solidFill>
                <a:latin typeface="Arial"/>
                <a:cs typeface="Arial"/>
                <a:sym typeface="Arial"/>
              </a:rPr>
              <a:t>Via health-promoting services: </a:t>
            </a:r>
          </a:p>
          <a:p>
            <a:pPr algn="ctr" defTabSz="1219170">
              <a:buClr>
                <a:srgbClr val="000000"/>
              </a:buClr>
            </a:pPr>
            <a:r>
              <a:rPr lang="en-US" sz="1867" kern="0">
                <a:solidFill>
                  <a:srgbClr val="000000"/>
                </a:solidFill>
                <a:latin typeface="Arial"/>
                <a:cs typeface="Arial"/>
                <a:sym typeface="Arial"/>
              </a:rPr>
              <a:t>Telemedicine</a:t>
            </a:r>
          </a:p>
          <a:p>
            <a:pPr algn="ctr" defTabSz="1219170">
              <a:buClr>
                <a:srgbClr val="000000"/>
              </a:buClr>
            </a:pPr>
            <a:r>
              <a:rPr lang="en-US" sz="1867" kern="0">
                <a:solidFill>
                  <a:srgbClr val="000000"/>
                </a:solidFill>
                <a:latin typeface="Arial"/>
                <a:cs typeface="Arial"/>
                <a:sym typeface="Arial"/>
              </a:rPr>
              <a:t>Distance education</a:t>
            </a:r>
          </a:p>
          <a:p>
            <a:pPr algn="ctr" defTabSz="1219170">
              <a:buClr>
                <a:srgbClr val="000000"/>
              </a:buClr>
            </a:pPr>
            <a:r>
              <a:rPr lang="en-US" sz="1867" kern="0">
                <a:solidFill>
                  <a:srgbClr val="000000"/>
                </a:solidFill>
                <a:latin typeface="Arial"/>
                <a:cs typeface="Arial"/>
                <a:sym typeface="Arial"/>
              </a:rPr>
              <a:t>Social services</a:t>
            </a:r>
          </a:p>
          <a:p>
            <a:pPr algn="ctr" defTabSz="1219170">
              <a:buClr>
                <a:srgbClr val="000000"/>
              </a:buClr>
            </a:pPr>
            <a:r>
              <a:rPr lang="en-US" sz="1867" kern="0">
                <a:solidFill>
                  <a:srgbClr val="000000"/>
                </a:solidFill>
                <a:latin typeface="Arial"/>
                <a:cs typeface="Arial"/>
                <a:sym typeface="Arial"/>
              </a:rPr>
              <a:t>E-commerce</a:t>
            </a:r>
          </a:p>
          <a:p>
            <a:pPr algn="ctr" defTabSz="1219170">
              <a:buClr>
                <a:srgbClr val="000000"/>
              </a:buClr>
            </a:pPr>
            <a:r>
              <a:rPr lang="en-US" sz="1867" kern="0">
                <a:solidFill>
                  <a:srgbClr val="000000"/>
                </a:solidFill>
                <a:latin typeface="Arial"/>
                <a:cs typeface="Arial"/>
                <a:sym typeface="Arial"/>
              </a:rPr>
              <a:t>Civic engagement</a:t>
            </a:r>
          </a:p>
          <a:p>
            <a:pPr algn="ctr" defTabSz="1219170">
              <a:buClr>
                <a:srgbClr val="000000"/>
              </a:buClr>
            </a:pPr>
            <a:r>
              <a:rPr lang="en-US" sz="1867" kern="0">
                <a:solidFill>
                  <a:srgbClr val="000000"/>
                </a:solidFill>
                <a:latin typeface="Arial"/>
                <a:cs typeface="Arial"/>
                <a:sym typeface="Arial"/>
              </a:rPr>
              <a:t>Social connection</a:t>
            </a:r>
          </a:p>
          <a:p>
            <a:pPr algn="ctr" defTabSz="1219170">
              <a:buClr>
                <a:srgbClr val="000000"/>
              </a:buClr>
            </a:pPr>
            <a:endParaRPr lang="en-US" sz="1467" kern="0">
              <a:solidFill>
                <a:srgbClr val="000000"/>
              </a:solidFill>
              <a:latin typeface="Arial"/>
              <a:cs typeface="Arial"/>
              <a:sym typeface="Arial"/>
            </a:endParaRPr>
          </a:p>
          <a:p>
            <a:pPr marL="380990" indent="-380990" algn="ctr" defTabSz="1219170">
              <a:buClr>
                <a:srgbClr val="000000"/>
              </a:buClr>
              <a:buFont typeface="Arial" panose="020B0604020202020204" pitchFamily="34" charset="0"/>
              <a:buChar char="•"/>
            </a:pPr>
            <a:endParaRPr lang="en-US" sz="1867" kern="0">
              <a:solidFill>
                <a:srgbClr val="000000"/>
              </a:solidFill>
              <a:latin typeface="Arial"/>
              <a:cs typeface="Arial"/>
              <a:sym typeface="Arial"/>
            </a:endParaRPr>
          </a:p>
        </p:txBody>
      </p:sp>
    </p:spTree>
    <p:extLst>
      <p:ext uri="{BB962C8B-B14F-4D97-AF65-F5344CB8AC3E}">
        <p14:creationId xmlns:p14="http://schemas.microsoft.com/office/powerpoint/2010/main" val="17272338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95"/>
        <p:cNvGrpSpPr/>
        <p:nvPr/>
      </p:nvGrpSpPr>
      <p:grpSpPr>
        <a:xfrm>
          <a:off x="0" y="0"/>
          <a:ext cx="0" cy="0"/>
          <a:chOff x="0" y="0"/>
          <a:chExt cx="0" cy="0"/>
        </a:xfrm>
      </p:grpSpPr>
      <p:pic>
        <p:nvPicPr>
          <p:cNvPr id="13" name="Picture 12" descr="Multicolored fiber cables">
            <a:extLst>
              <a:ext uri="{FF2B5EF4-FFF2-40B4-BE49-F238E27FC236}">
                <a16:creationId xmlns:a16="http://schemas.microsoft.com/office/drawing/2014/main" id="{F3CAAD93-14DA-4A0C-948E-8DFF2C46A140}"/>
              </a:ext>
            </a:extLst>
          </p:cNvPr>
          <p:cNvPicPr>
            <a:picLocks noChangeAspect="1"/>
          </p:cNvPicPr>
          <p:nvPr/>
        </p:nvPicPr>
        <p:blipFill>
          <a:blip r:embed="rId3">
            <a:alphaModFix amt="20000"/>
          </a:blip>
          <a:stretch>
            <a:fillRect/>
          </a:stretch>
        </p:blipFill>
        <p:spPr>
          <a:xfrm>
            <a:off x="0" y="-21861"/>
            <a:ext cx="12192000" cy="6879861"/>
          </a:xfrm>
          <a:prstGeom prst="rect">
            <a:avLst/>
          </a:prstGeom>
        </p:spPr>
      </p:pic>
      <p:sp>
        <p:nvSpPr>
          <p:cNvPr id="8" name="Minus Sign 7">
            <a:extLst>
              <a:ext uri="{FF2B5EF4-FFF2-40B4-BE49-F238E27FC236}">
                <a16:creationId xmlns:a16="http://schemas.microsoft.com/office/drawing/2014/main" id="{12C266B3-F746-453E-9EB2-552BB3035FD0}"/>
              </a:ext>
            </a:extLst>
          </p:cNvPr>
          <p:cNvSpPr/>
          <p:nvPr/>
        </p:nvSpPr>
        <p:spPr>
          <a:xfrm>
            <a:off x="761537" y="215015"/>
            <a:ext cx="1098176" cy="909827"/>
          </a:xfrm>
          <a:prstGeom prst="mathMinus">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Rectangle 8">
            <a:extLst>
              <a:ext uri="{FF2B5EF4-FFF2-40B4-BE49-F238E27FC236}">
                <a16:creationId xmlns:a16="http://schemas.microsoft.com/office/drawing/2014/main" id="{4EBD76D5-6879-4738-85EB-60BD8A776CB2}"/>
              </a:ext>
            </a:extLst>
          </p:cNvPr>
          <p:cNvSpPr/>
          <p:nvPr/>
        </p:nvSpPr>
        <p:spPr>
          <a:xfrm>
            <a:off x="1859714" y="256670"/>
            <a:ext cx="9101743" cy="1815690"/>
          </a:xfrm>
          <a:prstGeom prst="rect">
            <a:avLst/>
          </a:prstGeom>
        </p:spPr>
        <p:txBody>
          <a:bodyPr wrap="square">
            <a:spAutoFit/>
          </a:bodyPr>
          <a:lstStyle/>
          <a:p>
            <a:pPr defTabSz="1219170">
              <a:buClr>
                <a:srgbClr val="000000"/>
              </a:buClr>
            </a:pPr>
            <a:r>
              <a:rPr lang="en-US" sz="3733" b="1" kern="0">
                <a:solidFill>
                  <a:srgbClr val="4BACC6">
                    <a:lumMod val="75000"/>
                  </a:srgbClr>
                </a:solidFill>
                <a:latin typeface="Arial"/>
                <a:cs typeface="Arial"/>
                <a:sym typeface="Arial"/>
              </a:rPr>
              <a:t>Without broadband,</a:t>
            </a:r>
            <a:r>
              <a:rPr lang="en-US" sz="3733" b="1" kern="0">
                <a:solidFill>
                  <a:srgbClr val="000000"/>
                </a:solidFill>
                <a:latin typeface="Arial"/>
                <a:cs typeface="Arial"/>
                <a:sym typeface="Arial"/>
              </a:rPr>
              <a:t> </a:t>
            </a:r>
          </a:p>
          <a:p>
            <a:pPr defTabSz="1219170">
              <a:buClr>
                <a:srgbClr val="000000"/>
              </a:buClr>
            </a:pPr>
            <a:r>
              <a:rPr lang="en-US" sz="3733" kern="0">
                <a:solidFill>
                  <a:srgbClr val="000000"/>
                </a:solidFill>
                <a:latin typeface="Arial"/>
                <a:cs typeface="Arial"/>
                <a:sym typeface="Arial"/>
              </a:rPr>
              <a:t>economic, social, educational, and health </a:t>
            </a:r>
            <a:r>
              <a:rPr lang="en-US" sz="3733" b="1" kern="0">
                <a:solidFill>
                  <a:srgbClr val="000000"/>
                </a:solidFill>
                <a:latin typeface="Arial"/>
                <a:cs typeface="Arial"/>
                <a:sym typeface="Arial"/>
              </a:rPr>
              <a:t>inequalities are worsened. </a:t>
            </a:r>
          </a:p>
        </p:txBody>
      </p:sp>
      <p:pic>
        <p:nvPicPr>
          <p:cNvPr id="11" name="Google Shape;100;p3">
            <a:extLst>
              <a:ext uri="{FF2B5EF4-FFF2-40B4-BE49-F238E27FC236}">
                <a16:creationId xmlns:a16="http://schemas.microsoft.com/office/drawing/2014/main" id="{2D8C4C73-6127-4C0D-8F7D-EAAEEFD25E2F}"/>
              </a:ext>
            </a:extLst>
          </p:cNvPr>
          <p:cNvPicPr preferRelativeResize="0"/>
          <p:nvPr/>
        </p:nvPicPr>
        <p:blipFill rotWithShape="1">
          <a:blip r:embed="rId4">
            <a:alphaModFix/>
          </a:blip>
          <a:srcRect/>
          <a:stretch/>
        </p:blipFill>
        <p:spPr>
          <a:xfrm>
            <a:off x="10607004" y="6363225"/>
            <a:ext cx="1476443" cy="457696"/>
          </a:xfrm>
          <a:prstGeom prst="rect">
            <a:avLst/>
          </a:prstGeom>
          <a:noFill/>
          <a:ln>
            <a:noFill/>
          </a:ln>
        </p:spPr>
      </p:pic>
      <p:pic>
        <p:nvPicPr>
          <p:cNvPr id="14" name="Picture 13" descr="Graphical user interface, text, application&#10;&#10;Description automatically generated">
            <a:extLst>
              <a:ext uri="{FF2B5EF4-FFF2-40B4-BE49-F238E27FC236}">
                <a16:creationId xmlns:a16="http://schemas.microsoft.com/office/drawing/2014/main" id="{52057157-84A3-47C2-912E-A1F257B170A4}"/>
              </a:ext>
            </a:extLst>
          </p:cNvPr>
          <p:cNvPicPr>
            <a:picLocks noChangeAspect="1"/>
          </p:cNvPicPr>
          <p:nvPr/>
        </p:nvPicPr>
        <p:blipFill>
          <a:blip r:embed="rId5"/>
          <a:stretch>
            <a:fillRect/>
          </a:stretch>
        </p:blipFill>
        <p:spPr>
          <a:xfrm>
            <a:off x="9789957" y="2314076"/>
            <a:ext cx="1151563" cy="369029"/>
          </a:xfrm>
          <a:prstGeom prst="rect">
            <a:avLst/>
          </a:prstGeom>
        </p:spPr>
      </p:pic>
      <p:pic>
        <p:nvPicPr>
          <p:cNvPr id="3" name="Picture 2">
            <a:extLst>
              <a:ext uri="{FF2B5EF4-FFF2-40B4-BE49-F238E27FC236}">
                <a16:creationId xmlns:a16="http://schemas.microsoft.com/office/drawing/2014/main" id="{9D460A50-E597-4970-8DA0-BDC1DDC795C0}"/>
              </a:ext>
            </a:extLst>
          </p:cNvPr>
          <p:cNvPicPr>
            <a:picLocks noChangeAspect="1"/>
          </p:cNvPicPr>
          <p:nvPr/>
        </p:nvPicPr>
        <p:blipFill>
          <a:blip r:embed="rId6"/>
          <a:stretch>
            <a:fillRect/>
          </a:stretch>
        </p:blipFill>
        <p:spPr>
          <a:xfrm>
            <a:off x="1234211" y="2271544"/>
            <a:ext cx="8564743" cy="4363171"/>
          </a:xfrm>
          <a:prstGeom prst="rect">
            <a:avLst/>
          </a:prstGeom>
        </p:spPr>
      </p:pic>
      <p:sp>
        <p:nvSpPr>
          <p:cNvPr id="18" name="TextBox 17">
            <a:extLst>
              <a:ext uri="{FF2B5EF4-FFF2-40B4-BE49-F238E27FC236}">
                <a16:creationId xmlns:a16="http://schemas.microsoft.com/office/drawing/2014/main" id="{DDA80256-016E-46FD-AED7-564DF3855D6A}"/>
              </a:ext>
            </a:extLst>
          </p:cNvPr>
          <p:cNvSpPr txBox="1"/>
          <p:nvPr/>
        </p:nvSpPr>
        <p:spPr>
          <a:xfrm>
            <a:off x="5058706" y="6576549"/>
            <a:ext cx="4794524" cy="276999"/>
          </a:xfrm>
          <a:prstGeom prst="rect">
            <a:avLst/>
          </a:prstGeom>
          <a:noFill/>
        </p:spPr>
        <p:txBody>
          <a:bodyPr wrap="square">
            <a:spAutoFit/>
          </a:bodyPr>
          <a:lstStyle/>
          <a:p>
            <a:pPr defTabSz="1219170">
              <a:buClr>
                <a:srgbClr val="000000"/>
              </a:buClr>
            </a:pPr>
            <a:r>
              <a:rPr lang="en-US" sz="1200" b="1" kern="0">
                <a:solidFill>
                  <a:srgbClr val="000000"/>
                </a:solidFill>
                <a:latin typeface="Arial"/>
                <a:cs typeface="Arial"/>
                <a:sym typeface="Arial"/>
              </a:rPr>
              <a:t>https://www.countyhealthrankings.org/reports/digital-redlining</a:t>
            </a:r>
          </a:p>
        </p:txBody>
      </p:sp>
    </p:spTree>
    <p:extLst>
      <p:ext uri="{BB962C8B-B14F-4D97-AF65-F5344CB8AC3E}">
        <p14:creationId xmlns:p14="http://schemas.microsoft.com/office/powerpoint/2010/main" val="209481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4745AB-AE20-4BE7-BB37-2EE784CF00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3567520"/>
          </a:xfrm>
        </p:spPr>
      </p:pic>
      <p:sp>
        <p:nvSpPr>
          <p:cNvPr id="6" name="TextBox 5">
            <a:extLst>
              <a:ext uri="{FF2B5EF4-FFF2-40B4-BE49-F238E27FC236}">
                <a16:creationId xmlns:a16="http://schemas.microsoft.com/office/drawing/2014/main" id="{23D912E8-C802-4BC2-928E-93D71794035D}"/>
              </a:ext>
            </a:extLst>
          </p:cNvPr>
          <p:cNvSpPr txBox="1"/>
          <p:nvPr/>
        </p:nvSpPr>
        <p:spPr>
          <a:xfrm>
            <a:off x="2527068" y="4123113"/>
            <a:ext cx="7137863" cy="1477328"/>
          </a:xfrm>
          <a:prstGeom prst="rect">
            <a:avLst/>
          </a:prstGeom>
          <a:noFill/>
        </p:spPr>
        <p:txBody>
          <a:bodyPr wrap="square" rtlCol="0">
            <a:spAutoFit/>
          </a:bodyPr>
          <a:lstStyle/>
          <a:p>
            <a:pPr marL="0" marR="0" algn="ctr">
              <a:spcBef>
                <a:spcPts val="0"/>
              </a:spcBef>
              <a:spcAft>
                <a:spcPts val="0"/>
              </a:spcAft>
            </a:pPr>
            <a:r>
              <a:rPr lang="en-US" sz="2400" b="1">
                <a:solidFill>
                  <a:srgbClr val="0070C0"/>
                </a:solidFill>
                <a:effectLst/>
                <a:latin typeface="Calibri" panose="020F0502020204030204" pitchFamily="34" charset="0"/>
                <a:ea typeface="Calibri" panose="020F0502020204030204" pitchFamily="34" charset="0"/>
              </a:rPr>
              <a:t>C2H Overview: Broadband and Health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Arielle Mancuso, PhD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Connect2Health</a:t>
            </a:r>
            <a:r>
              <a:rPr lang="en-US" sz="2400" b="1" baseline="30000">
                <a:effectLst/>
                <a:latin typeface="Calibri" panose="020F0502020204030204" pitchFamily="34" charset="0"/>
                <a:ea typeface="Calibri" panose="020F0502020204030204" pitchFamily="34" charset="0"/>
              </a:rPr>
              <a:t>FCC</a:t>
            </a:r>
            <a:r>
              <a:rPr lang="en-US" sz="2400" b="1">
                <a:effectLst/>
                <a:latin typeface="Calibri" panose="020F0502020204030204" pitchFamily="34" charset="0"/>
                <a:ea typeface="Calibri" panose="020F0502020204030204" pitchFamily="34" charset="0"/>
              </a:rPr>
              <a:t> Task Force</a:t>
            </a:r>
            <a:endParaRPr lang="en-US" sz="2400">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25709372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Shape 95"/>
        <p:cNvGrpSpPr/>
        <p:nvPr/>
      </p:nvGrpSpPr>
      <p:grpSpPr>
        <a:xfrm>
          <a:off x="0" y="0"/>
          <a:ext cx="0" cy="0"/>
          <a:chOff x="0" y="0"/>
          <a:chExt cx="0" cy="0"/>
        </a:xfrm>
      </p:grpSpPr>
      <p:pic>
        <p:nvPicPr>
          <p:cNvPr id="13" name="Picture 12" descr="Multicolored fiber cables">
            <a:extLst>
              <a:ext uri="{FF2B5EF4-FFF2-40B4-BE49-F238E27FC236}">
                <a16:creationId xmlns:a16="http://schemas.microsoft.com/office/drawing/2014/main" id="{F3CAAD93-14DA-4A0C-948E-8DFF2C46A140}"/>
              </a:ext>
            </a:extLst>
          </p:cNvPr>
          <p:cNvPicPr>
            <a:picLocks noChangeAspect="1"/>
          </p:cNvPicPr>
          <p:nvPr/>
        </p:nvPicPr>
        <p:blipFill>
          <a:blip r:embed="rId3">
            <a:alphaModFix amt="20000"/>
          </a:blip>
          <a:stretch>
            <a:fillRect/>
          </a:stretch>
        </p:blipFill>
        <p:spPr>
          <a:xfrm>
            <a:off x="0" y="-21861"/>
            <a:ext cx="12192000" cy="6879861"/>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340A3D01-D21A-4E88-B0D1-466AD84533D2}"/>
              </a:ext>
            </a:extLst>
          </p:cNvPr>
          <p:cNvPicPr>
            <a:picLocks noChangeAspect="1"/>
          </p:cNvPicPr>
          <p:nvPr/>
        </p:nvPicPr>
        <p:blipFill>
          <a:blip r:embed="rId4"/>
          <a:stretch>
            <a:fillRect/>
          </a:stretch>
        </p:blipFill>
        <p:spPr>
          <a:xfrm>
            <a:off x="756381" y="1563465"/>
            <a:ext cx="1699503" cy="544623"/>
          </a:xfrm>
          <a:prstGeom prst="rect">
            <a:avLst/>
          </a:prstGeom>
        </p:spPr>
      </p:pic>
      <p:sp>
        <p:nvSpPr>
          <p:cNvPr id="24" name="Google Shape;97;p3">
            <a:extLst>
              <a:ext uri="{FF2B5EF4-FFF2-40B4-BE49-F238E27FC236}">
                <a16:creationId xmlns:a16="http://schemas.microsoft.com/office/drawing/2014/main" id="{4FAD1F73-3E59-42FF-8F9B-76F86BDD34E5}"/>
              </a:ext>
            </a:extLst>
          </p:cNvPr>
          <p:cNvSpPr txBox="1">
            <a:spLocks/>
          </p:cNvSpPr>
          <p:nvPr/>
        </p:nvSpPr>
        <p:spPr>
          <a:xfrm>
            <a:off x="609601" y="136007"/>
            <a:ext cx="10277592" cy="1366619"/>
          </a:xfrm>
          <a:prstGeom prst="rect">
            <a:avLst/>
          </a:prstGeom>
          <a:no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2100"/>
              <a:buFont typeface="Arial"/>
              <a:buNone/>
              <a:defRPr sz="2100" b="1" i="0" u="none" strike="noStrike" cap="none">
                <a:solidFill>
                  <a:srgbClr val="000000"/>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defTabSz="1219170"/>
            <a:r>
              <a:rPr lang="en-US" sz="3733" kern="0"/>
              <a:t>Where can I find </a:t>
            </a:r>
            <a:r>
              <a:rPr lang="en-US" sz="3733" kern="0">
                <a:solidFill>
                  <a:srgbClr val="4BACC6">
                    <a:lumMod val="75000"/>
                  </a:srgbClr>
                </a:solidFill>
              </a:rPr>
              <a:t>data </a:t>
            </a:r>
            <a:r>
              <a:rPr lang="en-US" sz="3733" kern="0"/>
              <a:t>and</a:t>
            </a:r>
            <a:r>
              <a:rPr lang="en-US" sz="3733" kern="0">
                <a:solidFill>
                  <a:srgbClr val="4BACC6">
                    <a:lumMod val="75000"/>
                  </a:srgbClr>
                </a:solidFill>
              </a:rPr>
              <a:t> solutions </a:t>
            </a:r>
            <a:r>
              <a:rPr lang="en-US" sz="3733" kern="0"/>
              <a:t>to close the digital divide?</a:t>
            </a:r>
          </a:p>
        </p:txBody>
      </p:sp>
      <p:pic>
        <p:nvPicPr>
          <p:cNvPr id="6" name="Picture 5">
            <a:extLst>
              <a:ext uri="{FF2B5EF4-FFF2-40B4-BE49-F238E27FC236}">
                <a16:creationId xmlns:a16="http://schemas.microsoft.com/office/drawing/2014/main" id="{95225BA6-429B-4068-B3F9-C53BF07B2853}"/>
              </a:ext>
            </a:extLst>
          </p:cNvPr>
          <p:cNvPicPr>
            <a:picLocks noChangeAspect="1"/>
          </p:cNvPicPr>
          <p:nvPr/>
        </p:nvPicPr>
        <p:blipFill>
          <a:blip r:embed="rId5"/>
          <a:stretch>
            <a:fillRect/>
          </a:stretch>
        </p:blipFill>
        <p:spPr>
          <a:xfrm>
            <a:off x="756380" y="2099428"/>
            <a:ext cx="5836557" cy="4234944"/>
          </a:xfrm>
          <a:prstGeom prst="rect">
            <a:avLst/>
          </a:prstGeom>
        </p:spPr>
      </p:pic>
      <p:pic>
        <p:nvPicPr>
          <p:cNvPr id="36" name="Google Shape;100;p3">
            <a:extLst>
              <a:ext uri="{FF2B5EF4-FFF2-40B4-BE49-F238E27FC236}">
                <a16:creationId xmlns:a16="http://schemas.microsoft.com/office/drawing/2014/main" id="{EFC55655-EDAF-43EF-8843-6A53D50D4C84}"/>
              </a:ext>
            </a:extLst>
          </p:cNvPr>
          <p:cNvPicPr preferRelativeResize="0"/>
          <p:nvPr/>
        </p:nvPicPr>
        <p:blipFill rotWithShape="1">
          <a:blip r:embed="rId6">
            <a:alphaModFix/>
          </a:blip>
          <a:srcRect/>
          <a:stretch/>
        </p:blipFill>
        <p:spPr>
          <a:xfrm>
            <a:off x="10607004" y="6363225"/>
            <a:ext cx="1476443" cy="457696"/>
          </a:xfrm>
          <a:prstGeom prst="rect">
            <a:avLst/>
          </a:prstGeom>
          <a:noFill/>
          <a:ln>
            <a:noFill/>
          </a:ln>
        </p:spPr>
      </p:pic>
      <p:sp>
        <p:nvSpPr>
          <p:cNvPr id="40" name="TextBox 39">
            <a:extLst>
              <a:ext uri="{FF2B5EF4-FFF2-40B4-BE49-F238E27FC236}">
                <a16:creationId xmlns:a16="http://schemas.microsoft.com/office/drawing/2014/main" id="{6E830E3A-E392-4C60-A01D-8D5366D56D03}"/>
              </a:ext>
            </a:extLst>
          </p:cNvPr>
          <p:cNvSpPr txBox="1"/>
          <p:nvPr/>
        </p:nvSpPr>
        <p:spPr>
          <a:xfrm>
            <a:off x="6802977" y="3624938"/>
            <a:ext cx="4632643" cy="3046411"/>
          </a:xfrm>
          <a:prstGeom prst="rect">
            <a:avLst/>
          </a:prstGeom>
          <a:noFill/>
        </p:spPr>
        <p:txBody>
          <a:bodyPr wrap="square" rtlCol="0">
            <a:spAutoFit/>
          </a:bodyPr>
          <a:lstStyle/>
          <a:p>
            <a:pPr marL="380990" indent="-380990" defTabSz="1219170">
              <a:buClr>
                <a:srgbClr val="000000"/>
              </a:buClr>
              <a:buFont typeface="Arial" panose="020B0604020202020204" pitchFamily="34" charset="0"/>
              <a:buChar char="•"/>
            </a:pPr>
            <a:endParaRPr lang="en-US" sz="2133" b="1" kern="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n-US" sz="2133" b="1" kern="0">
                <a:solidFill>
                  <a:srgbClr val="000000"/>
                </a:solidFill>
                <a:latin typeface="Arial"/>
                <a:cs typeface="Arial"/>
                <a:sym typeface="Arial"/>
              </a:rPr>
              <a:t>Broadband initiatives for unserved &amp; underserved areas</a:t>
            </a:r>
            <a:endParaRPr lang="en-US" sz="2133" kern="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endParaRPr lang="en-US" sz="2133" b="1" kern="0">
              <a:solidFill>
                <a:srgbClr val="000000"/>
              </a:solidFill>
              <a:latin typeface="Arial"/>
              <a:cs typeface="Arial"/>
              <a:sym typeface="Arial"/>
            </a:endParaRPr>
          </a:p>
          <a:p>
            <a:pPr marL="380990" indent="-380990" defTabSz="1219170">
              <a:buClr>
                <a:srgbClr val="000000"/>
              </a:buClr>
              <a:buFont typeface="Arial" panose="020B0604020202020204" pitchFamily="34" charset="0"/>
              <a:buChar char="•"/>
            </a:pPr>
            <a:r>
              <a:rPr lang="en-US" sz="2133" b="1" kern="0">
                <a:solidFill>
                  <a:srgbClr val="000000"/>
                </a:solidFill>
                <a:latin typeface="Arial"/>
                <a:cs typeface="Arial"/>
                <a:sym typeface="Arial"/>
              </a:rPr>
              <a:t>Technology-enhanced classroom instruction</a:t>
            </a:r>
          </a:p>
          <a:p>
            <a:pPr marL="380990" indent="-380990" defTabSz="1219170">
              <a:buClr>
                <a:srgbClr val="000000"/>
              </a:buClr>
              <a:buFont typeface="Arial" panose="020B0604020202020204" pitchFamily="34" charset="0"/>
              <a:buChar char="•"/>
            </a:pPr>
            <a:r>
              <a:rPr lang="en-US" sz="2133" b="1" kern="0">
                <a:solidFill>
                  <a:srgbClr val="000000"/>
                </a:solidFill>
                <a:latin typeface="Arial"/>
                <a:cs typeface="Arial"/>
                <a:sym typeface="Arial"/>
              </a:rPr>
              <a:t>Telemedicine</a:t>
            </a:r>
          </a:p>
          <a:p>
            <a:pPr marL="380990" indent="-380990" defTabSz="1219170">
              <a:buClr>
                <a:srgbClr val="000000"/>
              </a:buClr>
              <a:buFont typeface="Arial" panose="020B0604020202020204" pitchFamily="34" charset="0"/>
              <a:buChar char="•"/>
            </a:pPr>
            <a:r>
              <a:rPr lang="en-US" sz="2133" b="1" kern="0" err="1">
                <a:solidFill>
                  <a:srgbClr val="000000"/>
                </a:solidFill>
                <a:latin typeface="Arial"/>
                <a:cs typeface="Arial"/>
                <a:sym typeface="Arial"/>
              </a:rPr>
              <a:t>Telemental</a:t>
            </a:r>
            <a:r>
              <a:rPr lang="en-US" sz="2133" b="1" kern="0">
                <a:solidFill>
                  <a:srgbClr val="000000"/>
                </a:solidFill>
                <a:latin typeface="Arial"/>
                <a:cs typeface="Arial"/>
                <a:sym typeface="Arial"/>
              </a:rPr>
              <a:t> health services</a:t>
            </a:r>
          </a:p>
          <a:p>
            <a:pPr marL="380990" indent="-380990" defTabSz="1219170">
              <a:buClr>
                <a:srgbClr val="000000"/>
              </a:buClr>
              <a:buFont typeface="Arial" panose="020B0604020202020204" pitchFamily="34" charset="0"/>
              <a:buChar char="•"/>
            </a:pPr>
            <a:endParaRPr lang="en-US" sz="2133" b="1" kern="0">
              <a:solidFill>
                <a:srgbClr val="000000"/>
              </a:solidFill>
              <a:latin typeface="Arial"/>
              <a:cs typeface="Arial"/>
              <a:sym typeface="Arial"/>
            </a:endParaRPr>
          </a:p>
        </p:txBody>
      </p:sp>
      <p:pic>
        <p:nvPicPr>
          <p:cNvPr id="19" name="Picture 18">
            <a:extLst>
              <a:ext uri="{FF2B5EF4-FFF2-40B4-BE49-F238E27FC236}">
                <a16:creationId xmlns:a16="http://schemas.microsoft.com/office/drawing/2014/main" id="{8E26C135-5D22-4BF6-B27F-DE5244FB3D71}"/>
              </a:ext>
            </a:extLst>
          </p:cNvPr>
          <p:cNvPicPr>
            <a:picLocks noChangeAspect="1"/>
          </p:cNvPicPr>
          <p:nvPr/>
        </p:nvPicPr>
        <p:blipFill>
          <a:blip r:embed="rId7"/>
          <a:stretch>
            <a:fillRect/>
          </a:stretch>
        </p:blipFill>
        <p:spPr>
          <a:xfrm>
            <a:off x="6180513" y="964988"/>
            <a:ext cx="4706680" cy="2935771"/>
          </a:xfrm>
          <a:prstGeom prst="rect">
            <a:avLst/>
          </a:prstGeom>
        </p:spPr>
      </p:pic>
      <p:sp>
        <p:nvSpPr>
          <p:cNvPr id="41" name="Arrow: Left 40">
            <a:extLst>
              <a:ext uri="{FF2B5EF4-FFF2-40B4-BE49-F238E27FC236}">
                <a16:creationId xmlns:a16="http://schemas.microsoft.com/office/drawing/2014/main" id="{84542068-6270-43A9-B291-8E852ABDFA5F}"/>
              </a:ext>
            </a:extLst>
          </p:cNvPr>
          <p:cNvSpPr/>
          <p:nvPr/>
        </p:nvSpPr>
        <p:spPr>
          <a:xfrm rot="5400000">
            <a:off x="6687380" y="4098273"/>
            <a:ext cx="632283" cy="35067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41735119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A28AA-6B43-4253-908C-E5FDF06700A6}"/>
              </a:ext>
            </a:extLst>
          </p:cNvPr>
          <p:cNvPicPr>
            <a:picLocks noChangeAspect="1"/>
          </p:cNvPicPr>
          <p:nvPr/>
        </p:nvPicPr>
        <p:blipFill>
          <a:blip r:embed="rId2"/>
          <a:stretch>
            <a:fillRect/>
          </a:stretch>
        </p:blipFill>
        <p:spPr>
          <a:xfrm>
            <a:off x="0" y="5982428"/>
            <a:ext cx="3076832" cy="745070"/>
          </a:xfrm>
          <a:prstGeom prst="rect">
            <a:avLst/>
          </a:prstGeom>
        </p:spPr>
      </p:pic>
      <p:pic>
        <p:nvPicPr>
          <p:cNvPr id="7" name="Picture 6">
            <a:extLst>
              <a:ext uri="{FF2B5EF4-FFF2-40B4-BE49-F238E27FC236}">
                <a16:creationId xmlns:a16="http://schemas.microsoft.com/office/drawing/2014/main" id="{EA28CF5C-1429-4BDE-886F-3DA150477016}"/>
              </a:ext>
            </a:extLst>
          </p:cNvPr>
          <p:cNvPicPr>
            <a:picLocks noChangeAspect="1"/>
          </p:cNvPicPr>
          <p:nvPr/>
        </p:nvPicPr>
        <p:blipFill>
          <a:blip r:embed="rId3"/>
          <a:stretch>
            <a:fillRect/>
          </a:stretch>
        </p:blipFill>
        <p:spPr>
          <a:xfrm>
            <a:off x="9613557" y="5982428"/>
            <a:ext cx="2298558" cy="576240"/>
          </a:xfrm>
          <a:prstGeom prst="rect">
            <a:avLst/>
          </a:prstGeom>
        </p:spPr>
      </p:pic>
      <p:sp>
        <p:nvSpPr>
          <p:cNvPr id="11" name="TextBox 10">
            <a:extLst>
              <a:ext uri="{FF2B5EF4-FFF2-40B4-BE49-F238E27FC236}">
                <a16:creationId xmlns:a16="http://schemas.microsoft.com/office/drawing/2014/main" id="{DD612FCD-CF76-409B-9323-ECC8E81B640F}"/>
              </a:ext>
            </a:extLst>
          </p:cNvPr>
          <p:cNvSpPr txBox="1"/>
          <p:nvPr/>
        </p:nvSpPr>
        <p:spPr>
          <a:xfrm>
            <a:off x="630195" y="1742301"/>
            <a:ext cx="4213653" cy="2862322"/>
          </a:xfrm>
          <a:prstGeom prst="rect">
            <a:avLst/>
          </a:prstGeom>
          <a:noFill/>
        </p:spPr>
        <p:txBody>
          <a:bodyPr wrap="square" rtlCol="0">
            <a:spAutoFit/>
          </a:bodyPr>
          <a:lstStyle/>
          <a:p>
            <a:r>
              <a:rPr lang="en-US" sz="3000" b="1"/>
              <a:t>Examples: Empirical support for the links between health behaviors, preventive screening and health outcomes</a:t>
            </a:r>
          </a:p>
        </p:txBody>
      </p:sp>
      <p:sp>
        <p:nvSpPr>
          <p:cNvPr id="12" name="TextBox 11">
            <a:extLst>
              <a:ext uri="{FF2B5EF4-FFF2-40B4-BE49-F238E27FC236}">
                <a16:creationId xmlns:a16="http://schemas.microsoft.com/office/drawing/2014/main" id="{DA0B5537-096D-42EC-AA99-29B40A206E10}"/>
              </a:ext>
            </a:extLst>
          </p:cNvPr>
          <p:cNvSpPr txBox="1"/>
          <p:nvPr/>
        </p:nvSpPr>
        <p:spPr>
          <a:xfrm>
            <a:off x="5955957" y="1742301"/>
            <a:ext cx="5956158" cy="2677656"/>
          </a:xfrm>
          <a:prstGeom prst="rect">
            <a:avLst/>
          </a:prstGeom>
          <a:noFill/>
        </p:spPr>
        <p:txBody>
          <a:bodyPr wrap="square" rtlCol="0">
            <a:spAutoFit/>
          </a:bodyPr>
          <a:lstStyle/>
          <a:p>
            <a:r>
              <a:rPr lang="en-US" sz="2400"/>
              <a:t>Adam T. Perzynski, PhD</a:t>
            </a:r>
          </a:p>
          <a:p>
            <a:r>
              <a:rPr lang="en-US" sz="2400"/>
              <a:t>Associate Professor of Medicine and Sociology</a:t>
            </a:r>
          </a:p>
          <a:p>
            <a:r>
              <a:rPr lang="en-US" sz="2400"/>
              <a:t>The MetroHealth System</a:t>
            </a:r>
          </a:p>
          <a:p>
            <a:r>
              <a:rPr lang="en-US" sz="2400"/>
              <a:t>Case Western Reserve University</a:t>
            </a:r>
          </a:p>
          <a:p>
            <a:r>
              <a:rPr lang="en-US" sz="2400"/>
              <a:t>@ATPerzynski</a:t>
            </a:r>
          </a:p>
          <a:p>
            <a:r>
              <a:rPr lang="en-US" sz="2400"/>
              <a:t>Adam.Perzynski@case.edu</a:t>
            </a:r>
          </a:p>
          <a:p>
            <a:endParaRPr lang="en-US" sz="2400"/>
          </a:p>
        </p:txBody>
      </p:sp>
      <p:sp>
        <p:nvSpPr>
          <p:cNvPr id="13" name="TextBox 12">
            <a:extLst>
              <a:ext uri="{FF2B5EF4-FFF2-40B4-BE49-F238E27FC236}">
                <a16:creationId xmlns:a16="http://schemas.microsoft.com/office/drawing/2014/main" id="{3E6F28FE-8165-44D3-B90D-65A9BB7A8710}"/>
              </a:ext>
            </a:extLst>
          </p:cNvPr>
          <p:cNvSpPr txBox="1"/>
          <p:nvPr/>
        </p:nvSpPr>
        <p:spPr>
          <a:xfrm>
            <a:off x="4967416" y="6039715"/>
            <a:ext cx="5956158" cy="461665"/>
          </a:xfrm>
          <a:prstGeom prst="rect">
            <a:avLst/>
          </a:prstGeom>
          <a:noFill/>
        </p:spPr>
        <p:txBody>
          <a:bodyPr wrap="square" rtlCol="0">
            <a:spAutoFit/>
          </a:bodyPr>
          <a:lstStyle/>
          <a:p>
            <a:r>
              <a:rPr lang="en-US" sz="2400"/>
              <a:t>Feb 28 2022</a:t>
            </a:r>
          </a:p>
        </p:txBody>
      </p:sp>
    </p:spTree>
    <p:extLst>
      <p:ext uri="{BB962C8B-B14F-4D97-AF65-F5344CB8AC3E}">
        <p14:creationId xmlns:p14="http://schemas.microsoft.com/office/powerpoint/2010/main" val="26358612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A28AA-6B43-4253-908C-E5FDF06700A6}"/>
              </a:ext>
            </a:extLst>
          </p:cNvPr>
          <p:cNvPicPr>
            <a:picLocks noChangeAspect="1"/>
          </p:cNvPicPr>
          <p:nvPr/>
        </p:nvPicPr>
        <p:blipFill>
          <a:blip r:embed="rId2"/>
          <a:stretch>
            <a:fillRect/>
          </a:stretch>
        </p:blipFill>
        <p:spPr>
          <a:xfrm>
            <a:off x="0" y="5982428"/>
            <a:ext cx="3076832" cy="745070"/>
          </a:xfrm>
          <a:prstGeom prst="rect">
            <a:avLst/>
          </a:prstGeom>
        </p:spPr>
      </p:pic>
      <p:pic>
        <p:nvPicPr>
          <p:cNvPr id="7" name="Picture 6">
            <a:extLst>
              <a:ext uri="{FF2B5EF4-FFF2-40B4-BE49-F238E27FC236}">
                <a16:creationId xmlns:a16="http://schemas.microsoft.com/office/drawing/2014/main" id="{EA28CF5C-1429-4BDE-886F-3DA150477016}"/>
              </a:ext>
            </a:extLst>
          </p:cNvPr>
          <p:cNvPicPr>
            <a:picLocks noChangeAspect="1"/>
          </p:cNvPicPr>
          <p:nvPr/>
        </p:nvPicPr>
        <p:blipFill>
          <a:blip r:embed="rId3"/>
          <a:stretch>
            <a:fillRect/>
          </a:stretch>
        </p:blipFill>
        <p:spPr>
          <a:xfrm>
            <a:off x="9613557" y="5982428"/>
            <a:ext cx="2298558" cy="576240"/>
          </a:xfrm>
          <a:prstGeom prst="rect">
            <a:avLst/>
          </a:prstGeom>
        </p:spPr>
      </p:pic>
      <p:sp>
        <p:nvSpPr>
          <p:cNvPr id="5" name="TextBox 4">
            <a:extLst>
              <a:ext uri="{FF2B5EF4-FFF2-40B4-BE49-F238E27FC236}">
                <a16:creationId xmlns:a16="http://schemas.microsoft.com/office/drawing/2014/main" id="{3E8AF1C4-33E5-4B8C-A99C-3B7ECC45C0CA}"/>
              </a:ext>
            </a:extLst>
          </p:cNvPr>
          <p:cNvSpPr txBox="1"/>
          <p:nvPr/>
        </p:nvSpPr>
        <p:spPr>
          <a:xfrm>
            <a:off x="741405" y="5285255"/>
            <a:ext cx="11059298" cy="523220"/>
          </a:xfrm>
          <a:prstGeom prst="rect">
            <a:avLst/>
          </a:prstGeom>
          <a:noFill/>
        </p:spPr>
        <p:txBody>
          <a:bodyPr wrap="square">
            <a:spAutoFit/>
          </a:bodyPr>
          <a:lstStyle/>
          <a:p>
            <a:r>
              <a:rPr lang="en-US" sz="1400" b="0" i="0">
                <a:solidFill>
                  <a:srgbClr val="222222"/>
                </a:solidFill>
                <a:effectLst/>
                <a:latin typeface="Arial" panose="020B0604020202020204" pitchFamily="34" charset="0"/>
              </a:rPr>
              <a:t>Perzynski AT, Roach MJ, Shick S, Callahan B, Gunzler D, </a:t>
            </a:r>
            <a:r>
              <a:rPr lang="en-US" sz="1400" b="0" i="0" err="1">
                <a:solidFill>
                  <a:srgbClr val="222222"/>
                </a:solidFill>
                <a:effectLst/>
                <a:latin typeface="Arial" panose="020B0604020202020204" pitchFamily="34" charset="0"/>
              </a:rPr>
              <a:t>Cebul</a:t>
            </a:r>
            <a:r>
              <a:rPr lang="en-US" sz="1400" b="0" i="0">
                <a:solidFill>
                  <a:srgbClr val="222222"/>
                </a:solidFill>
                <a:effectLst/>
                <a:latin typeface="Arial" panose="020B0604020202020204" pitchFamily="34" charset="0"/>
              </a:rPr>
              <a:t> R, </a:t>
            </a:r>
            <a:r>
              <a:rPr lang="en-US" sz="1400" b="0" i="0" err="1">
                <a:solidFill>
                  <a:srgbClr val="222222"/>
                </a:solidFill>
                <a:effectLst/>
                <a:latin typeface="Arial" panose="020B0604020202020204" pitchFamily="34" charset="0"/>
              </a:rPr>
              <a:t>Kaelber</a:t>
            </a:r>
            <a:r>
              <a:rPr lang="en-US" sz="1400" b="0" i="0">
                <a:solidFill>
                  <a:srgbClr val="222222"/>
                </a:solidFill>
                <a:effectLst/>
                <a:latin typeface="Arial" panose="020B0604020202020204" pitchFamily="34" charset="0"/>
              </a:rPr>
              <a:t> DC, </a:t>
            </a:r>
            <a:r>
              <a:rPr lang="en-US" sz="1400" b="0" i="0" err="1">
                <a:solidFill>
                  <a:srgbClr val="222222"/>
                </a:solidFill>
                <a:effectLst/>
                <a:latin typeface="Arial" panose="020B0604020202020204" pitchFamily="34" charset="0"/>
              </a:rPr>
              <a:t>Huml</a:t>
            </a:r>
            <a:r>
              <a:rPr lang="en-US" sz="1400" b="0" i="0">
                <a:solidFill>
                  <a:srgbClr val="222222"/>
                </a:solidFill>
                <a:effectLst/>
                <a:latin typeface="Arial" panose="020B0604020202020204" pitchFamily="34" charset="0"/>
              </a:rPr>
              <a:t> A, Thornton JD, </a:t>
            </a:r>
            <a:r>
              <a:rPr lang="en-US" sz="1400" b="0" i="0" err="1">
                <a:solidFill>
                  <a:srgbClr val="222222"/>
                </a:solidFill>
                <a:effectLst/>
                <a:latin typeface="Arial" panose="020B0604020202020204" pitchFamily="34" charset="0"/>
              </a:rPr>
              <a:t>Einstadter</a:t>
            </a:r>
            <a:r>
              <a:rPr lang="en-US" sz="1400" b="0" i="0">
                <a:solidFill>
                  <a:srgbClr val="222222"/>
                </a:solidFill>
                <a:effectLst/>
                <a:latin typeface="Arial" panose="020B0604020202020204" pitchFamily="34" charset="0"/>
              </a:rPr>
              <a:t> D. Patient portals and broadband internet inequality. Journal of the American Medical Informatics Association. 2017 Sep 1;24(5):927-32.</a:t>
            </a:r>
            <a:endParaRPr lang="en-US" sz="1400"/>
          </a:p>
        </p:txBody>
      </p:sp>
      <p:pic>
        <p:nvPicPr>
          <p:cNvPr id="6" name="Picture 5">
            <a:extLst>
              <a:ext uri="{FF2B5EF4-FFF2-40B4-BE49-F238E27FC236}">
                <a16:creationId xmlns:a16="http://schemas.microsoft.com/office/drawing/2014/main" id="{B05D923D-3F3A-4867-8343-B062588C7CFC}"/>
              </a:ext>
            </a:extLst>
          </p:cNvPr>
          <p:cNvPicPr>
            <a:picLocks noChangeAspect="1"/>
          </p:cNvPicPr>
          <p:nvPr/>
        </p:nvPicPr>
        <p:blipFill>
          <a:blip r:embed="rId4"/>
          <a:stretch>
            <a:fillRect/>
          </a:stretch>
        </p:blipFill>
        <p:spPr>
          <a:xfrm>
            <a:off x="0" y="569053"/>
            <a:ext cx="4893276" cy="4759636"/>
          </a:xfrm>
          <a:prstGeom prst="rect">
            <a:avLst/>
          </a:prstGeom>
        </p:spPr>
      </p:pic>
      <p:pic>
        <p:nvPicPr>
          <p:cNvPr id="9" name="Picture 8">
            <a:extLst>
              <a:ext uri="{FF2B5EF4-FFF2-40B4-BE49-F238E27FC236}">
                <a16:creationId xmlns:a16="http://schemas.microsoft.com/office/drawing/2014/main" id="{04F3890E-3C5B-4B71-B9E2-0D2610C16923}"/>
              </a:ext>
            </a:extLst>
          </p:cNvPr>
          <p:cNvPicPr>
            <a:picLocks noChangeAspect="1"/>
          </p:cNvPicPr>
          <p:nvPr/>
        </p:nvPicPr>
        <p:blipFill rotWithShape="1">
          <a:blip r:embed="rId5"/>
          <a:srcRect t="33784"/>
          <a:stretch/>
        </p:blipFill>
        <p:spPr>
          <a:xfrm>
            <a:off x="4646141" y="1462012"/>
            <a:ext cx="7545859" cy="2259325"/>
          </a:xfrm>
          <a:prstGeom prst="rect">
            <a:avLst/>
          </a:prstGeom>
        </p:spPr>
      </p:pic>
    </p:spTree>
    <p:extLst>
      <p:ext uri="{BB962C8B-B14F-4D97-AF65-F5344CB8AC3E}">
        <p14:creationId xmlns:p14="http://schemas.microsoft.com/office/powerpoint/2010/main" val="13058600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A28AA-6B43-4253-908C-E5FDF06700A6}"/>
              </a:ext>
            </a:extLst>
          </p:cNvPr>
          <p:cNvPicPr>
            <a:picLocks noChangeAspect="1"/>
          </p:cNvPicPr>
          <p:nvPr/>
        </p:nvPicPr>
        <p:blipFill>
          <a:blip r:embed="rId2"/>
          <a:stretch>
            <a:fillRect/>
          </a:stretch>
        </p:blipFill>
        <p:spPr>
          <a:xfrm>
            <a:off x="0" y="5982428"/>
            <a:ext cx="3076832" cy="745070"/>
          </a:xfrm>
          <a:prstGeom prst="rect">
            <a:avLst/>
          </a:prstGeom>
        </p:spPr>
      </p:pic>
      <p:pic>
        <p:nvPicPr>
          <p:cNvPr id="7" name="Picture 6">
            <a:extLst>
              <a:ext uri="{FF2B5EF4-FFF2-40B4-BE49-F238E27FC236}">
                <a16:creationId xmlns:a16="http://schemas.microsoft.com/office/drawing/2014/main" id="{EA28CF5C-1429-4BDE-886F-3DA150477016}"/>
              </a:ext>
            </a:extLst>
          </p:cNvPr>
          <p:cNvPicPr>
            <a:picLocks noChangeAspect="1"/>
          </p:cNvPicPr>
          <p:nvPr/>
        </p:nvPicPr>
        <p:blipFill>
          <a:blip r:embed="rId3"/>
          <a:stretch>
            <a:fillRect/>
          </a:stretch>
        </p:blipFill>
        <p:spPr>
          <a:xfrm>
            <a:off x="9613557" y="5982428"/>
            <a:ext cx="2298558" cy="576240"/>
          </a:xfrm>
          <a:prstGeom prst="rect">
            <a:avLst/>
          </a:prstGeom>
        </p:spPr>
      </p:pic>
      <p:sp>
        <p:nvSpPr>
          <p:cNvPr id="9" name="TextBox 8">
            <a:extLst>
              <a:ext uri="{FF2B5EF4-FFF2-40B4-BE49-F238E27FC236}">
                <a16:creationId xmlns:a16="http://schemas.microsoft.com/office/drawing/2014/main" id="{5D734CDF-BC16-4DFA-BEFC-94CC90174094}"/>
              </a:ext>
            </a:extLst>
          </p:cNvPr>
          <p:cNvSpPr txBox="1"/>
          <p:nvPr/>
        </p:nvSpPr>
        <p:spPr>
          <a:xfrm>
            <a:off x="1940011" y="5233921"/>
            <a:ext cx="8677531" cy="738664"/>
          </a:xfrm>
          <a:prstGeom prst="rect">
            <a:avLst/>
          </a:prstGeom>
          <a:noFill/>
        </p:spPr>
        <p:txBody>
          <a:bodyPr wrap="square">
            <a:spAutoFit/>
          </a:bodyPr>
          <a:lstStyle/>
          <a:p>
            <a:r>
              <a:rPr lang="en-US" sz="1400" b="0" i="0">
                <a:solidFill>
                  <a:srgbClr val="222222"/>
                </a:solidFill>
                <a:effectLst/>
                <a:latin typeface="Arial" panose="020B0604020202020204" pitchFamily="34" charset="0"/>
              </a:rPr>
              <a:t>Ruff JM, Berg KA, Gunzler DD, Dalton JE &amp; Perzynski AT (2021). A Population Disconnected from Health: Broadband Access, Neighborhood Disadvantage, Prevention and Disease. American Medical Informatics Association Clinical Informatics Conference. </a:t>
            </a:r>
            <a:endParaRPr lang="en-US" sz="1400"/>
          </a:p>
        </p:txBody>
      </p:sp>
      <p:pic>
        <p:nvPicPr>
          <p:cNvPr id="11" name="Picture 10">
            <a:extLst>
              <a:ext uri="{FF2B5EF4-FFF2-40B4-BE49-F238E27FC236}">
                <a16:creationId xmlns:a16="http://schemas.microsoft.com/office/drawing/2014/main" id="{02553F68-0687-4812-9283-8248E2BF837F}"/>
              </a:ext>
            </a:extLst>
          </p:cNvPr>
          <p:cNvPicPr>
            <a:picLocks noChangeAspect="1"/>
          </p:cNvPicPr>
          <p:nvPr/>
        </p:nvPicPr>
        <p:blipFill>
          <a:blip r:embed="rId4"/>
          <a:stretch>
            <a:fillRect/>
          </a:stretch>
        </p:blipFill>
        <p:spPr>
          <a:xfrm>
            <a:off x="1833253" y="374602"/>
            <a:ext cx="8418736" cy="4859319"/>
          </a:xfrm>
          <a:prstGeom prst="rect">
            <a:avLst/>
          </a:prstGeom>
        </p:spPr>
      </p:pic>
    </p:spTree>
    <p:extLst>
      <p:ext uri="{BB962C8B-B14F-4D97-AF65-F5344CB8AC3E}">
        <p14:creationId xmlns:p14="http://schemas.microsoft.com/office/powerpoint/2010/main" val="20900143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A28AA-6B43-4253-908C-E5FDF06700A6}"/>
              </a:ext>
            </a:extLst>
          </p:cNvPr>
          <p:cNvPicPr>
            <a:picLocks noChangeAspect="1"/>
          </p:cNvPicPr>
          <p:nvPr/>
        </p:nvPicPr>
        <p:blipFill>
          <a:blip r:embed="rId2"/>
          <a:stretch>
            <a:fillRect/>
          </a:stretch>
        </p:blipFill>
        <p:spPr>
          <a:xfrm>
            <a:off x="0" y="5982428"/>
            <a:ext cx="3076832" cy="745070"/>
          </a:xfrm>
          <a:prstGeom prst="rect">
            <a:avLst/>
          </a:prstGeom>
        </p:spPr>
      </p:pic>
      <p:pic>
        <p:nvPicPr>
          <p:cNvPr id="7" name="Picture 6">
            <a:extLst>
              <a:ext uri="{FF2B5EF4-FFF2-40B4-BE49-F238E27FC236}">
                <a16:creationId xmlns:a16="http://schemas.microsoft.com/office/drawing/2014/main" id="{EA28CF5C-1429-4BDE-886F-3DA150477016}"/>
              </a:ext>
            </a:extLst>
          </p:cNvPr>
          <p:cNvPicPr>
            <a:picLocks noChangeAspect="1"/>
          </p:cNvPicPr>
          <p:nvPr/>
        </p:nvPicPr>
        <p:blipFill>
          <a:blip r:embed="rId3"/>
          <a:stretch>
            <a:fillRect/>
          </a:stretch>
        </p:blipFill>
        <p:spPr>
          <a:xfrm>
            <a:off x="9613557" y="5982428"/>
            <a:ext cx="2298558" cy="576240"/>
          </a:xfrm>
          <a:prstGeom prst="rect">
            <a:avLst/>
          </a:prstGeom>
        </p:spPr>
      </p:pic>
      <p:sp>
        <p:nvSpPr>
          <p:cNvPr id="9" name="TextBox 8">
            <a:extLst>
              <a:ext uri="{FF2B5EF4-FFF2-40B4-BE49-F238E27FC236}">
                <a16:creationId xmlns:a16="http://schemas.microsoft.com/office/drawing/2014/main" id="{5D734CDF-BC16-4DFA-BEFC-94CC90174094}"/>
              </a:ext>
            </a:extLst>
          </p:cNvPr>
          <p:cNvSpPr txBox="1"/>
          <p:nvPr/>
        </p:nvSpPr>
        <p:spPr>
          <a:xfrm>
            <a:off x="1940011" y="5233921"/>
            <a:ext cx="8677531" cy="738664"/>
          </a:xfrm>
          <a:prstGeom prst="rect">
            <a:avLst/>
          </a:prstGeom>
          <a:noFill/>
        </p:spPr>
        <p:txBody>
          <a:bodyPr wrap="square">
            <a:spAutoFit/>
          </a:bodyPr>
          <a:lstStyle/>
          <a:p>
            <a:r>
              <a:rPr lang="en-US" sz="1400" b="0" i="0">
                <a:solidFill>
                  <a:srgbClr val="222222"/>
                </a:solidFill>
                <a:effectLst/>
                <a:latin typeface="Arial" panose="020B0604020202020204" pitchFamily="34" charset="0"/>
              </a:rPr>
              <a:t>Ruff JM, Berg KA, Gunzler DD, Dalton JE &amp; Perzynski AT (2021). A Population Disconnected from Health: Broadband Access, Neighborhood Disadvantage, Prevention and Disease. American Medical Informatics Association Clinical Informatics Conference. </a:t>
            </a:r>
            <a:endParaRPr lang="en-US" sz="1400"/>
          </a:p>
        </p:txBody>
      </p:sp>
      <p:pic>
        <p:nvPicPr>
          <p:cNvPr id="3" name="Picture 2">
            <a:extLst>
              <a:ext uri="{FF2B5EF4-FFF2-40B4-BE49-F238E27FC236}">
                <a16:creationId xmlns:a16="http://schemas.microsoft.com/office/drawing/2014/main" id="{359620CD-F5B5-4768-AF70-1B4C400B8912}"/>
              </a:ext>
            </a:extLst>
          </p:cNvPr>
          <p:cNvPicPr>
            <a:picLocks noChangeAspect="1"/>
          </p:cNvPicPr>
          <p:nvPr/>
        </p:nvPicPr>
        <p:blipFill>
          <a:blip r:embed="rId4"/>
          <a:stretch>
            <a:fillRect/>
          </a:stretch>
        </p:blipFill>
        <p:spPr>
          <a:xfrm>
            <a:off x="1757234" y="299332"/>
            <a:ext cx="8677531" cy="5027127"/>
          </a:xfrm>
          <a:prstGeom prst="rect">
            <a:avLst/>
          </a:prstGeom>
        </p:spPr>
      </p:pic>
    </p:spTree>
    <p:extLst>
      <p:ext uri="{BB962C8B-B14F-4D97-AF65-F5344CB8AC3E}">
        <p14:creationId xmlns:p14="http://schemas.microsoft.com/office/powerpoint/2010/main" val="26993137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F563C7-09A6-4291-811B-0EFF37C11093}"/>
              </a:ext>
            </a:extLst>
          </p:cNvPr>
          <p:cNvSpPr>
            <a:spLocks noGrp="1"/>
          </p:cNvSpPr>
          <p:nvPr>
            <p:ph type="ctrTitle"/>
          </p:nvPr>
        </p:nvSpPr>
        <p:spPr/>
        <p:txBody>
          <a:bodyPr/>
          <a:lstStyle/>
          <a:p>
            <a:r>
              <a:rPr lang="en-US" dirty="0"/>
              <a:t>AHRQ Social Determinants of Health (SDOH) Database</a:t>
            </a:r>
          </a:p>
        </p:txBody>
      </p:sp>
      <p:sp>
        <p:nvSpPr>
          <p:cNvPr id="10" name="Subtitle 9">
            <a:extLst>
              <a:ext uri="{FF2B5EF4-FFF2-40B4-BE49-F238E27FC236}">
                <a16:creationId xmlns:a16="http://schemas.microsoft.com/office/drawing/2014/main" id="{4EF9267A-61B2-4F17-81B4-0F7D60D5EF24}"/>
              </a:ext>
            </a:extLst>
          </p:cNvPr>
          <p:cNvSpPr>
            <a:spLocks noGrp="1"/>
          </p:cNvSpPr>
          <p:nvPr>
            <p:ph type="subTitle" idx="1"/>
          </p:nvPr>
        </p:nvSpPr>
        <p:spPr/>
        <p:txBody>
          <a:bodyPr/>
          <a:lstStyle/>
          <a:p>
            <a:r>
              <a:rPr lang="en-US" dirty="0"/>
              <a:t>Patricia Keenan</a:t>
            </a:r>
          </a:p>
        </p:txBody>
      </p:sp>
      <p:sp>
        <p:nvSpPr>
          <p:cNvPr id="5" name="Footer Placeholder 4">
            <a:extLst>
              <a:ext uri="{FF2B5EF4-FFF2-40B4-BE49-F238E27FC236}">
                <a16:creationId xmlns:a16="http://schemas.microsoft.com/office/drawing/2014/main" id="{F0ABF9D6-7217-4AD5-983C-8A8BC2A1DCA2}"/>
              </a:ext>
            </a:extLst>
          </p:cNvPr>
          <p:cNvSpPr>
            <a:spLocks noGrp="1"/>
          </p:cNvSpPr>
          <p:nvPr>
            <p:ph type="ftr" sz="quarter" idx="11"/>
          </p:nvPr>
        </p:nvSpPr>
        <p:spPr/>
        <p:txBody>
          <a:bodyPr/>
          <a:lstStyle/>
          <a:p>
            <a:r>
              <a:rPr lang="en-US"/>
              <a:t>AHRQ internal use only. Not for distribution.</a:t>
            </a:r>
          </a:p>
        </p:txBody>
      </p:sp>
      <p:sp>
        <p:nvSpPr>
          <p:cNvPr id="6" name="Slide Number Placeholder 5">
            <a:extLst>
              <a:ext uri="{FF2B5EF4-FFF2-40B4-BE49-F238E27FC236}">
                <a16:creationId xmlns:a16="http://schemas.microsoft.com/office/drawing/2014/main" id="{1981270D-C83E-4EC4-A519-359974440EF8}"/>
              </a:ext>
            </a:extLst>
          </p:cNvPr>
          <p:cNvSpPr>
            <a:spLocks noGrp="1"/>
          </p:cNvSpPr>
          <p:nvPr>
            <p:ph type="sldNum" sz="quarter" idx="12"/>
          </p:nvPr>
        </p:nvSpPr>
        <p:spPr/>
        <p:txBody>
          <a:bodyPr/>
          <a:lstStyle/>
          <a:p>
            <a:fld id="{FBB4C657-53BA-4C64-8161-364EC652DC57}" type="slidenum">
              <a:rPr lang="en-US" smtClean="0"/>
              <a:pPr/>
              <a:t>125</a:t>
            </a:fld>
            <a:endParaRPr lang="en-US"/>
          </a:p>
        </p:txBody>
      </p:sp>
    </p:spTree>
    <p:extLst>
      <p:ext uri="{BB962C8B-B14F-4D97-AF65-F5344CB8AC3E}">
        <p14:creationId xmlns:p14="http://schemas.microsoft.com/office/powerpoint/2010/main" val="891010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518C9C-9076-42D8-8512-FCEC041D00A5}"/>
              </a:ext>
            </a:extLst>
          </p:cNvPr>
          <p:cNvSpPr>
            <a:spLocks noGrp="1"/>
          </p:cNvSpPr>
          <p:nvPr>
            <p:ph sz="half" idx="1"/>
          </p:nvPr>
        </p:nvSpPr>
        <p:spPr>
          <a:xfrm>
            <a:off x="1676401" y="1629218"/>
            <a:ext cx="4791989" cy="4038600"/>
          </a:xfrm>
        </p:spPr>
        <p:txBody>
          <a:bodyPr>
            <a:noAutofit/>
          </a:bodyPr>
          <a:lstStyle/>
          <a:p>
            <a:pPr>
              <a:spcAft>
                <a:spcPts val="450"/>
              </a:spcAft>
            </a:pPr>
            <a:r>
              <a:rPr lang="en-US" sz="1800"/>
              <a:t>“One stop” standardized community level SDOH data from multiple public sources</a:t>
            </a:r>
          </a:p>
          <a:p>
            <a:r>
              <a:rPr lang="en-US" sz="1800"/>
              <a:t>Uses </a:t>
            </a:r>
          </a:p>
          <a:p>
            <a:pPr lvl="1">
              <a:buFont typeface="Calibri" panose="020F0502020204030204" pitchFamily="34" charset="0"/>
              <a:buChar char="−"/>
            </a:pPr>
            <a:r>
              <a:rPr lang="en-US" sz="1800"/>
              <a:t>Analyze community-level variations</a:t>
            </a:r>
          </a:p>
          <a:p>
            <a:pPr lvl="1">
              <a:spcAft>
                <a:spcPts val="450"/>
              </a:spcAft>
              <a:buFont typeface="Calibri" panose="020F0502020204030204" pitchFamily="34" charset="0"/>
              <a:buChar char="−"/>
            </a:pPr>
            <a:r>
              <a:rPr lang="en-US" sz="1800"/>
              <a:t>Inform efforts to improve health, equity</a:t>
            </a:r>
          </a:p>
          <a:p>
            <a:pPr>
              <a:spcAft>
                <a:spcPts val="450"/>
              </a:spcAft>
            </a:pPr>
            <a:r>
              <a:rPr lang="en-US" sz="1800"/>
              <a:t>Initial database (2020)</a:t>
            </a:r>
          </a:p>
          <a:p>
            <a:pPr lvl="1">
              <a:buFont typeface="Calibri" panose="020F0502020204030204" pitchFamily="34" charset="0"/>
              <a:buChar char="−"/>
            </a:pPr>
            <a:r>
              <a:rPr lang="en-US" sz="1800"/>
              <a:t>County level (2009-2018)</a:t>
            </a:r>
          </a:p>
          <a:p>
            <a:pPr lvl="1">
              <a:spcAft>
                <a:spcPts val="450"/>
              </a:spcAft>
              <a:buFont typeface="Calibri" panose="020F0502020204030204" pitchFamily="34" charset="0"/>
              <a:buChar char="−"/>
            </a:pPr>
            <a:r>
              <a:rPr lang="en-US" sz="1800"/>
              <a:t>Zip code tabulation area (2011-2018)</a:t>
            </a:r>
          </a:p>
          <a:p>
            <a:pPr>
              <a:spcAft>
                <a:spcPts val="450"/>
              </a:spcAft>
            </a:pPr>
            <a:r>
              <a:rPr lang="en-US" sz="1800"/>
              <a:t>Database update (Spring 2022)</a:t>
            </a:r>
          </a:p>
          <a:p>
            <a:pPr lvl="1">
              <a:spcAft>
                <a:spcPts val="450"/>
              </a:spcAft>
              <a:buFont typeface="Calibri" panose="020F0502020204030204" pitchFamily="34" charset="0"/>
              <a:buChar char="−"/>
            </a:pPr>
            <a:r>
              <a:rPr lang="en-US" sz="1800"/>
              <a:t>Adds census tract-level data; additional data years; new data sources and variables</a:t>
            </a:r>
          </a:p>
          <a:p>
            <a:endParaRPr lang="en-US" sz="1800"/>
          </a:p>
        </p:txBody>
      </p:sp>
      <p:sp>
        <p:nvSpPr>
          <p:cNvPr id="4" name="Content Placeholder 3">
            <a:extLst>
              <a:ext uri="{FF2B5EF4-FFF2-40B4-BE49-F238E27FC236}">
                <a16:creationId xmlns:a16="http://schemas.microsoft.com/office/drawing/2014/main" id="{B6368946-B985-4E6F-9958-2DB6BB6519EC}"/>
              </a:ext>
            </a:extLst>
          </p:cNvPr>
          <p:cNvSpPr>
            <a:spLocks noGrp="1"/>
          </p:cNvSpPr>
          <p:nvPr>
            <p:ph sz="half" idx="2"/>
          </p:nvPr>
        </p:nvSpPr>
        <p:spPr>
          <a:xfrm>
            <a:off x="6634010" y="2057400"/>
            <a:ext cx="3655295" cy="3182236"/>
          </a:xfrm>
          <a:solidFill>
            <a:schemeClr val="accent5">
              <a:lumMod val="20000"/>
              <a:lumOff val="80000"/>
            </a:schemeClr>
          </a:solidFill>
        </p:spPr>
        <p:txBody>
          <a:bodyPr>
            <a:normAutofit fontScale="62500" lnSpcReduction="20000"/>
          </a:bodyPr>
          <a:lstStyle/>
          <a:p>
            <a:pPr marL="0" indent="0">
              <a:buNone/>
            </a:pPr>
            <a:r>
              <a:rPr lang="en-US" sz="2200">
                <a:solidFill>
                  <a:srgbClr val="002060"/>
                </a:solidFill>
                <a:cs typeface="Calibri" panose="020F0502020204030204" pitchFamily="34" charset="0"/>
              </a:rPr>
              <a:t>Percent of Households with any Broadband Internet Access, Including Cellular</a:t>
            </a:r>
          </a:p>
          <a:p>
            <a:pPr marL="0" indent="0">
              <a:buNone/>
            </a:pPr>
            <a:endParaRPr lang="en-US"/>
          </a:p>
          <a:p>
            <a:pPr marL="0" indent="0">
              <a:buNone/>
            </a:pPr>
            <a:endParaRPr lang="en-US"/>
          </a:p>
          <a:p>
            <a:pPr marL="0" indent="0">
              <a:buNone/>
            </a:pPr>
            <a:endParaRPr lang="en-US"/>
          </a:p>
          <a:p>
            <a:pPr marL="0" indent="0">
              <a:buNone/>
            </a:pPr>
            <a:endParaRPr lang="en-US"/>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975"/>
          </a:p>
          <a:p>
            <a:pPr marL="0" indent="0">
              <a:spcBef>
                <a:spcPts val="0"/>
              </a:spcBef>
              <a:buNone/>
            </a:pPr>
            <a:endParaRPr lang="en-US" sz="1600"/>
          </a:p>
          <a:p>
            <a:pPr marL="0" indent="0">
              <a:spcBef>
                <a:spcPts val="0"/>
              </a:spcBef>
              <a:buNone/>
            </a:pPr>
            <a:r>
              <a:rPr lang="en-US" sz="1600"/>
              <a:t>Source: </a:t>
            </a:r>
            <a:r>
              <a:rPr lang="en-US" sz="1600" u="sng">
                <a:solidFill>
                  <a:srgbClr val="205493"/>
                </a:solidFill>
                <a:latin typeface="Source Sans Pro" panose="020B0503030403020204" pitchFamily="34" charset="0"/>
                <a:hlinkClick r:id="rId2"/>
              </a:rPr>
              <a:t>Poverty and Access to Internet, by County</a:t>
            </a:r>
            <a:r>
              <a:rPr lang="en-US" sz="1600"/>
              <a:t>. </a:t>
            </a:r>
            <a:r>
              <a:rPr lang="en-US" sz="1600">
                <a:hlinkClick r:id="rId3"/>
              </a:rPr>
              <a:t>AHRQ SDOH Database </a:t>
            </a:r>
            <a:r>
              <a:rPr lang="en-US" sz="1600"/>
              <a:t>(Beta version), from American Community Survey 5-year files, 2014-2018. Darker shading is higher.</a:t>
            </a:r>
          </a:p>
        </p:txBody>
      </p:sp>
      <p:sp>
        <p:nvSpPr>
          <p:cNvPr id="5" name="Title 1">
            <a:extLst>
              <a:ext uri="{FF2B5EF4-FFF2-40B4-BE49-F238E27FC236}">
                <a16:creationId xmlns:a16="http://schemas.microsoft.com/office/drawing/2014/main" id="{B0996F93-2A1B-466F-B553-26B1ED4711B0}"/>
              </a:ext>
            </a:extLst>
          </p:cNvPr>
          <p:cNvSpPr>
            <a:spLocks noGrp="1"/>
          </p:cNvSpPr>
          <p:nvPr>
            <p:ph type="title"/>
          </p:nvPr>
        </p:nvSpPr>
        <p:spPr>
          <a:xfrm>
            <a:off x="2895600" y="343375"/>
            <a:ext cx="7772400" cy="994172"/>
          </a:xfrm>
        </p:spPr>
        <p:txBody>
          <a:bodyPr>
            <a:normAutofit fontScale="90000"/>
          </a:bodyPr>
          <a:lstStyle/>
          <a:p>
            <a:r>
              <a:rPr lang="en-US" sz="3000" dirty="0">
                <a:latin typeface="+mn-lt"/>
              </a:rPr>
              <a:t>AHRQ Social Determinants of Health (SDOH) Database</a:t>
            </a:r>
          </a:p>
        </p:txBody>
      </p:sp>
      <p:pic>
        <p:nvPicPr>
          <p:cNvPr id="8" name="Picture 2" descr="Screenshot of the interactive map visualization on Poverty and Access to Internet, by County">
            <a:hlinkClick r:id="rId2"/>
            <a:extLst>
              <a:ext uri="{FF2B5EF4-FFF2-40B4-BE49-F238E27FC236}">
                <a16:creationId xmlns:a16="http://schemas.microsoft.com/office/drawing/2014/main" id="{6788FB59-4684-475A-B805-CCCCE05F2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428" y="2514601"/>
            <a:ext cx="3476456" cy="2062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B3E314-4A61-4DE5-A255-775E7EC49F49}"/>
              </a:ext>
            </a:extLst>
          </p:cNvPr>
          <p:cNvSpPr txBox="1"/>
          <p:nvPr/>
        </p:nvSpPr>
        <p:spPr>
          <a:xfrm>
            <a:off x="1828800" y="6145293"/>
            <a:ext cx="6214606" cy="369332"/>
          </a:xfrm>
          <a:prstGeom prst="rect">
            <a:avLst/>
          </a:prstGeom>
          <a:noFill/>
        </p:spPr>
        <p:txBody>
          <a:bodyPr wrap="square">
            <a:spAutoFit/>
          </a:bodyPr>
          <a:lstStyle/>
          <a:p>
            <a:r>
              <a:rPr lang="en-US">
                <a:solidFill>
                  <a:prstClr val="black"/>
                </a:solidFill>
                <a:latin typeface="Arial"/>
                <a:hlinkClick r:id="rId3"/>
              </a:rPr>
              <a:t>https://www.ahrq.gov/sdoh/data-analytics/sdoh-data.html</a:t>
            </a:r>
            <a:endParaRPr lang="en-US">
              <a:solidFill>
                <a:prstClr val="black"/>
              </a:solidFill>
              <a:latin typeface="Arial"/>
            </a:endParaRPr>
          </a:p>
        </p:txBody>
      </p:sp>
    </p:spTree>
    <p:extLst>
      <p:ext uri="{BB962C8B-B14F-4D97-AF65-F5344CB8AC3E}">
        <p14:creationId xmlns:p14="http://schemas.microsoft.com/office/powerpoint/2010/main" val="7989826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54AB-E537-4A4D-982C-1D4CC459CCC7}"/>
              </a:ext>
            </a:extLst>
          </p:cNvPr>
          <p:cNvSpPr>
            <a:spLocks noGrp="1"/>
          </p:cNvSpPr>
          <p:nvPr>
            <p:ph type="title"/>
          </p:nvPr>
        </p:nvSpPr>
        <p:spPr>
          <a:xfrm>
            <a:off x="838200" y="1339624"/>
            <a:ext cx="10515600" cy="2852737"/>
          </a:xfrm>
        </p:spPr>
        <p:txBody>
          <a:bodyPr/>
          <a:lstStyle/>
          <a:p>
            <a:r>
              <a:rPr lang="en-US" b="1"/>
              <a:t>C2H Task Force Closing Remarks</a:t>
            </a:r>
          </a:p>
        </p:txBody>
      </p:sp>
    </p:spTree>
    <p:extLst>
      <p:ext uri="{BB962C8B-B14F-4D97-AF65-F5344CB8AC3E}">
        <p14:creationId xmlns:p14="http://schemas.microsoft.com/office/powerpoint/2010/main" val="26613228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93D3-704D-4785-A291-7F78311C5A64}"/>
              </a:ext>
            </a:extLst>
          </p:cNvPr>
          <p:cNvSpPr>
            <a:spLocks noGrp="1"/>
          </p:cNvSpPr>
          <p:nvPr>
            <p:ph type="title"/>
          </p:nvPr>
        </p:nvSpPr>
        <p:spPr>
          <a:xfrm>
            <a:off x="566057" y="365125"/>
            <a:ext cx="10787743" cy="1325563"/>
          </a:xfrm>
        </p:spPr>
        <p:txBody>
          <a:bodyPr/>
          <a:lstStyle/>
          <a:p>
            <a:r>
              <a:rPr lang="en-US" b="1"/>
              <a:t>Connect with the Connect2Health</a:t>
            </a:r>
            <a:r>
              <a:rPr lang="en-US" b="1" baseline="30000"/>
              <a:t>FCC</a:t>
            </a:r>
            <a:r>
              <a:rPr lang="en-US" b="1"/>
              <a:t> Task Force</a:t>
            </a:r>
          </a:p>
        </p:txBody>
      </p:sp>
      <p:sp>
        <p:nvSpPr>
          <p:cNvPr id="3" name="Content Placeholder 2">
            <a:extLst>
              <a:ext uri="{FF2B5EF4-FFF2-40B4-BE49-F238E27FC236}">
                <a16:creationId xmlns:a16="http://schemas.microsoft.com/office/drawing/2014/main" id="{4895749B-9984-4519-B112-C7E14965AA42}"/>
              </a:ext>
            </a:extLst>
          </p:cNvPr>
          <p:cNvSpPr>
            <a:spLocks noGrp="1"/>
          </p:cNvSpPr>
          <p:nvPr>
            <p:ph idx="1"/>
          </p:nvPr>
        </p:nvSpPr>
        <p:spPr/>
        <p:txBody>
          <a:bodyPr/>
          <a:lstStyle/>
          <a:p>
            <a:r>
              <a:rPr lang="en-US" b="1"/>
              <a:t>Website: </a:t>
            </a:r>
            <a:r>
              <a:rPr lang="en-US">
                <a:hlinkClick r:id="rId2"/>
              </a:rPr>
              <a:t>https://www.fcc.gov/health</a:t>
            </a:r>
            <a:endParaRPr lang="en-US"/>
          </a:p>
          <a:p>
            <a:r>
              <a:rPr lang="en-US" b="1"/>
              <a:t>E-mail: </a:t>
            </a:r>
            <a:r>
              <a:rPr lang="en-US">
                <a:hlinkClick r:id="rId3"/>
              </a:rPr>
              <a:t>connect2health@fcc.gov</a:t>
            </a:r>
            <a:r>
              <a:rPr lang="en-US"/>
              <a:t> </a:t>
            </a:r>
          </a:p>
          <a:p>
            <a:r>
              <a:rPr lang="en-US" b="1"/>
              <a:t>Twitter: </a:t>
            </a:r>
            <a:r>
              <a:rPr lang="en-US"/>
              <a:t>#C2HFCC</a:t>
            </a:r>
          </a:p>
          <a:p>
            <a:r>
              <a:rPr lang="en-US" b="1"/>
              <a:t>Schedule a Meeting: </a:t>
            </a:r>
            <a:r>
              <a:rPr lang="en-US">
                <a:hlinkClick r:id="rId4"/>
              </a:rPr>
              <a:t>engageC2H@fcc.gov</a:t>
            </a:r>
            <a:r>
              <a:rPr lang="en-US"/>
              <a:t> </a:t>
            </a:r>
          </a:p>
          <a:p>
            <a:endParaRPr lang="en-US"/>
          </a:p>
        </p:txBody>
      </p:sp>
    </p:spTree>
    <p:extLst>
      <p:ext uri="{BB962C8B-B14F-4D97-AF65-F5344CB8AC3E}">
        <p14:creationId xmlns:p14="http://schemas.microsoft.com/office/powerpoint/2010/main" val="264090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9AF38-EDA5-4500-9047-1426982B2564}"/>
              </a:ext>
            </a:extLst>
          </p:cNvPr>
          <p:cNvSpPr>
            <a:spLocks noGrp="1"/>
          </p:cNvSpPr>
          <p:nvPr>
            <p:ph type="title"/>
          </p:nvPr>
        </p:nvSpPr>
        <p:spPr/>
        <p:txBody>
          <a:bodyPr>
            <a:normAutofit/>
          </a:bodyPr>
          <a:lstStyle/>
          <a:p>
            <a:r>
              <a:rPr lang="en-US" sz="2800" b="1"/>
              <a:t>TYPES OF RELATIONSHIPS - BROADBAND CONNECTIVITY AND HEALTH</a:t>
            </a:r>
          </a:p>
        </p:txBody>
      </p:sp>
      <p:sp>
        <p:nvSpPr>
          <p:cNvPr id="3" name="Content Placeholder 2">
            <a:extLst>
              <a:ext uri="{FF2B5EF4-FFF2-40B4-BE49-F238E27FC236}">
                <a16:creationId xmlns:a16="http://schemas.microsoft.com/office/drawing/2014/main" id="{B5FDEE91-5A9C-432A-ACC9-1EC84A4DF7E7}"/>
              </a:ext>
            </a:extLst>
          </p:cNvPr>
          <p:cNvSpPr>
            <a:spLocks noGrp="1"/>
          </p:cNvSpPr>
          <p:nvPr>
            <p:ph idx="1"/>
          </p:nvPr>
        </p:nvSpPr>
        <p:spPr>
          <a:xfrm>
            <a:off x="838200" y="1825625"/>
            <a:ext cx="10515600" cy="4351338"/>
          </a:xfrm>
        </p:spPr>
        <p:txBody>
          <a:bodyPr>
            <a:normAutofit/>
          </a:bodyPr>
          <a:lstStyle/>
          <a:p>
            <a:pPr marL="514350" indent="-514350">
              <a:buFont typeface="+mj-lt"/>
              <a:buAutoNum type="arabicPeriod"/>
            </a:pPr>
            <a:r>
              <a:rPr lang="en-US"/>
              <a:t>Broadband connectivity as a </a:t>
            </a:r>
            <a:r>
              <a:rPr lang="en-US" b="1">
                <a:solidFill>
                  <a:schemeClr val="accent1"/>
                </a:solidFill>
              </a:rPr>
              <a:t>tool or resource </a:t>
            </a:r>
            <a:r>
              <a:rPr lang="en-US"/>
              <a:t>that can be leveraged in the implementation of a broadband-enabled health solution</a:t>
            </a:r>
          </a:p>
          <a:p>
            <a:pPr marL="514350" indent="-514350">
              <a:buFont typeface="+mj-lt"/>
              <a:buAutoNum type="arabicPeriod"/>
            </a:pPr>
            <a:endParaRPr lang="en-US"/>
          </a:p>
          <a:p>
            <a:pPr marL="514350" indent="-514350">
              <a:buFont typeface="+mj-lt"/>
              <a:buAutoNum type="arabicPeriod"/>
            </a:pPr>
            <a:r>
              <a:rPr lang="en-US"/>
              <a:t>Broadband connectivity as a </a:t>
            </a:r>
            <a:r>
              <a:rPr lang="en-US" b="1">
                <a:solidFill>
                  <a:schemeClr val="accent1"/>
                </a:solidFill>
              </a:rPr>
              <a:t>social determinant of health</a:t>
            </a:r>
            <a:r>
              <a:rPr lang="en-US"/>
              <a:t>, exerting an independent influence on health</a:t>
            </a:r>
          </a:p>
          <a:p>
            <a:pPr marL="514350" indent="-514350">
              <a:buFont typeface="+mj-lt"/>
              <a:buAutoNum type="arabicPeriod"/>
            </a:pPr>
            <a:endParaRPr lang="en-US"/>
          </a:p>
          <a:p>
            <a:pPr marL="514350" indent="-514350">
              <a:buFont typeface="+mj-lt"/>
              <a:buAutoNum type="arabicPeriod"/>
            </a:pPr>
            <a:r>
              <a:rPr lang="en-US"/>
              <a:t>Broadband connectivity as a </a:t>
            </a:r>
            <a:r>
              <a:rPr lang="en-US" b="1" u="sng">
                <a:solidFill>
                  <a:schemeClr val="accent1"/>
                </a:solidFill>
              </a:rPr>
              <a:t>super</a:t>
            </a:r>
            <a:r>
              <a:rPr lang="en-US" b="1">
                <a:solidFill>
                  <a:schemeClr val="accent1"/>
                </a:solidFill>
              </a:rPr>
              <a:t> determinant of health</a:t>
            </a:r>
            <a:r>
              <a:rPr lang="en-US"/>
              <a:t>, mediating the relationships that exist between the established social determinants and health </a:t>
            </a:r>
          </a:p>
        </p:txBody>
      </p:sp>
    </p:spTree>
    <p:extLst>
      <p:ext uri="{BB962C8B-B14F-4D97-AF65-F5344CB8AC3E}">
        <p14:creationId xmlns:p14="http://schemas.microsoft.com/office/powerpoint/2010/main" val="4236426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9247-0EA7-46F2-9ABA-B3975A72FCD2}"/>
              </a:ext>
            </a:extLst>
          </p:cNvPr>
          <p:cNvSpPr>
            <a:spLocks noGrp="1"/>
          </p:cNvSpPr>
          <p:nvPr>
            <p:ph type="title"/>
          </p:nvPr>
        </p:nvSpPr>
        <p:spPr/>
        <p:txBody>
          <a:bodyPr>
            <a:normAutofit/>
          </a:bodyPr>
          <a:lstStyle/>
          <a:p>
            <a:r>
              <a:rPr lang="en-US" sz="2800" b="1"/>
              <a:t>FRAMEWORK FOR IDENTIFYING NEED - BROADBAND CONNECTIVITY AND HEALTH</a:t>
            </a:r>
          </a:p>
        </p:txBody>
      </p:sp>
      <p:pic>
        <p:nvPicPr>
          <p:cNvPr id="5" name="Content Placeholder 4" descr="Diagram, timeline&#10;&#10;Description automatically generated with medium confidence">
            <a:extLst>
              <a:ext uri="{FF2B5EF4-FFF2-40B4-BE49-F238E27FC236}">
                <a16:creationId xmlns:a16="http://schemas.microsoft.com/office/drawing/2014/main" id="{9F13F544-82B3-48DF-B8F5-97E4ECE3666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57" t="12816" r="3077" b="22577"/>
          <a:stretch/>
        </p:blipFill>
        <p:spPr>
          <a:xfrm>
            <a:off x="3552216" y="1656341"/>
            <a:ext cx="5087567" cy="4836534"/>
          </a:xfrm>
        </p:spPr>
      </p:pic>
    </p:spTree>
    <p:extLst>
      <p:ext uri="{BB962C8B-B14F-4D97-AF65-F5344CB8AC3E}">
        <p14:creationId xmlns:p14="http://schemas.microsoft.com/office/powerpoint/2010/main" val="33861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0BA23DC2-E757-4BD2-8E13-84B72B7F5B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38" t="7298" r="3059" b="8390"/>
          <a:stretch/>
        </p:blipFill>
        <p:spPr>
          <a:xfrm>
            <a:off x="1118681" y="455729"/>
            <a:ext cx="7208196" cy="6319231"/>
          </a:xfrm>
        </p:spPr>
      </p:pic>
      <p:sp>
        <p:nvSpPr>
          <p:cNvPr id="6" name="Title 1">
            <a:extLst>
              <a:ext uri="{FF2B5EF4-FFF2-40B4-BE49-F238E27FC236}">
                <a16:creationId xmlns:a16="http://schemas.microsoft.com/office/drawing/2014/main" id="{80BFC899-CC78-4742-BF5F-37ADE6AB82E1}"/>
              </a:ext>
            </a:extLst>
          </p:cNvPr>
          <p:cNvSpPr>
            <a:spLocks noGrp="1"/>
          </p:cNvSpPr>
          <p:nvPr>
            <p:ph type="title"/>
          </p:nvPr>
        </p:nvSpPr>
        <p:spPr>
          <a:xfrm>
            <a:off x="8521430" y="512624"/>
            <a:ext cx="3250660" cy="4771079"/>
          </a:xfrm>
        </p:spPr>
        <p:txBody>
          <a:bodyPr>
            <a:normAutofit/>
          </a:bodyPr>
          <a:lstStyle/>
          <a:p>
            <a:r>
              <a:rPr lang="en-US" sz="2800" b="1"/>
              <a:t>BROADBAND ACCESS AND OPIOID MORTALITY</a:t>
            </a:r>
          </a:p>
        </p:txBody>
      </p:sp>
    </p:spTree>
    <p:extLst>
      <p:ext uri="{BB962C8B-B14F-4D97-AF65-F5344CB8AC3E}">
        <p14:creationId xmlns:p14="http://schemas.microsoft.com/office/powerpoint/2010/main" val="3778785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D0737D2-4DA8-40EB-B14E-A8146FB319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924" y="767754"/>
            <a:ext cx="8657854" cy="5623218"/>
          </a:xfrm>
        </p:spPr>
      </p:pic>
      <p:sp>
        <p:nvSpPr>
          <p:cNvPr id="6" name="Title 1">
            <a:extLst>
              <a:ext uri="{FF2B5EF4-FFF2-40B4-BE49-F238E27FC236}">
                <a16:creationId xmlns:a16="http://schemas.microsoft.com/office/drawing/2014/main" id="{39F46E3A-27BE-476E-9AB0-CE4413721B63}"/>
              </a:ext>
            </a:extLst>
          </p:cNvPr>
          <p:cNvSpPr>
            <a:spLocks noGrp="1"/>
          </p:cNvSpPr>
          <p:nvPr>
            <p:ph type="title"/>
          </p:nvPr>
        </p:nvSpPr>
        <p:spPr>
          <a:xfrm>
            <a:off x="9017777" y="512624"/>
            <a:ext cx="3073704" cy="5236423"/>
          </a:xfrm>
        </p:spPr>
        <p:txBody>
          <a:bodyPr>
            <a:normAutofit/>
          </a:bodyPr>
          <a:lstStyle/>
          <a:p>
            <a:r>
              <a:rPr lang="en-US" sz="2800" b="1"/>
              <a:t>MAPPING BROADBAND HEALTH IN AMERICA</a:t>
            </a:r>
          </a:p>
        </p:txBody>
      </p:sp>
    </p:spTree>
    <p:extLst>
      <p:ext uri="{BB962C8B-B14F-4D97-AF65-F5344CB8AC3E}">
        <p14:creationId xmlns:p14="http://schemas.microsoft.com/office/powerpoint/2010/main" val="264495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9D6D-C7DA-F54D-ABD7-32C15C3AA16C}"/>
              </a:ext>
            </a:extLst>
          </p:cNvPr>
          <p:cNvSpPr>
            <a:spLocks noGrp="1"/>
          </p:cNvSpPr>
          <p:nvPr>
            <p:ph type="ctrTitle"/>
          </p:nvPr>
        </p:nvSpPr>
        <p:spPr>
          <a:xfrm>
            <a:off x="1468916" y="2113204"/>
            <a:ext cx="9319529" cy="3487436"/>
          </a:xfrm>
        </p:spPr>
        <p:txBody>
          <a:bodyPr>
            <a:noAutofit/>
          </a:bodyPr>
          <a:lstStyle/>
          <a:p>
            <a:pPr algn="ctr"/>
            <a:br>
              <a:rPr lang="en-US" sz="5000" b="0"/>
            </a:br>
            <a:br>
              <a:rPr lang="en-US" sz="5000" b="0"/>
            </a:br>
            <a:r>
              <a:rPr lang="en-US" sz="4500"/>
              <a:t>Healthy People 2030</a:t>
            </a:r>
            <a:br>
              <a:rPr lang="en-US" sz="4500"/>
            </a:br>
            <a:r>
              <a:rPr lang="en-US" sz="4500"/>
              <a:t>Social Determinants of Health</a:t>
            </a:r>
            <a:br>
              <a:rPr lang="en-US" sz="667"/>
            </a:br>
            <a:br>
              <a:rPr lang="en-US" sz="667"/>
            </a:br>
            <a:br>
              <a:rPr lang="en-US" sz="2333"/>
            </a:br>
            <a:br>
              <a:rPr lang="en-US" sz="667"/>
            </a:br>
            <a:r>
              <a:rPr lang="en-US" sz="2667"/>
              <a:t>Carter</a:t>
            </a:r>
            <a:r>
              <a:rPr lang="en-US" sz="667"/>
              <a:t>  </a:t>
            </a:r>
            <a:r>
              <a:rPr lang="en-US" sz="2667"/>
              <a:t>Blakey</a:t>
            </a:r>
            <a:br>
              <a:rPr lang="en-US" sz="2667"/>
            </a:br>
            <a:r>
              <a:rPr lang="en-US" sz="2333"/>
              <a:t>Deputy Director, ODPHP</a:t>
            </a:r>
            <a:br>
              <a:rPr lang="en-US" sz="2333"/>
            </a:br>
            <a:endParaRPr lang="en-US" sz="2333" b="0" i="1">
              <a:solidFill>
                <a:schemeClr val="tx1"/>
              </a:solidFill>
            </a:endParaRPr>
          </a:p>
        </p:txBody>
      </p:sp>
    </p:spTree>
    <p:extLst>
      <p:ext uri="{BB962C8B-B14F-4D97-AF65-F5344CB8AC3E}">
        <p14:creationId xmlns:p14="http://schemas.microsoft.com/office/powerpoint/2010/main" val="3306104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24323"/>
            <a:ext cx="10515600" cy="618836"/>
          </a:xfrm>
        </p:spPr>
        <p:txBody>
          <a:bodyPr/>
          <a:lstStyle/>
          <a:p>
            <a:r>
              <a:rPr lang="en-US"/>
              <a:t>What is Healthy People?</a:t>
            </a:r>
          </a:p>
        </p:txBody>
      </p:sp>
      <p:sp>
        <p:nvSpPr>
          <p:cNvPr id="5" name="Content Placeholder 4"/>
          <p:cNvSpPr>
            <a:spLocks noGrp="1"/>
          </p:cNvSpPr>
          <p:nvPr>
            <p:ph idx="1"/>
          </p:nvPr>
        </p:nvSpPr>
        <p:spPr>
          <a:xfrm>
            <a:off x="282959" y="1161906"/>
            <a:ext cx="6321478" cy="4870594"/>
          </a:xfrm>
        </p:spPr>
        <p:txBody>
          <a:bodyPr/>
          <a:lstStyle/>
          <a:p>
            <a:pPr>
              <a:spcBef>
                <a:spcPts val="2000"/>
              </a:spcBef>
            </a:pPr>
            <a:r>
              <a:rPr lang="en-US" sz="2000">
                <a:ea typeface="ＭＳ Ｐゴシック" pitchFamily="34" charset="-128"/>
              </a:rPr>
              <a:t>Provides a strategic framework for a </a:t>
            </a:r>
            <a:r>
              <a:rPr lang="en-US" sz="2000" b="1">
                <a:ea typeface="ＭＳ Ｐゴシック" pitchFamily="34" charset="-128"/>
              </a:rPr>
              <a:t>national prevention agenda </a:t>
            </a:r>
            <a:r>
              <a:rPr lang="en-US" sz="2000">
                <a:ea typeface="ＭＳ Ｐゴシック" pitchFamily="34" charset="-128"/>
              </a:rPr>
              <a:t>that communicates a vision for improving health and achieving health equity. </a:t>
            </a:r>
          </a:p>
          <a:p>
            <a:pPr>
              <a:spcBef>
                <a:spcPts val="2000"/>
              </a:spcBef>
            </a:pPr>
            <a:r>
              <a:rPr lang="en-US" sz="2000">
                <a:ea typeface="ＭＳ Ｐゴシック" pitchFamily="34" charset="-128"/>
              </a:rPr>
              <a:t>Identifies science-based</a:t>
            </a:r>
            <a:r>
              <a:rPr lang="en-US" sz="2000" i="1">
                <a:ea typeface="ＭＳ Ｐゴシック" pitchFamily="34" charset="-128"/>
              </a:rPr>
              <a:t>, </a:t>
            </a:r>
            <a:r>
              <a:rPr lang="en-US" sz="2000" b="1">
                <a:ea typeface="ＭＳ Ｐゴシック" pitchFamily="34" charset="-128"/>
              </a:rPr>
              <a:t>measurable objectives with targets </a:t>
            </a:r>
            <a:r>
              <a:rPr lang="en-US" sz="2000">
                <a:ea typeface="ＭＳ Ｐゴシック" pitchFamily="34" charset="-128"/>
              </a:rPr>
              <a:t>to be achieved by the end of the decade.</a:t>
            </a:r>
          </a:p>
          <a:p>
            <a:pPr>
              <a:spcBef>
                <a:spcPts val="2000"/>
              </a:spcBef>
            </a:pPr>
            <a:r>
              <a:rPr lang="en-US" sz="2000">
                <a:ea typeface="ＭＳ Ｐゴシック" pitchFamily="34" charset="-128"/>
              </a:rPr>
              <a:t>Requires tracking of </a:t>
            </a:r>
            <a:r>
              <a:rPr lang="en-US" sz="2000" b="1">
                <a:ea typeface="ＭＳ Ｐゴシック" pitchFamily="34" charset="-128"/>
              </a:rPr>
              <a:t>data-driven outcomes</a:t>
            </a:r>
            <a:r>
              <a:rPr lang="en-US" sz="2000" i="1">
                <a:ea typeface="ＭＳ Ｐゴシック" pitchFamily="34" charset="-128"/>
              </a:rPr>
              <a:t> </a:t>
            </a:r>
            <a:r>
              <a:rPr lang="en-US" sz="2000">
                <a:ea typeface="ＭＳ Ｐゴシック" pitchFamily="34" charset="-128"/>
              </a:rPr>
              <a:t>to monitor progress and to motivate, guide, and focus action.</a:t>
            </a:r>
          </a:p>
          <a:p>
            <a:pPr>
              <a:spcBef>
                <a:spcPts val="2000"/>
              </a:spcBef>
            </a:pPr>
            <a:r>
              <a:rPr lang="en-US" sz="2000">
                <a:ea typeface="ＭＳ Ｐゴシック" pitchFamily="34" charset="-128"/>
              </a:rPr>
              <a:t>Offers model for international, state, and local </a:t>
            </a:r>
            <a:r>
              <a:rPr lang="en-US" sz="2000" b="1">
                <a:ea typeface="ＭＳ Ｐゴシック" pitchFamily="34" charset="-128"/>
              </a:rPr>
              <a:t>program planning</a:t>
            </a:r>
            <a:r>
              <a:rPr lang="en-US" sz="2000">
                <a:ea typeface="ＭＳ Ｐゴシック" pitchFamily="34" charset="-128"/>
              </a:rPr>
              <a:t>.</a:t>
            </a:r>
            <a:endParaRPr lang="en-US" sz="667">
              <a:ea typeface="ＭＳ Ｐゴシック" pitchFamily="34" charset="-128"/>
            </a:endParaRPr>
          </a:p>
          <a:p>
            <a:endParaRPr lang="en-US" sz="667"/>
          </a:p>
          <a:p>
            <a:r>
              <a:rPr lang="en-US" sz="2000"/>
              <a:t>Represents </a:t>
            </a:r>
            <a:r>
              <a:rPr lang="en-US" sz="2000" b="1"/>
              <a:t>collective input </a:t>
            </a:r>
            <a:r>
              <a:rPr lang="en-US" sz="2000"/>
              <a:t>from federal, state, local, public, private stakeholders.</a:t>
            </a:r>
          </a:p>
        </p:txBody>
      </p:sp>
      <p:graphicFrame>
        <p:nvGraphicFramePr>
          <p:cNvPr id="6" name="Object 2" descr="Logo for Healthy People 1990."/>
          <p:cNvGraphicFramePr>
            <a:graphicFrameLocks noChangeAspect="1"/>
          </p:cNvGraphicFramePr>
          <p:nvPr/>
        </p:nvGraphicFramePr>
        <p:xfrm>
          <a:off x="6981878" y="2206849"/>
          <a:ext cx="1277950" cy="1914147"/>
        </p:xfrm>
        <a:graphic>
          <a:graphicData uri="http://schemas.openxmlformats.org/presentationml/2006/ole">
            <mc:AlternateContent xmlns:mc="http://schemas.openxmlformats.org/markup-compatibility/2006">
              <mc:Choice xmlns:v="urn:schemas-microsoft-com:vml" Requires="v">
                <p:oleObj name="Bitmap Image" r:id="rId3" imgW="1552792" imgH="2305372" progId="PBrush">
                  <p:embed/>
                </p:oleObj>
              </mc:Choice>
              <mc:Fallback>
                <p:oleObj name="Bitmap Image" r:id="rId3" imgW="1552792" imgH="2305372" progId="PBrush">
                  <p:embed/>
                  <p:pic>
                    <p:nvPicPr>
                      <p:cNvPr id="6" name="Object 2" descr="Logo for Healthy People 19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1878" y="2206849"/>
                        <a:ext cx="1277950" cy="1914147"/>
                      </a:xfrm>
                      <a:prstGeom prst="rect">
                        <a:avLst/>
                      </a:prstGeom>
                      <a:noFill/>
                      <a:ln w="3175">
                        <a:solidFill>
                          <a:srgbClr val="FF0000"/>
                        </a:solidFill>
                      </a:ln>
                      <a:effectLst/>
                    </p:spPr>
                  </p:pic>
                </p:oleObj>
              </mc:Fallback>
            </mc:AlternateContent>
          </a:graphicData>
        </a:graphic>
      </p:graphicFrame>
      <p:pic>
        <p:nvPicPr>
          <p:cNvPr id="7" name="Picture 6" descr="Logo for Healthy People 2000."/>
          <p:cNvPicPr>
            <a:picLocks noChangeAspect="1" noChangeArrowheads="1"/>
          </p:cNvPicPr>
          <p:nvPr/>
        </p:nvPicPr>
        <p:blipFill>
          <a:blip r:embed="rId5" cstate="print"/>
          <a:srcRect/>
          <a:stretch>
            <a:fillRect/>
          </a:stretch>
        </p:blipFill>
        <p:spPr bwMode="auto">
          <a:xfrm>
            <a:off x="9239096" y="2348354"/>
            <a:ext cx="1603257" cy="1631138"/>
          </a:xfrm>
          <a:prstGeom prst="rect">
            <a:avLst/>
          </a:prstGeom>
          <a:noFill/>
          <a:ln w="9525">
            <a:noFill/>
            <a:miter lim="800000"/>
            <a:headEnd/>
            <a:tailEnd/>
          </a:ln>
        </p:spPr>
      </p:pic>
      <p:pic>
        <p:nvPicPr>
          <p:cNvPr id="8" name="Picture 7" descr="Logo for Healthy People 2010."/>
          <p:cNvPicPr>
            <a:picLocks noChangeAspect="1" noChangeArrowheads="1"/>
          </p:cNvPicPr>
          <p:nvPr/>
        </p:nvPicPr>
        <p:blipFill>
          <a:blip r:embed="rId6" cstate="print"/>
          <a:srcRect/>
          <a:stretch>
            <a:fillRect/>
          </a:stretch>
        </p:blipFill>
        <p:spPr bwMode="auto">
          <a:xfrm>
            <a:off x="7009798" y="4443840"/>
            <a:ext cx="1250030" cy="1268458"/>
          </a:xfrm>
          <a:prstGeom prst="rect">
            <a:avLst/>
          </a:prstGeom>
          <a:noFill/>
          <a:ln w="19050">
            <a:solidFill>
              <a:schemeClr val="bg1"/>
            </a:solidFill>
            <a:miter lim="800000"/>
            <a:headEnd/>
            <a:tailEnd/>
          </a:ln>
        </p:spPr>
      </p:pic>
      <p:pic>
        <p:nvPicPr>
          <p:cNvPr id="9" name="Picture 43" descr="HP2020_logo"/>
          <p:cNvPicPr>
            <a:picLocks noChangeArrowheads="1"/>
          </p:cNvPicPr>
          <p:nvPr/>
        </p:nvPicPr>
        <p:blipFill>
          <a:blip r:embed="rId7" cstate="print"/>
          <a:srcRect/>
          <a:stretch>
            <a:fillRect/>
          </a:stretch>
        </p:blipFill>
        <p:spPr bwMode="auto">
          <a:xfrm>
            <a:off x="9070550" y="4416987"/>
            <a:ext cx="1940351" cy="941167"/>
          </a:xfrm>
          <a:prstGeom prst="rect">
            <a:avLst/>
          </a:prstGeom>
          <a:noFill/>
          <a:ln w="9525">
            <a:noFill/>
            <a:miter lim="800000"/>
            <a:headEnd/>
            <a:tailEnd/>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3262" y="916351"/>
            <a:ext cx="3962410" cy="675618"/>
          </a:xfrm>
          <a:prstGeom prst="rect">
            <a:avLst/>
          </a:prstGeom>
          <a:solidFill>
            <a:srgbClr val="FFFF00"/>
          </a:solidFill>
          <a:ln w="57150">
            <a:solidFill>
              <a:schemeClr val="accent4"/>
            </a:solidFill>
          </a:ln>
        </p:spPr>
      </p:pic>
    </p:spTree>
    <p:extLst>
      <p:ext uri="{BB962C8B-B14F-4D97-AF65-F5344CB8AC3E}">
        <p14:creationId xmlns:p14="http://schemas.microsoft.com/office/powerpoint/2010/main" val="764033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0255" y="1976831"/>
            <a:ext cx="1349829" cy="348343"/>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graphicFrame>
        <p:nvGraphicFramePr>
          <p:cNvPr id="2094" name="Group 46"/>
          <p:cNvGraphicFramePr>
            <a:graphicFrameLocks noGrp="1"/>
          </p:cNvGraphicFramePr>
          <p:nvPr/>
        </p:nvGraphicFramePr>
        <p:xfrm>
          <a:off x="391886" y="1158241"/>
          <a:ext cx="11452345" cy="4484913"/>
        </p:xfrm>
        <a:graphic>
          <a:graphicData uri="http://schemas.openxmlformats.org/drawingml/2006/table">
            <a:tbl>
              <a:tblPr>
                <a:tableStyleId>{2A488322-F2BA-4B5B-9748-0D474271808F}</a:tableStyleId>
              </a:tblPr>
              <a:tblGrid>
                <a:gridCol w="1100698">
                  <a:extLst>
                    <a:ext uri="{9D8B030D-6E8A-4147-A177-3AD203B41FA5}">
                      <a16:colId xmlns:a16="http://schemas.microsoft.com/office/drawing/2014/main" val="20000"/>
                    </a:ext>
                  </a:extLst>
                </a:gridCol>
                <a:gridCol w="1446910">
                  <a:extLst>
                    <a:ext uri="{9D8B030D-6E8A-4147-A177-3AD203B41FA5}">
                      <a16:colId xmlns:a16="http://schemas.microsoft.com/office/drawing/2014/main" val="20001"/>
                    </a:ext>
                  </a:extLst>
                </a:gridCol>
                <a:gridCol w="1446909">
                  <a:extLst>
                    <a:ext uri="{9D8B030D-6E8A-4147-A177-3AD203B41FA5}">
                      <a16:colId xmlns:a16="http://schemas.microsoft.com/office/drawing/2014/main" val="20002"/>
                    </a:ext>
                  </a:extLst>
                </a:gridCol>
                <a:gridCol w="1332217">
                  <a:extLst>
                    <a:ext uri="{9D8B030D-6E8A-4147-A177-3AD203B41FA5}">
                      <a16:colId xmlns:a16="http://schemas.microsoft.com/office/drawing/2014/main" val="20003"/>
                    </a:ext>
                  </a:extLst>
                </a:gridCol>
                <a:gridCol w="2770303">
                  <a:extLst>
                    <a:ext uri="{9D8B030D-6E8A-4147-A177-3AD203B41FA5}">
                      <a16:colId xmlns:a16="http://schemas.microsoft.com/office/drawing/2014/main" val="20004"/>
                    </a:ext>
                  </a:extLst>
                </a:gridCol>
                <a:gridCol w="3355308">
                  <a:extLst>
                    <a:ext uri="{9D8B030D-6E8A-4147-A177-3AD203B41FA5}">
                      <a16:colId xmlns:a16="http://schemas.microsoft.com/office/drawing/2014/main" val="3041178334"/>
                    </a:ext>
                  </a:extLst>
                </a:gridCol>
              </a:tblGrid>
              <a:tr h="365759">
                <a:tc>
                  <a:txBody>
                    <a:bodyPr/>
                    <a:lstStyle/>
                    <a:p>
                      <a:pPr marL="0" marR="0" lvl="0" indent="0" algn="l" defTabSz="914400" rtl="0" eaLnBrk="0" fontAlgn="base" latinLnBrk="0" hangingPunct="0">
                        <a:lnSpc>
                          <a:spcPct val="90000"/>
                        </a:lnSpc>
                        <a:spcBef>
                          <a:spcPct val="0"/>
                        </a:spcBef>
                        <a:spcAft>
                          <a:spcPct val="0"/>
                        </a:spcAft>
                        <a:buClr>
                          <a:schemeClr val="tx1"/>
                        </a:buClr>
                        <a:buSzTx/>
                        <a:buFont typeface="Georgia" pitchFamily="84" charset="0"/>
                        <a:buNone/>
                        <a:tabLst/>
                      </a:pPr>
                      <a:r>
                        <a:rPr kumimoji="0" lang="en-US" sz="11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Target Year</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sz="14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1990</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sz="14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2000</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sz="1400" b="1"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2010</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sz="14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2020</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ctr" defTabSz="914400" rtl="0" eaLnBrk="0" fontAlgn="base" latinLnBrk="0" hangingPunct="0">
                        <a:lnSpc>
                          <a:spcPct val="90000"/>
                        </a:lnSpc>
                        <a:spcBef>
                          <a:spcPct val="0"/>
                        </a:spcBef>
                        <a:spcAft>
                          <a:spcPct val="0"/>
                        </a:spcAft>
                        <a:buClrTx/>
                        <a:buSzTx/>
                        <a:buFont typeface="Arial" panose="020B0604020202020204" pitchFamily="34" charset="0"/>
                        <a:buNone/>
                        <a:tabLst/>
                      </a:pPr>
                      <a:r>
                        <a:rPr kumimoji="0" lang="en-US" sz="14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2030</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449455"/>
                  </a:ext>
                </a:extLst>
              </a:tr>
              <a:tr h="3570514">
                <a:tc>
                  <a:txBody>
                    <a:bodyPr/>
                    <a:lstStyle/>
                    <a:p>
                      <a:pPr marL="0" marR="0" lvl="0" indent="0" algn="l" defTabSz="914400" rtl="0" eaLnBrk="0" fontAlgn="base" latinLnBrk="0" hangingPunct="0">
                        <a:lnSpc>
                          <a:spcPct val="90000"/>
                        </a:lnSpc>
                        <a:spcBef>
                          <a:spcPct val="0"/>
                        </a:spcBef>
                        <a:spcAft>
                          <a:spcPct val="0"/>
                        </a:spcAft>
                        <a:buClr>
                          <a:schemeClr val="tx1"/>
                        </a:buClr>
                        <a:buSzTx/>
                        <a:buFont typeface="Georgia" pitchFamily="84" charset="0"/>
                        <a:buNone/>
                        <a:tabLst/>
                      </a:pPr>
                      <a:r>
                        <a:rPr kumimoji="0" lang="en-US" sz="11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Overarching </a:t>
                      </a:r>
                    </a:p>
                    <a:p>
                      <a:pPr marL="0" marR="0" lvl="0" indent="0" algn="l" defTabSz="914400" rtl="0" eaLnBrk="0" fontAlgn="base" latinLnBrk="0" hangingPunct="0">
                        <a:lnSpc>
                          <a:spcPct val="90000"/>
                        </a:lnSpc>
                        <a:spcBef>
                          <a:spcPct val="0"/>
                        </a:spcBef>
                        <a:spcAft>
                          <a:spcPct val="0"/>
                        </a:spcAft>
                        <a:buClr>
                          <a:schemeClr val="tx1"/>
                        </a:buClr>
                        <a:buSzTx/>
                        <a:buFont typeface="Georgia" pitchFamily="84" charset="0"/>
                        <a:buNone/>
                        <a:tabLst/>
                      </a:pPr>
                      <a:r>
                        <a:rPr kumimoji="0" lang="en-US" sz="11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Goals</a:t>
                      </a:r>
                      <a:endParaRPr kumimoji="0" lang="en-US" sz="11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Decrease mortality: infants–adults</a:t>
                      </a:r>
                    </a:p>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endParaRPr kumimoji="0" lang="en-US" sz="11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Increase independence among older adults</a:t>
                      </a: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Increase span of healthy life</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cap="none" normalizeH="0" baseline="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Reduce health disparities</a:t>
                      </a:r>
                    </a:p>
                    <a:p>
                      <a:pPr marL="0" marR="0" lvl="0" indent="0" algn="l" defTabSz="914400" rtl="0" eaLnBrk="0" fontAlgn="base" latinLnBrk="0" hangingPunct="0">
                        <a:lnSpc>
                          <a:spcPct val="90000"/>
                        </a:lnSpc>
                        <a:spcBef>
                          <a:spcPct val="0"/>
                        </a:spcBef>
                        <a:spcAft>
                          <a:spcPct val="0"/>
                        </a:spcAft>
                        <a:buClrTx/>
                        <a:buSzTx/>
                        <a:buFont typeface="Arial" panose="020B0604020202020204" pitchFamily="34" charset="0"/>
                        <a:buNone/>
                        <a:tabLst/>
                      </a:pPr>
                      <a:endPar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Achieve access to preventive services for all</a:t>
                      </a: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Increase quality and years of healthy life</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kern="1200" cap="none" normalizeH="0" baseline="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Eliminate health disparities</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Attain high-quality, longer lives free of preventable disease</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kern="1200" cap="none" normalizeH="0" baseline="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Achieve health equity; eliminate disparities</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u="none" strike="noStrike" kern="1200"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1" u="none" strike="noStrike" cap="none" normalizeH="0" baseline="0">
                          <a:ln>
                            <a:noFill/>
                          </a:ln>
                          <a:solidFill>
                            <a:srgbClr val="339933"/>
                          </a:solidFill>
                          <a:effectLst/>
                          <a:latin typeface="Verdana" panose="020B0604030504040204" pitchFamily="34" charset="0"/>
                          <a:ea typeface="Verdana" panose="020B0604030504040204" pitchFamily="34" charset="0"/>
                          <a:cs typeface="Verdana" panose="020B0604030504040204" pitchFamily="34" charset="0"/>
                        </a:rPr>
                        <a:t>Create social and physical environments that promote good health</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Promote quality of life, healthy development, healthy behaviors across life stages</a:t>
                      </a: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Attain healthy, thriving lives and well-being, free of preventable disease, disability, injury and premature death.</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i="0" u="none" strike="noStrike" cap="none" normalizeH="0" baseline="0">
                          <a:ln>
                            <a:noFill/>
                          </a:ln>
                          <a:solidFill>
                            <a:srgbClr val="C00000"/>
                          </a:solidFill>
                          <a:effectLst/>
                          <a:latin typeface="Verdana" panose="020B0604030504040204" pitchFamily="34" charset="0"/>
                          <a:ea typeface="Verdana" panose="020B0604030504040204" pitchFamily="34" charset="0"/>
                          <a:cs typeface="Verdana" panose="020B0604030504040204" pitchFamily="34" charset="0"/>
                        </a:rPr>
                        <a:t>Eliminate health disparities, achieve health equity, and attain health literacy to improve the health and well-being of all.</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1" i="0" u="none" strike="noStrike" cap="none" normalizeH="0" baseline="0">
                          <a:ln>
                            <a:noFill/>
                          </a:ln>
                          <a:solidFill>
                            <a:srgbClr val="339933"/>
                          </a:solidFill>
                          <a:effectLst/>
                          <a:latin typeface="Verdana" panose="020B0604030504040204" pitchFamily="34" charset="0"/>
                          <a:ea typeface="Verdana" panose="020B0604030504040204" pitchFamily="34" charset="0"/>
                          <a:cs typeface="Verdana" panose="020B0604030504040204" pitchFamily="34" charset="0"/>
                        </a:rPr>
                        <a:t>Create social, physical, and economic environments that promote attaining full potential for health and well-being for all.</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Promote healthy development, healthy behaviors and well-being across all life stages. </a:t>
                      </a: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endPar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914400" rtl="0" eaLnBrk="0" fontAlgn="base" latinLnBrk="0" hangingPunct="0">
                        <a:lnSpc>
                          <a:spcPct val="90000"/>
                        </a:lnSpc>
                        <a:spcBef>
                          <a:spcPct val="0"/>
                        </a:spcBef>
                        <a:spcAft>
                          <a:spcPct val="0"/>
                        </a:spcAft>
                        <a:buClrTx/>
                        <a:buSzTx/>
                        <a:buFont typeface="Arial" panose="020B0604020202020204" pitchFamily="34" charset="0"/>
                        <a:buChar char="•"/>
                        <a:tabLst/>
                      </a:pPr>
                      <a:r>
                        <a:rPr kumimoji="0" lang="en-US" sz="1100" b="0"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Engage leadership, key constituents, and the public across multiple sectors to take action and design policies that improve the health and well-being of all.</a:t>
                      </a:r>
                    </a:p>
                  </a:txBody>
                  <a:tcPr marL="45720" marR="45720" horzOverflow="overflow">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p>
                      <a:pPr marL="0" marR="0" lvl="0" indent="0" algn="l" defTabSz="914400" rtl="0" eaLnBrk="0" fontAlgn="base" latinLnBrk="0" hangingPunct="0">
                        <a:lnSpc>
                          <a:spcPct val="100000"/>
                        </a:lnSpc>
                        <a:spcBef>
                          <a:spcPct val="0"/>
                        </a:spcBef>
                        <a:spcAft>
                          <a:spcPct val="0"/>
                        </a:spcAft>
                        <a:buClr>
                          <a:srgbClr val="A04DA3"/>
                        </a:buClr>
                        <a:buSzTx/>
                        <a:buFont typeface="Georgia" pitchFamily="84" charset="0"/>
                        <a:buNone/>
                        <a:tabLst/>
                      </a:pPr>
                      <a:r>
                        <a:rPr kumimoji="0" lang="en-US" sz="11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Objectives</a:t>
                      </a:r>
                      <a:br>
                        <a:rPr kumimoji="0" lang="en-US" sz="11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br>
                      <a:endParaRPr kumimoji="0" lang="en-US" sz="11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horzOverflow="overflow">
                    <a:lnT w="9525" cap="flat" cmpd="sng" algn="ctr">
                      <a:solidFill>
                        <a:schemeClr val="tx1"/>
                      </a:solidFill>
                      <a:prstDash val="solid"/>
                      <a:round/>
                      <a:headEnd type="none" w="med" len="med"/>
                      <a:tailEnd type="none" w="med" len="med"/>
                    </a:lnT>
                  </a:tcPr>
                </a:tc>
                <a:tc>
                  <a:txBody>
                    <a:bodyPr/>
                    <a:lstStyle/>
                    <a:p>
                      <a:pPr marL="457200" marR="0" lvl="1" indent="0" algn="l" defTabSz="914400" rtl="0" eaLnBrk="0" fontAlgn="base" latinLnBrk="0" hangingPunct="0">
                        <a:lnSpc>
                          <a:spcPct val="100000"/>
                        </a:lnSpc>
                        <a:spcBef>
                          <a:spcPct val="0"/>
                        </a:spcBef>
                        <a:spcAft>
                          <a:spcPct val="0"/>
                        </a:spcAft>
                        <a:buClr>
                          <a:srgbClr val="A04DA3"/>
                        </a:buClr>
                        <a:buSzTx/>
                        <a:buFont typeface="Georgia" pitchFamily="84" charset="0"/>
                        <a:buNone/>
                        <a:tabLst/>
                      </a:pPr>
                      <a:r>
                        <a:rPr kumimoji="0" lang="en-US" sz="16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226</a:t>
                      </a:r>
                      <a:endParaRPr kumimoji="0" lang="en-US" sz="1600" b="1" i="0" u="none" strike="noStrike" cap="none" normalizeH="0" baseline="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horzOverflow="overflow">
                    <a:lnT w="9525" cap="flat" cmpd="sng" algn="ctr">
                      <a:solidFill>
                        <a:schemeClr val="tx1"/>
                      </a:solidFill>
                      <a:prstDash val="solid"/>
                      <a:round/>
                      <a:headEnd type="none" w="med" len="med"/>
                      <a:tailEnd type="none" w="med" len="med"/>
                    </a:lnT>
                  </a:tcPr>
                </a:tc>
                <a:tc>
                  <a:txBody>
                    <a:bodyPr/>
                    <a:lstStyle/>
                    <a:p>
                      <a:pPr marL="457200" marR="0" lvl="1" indent="0" algn="l" defTabSz="914400" rtl="0" eaLnBrk="0" fontAlgn="base" latinLnBrk="0" hangingPunct="0">
                        <a:lnSpc>
                          <a:spcPct val="100000"/>
                        </a:lnSpc>
                        <a:spcBef>
                          <a:spcPct val="0"/>
                        </a:spcBef>
                        <a:spcAft>
                          <a:spcPct val="0"/>
                        </a:spcAft>
                        <a:buClr>
                          <a:srgbClr val="A04DA3"/>
                        </a:buClr>
                        <a:buSzTx/>
                        <a:buFont typeface="Georgia" pitchFamily="84" charset="0"/>
                        <a:buNone/>
                        <a:tabLst/>
                      </a:pPr>
                      <a:r>
                        <a:rPr kumimoji="0" lang="en-US" sz="16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319</a:t>
                      </a:r>
                      <a:endParaRPr kumimoji="0" lang="en-US" sz="1600" b="1" i="0" u="none" strike="noStrike" cap="none" normalizeH="0" baseline="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horzOverflow="overflow">
                    <a:lnT w="9525" cap="flat" cmpd="sng" algn="ctr">
                      <a:solidFill>
                        <a:schemeClr val="tx1"/>
                      </a:solidFill>
                      <a:prstDash val="solid"/>
                      <a:round/>
                      <a:headEnd type="none" w="med" len="med"/>
                      <a:tailEnd type="none" w="med" len="med"/>
                    </a:lnT>
                  </a:tcPr>
                </a:tc>
                <a:tc>
                  <a:txBody>
                    <a:bodyPr/>
                    <a:lstStyle/>
                    <a:p>
                      <a:pPr marL="18" marR="0" lvl="0" indent="0" algn="l" defTabSz="914400" rtl="0" eaLnBrk="0" fontAlgn="base" latinLnBrk="0" hangingPunct="0">
                        <a:lnSpc>
                          <a:spcPct val="100000"/>
                        </a:lnSpc>
                        <a:spcBef>
                          <a:spcPct val="0"/>
                        </a:spcBef>
                        <a:spcAft>
                          <a:spcPct val="0"/>
                        </a:spcAft>
                        <a:buClr>
                          <a:srgbClr val="A04DA3"/>
                        </a:buClr>
                        <a:buSzTx/>
                        <a:buFont typeface="Georgia" pitchFamily="84" charset="0"/>
                        <a:buNone/>
                        <a:tabLst/>
                      </a:pPr>
                      <a:r>
                        <a:rPr kumimoji="0" lang="en-US" sz="16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~1,000</a:t>
                      </a:r>
                      <a:endParaRPr kumimoji="0" lang="en-US" sz="1600" b="1" i="0" u="none" strike="noStrike" cap="none" normalizeH="0" baseline="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horzOverflow="overflow">
                    <a:lnT w="9525" cap="flat" cmpd="sng" algn="ctr">
                      <a:solidFill>
                        <a:schemeClr val="tx1"/>
                      </a:solidFill>
                      <a:prstDash val="solid"/>
                      <a:round/>
                      <a:headEnd type="none" w="med" len="med"/>
                      <a:tailEnd type="none" w="med" len="med"/>
                    </a:lnT>
                  </a:tcPr>
                </a:tc>
                <a:tc>
                  <a:txBody>
                    <a:bodyPr/>
                    <a:lstStyle/>
                    <a:p>
                      <a:pPr marL="18" marR="0" lvl="0" indent="0" algn="l" defTabSz="914400" rtl="0" eaLnBrk="0" fontAlgn="base" latinLnBrk="0" hangingPunct="0">
                        <a:lnSpc>
                          <a:spcPct val="100000"/>
                        </a:lnSpc>
                        <a:spcBef>
                          <a:spcPct val="0"/>
                        </a:spcBef>
                        <a:spcAft>
                          <a:spcPct val="0"/>
                        </a:spcAft>
                        <a:buClr>
                          <a:srgbClr val="A04DA3"/>
                        </a:buClr>
                        <a:buSzTx/>
                        <a:buFont typeface="Georgia" pitchFamily="84" charset="0"/>
                        <a:buNone/>
                        <a:tabLst/>
                      </a:pPr>
                      <a:r>
                        <a:rPr kumimoji="0" lang="en-US" sz="16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          </a:t>
                      </a:r>
                      <a:r>
                        <a:rPr kumimoji="0" lang="en-US" sz="1600" b="1"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&gt;1,200</a:t>
                      </a:r>
                      <a:endParaRPr kumimoji="0" lang="en-US" sz="1600" b="1" i="0" u="none" strike="noStrike" cap="none" normalizeH="0" baseline="0">
                        <a:ln>
                          <a:noFill/>
                        </a:ln>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45720" marR="45720" anchor="ctr" horzOverflow="overflow">
                    <a:lnT w="9525" cap="flat" cmpd="sng" algn="ctr">
                      <a:solidFill>
                        <a:schemeClr val="tx1"/>
                      </a:solidFill>
                      <a:prstDash val="solid"/>
                      <a:round/>
                      <a:headEnd type="none" w="med" len="med"/>
                      <a:tailEnd type="none" w="med" len="med"/>
                    </a:lnT>
                  </a:tcPr>
                </a:tc>
                <a:tc>
                  <a:txBody>
                    <a:bodyPr/>
                    <a:lstStyle/>
                    <a:p>
                      <a:pPr marL="457200" marR="0" lvl="1" indent="0" algn="l" defTabSz="914400" rtl="0" eaLnBrk="0" fontAlgn="base" latinLnBrk="0" hangingPunct="0">
                        <a:lnSpc>
                          <a:spcPct val="100000"/>
                        </a:lnSpc>
                        <a:spcBef>
                          <a:spcPct val="0"/>
                        </a:spcBef>
                        <a:spcAft>
                          <a:spcPct val="0"/>
                        </a:spcAft>
                        <a:buClr>
                          <a:srgbClr val="A04DA3"/>
                        </a:buClr>
                        <a:buSzTx/>
                        <a:buFont typeface="Georgia" pitchFamily="84" charset="0"/>
                        <a:buNone/>
                        <a:tabLst/>
                      </a:pPr>
                      <a:r>
                        <a:rPr kumimoji="0" lang="en-US" sz="1600" b="1" i="0" u="none" strike="noStrike" cap="none" normalizeH="0" baseline="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              355</a:t>
                      </a:r>
                    </a:p>
                  </a:txBody>
                  <a:tcPr marL="45720" marR="45720" anchor="ctr" horzOverflow="overflow">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a:xfrm>
            <a:off x="809897" y="274424"/>
            <a:ext cx="11146972" cy="797628"/>
          </a:xfrm>
        </p:spPr>
        <p:txBody>
          <a:bodyPr/>
          <a:lstStyle/>
          <a:p>
            <a:r>
              <a:rPr lang="en-US" sz="3200">
                <a:solidFill>
                  <a:schemeClr val="tx1"/>
                </a:solidFill>
                <a:latin typeface="Arial Bold" panose="020B0704020202020204" pitchFamily="34" charset="0"/>
                <a:cs typeface="Arial Bold" panose="020B0704020202020204" pitchFamily="34" charset="0"/>
              </a:rPr>
              <a:t>Evolution of Healthy People Across The Decades</a:t>
            </a:r>
          </a:p>
        </p:txBody>
      </p:sp>
      <p:sp>
        <p:nvSpPr>
          <p:cNvPr id="5" name="Picture Placeholder 4"/>
          <p:cNvSpPr>
            <a:spLocks noGrp="1"/>
          </p:cNvSpPr>
          <p:nvPr>
            <p:ph type="pic" sz="quarter" idx="21"/>
          </p:nvPr>
        </p:nvSpPr>
        <p:spPr/>
      </p:sp>
      <p:sp>
        <p:nvSpPr>
          <p:cNvPr id="6" name="Slide Number Placeholder 5"/>
          <p:cNvSpPr>
            <a:spLocks noGrp="1"/>
          </p:cNvSpPr>
          <p:nvPr>
            <p:ph type="sldNum" sz="quarter" idx="1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1EDBC-5481-E248-9D04-B6CCC7FAB9E3}" type="slidenum">
              <a:rPr kumimoji="0" lang="en-US" sz="1400" b="0" i="0" u="none" strike="noStrike" kern="1200" cap="none" spc="0" normalizeH="0" baseline="0" noProof="0">
                <a:ln>
                  <a:noFill/>
                </a:ln>
                <a:solidFill>
                  <a:prstClr val="black"/>
                </a:solidFill>
                <a:effectLst/>
                <a:uLnTx/>
                <a:uFillTx/>
                <a:latin typeface="Verdana"/>
                <a:ea typeface="+mn-e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a:ln>
                <a:noFill/>
              </a:ln>
              <a:solidFill>
                <a:prstClr val="black"/>
              </a:solidFill>
              <a:effectLst/>
              <a:uLnTx/>
              <a:uFillTx/>
              <a:latin typeface="Verdana"/>
              <a:ea typeface="+mn-ea"/>
            </a:endParaRPr>
          </a:p>
        </p:txBody>
      </p:sp>
    </p:spTree>
    <p:extLst>
      <p:ext uri="{BB962C8B-B14F-4D97-AF65-F5344CB8AC3E}">
        <p14:creationId xmlns:p14="http://schemas.microsoft.com/office/powerpoint/2010/main" val="208260780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4745AB-AE20-4BE7-BB37-2EE784CF00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3567520"/>
          </a:xfrm>
        </p:spPr>
      </p:pic>
      <p:sp>
        <p:nvSpPr>
          <p:cNvPr id="6" name="TextBox 5">
            <a:extLst>
              <a:ext uri="{FF2B5EF4-FFF2-40B4-BE49-F238E27FC236}">
                <a16:creationId xmlns:a16="http://schemas.microsoft.com/office/drawing/2014/main" id="{23D912E8-C802-4BC2-928E-93D71794035D}"/>
              </a:ext>
            </a:extLst>
          </p:cNvPr>
          <p:cNvSpPr txBox="1"/>
          <p:nvPr/>
        </p:nvSpPr>
        <p:spPr>
          <a:xfrm>
            <a:off x="2527068" y="4123113"/>
            <a:ext cx="7137863" cy="2585323"/>
          </a:xfrm>
          <a:prstGeom prst="rect">
            <a:avLst/>
          </a:prstGeom>
          <a:noFill/>
        </p:spPr>
        <p:txBody>
          <a:bodyPr wrap="square" rtlCol="0">
            <a:spAutoFit/>
          </a:bodyPr>
          <a:lstStyle/>
          <a:p>
            <a:pPr marL="0" marR="0" algn="ctr">
              <a:spcBef>
                <a:spcPts val="0"/>
              </a:spcBef>
              <a:spcAft>
                <a:spcPts val="0"/>
              </a:spcAft>
            </a:pPr>
            <a:r>
              <a:rPr lang="en-US" sz="2400" b="1">
                <a:solidFill>
                  <a:srgbClr val="0070C0"/>
                </a:solidFill>
                <a:effectLst/>
                <a:latin typeface="Calibri" panose="020F0502020204030204" pitchFamily="34" charset="0"/>
                <a:ea typeface="Calibri" panose="020F0502020204030204" pitchFamily="34" charset="0"/>
              </a:rPr>
              <a:t>FCC Digital Health Symposium:  Advancing Broadband Connectivity as a Social Determinant of Health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 </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Host: Connect2Health</a:t>
            </a:r>
            <a:r>
              <a:rPr lang="en-US" sz="2400" b="1" baseline="30000">
                <a:effectLst/>
                <a:latin typeface="Calibri" panose="020F0502020204030204" pitchFamily="34" charset="0"/>
                <a:ea typeface="Calibri" panose="020F0502020204030204" pitchFamily="34" charset="0"/>
              </a:rPr>
              <a:t>FCC</a:t>
            </a:r>
            <a:r>
              <a:rPr lang="en-US" sz="2400" b="1">
                <a:effectLst/>
                <a:latin typeface="Calibri" panose="020F0502020204030204" pitchFamily="34" charset="0"/>
                <a:ea typeface="Calibri" panose="020F0502020204030204" pitchFamily="34" charset="0"/>
              </a:rPr>
              <a:t> Task Force</a:t>
            </a:r>
            <a:endParaRPr lang="en-US" sz="2400">
              <a:effectLst/>
              <a:latin typeface="Calibri" panose="020F0502020204030204" pitchFamily="34" charset="0"/>
              <a:ea typeface="Calibri" panose="020F0502020204030204" pitchFamily="34" charset="0"/>
            </a:endParaRPr>
          </a:p>
          <a:p>
            <a:pPr marL="0" marR="0" algn="ctr">
              <a:spcBef>
                <a:spcPts val="0"/>
              </a:spcBef>
              <a:spcAft>
                <a:spcPts val="0"/>
              </a:spcAft>
            </a:pPr>
            <a:r>
              <a:rPr lang="en-US" sz="2400" b="1">
                <a:effectLst/>
                <a:latin typeface="Calibri" panose="020F0502020204030204" pitchFamily="34" charset="0"/>
                <a:ea typeface="Calibri" panose="020F0502020204030204" pitchFamily="34" charset="0"/>
              </a:rPr>
              <a:t>Thursday, March 3, 2022</a:t>
            </a:r>
          </a:p>
          <a:p>
            <a:pPr marL="0" marR="0" algn="ctr">
              <a:spcBef>
                <a:spcPts val="0"/>
              </a:spcBef>
              <a:spcAft>
                <a:spcPts val="0"/>
              </a:spcAft>
            </a:pPr>
            <a:r>
              <a:rPr lang="en-US" sz="2400" b="1">
                <a:latin typeface="Calibri" panose="020F0502020204030204" pitchFamily="34" charset="0"/>
                <a:ea typeface="Calibri" panose="020F0502020204030204" pitchFamily="34" charset="0"/>
              </a:rPr>
              <a:t>10:00 am – 4:30 pm EST</a:t>
            </a:r>
            <a:endParaRPr lang="en-US" sz="2400">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409465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76192" y="299686"/>
            <a:ext cx="10515600" cy="618836"/>
          </a:xfrm>
        </p:spPr>
        <p:txBody>
          <a:bodyPr wrap="square" lIns="0" tIns="0" rIns="0" bIns="0" anchor="t">
            <a:normAutofit fontScale="90000"/>
          </a:bodyPr>
          <a:lstStyle/>
          <a:p>
            <a:pPr algn="ctr"/>
            <a:r>
              <a:rPr lang="en-US" sz="3639">
                <a:solidFill>
                  <a:schemeClr val="tx1"/>
                </a:solidFill>
                <a:latin typeface="Arial"/>
                <a:cs typeface="Arial"/>
              </a:rPr>
              <a:t>Healthy People 2030</a:t>
            </a:r>
            <a:br>
              <a:rPr lang="en-US" sz="3639">
                <a:solidFill>
                  <a:schemeClr val="tx1"/>
                </a:solidFill>
                <a:latin typeface="Arial"/>
                <a:cs typeface="Arial"/>
              </a:rPr>
            </a:br>
            <a:r>
              <a:rPr lang="en-US" sz="3639">
                <a:solidFill>
                  <a:schemeClr val="tx1"/>
                </a:solidFill>
                <a:latin typeface="Arial"/>
                <a:cs typeface="Arial"/>
              </a:rPr>
              <a:t> Social Determinants of Health Framework</a:t>
            </a:r>
            <a:endParaRPr lang="en-US">
              <a:solidFill>
                <a:schemeClr val="tx1"/>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15859" b="15321"/>
          <a:stretch/>
        </p:blipFill>
        <p:spPr>
          <a:xfrm>
            <a:off x="3475253" y="2552944"/>
            <a:ext cx="5241494" cy="3946102"/>
          </a:xfrm>
          <a:prstGeom prst="rect">
            <a:avLst/>
          </a:prstGeom>
        </p:spPr>
      </p:pic>
      <p:sp>
        <p:nvSpPr>
          <p:cNvPr id="2" name="TextBox 1">
            <a:extLst>
              <a:ext uri="{FF2B5EF4-FFF2-40B4-BE49-F238E27FC236}">
                <a16:creationId xmlns:a16="http://schemas.microsoft.com/office/drawing/2014/main" id="{C2434F0A-D6D9-403B-9C42-48588394BF36}"/>
              </a:ext>
            </a:extLst>
          </p:cNvPr>
          <p:cNvSpPr txBox="1"/>
          <p:nvPr/>
        </p:nvSpPr>
        <p:spPr>
          <a:xfrm>
            <a:off x="776192" y="1436634"/>
            <a:ext cx="10965625" cy="1455862"/>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4" b="1" i="0" u="none" strike="noStrike" kern="1200" cap="none" spc="0" normalizeH="0" baseline="0" noProof="0">
                <a:ln>
                  <a:noFill/>
                </a:ln>
                <a:solidFill>
                  <a:prstClr val="black"/>
                </a:solidFill>
                <a:effectLst/>
                <a:uLnTx/>
                <a:uFillTx/>
                <a:latin typeface="Arial"/>
                <a:ea typeface="+mn-lt"/>
                <a:cs typeface="Calibri" panose="020F0502020204030204"/>
              </a:rPr>
              <a:t>Social determinants of health (SDOH)</a:t>
            </a:r>
            <a:r>
              <a:rPr kumimoji="0" lang="en-US" sz="2304" b="0" i="0" u="none" strike="noStrike" kern="1200" cap="none" spc="0" normalizeH="0" baseline="0" noProof="0">
                <a:ln>
                  <a:noFill/>
                </a:ln>
                <a:solidFill>
                  <a:prstClr val="black"/>
                </a:solidFill>
                <a:effectLst/>
                <a:uLnTx/>
                <a:uFillTx/>
                <a:latin typeface="Arial"/>
                <a:ea typeface="+mn-lt"/>
                <a:cs typeface="Calibri" panose="020F0502020204030204"/>
              </a:rPr>
              <a:t> are the conditions in the environments where people are born, live, learn, work, play, worship, and age that affect a wide range of health, functioning, and quality-of-life outcomes and risks.</a:t>
            </a:r>
            <a:endParaRPr kumimoji="0" lang="en-US" sz="2304"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907421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8F18F-5AB0-42D3-8086-C93D17CB650D}"/>
              </a:ext>
            </a:extLst>
          </p:cNvPr>
          <p:cNvSpPr>
            <a:spLocks noGrp="1"/>
          </p:cNvSpPr>
          <p:nvPr>
            <p:ph type="title"/>
          </p:nvPr>
        </p:nvSpPr>
        <p:spPr>
          <a:xfrm>
            <a:off x="771088" y="289624"/>
            <a:ext cx="10515600" cy="1325563"/>
          </a:xfrm>
        </p:spPr>
        <p:txBody>
          <a:bodyPr>
            <a:normAutofit/>
          </a:bodyPr>
          <a:lstStyle/>
          <a:p>
            <a:r>
              <a:rPr lang="en-US" sz="3300" b="1">
                <a:latin typeface="Arial" panose="020B0604020202020204" pitchFamily="34" charset="0"/>
                <a:cs typeface="Arial" panose="020B0604020202020204" pitchFamily="34" charset="0"/>
              </a:rPr>
              <a:t>Increase the proportion of adults with broadband internet — HC/HIT‑05</a:t>
            </a:r>
          </a:p>
        </p:txBody>
      </p:sp>
      <p:pic>
        <p:nvPicPr>
          <p:cNvPr id="5" name="Content Placeholder 4" descr="Graphical user interface, text, application&#10;&#10;Description automatically generated">
            <a:extLst>
              <a:ext uri="{FF2B5EF4-FFF2-40B4-BE49-F238E27FC236}">
                <a16:creationId xmlns:a16="http://schemas.microsoft.com/office/drawing/2014/main" id="{2F05E3E8-3CE0-49E9-BDFA-093FE0E175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3308" y="1800941"/>
            <a:ext cx="8198271" cy="4165814"/>
          </a:xfrm>
        </p:spPr>
      </p:pic>
    </p:spTree>
    <p:extLst>
      <p:ext uri="{BB962C8B-B14F-4D97-AF65-F5344CB8AC3E}">
        <p14:creationId xmlns:p14="http://schemas.microsoft.com/office/powerpoint/2010/main" val="420748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ctrTitle"/>
          </p:nvPr>
        </p:nvSpPr>
        <p:spPr>
          <a:xfrm>
            <a:off x="415600" y="688517"/>
            <a:ext cx="11360800" cy="1945000"/>
          </a:xfrm>
          <a:prstGeom prst="rect">
            <a:avLst/>
          </a:prstGeom>
        </p:spPr>
        <p:txBody>
          <a:bodyPr spcFirstLastPara="1" wrap="square" lIns="0" tIns="0" rIns="121900" bIns="60933" anchor="b" anchorCtr="0">
            <a:noAutofit/>
          </a:bodyPr>
          <a:lstStyle/>
          <a:p>
            <a:r>
              <a:rPr lang="en-US" sz="5333"/>
              <a:t>Current Perspectives: Relationship Between Broadband and Health</a:t>
            </a:r>
          </a:p>
        </p:txBody>
      </p:sp>
      <p:sp>
        <p:nvSpPr>
          <p:cNvPr id="95" name="Google Shape;95;p16"/>
          <p:cNvSpPr txBox="1">
            <a:spLocks noGrp="1"/>
          </p:cNvSpPr>
          <p:nvPr>
            <p:ph type="subTitle" idx="1"/>
          </p:nvPr>
        </p:nvSpPr>
        <p:spPr>
          <a:xfrm>
            <a:off x="415601" y="4139302"/>
            <a:ext cx="6075596" cy="2026879"/>
          </a:xfrm>
          <a:prstGeom prst="rect">
            <a:avLst/>
          </a:prstGeom>
        </p:spPr>
        <p:txBody>
          <a:bodyPr spcFirstLastPara="1" wrap="square" lIns="121900" tIns="60933" rIns="121900" bIns="60933" anchor="t" anchorCtr="0">
            <a:noAutofit/>
          </a:bodyPr>
          <a:lstStyle/>
          <a:p>
            <a:pPr marL="0" indent="0" algn="l"/>
            <a:r>
              <a:rPr lang="en" sz="2133">
                <a:solidFill>
                  <a:schemeClr val="tx1"/>
                </a:solidFill>
              </a:rPr>
              <a:t>Natalie (Nat) Benda, PhD </a:t>
            </a:r>
          </a:p>
          <a:p>
            <a:pPr marL="0" indent="0" algn="l"/>
            <a:r>
              <a:rPr lang="en" sz="2133">
                <a:solidFill>
                  <a:schemeClr val="tx1"/>
                </a:solidFill>
              </a:rPr>
              <a:t>Division of Health Informatics</a:t>
            </a:r>
          </a:p>
          <a:p>
            <a:pPr marL="0" indent="0" algn="l"/>
            <a:r>
              <a:rPr lang="en" sz="2133">
                <a:solidFill>
                  <a:schemeClr val="tx1"/>
                </a:solidFill>
              </a:rPr>
              <a:t>Department of Population Health Sciences</a:t>
            </a:r>
          </a:p>
        </p:txBody>
      </p:sp>
      <p:sp>
        <p:nvSpPr>
          <p:cNvPr id="3" name="Google Shape;95;p16">
            <a:extLst>
              <a:ext uri="{FF2B5EF4-FFF2-40B4-BE49-F238E27FC236}">
                <a16:creationId xmlns:a16="http://schemas.microsoft.com/office/drawing/2014/main" id="{58C37317-6BCB-4306-8956-656FF146A345}"/>
              </a:ext>
            </a:extLst>
          </p:cNvPr>
          <p:cNvSpPr txBox="1">
            <a:spLocks/>
          </p:cNvSpPr>
          <p:nvPr/>
        </p:nvSpPr>
        <p:spPr>
          <a:xfrm>
            <a:off x="7177444" y="4052215"/>
            <a:ext cx="4733025" cy="2026879"/>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480"/>
              </a:spcBef>
              <a:spcAft>
                <a:spcPts val="0"/>
              </a:spcAft>
              <a:buClr>
                <a:srgbClr val="7F7F7F"/>
              </a:buClr>
              <a:buSzPts val="2800"/>
              <a:buFont typeface="Arial"/>
              <a:buNone/>
              <a:defRPr sz="2800" b="0" i="0" u="none" strike="noStrike" cap="none">
                <a:solidFill>
                  <a:srgbClr val="7F7F7F"/>
                </a:solidFill>
                <a:latin typeface="Arial"/>
                <a:ea typeface="Arial"/>
                <a:cs typeface="Arial"/>
                <a:sym typeface="Arial"/>
              </a:defRPr>
            </a:lvl1pPr>
            <a:lvl2pPr marL="914400" marR="0" lvl="1" indent="-323850" algn="ctr" rtl="0">
              <a:lnSpc>
                <a:spcPct val="100000"/>
              </a:lnSpc>
              <a:spcBef>
                <a:spcPts val="300"/>
              </a:spcBef>
              <a:spcAft>
                <a:spcPts val="0"/>
              </a:spcAft>
              <a:buClr>
                <a:schemeClr val="accent3"/>
              </a:buClr>
              <a:buSzPts val="2800"/>
              <a:buFont typeface="Arial"/>
              <a:buNone/>
              <a:defRPr sz="2800" b="1" i="0" u="none" strike="noStrike" cap="none">
                <a:solidFill>
                  <a:schemeClr val="accent3"/>
                </a:solidFill>
                <a:latin typeface="Arial"/>
                <a:ea typeface="Arial"/>
                <a:cs typeface="Arial"/>
                <a:sym typeface="Arial"/>
              </a:defRPr>
            </a:lvl2pPr>
            <a:lvl3pPr marL="1371600" marR="0" lvl="2" indent="-323850" algn="ctr" rtl="0">
              <a:lnSpc>
                <a:spcPct val="100000"/>
              </a:lnSpc>
              <a:spcBef>
                <a:spcPts val="300"/>
              </a:spcBef>
              <a:spcAft>
                <a:spcPts val="0"/>
              </a:spcAft>
              <a:buClr>
                <a:srgbClr val="7F7F7F"/>
              </a:buClr>
              <a:buSzPts val="2800"/>
              <a:buFont typeface="Arial"/>
              <a:buNone/>
              <a:defRPr sz="2800" b="0" i="0" u="none" strike="noStrike" cap="none">
                <a:solidFill>
                  <a:srgbClr val="7F7F7F"/>
                </a:solidFill>
                <a:latin typeface="Arial"/>
                <a:ea typeface="Arial"/>
                <a:cs typeface="Arial"/>
                <a:sym typeface="Arial"/>
              </a:defRPr>
            </a:lvl3pPr>
            <a:lvl4pPr marL="1828800" marR="0" lvl="3" indent="-323850" algn="ctr" rtl="0">
              <a:lnSpc>
                <a:spcPct val="100000"/>
              </a:lnSpc>
              <a:spcBef>
                <a:spcPts val="300"/>
              </a:spcBef>
              <a:spcAft>
                <a:spcPts val="0"/>
              </a:spcAft>
              <a:buClr>
                <a:srgbClr val="7F7F7F"/>
              </a:buClr>
              <a:buSzPts val="2800"/>
              <a:buFont typeface="Arial"/>
              <a:buNone/>
              <a:defRPr sz="2800" b="0" i="0" u="none" strike="noStrike" cap="none">
                <a:solidFill>
                  <a:srgbClr val="7F7F7F"/>
                </a:solidFill>
                <a:latin typeface="Arial"/>
                <a:ea typeface="Arial"/>
                <a:cs typeface="Arial"/>
                <a:sym typeface="Arial"/>
              </a:defRPr>
            </a:lvl4pPr>
            <a:lvl5pPr marL="2286000" marR="0" lvl="4" indent="-323850" algn="ctr" rtl="0">
              <a:lnSpc>
                <a:spcPct val="100000"/>
              </a:lnSpc>
              <a:spcBef>
                <a:spcPts val="300"/>
              </a:spcBef>
              <a:spcAft>
                <a:spcPts val="0"/>
              </a:spcAft>
              <a:buClr>
                <a:srgbClr val="7F7F7F"/>
              </a:buClr>
              <a:buSzPts val="2800"/>
              <a:buFont typeface="Arial"/>
              <a:buNone/>
              <a:defRPr sz="2800" b="0" i="0" u="none" strike="noStrike" cap="none">
                <a:solidFill>
                  <a:srgbClr val="7F7F7F"/>
                </a:solidFill>
                <a:latin typeface="Arial"/>
                <a:ea typeface="Arial"/>
                <a:cs typeface="Arial"/>
                <a:sym typeface="Arial"/>
              </a:defRPr>
            </a:lvl5pPr>
            <a:lvl6pPr marL="2743200" marR="0" lvl="5" indent="-355600" algn="ctr" rtl="0">
              <a:lnSpc>
                <a:spcPct val="100000"/>
              </a:lnSpc>
              <a:spcBef>
                <a:spcPts val="4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6pPr>
            <a:lvl7pPr marL="3200400" marR="0" lvl="6" indent="-355600" algn="ctr" rtl="0">
              <a:lnSpc>
                <a:spcPct val="100000"/>
              </a:lnSpc>
              <a:spcBef>
                <a:spcPts val="4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7pPr>
            <a:lvl8pPr marL="3657600" marR="0" lvl="7" indent="-355600" algn="ctr" rtl="0">
              <a:lnSpc>
                <a:spcPct val="100000"/>
              </a:lnSpc>
              <a:spcBef>
                <a:spcPts val="4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8pPr>
            <a:lvl9pPr marL="4114800" marR="0" lvl="8" indent="-355600" algn="ctr" rtl="0">
              <a:lnSpc>
                <a:spcPct val="100000"/>
              </a:lnSpc>
              <a:spcBef>
                <a:spcPts val="4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9pPr>
          </a:lstStyle>
          <a:p>
            <a:pPr marL="0" indent="0" algn="l" defTabSz="1219170">
              <a:spcBef>
                <a:spcPts val="640"/>
              </a:spcBef>
            </a:pPr>
            <a:r>
              <a:rPr lang="en" sz="2133" kern="0">
                <a:solidFill>
                  <a:srgbClr val="2D2E2D"/>
                </a:solidFill>
              </a:rPr>
              <a:t>Email: </a:t>
            </a:r>
            <a:r>
              <a:rPr lang="en" sz="2133" kern="0">
                <a:solidFill>
                  <a:srgbClr val="2D2E2D"/>
                </a:solidFill>
                <a:hlinkClick r:id="rId3">
                  <a:extLst>
                    <a:ext uri="{A12FA001-AC4F-418D-AE19-62706E023703}">
                      <ahyp:hlinkClr xmlns:ahyp="http://schemas.microsoft.com/office/drawing/2018/hyperlinkcolor" val="tx"/>
                    </a:ext>
                  </a:extLst>
                </a:hlinkClick>
              </a:rPr>
              <a:t>ncb4001@med.cornell.edu</a:t>
            </a:r>
            <a:endParaRPr lang="en-US" sz="3733" kern="0">
              <a:solidFill>
                <a:srgbClr val="2D2E2D"/>
              </a:solidFill>
            </a:endParaRPr>
          </a:p>
          <a:p>
            <a:pPr marL="0" indent="0" algn="l" defTabSz="1219170">
              <a:spcBef>
                <a:spcPts val="640"/>
              </a:spcBef>
            </a:pPr>
            <a:r>
              <a:rPr lang="en" sz="2133" kern="0">
                <a:solidFill>
                  <a:srgbClr val="2D2E2D"/>
                </a:solidFill>
              </a:rPr>
              <a:t>Twitter: @nat_benda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14501" y="41749"/>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1"/>
            <a:ext cx="10191751" cy="957943"/>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cs typeface="Arial"/>
                <a:sym typeface="Arial"/>
              </a:rPr>
              <a:t>By not supporting broadband Internet access for all, we are creating </a:t>
            </a:r>
            <a:r>
              <a:rPr lang="en-US" sz="2800" b="0" u="sng">
                <a:solidFill>
                  <a:srgbClr val="A20815"/>
                </a:solidFill>
                <a:latin typeface="Arial"/>
                <a:cs typeface="Arial"/>
                <a:sym typeface="Arial"/>
              </a:rPr>
              <a:t>intervention-generated inequities</a:t>
            </a:r>
          </a:p>
        </p:txBody>
      </p:sp>
      <p:sp>
        <p:nvSpPr>
          <p:cNvPr id="4" name="TextBox 3">
            <a:extLst>
              <a:ext uri="{FF2B5EF4-FFF2-40B4-BE49-F238E27FC236}">
                <a16:creationId xmlns:a16="http://schemas.microsoft.com/office/drawing/2014/main" id="{598F89DB-8DD2-439B-A843-FF86F79DFBB2}"/>
              </a:ext>
            </a:extLst>
          </p:cNvPr>
          <p:cNvSpPr txBox="1"/>
          <p:nvPr/>
        </p:nvSpPr>
        <p:spPr>
          <a:xfrm>
            <a:off x="747487" y="1228273"/>
            <a:ext cx="3040741" cy="418576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2400" kern="0">
                <a:solidFill>
                  <a:srgbClr val="000000"/>
                </a:solidFill>
                <a:latin typeface="Arial"/>
                <a:cs typeface="Arial"/>
                <a:sym typeface="Arial"/>
              </a:rPr>
              <a:t>Intervention-generated inequities are created by the deployment of a well-intentioned interventions that –usually inadvertently –benefits already-advantaged groups over less-advantaged ones</a:t>
            </a:r>
          </a:p>
        </p:txBody>
      </p:sp>
      <p:pic>
        <p:nvPicPr>
          <p:cNvPr id="2" name="Picture 2" descr="Graphical user interface, text, application&#10;&#10;Description automatically generated">
            <a:extLst>
              <a:ext uri="{FF2B5EF4-FFF2-40B4-BE49-F238E27FC236}">
                <a16:creationId xmlns:a16="http://schemas.microsoft.com/office/drawing/2014/main" id="{508F2D78-7AF1-437A-9944-697F8DD1DCD3}"/>
              </a:ext>
            </a:extLst>
          </p:cNvPr>
          <p:cNvPicPr>
            <a:picLocks noChangeAspect="1"/>
          </p:cNvPicPr>
          <p:nvPr/>
        </p:nvPicPr>
        <p:blipFill>
          <a:blip r:embed="rId3"/>
          <a:stretch>
            <a:fillRect/>
          </a:stretch>
        </p:blipFill>
        <p:spPr>
          <a:xfrm>
            <a:off x="5800272" y="1116643"/>
            <a:ext cx="5553528" cy="5187144"/>
          </a:xfrm>
          <a:prstGeom prst="rect">
            <a:avLst/>
          </a:prstGeom>
        </p:spPr>
      </p:pic>
    </p:spTree>
    <p:extLst>
      <p:ext uri="{BB962C8B-B14F-4D97-AF65-F5344CB8AC3E}">
        <p14:creationId xmlns:p14="http://schemas.microsoft.com/office/powerpoint/2010/main" val="46202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18143"/>
            <a:ext cx="10191751" cy="749300"/>
          </a:xfrm>
          <a:prstGeom prst="rect">
            <a:avLst/>
          </a:prstGeom>
          <a:solidFill>
            <a:schemeClr val="accent6"/>
          </a:solidFill>
        </p:spPr>
        <p:txBody>
          <a:bodyPr vert="horz" lIns="91440" tIns="45720" rIns="91440" bIns="45720" rtlCol="0" anchor="t">
            <a:normAutofit fontScale="85000" lnSpcReduction="20000"/>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cs typeface="Arial"/>
                <a:sym typeface="Arial"/>
              </a:rPr>
              <a:t>"Digital red-lining" further illustrates the systemic inequities associated with broadband internet access</a:t>
            </a:r>
          </a:p>
        </p:txBody>
      </p:sp>
      <p:pic>
        <p:nvPicPr>
          <p:cNvPr id="9" name="Picture 10" descr="Map&#10;&#10;Description automatically generated">
            <a:extLst>
              <a:ext uri="{FF2B5EF4-FFF2-40B4-BE49-F238E27FC236}">
                <a16:creationId xmlns:a16="http://schemas.microsoft.com/office/drawing/2014/main" id="{991D2BE0-596C-4E25-9AAC-A00760DD7104}"/>
              </a:ext>
            </a:extLst>
          </p:cNvPr>
          <p:cNvPicPr>
            <a:picLocks noChangeAspect="1"/>
          </p:cNvPicPr>
          <p:nvPr/>
        </p:nvPicPr>
        <p:blipFill>
          <a:blip r:embed="rId3"/>
          <a:stretch>
            <a:fillRect/>
          </a:stretch>
        </p:blipFill>
        <p:spPr>
          <a:xfrm>
            <a:off x="702129" y="858660"/>
            <a:ext cx="8982528" cy="5031824"/>
          </a:xfrm>
          <a:prstGeom prst="rect">
            <a:avLst/>
          </a:prstGeom>
        </p:spPr>
      </p:pic>
      <p:sp>
        <p:nvSpPr>
          <p:cNvPr id="11" name="TextBox 10">
            <a:extLst>
              <a:ext uri="{FF2B5EF4-FFF2-40B4-BE49-F238E27FC236}">
                <a16:creationId xmlns:a16="http://schemas.microsoft.com/office/drawing/2014/main" id="{3C08B3C3-DE6C-4CFE-A3A0-1E3EE0B8964B}"/>
              </a:ext>
            </a:extLst>
          </p:cNvPr>
          <p:cNvSpPr txBox="1"/>
          <p:nvPr/>
        </p:nvSpPr>
        <p:spPr>
          <a:xfrm>
            <a:off x="4357915" y="5881915"/>
            <a:ext cx="6814456" cy="697755"/>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867" kern="0">
                <a:solidFill>
                  <a:srgbClr val="000000"/>
                </a:solidFill>
                <a:latin typeface="Arial"/>
                <a:cs typeface="Arial"/>
                <a:sym typeface="Arial"/>
                <a:hlinkClick r:id="rId4"/>
              </a:rPr>
              <a:t>https://www.digitalinclusion.org/blog/2017/03/10/atts-digital-redlining-of-cleveland/</a:t>
            </a:r>
            <a:r>
              <a:rPr lang="en-US" sz="1867" kern="0">
                <a:solidFill>
                  <a:srgbClr val="000000"/>
                </a:solidFill>
                <a:latin typeface="Arial"/>
                <a:cs typeface="Arial"/>
                <a:sym typeface="Arial"/>
              </a:rPr>
              <a:t> </a:t>
            </a:r>
          </a:p>
        </p:txBody>
      </p:sp>
    </p:spTree>
    <p:extLst>
      <p:ext uri="{BB962C8B-B14F-4D97-AF65-F5344CB8AC3E}">
        <p14:creationId xmlns:p14="http://schemas.microsoft.com/office/powerpoint/2010/main" val="2138837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0"/>
            <a:ext cx="10191751" cy="685800"/>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sym typeface="Arial"/>
              </a:rPr>
              <a:t>Broadband Internet access affects all </a:t>
            </a:r>
            <a:r>
              <a:rPr lang="en-US" sz="2800" b="0" err="1">
                <a:solidFill>
                  <a:srgbClr val="A20815"/>
                </a:solidFill>
                <a:latin typeface="Arial"/>
                <a:sym typeface="Arial"/>
              </a:rPr>
              <a:t>SDoH</a:t>
            </a:r>
            <a:endParaRPr lang="en-US" sz="4267" err="1">
              <a:solidFill>
                <a:srgbClr val="A20815"/>
              </a:solidFill>
              <a:latin typeface="Arial"/>
              <a:cs typeface="Arial"/>
              <a:sym typeface="Arial"/>
            </a:endParaRPr>
          </a:p>
        </p:txBody>
      </p:sp>
      <p:pic>
        <p:nvPicPr>
          <p:cNvPr id="6" name="Picture 5" descr="Qr code&#10;&#10;Description automatically generated">
            <a:extLst>
              <a:ext uri="{FF2B5EF4-FFF2-40B4-BE49-F238E27FC236}">
                <a16:creationId xmlns:a16="http://schemas.microsoft.com/office/drawing/2014/main" id="{86841263-FD45-464C-9CFB-67AD3A1074CA}"/>
              </a:ext>
            </a:extLst>
          </p:cNvPr>
          <p:cNvPicPr>
            <a:picLocks noChangeAspect="1"/>
          </p:cNvPicPr>
          <p:nvPr/>
        </p:nvPicPr>
        <p:blipFill>
          <a:blip r:embed="rId3"/>
          <a:stretch>
            <a:fillRect/>
          </a:stretch>
        </p:blipFill>
        <p:spPr>
          <a:xfrm>
            <a:off x="9504225" y="5043986"/>
            <a:ext cx="1814015" cy="1814015"/>
          </a:xfrm>
          <a:prstGeom prst="rect">
            <a:avLst/>
          </a:prstGeom>
        </p:spPr>
      </p:pic>
      <p:sp>
        <p:nvSpPr>
          <p:cNvPr id="7" name="Content Placeholder 2">
            <a:extLst>
              <a:ext uri="{FF2B5EF4-FFF2-40B4-BE49-F238E27FC236}">
                <a16:creationId xmlns:a16="http://schemas.microsoft.com/office/drawing/2014/main" id="{E761FB6C-A307-4256-9D16-9BDF364BF4D2}"/>
              </a:ext>
            </a:extLst>
          </p:cNvPr>
          <p:cNvSpPr txBox="1">
            <a:spLocks/>
          </p:cNvSpPr>
          <p:nvPr/>
        </p:nvSpPr>
        <p:spPr>
          <a:xfrm>
            <a:off x="520794" y="5385533"/>
            <a:ext cx="8774788" cy="8911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defTabSz="1219170"/>
            <a:r>
              <a:rPr lang="en-US" sz="1600" kern="0">
                <a:latin typeface="Arial" panose="020B0604020202020204" pitchFamily="34" charset="0"/>
                <a:ea typeface="Calibri" panose="020F0502020204030204" pitchFamily="34" charset="0"/>
                <a:cs typeface="Arial" panose="020B0604020202020204" pitchFamily="34" charset="0"/>
              </a:rPr>
              <a:t>Benda, N.C., Veinot, T.C., Sieck, C.J., Ancker, J.S. (2020). “Broadband Internet Access is a Social Determinant of Health!”  </a:t>
            </a:r>
            <a:r>
              <a:rPr lang="en-US" sz="1600" i="1" kern="0">
                <a:latin typeface="Arial" panose="020B0604020202020204" pitchFamily="34" charset="0"/>
                <a:ea typeface="Calibri" panose="020F0502020204030204" pitchFamily="34" charset="0"/>
                <a:cs typeface="Arial" panose="020B0604020202020204" pitchFamily="34" charset="0"/>
              </a:rPr>
              <a:t>American Journal of Public Health.</a:t>
            </a:r>
            <a:r>
              <a:rPr lang="en-US" sz="1600" kern="0">
                <a:latin typeface="Arial" panose="020B0604020202020204" pitchFamily="34" charset="0"/>
                <a:ea typeface="Calibri" panose="020F0502020204030204" pitchFamily="34" charset="0"/>
                <a:cs typeface="Arial" panose="020B0604020202020204" pitchFamily="34" charset="0"/>
              </a:rPr>
              <a:t>  1123-1125. </a:t>
            </a:r>
            <a:endParaRPr lang="en-US" sz="1600" kern="0">
              <a:latin typeface="Calibri" panose="020F0502020204030204" pitchFamily="34" charset="0"/>
              <a:ea typeface="Calibri" panose="020F0502020204030204" pitchFamily="34" charset="0"/>
              <a:cs typeface="Arial" panose="020B0604020202020204" pitchFamily="34" charset="0"/>
            </a:endParaRPr>
          </a:p>
          <a:p>
            <a:pPr defTabSz="1219170"/>
            <a:endParaRPr lang="en-US" sz="1867" kern="0"/>
          </a:p>
        </p:txBody>
      </p:sp>
      <p:sp>
        <p:nvSpPr>
          <p:cNvPr id="8" name="Rectangle 7">
            <a:extLst>
              <a:ext uri="{FF2B5EF4-FFF2-40B4-BE49-F238E27FC236}">
                <a16:creationId xmlns:a16="http://schemas.microsoft.com/office/drawing/2014/main" id="{5AC494CD-7F69-455A-BEBF-7567B8687FDF}"/>
              </a:ext>
            </a:extLst>
          </p:cNvPr>
          <p:cNvSpPr/>
          <p:nvPr/>
        </p:nvSpPr>
        <p:spPr>
          <a:xfrm>
            <a:off x="3520152" y="1913196"/>
            <a:ext cx="1998921" cy="121902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a:cs typeface="Arial"/>
                <a:sym typeface="Arial"/>
              </a:rPr>
              <a:t>Neighborhood and built environment</a:t>
            </a:r>
          </a:p>
          <a:p>
            <a:pPr marL="228594" indent="-228594" algn="ctr" defTabSz="1219170">
              <a:buClr>
                <a:srgbClr val="000000"/>
              </a:buClr>
              <a:buFont typeface="Arial"/>
              <a:buChar char="•"/>
            </a:pPr>
            <a:r>
              <a:rPr lang="en-US" sz="1333">
                <a:solidFill>
                  <a:srgbClr val="2D2E2D"/>
                </a:solidFill>
                <a:latin typeface="Arial"/>
                <a:cs typeface="Arial"/>
                <a:sym typeface="Arial"/>
              </a:rPr>
              <a:t>Air quality information</a:t>
            </a:r>
          </a:p>
          <a:p>
            <a:pPr marL="228594" indent="-228594" algn="ctr" defTabSz="1219170">
              <a:buClr>
                <a:srgbClr val="000000"/>
              </a:buClr>
              <a:buFont typeface="Arial"/>
              <a:buChar char="•"/>
            </a:pPr>
            <a:r>
              <a:rPr lang="en-US" sz="1333">
                <a:solidFill>
                  <a:srgbClr val="2D2E2D"/>
                </a:solidFill>
                <a:latin typeface="Arial"/>
                <a:cs typeface="Arial"/>
                <a:sym typeface="Arial"/>
              </a:rPr>
              <a:t>Exercise resources</a:t>
            </a:r>
          </a:p>
        </p:txBody>
      </p:sp>
      <p:sp>
        <p:nvSpPr>
          <p:cNvPr id="9" name="Rectangle 8">
            <a:extLst>
              <a:ext uri="{FF2B5EF4-FFF2-40B4-BE49-F238E27FC236}">
                <a16:creationId xmlns:a16="http://schemas.microsoft.com/office/drawing/2014/main" id="{C816482A-E39D-4506-BD2C-85D4C2E39615}"/>
              </a:ext>
            </a:extLst>
          </p:cNvPr>
          <p:cNvSpPr/>
          <p:nvPr/>
        </p:nvSpPr>
        <p:spPr>
          <a:xfrm>
            <a:off x="7668081" y="1901103"/>
            <a:ext cx="1781207" cy="121902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panose="020B0604020202020204" pitchFamily="34" charset="0"/>
                <a:cs typeface="Arial" panose="020B0604020202020204" pitchFamily="34" charset="0"/>
                <a:sym typeface="Arial"/>
              </a:rPr>
              <a:t>Economic stability </a:t>
            </a:r>
          </a:p>
          <a:p>
            <a:pPr marL="228594" indent="-228594" algn="ctr" defTabSz="1219170">
              <a:buClr>
                <a:srgbClr val="000000"/>
              </a:buClr>
              <a:buFont typeface="Arial"/>
              <a:buChar char="•"/>
            </a:pPr>
            <a:r>
              <a:rPr lang="en-US" sz="1333">
                <a:solidFill>
                  <a:srgbClr val="2D2E2D"/>
                </a:solidFill>
                <a:latin typeface="Arial"/>
                <a:cs typeface="Arial"/>
                <a:sym typeface="Arial"/>
              </a:rPr>
              <a:t>Job applications</a:t>
            </a:r>
            <a:endParaRPr lang="en-US" sz="1600">
              <a:solidFill>
                <a:srgbClr val="2D2E2D"/>
              </a:solidFill>
              <a:latin typeface="Arial" panose="020B0604020202020204" pitchFamily="34" charset="0"/>
              <a:cs typeface="Arial" panose="020B0604020202020204" pitchFamily="34" charset="0"/>
              <a:sym typeface="Arial"/>
            </a:endParaRPr>
          </a:p>
          <a:p>
            <a:pPr marL="228594" indent="-228594" algn="ctr" defTabSz="1219170">
              <a:buClr>
                <a:srgbClr val="000000"/>
              </a:buClr>
              <a:buFont typeface="Arial"/>
              <a:buChar char="•"/>
            </a:pPr>
            <a:r>
              <a:rPr lang="en-US" sz="1333">
                <a:solidFill>
                  <a:srgbClr val="2D2E2D"/>
                </a:solidFill>
                <a:latin typeface="Arial"/>
                <a:cs typeface="Arial"/>
                <a:sym typeface="Arial"/>
              </a:rPr>
              <a:t>Telework flexibility</a:t>
            </a:r>
            <a:endParaRPr lang="en-US" sz="1333">
              <a:solidFill>
                <a:srgbClr val="2D2E2D"/>
              </a:solidFill>
              <a:latin typeface="Arial" panose="020B0604020202020204" pitchFamily="34" charset="0"/>
              <a:cs typeface="Arial" panose="020B0604020202020204" pitchFamily="34" charset="0"/>
              <a:sym typeface="Arial"/>
            </a:endParaRPr>
          </a:p>
        </p:txBody>
      </p:sp>
      <p:sp>
        <p:nvSpPr>
          <p:cNvPr id="10" name="Rectangle 9">
            <a:extLst>
              <a:ext uri="{FF2B5EF4-FFF2-40B4-BE49-F238E27FC236}">
                <a16:creationId xmlns:a16="http://schemas.microsoft.com/office/drawing/2014/main" id="{E390759C-B9B7-48A0-9400-AECE2F7E2770}"/>
              </a:ext>
            </a:extLst>
          </p:cNvPr>
          <p:cNvSpPr/>
          <p:nvPr/>
        </p:nvSpPr>
        <p:spPr>
          <a:xfrm>
            <a:off x="9449289" y="1913198"/>
            <a:ext cx="1696540" cy="1219021"/>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a:cs typeface="Arial"/>
                <a:sym typeface="Arial"/>
              </a:rPr>
              <a:t>Education access and quality</a:t>
            </a:r>
          </a:p>
          <a:p>
            <a:pPr marL="228594" indent="-228594" algn="ctr" defTabSz="1219170">
              <a:buClr>
                <a:srgbClr val="000000"/>
              </a:buClr>
              <a:buFont typeface="Arial"/>
              <a:buChar char="•"/>
            </a:pPr>
            <a:r>
              <a:rPr lang="en-US" sz="1333">
                <a:solidFill>
                  <a:srgbClr val="2D2E2D"/>
                </a:solidFill>
                <a:latin typeface="Arial"/>
                <a:cs typeface="Arial"/>
                <a:sym typeface="Arial"/>
              </a:rPr>
              <a:t>Literacy</a:t>
            </a:r>
            <a:endParaRPr lang="en-US" sz="1600">
              <a:solidFill>
                <a:srgbClr val="2D2E2D"/>
              </a:solidFill>
              <a:latin typeface="Arial"/>
              <a:cs typeface="Arial"/>
              <a:sym typeface="Arial"/>
            </a:endParaRPr>
          </a:p>
          <a:p>
            <a:pPr marL="228594" indent="-228594" algn="ctr" defTabSz="1219170">
              <a:buClr>
                <a:srgbClr val="000000"/>
              </a:buClr>
              <a:buFont typeface="Arial"/>
              <a:buChar char="•"/>
            </a:pPr>
            <a:r>
              <a:rPr lang="en-US" sz="1333">
                <a:solidFill>
                  <a:srgbClr val="2D2E2D"/>
                </a:solidFill>
                <a:latin typeface="Arial"/>
                <a:cs typeface="Arial"/>
                <a:sym typeface="Arial"/>
              </a:rPr>
              <a:t>Numeracy</a:t>
            </a:r>
          </a:p>
        </p:txBody>
      </p:sp>
      <p:sp>
        <p:nvSpPr>
          <p:cNvPr id="11" name="Rectangle 10">
            <a:extLst>
              <a:ext uri="{FF2B5EF4-FFF2-40B4-BE49-F238E27FC236}">
                <a16:creationId xmlns:a16="http://schemas.microsoft.com/office/drawing/2014/main" id="{65D44E86-90AD-44F9-99A2-2DE0BFE5F671}"/>
              </a:ext>
            </a:extLst>
          </p:cNvPr>
          <p:cNvSpPr/>
          <p:nvPr/>
        </p:nvSpPr>
        <p:spPr>
          <a:xfrm>
            <a:off x="5524753" y="1913197"/>
            <a:ext cx="2144063" cy="121902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a:cs typeface="Arial"/>
                <a:sym typeface="Arial"/>
              </a:rPr>
              <a:t> Social and community context</a:t>
            </a:r>
          </a:p>
          <a:p>
            <a:pPr marL="228594" indent="-228594" algn="ctr" defTabSz="1219170">
              <a:buClr>
                <a:srgbClr val="000000"/>
              </a:buClr>
              <a:buFont typeface="Arial"/>
              <a:buChar char="•"/>
            </a:pPr>
            <a:r>
              <a:rPr lang="en-US" sz="1333">
                <a:solidFill>
                  <a:srgbClr val="2D2E2D"/>
                </a:solidFill>
                <a:latin typeface="Arial"/>
                <a:cs typeface="Arial"/>
                <a:sym typeface="Arial"/>
              </a:rPr>
              <a:t>Online communities to reduce social isolation and loneliness</a:t>
            </a:r>
          </a:p>
        </p:txBody>
      </p:sp>
      <p:sp>
        <p:nvSpPr>
          <p:cNvPr id="12" name="Rectangle 11">
            <a:extLst>
              <a:ext uri="{FF2B5EF4-FFF2-40B4-BE49-F238E27FC236}">
                <a16:creationId xmlns:a16="http://schemas.microsoft.com/office/drawing/2014/main" id="{C29E57FC-A5C3-455C-BCCD-4A59B8F62385}"/>
              </a:ext>
            </a:extLst>
          </p:cNvPr>
          <p:cNvSpPr/>
          <p:nvPr/>
        </p:nvSpPr>
        <p:spPr>
          <a:xfrm>
            <a:off x="1986157" y="1904130"/>
            <a:ext cx="1533256" cy="122809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a:cs typeface="Arial"/>
                <a:sym typeface="Arial"/>
              </a:rPr>
              <a:t>Healthcare access and quality</a:t>
            </a:r>
            <a:endParaRPr lang="en-US" sz="1600">
              <a:solidFill>
                <a:srgbClr val="2D2E2D"/>
              </a:solidFill>
              <a:latin typeface="Arial" panose="020B0604020202020204" pitchFamily="34" charset="0"/>
              <a:cs typeface="Arial" panose="020B0604020202020204" pitchFamily="34" charset="0"/>
              <a:sym typeface="Arial"/>
            </a:endParaRPr>
          </a:p>
          <a:p>
            <a:pPr marL="228594" indent="-228594" algn="ctr" defTabSz="1219170">
              <a:buClr>
                <a:srgbClr val="000000"/>
              </a:buClr>
              <a:buFont typeface="Arial"/>
              <a:buChar char="•"/>
            </a:pPr>
            <a:r>
              <a:rPr lang="en-US" sz="1333">
                <a:solidFill>
                  <a:srgbClr val="2D2E2D"/>
                </a:solidFill>
                <a:latin typeface="Arial"/>
                <a:cs typeface="Arial"/>
                <a:sym typeface="Arial"/>
              </a:rPr>
              <a:t>Telemedicine</a:t>
            </a:r>
            <a:endParaRPr lang="en-US" sz="1600">
              <a:solidFill>
                <a:srgbClr val="2D2E2D"/>
              </a:solidFill>
              <a:latin typeface="Arial" panose="020B0604020202020204" pitchFamily="34" charset="0"/>
              <a:cs typeface="Arial" panose="020B0604020202020204" pitchFamily="34" charset="0"/>
              <a:sym typeface="Arial"/>
            </a:endParaRPr>
          </a:p>
          <a:p>
            <a:pPr marL="228594" indent="-228594" algn="ctr" defTabSz="1219170">
              <a:buClr>
                <a:srgbClr val="000000"/>
              </a:buClr>
              <a:buFont typeface="Arial"/>
              <a:buChar char="•"/>
            </a:pPr>
            <a:r>
              <a:rPr lang="en-US" sz="1333">
                <a:solidFill>
                  <a:srgbClr val="2D2E2D"/>
                </a:solidFill>
                <a:latin typeface="Arial"/>
                <a:cs typeface="Arial"/>
                <a:sym typeface="Arial"/>
              </a:rPr>
              <a:t>Patient portal</a:t>
            </a:r>
            <a:endParaRPr lang="en-US" sz="1333">
              <a:solidFill>
                <a:srgbClr val="2D2E2D"/>
              </a:solidFill>
              <a:latin typeface="Arial" panose="020B0604020202020204" pitchFamily="34" charset="0"/>
              <a:cs typeface="Arial" panose="020B0604020202020204" pitchFamily="34" charset="0"/>
              <a:sym typeface="Arial"/>
            </a:endParaRPr>
          </a:p>
        </p:txBody>
      </p:sp>
      <p:sp>
        <p:nvSpPr>
          <p:cNvPr id="13" name="Rectangle 12">
            <a:extLst>
              <a:ext uri="{FF2B5EF4-FFF2-40B4-BE49-F238E27FC236}">
                <a16:creationId xmlns:a16="http://schemas.microsoft.com/office/drawing/2014/main" id="{4FEF6C61-47E8-45C7-8001-78893B8AE2A1}"/>
              </a:ext>
            </a:extLst>
          </p:cNvPr>
          <p:cNvSpPr/>
          <p:nvPr/>
        </p:nvSpPr>
        <p:spPr>
          <a:xfrm>
            <a:off x="1985317" y="1007403"/>
            <a:ext cx="9163248" cy="47698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panose="020B0604020202020204" pitchFamily="34" charset="0"/>
                <a:cs typeface="Arial" panose="020B0604020202020204" pitchFamily="34" charset="0"/>
                <a:sym typeface="Arial"/>
              </a:rPr>
              <a:t>Broadband internet access</a:t>
            </a:r>
          </a:p>
        </p:txBody>
      </p:sp>
      <p:sp>
        <p:nvSpPr>
          <p:cNvPr id="16" name="Rectangle 15">
            <a:extLst>
              <a:ext uri="{FF2B5EF4-FFF2-40B4-BE49-F238E27FC236}">
                <a16:creationId xmlns:a16="http://schemas.microsoft.com/office/drawing/2014/main" id="{CBDA0AA8-53F4-4A96-914A-98A4B74D486E}"/>
              </a:ext>
            </a:extLst>
          </p:cNvPr>
          <p:cNvSpPr/>
          <p:nvPr/>
        </p:nvSpPr>
        <p:spPr>
          <a:xfrm>
            <a:off x="1985316" y="1484392"/>
            <a:ext cx="9163249" cy="42351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a:solidFill>
                  <a:srgbClr val="2D2E2D"/>
                </a:solidFill>
                <a:latin typeface="Arial" panose="020B0604020202020204" pitchFamily="34" charset="0"/>
                <a:cs typeface="Arial" panose="020B0604020202020204" pitchFamily="34" charset="0"/>
                <a:sym typeface="Arial"/>
              </a:rPr>
              <a:t>Information</a:t>
            </a:r>
          </a:p>
        </p:txBody>
      </p:sp>
      <p:sp>
        <p:nvSpPr>
          <p:cNvPr id="17" name="Rectangle 16">
            <a:extLst>
              <a:ext uri="{FF2B5EF4-FFF2-40B4-BE49-F238E27FC236}">
                <a16:creationId xmlns:a16="http://schemas.microsoft.com/office/drawing/2014/main" id="{00917F69-8F77-4FDE-954E-EB1EE1B669A5}"/>
              </a:ext>
            </a:extLst>
          </p:cNvPr>
          <p:cNvSpPr/>
          <p:nvPr/>
        </p:nvSpPr>
        <p:spPr>
          <a:xfrm>
            <a:off x="2144501" y="4060675"/>
            <a:ext cx="9163248" cy="68019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1600" b="1">
                <a:solidFill>
                  <a:srgbClr val="2D2E2D"/>
                </a:solidFill>
                <a:latin typeface="Arial" panose="020B0604020202020204" pitchFamily="34" charset="0"/>
                <a:cs typeface="Arial" panose="020B0604020202020204" pitchFamily="34" charset="0"/>
                <a:sym typeface="Arial"/>
              </a:rPr>
              <a:t>Health outcomes</a:t>
            </a:r>
          </a:p>
          <a:p>
            <a:pPr algn="ctr" defTabSz="1219170">
              <a:buClr>
                <a:srgbClr val="000000"/>
              </a:buClr>
            </a:pPr>
            <a:r>
              <a:rPr lang="en-US" sz="1600">
                <a:solidFill>
                  <a:srgbClr val="2D2E2D"/>
                </a:solidFill>
                <a:latin typeface="Arial" panose="020B0604020202020204" pitchFamily="34" charset="0"/>
                <a:cs typeface="Arial" panose="020B0604020202020204" pitchFamily="34" charset="0"/>
                <a:sym typeface="Arial"/>
              </a:rPr>
              <a:t>Mortality, morbidity, life expectancy, healthcare expenditures, health status, functional limitations</a:t>
            </a:r>
          </a:p>
        </p:txBody>
      </p:sp>
      <p:sp>
        <p:nvSpPr>
          <p:cNvPr id="18" name="Left Brace 17">
            <a:extLst>
              <a:ext uri="{FF2B5EF4-FFF2-40B4-BE49-F238E27FC236}">
                <a16:creationId xmlns:a16="http://schemas.microsoft.com/office/drawing/2014/main" id="{FEA40FF8-0752-4F01-9A2C-6D34A168979E}"/>
              </a:ext>
            </a:extLst>
          </p:cNvPr>
          <p:cNvSpPr/>
          <p:nvPr/>
        </p:nvSpPr>
        <p:spPr>
          <a:xfrm>
            <a:off x="1684202" y="1913196"/>
            <a:ext cx="356383" cy="121902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endParaRPr lang="en-US" sz="2400">
              <a:solidFill>
                <a:srgbClr val="2D2E2D"/>
              </a:solidFill>
              <a:latin typeface="Arial"/>
              <a:sym typeface="Arial"/>
            </a:endParaRPr>
          </a:p>
        </p:txBody>
      </p:sp>
      <p:sp>
        <p:nvSpPr>
          <p:cNvPr id="19" name="TextBox 10">
            <a:extLst>
              <a:ext uri="{FF2B5EF4-FFF2-40B4-BE49-F238E27FC236}">
                <a16:creationId xmlns:a16="http://schemas.microsoft.com/office/drawing/2014/main" id="{767D801C-679A-4AA9-A0B2-2D53F0F55D4D}"/>
              </a:ext>
            </a:extLst>
          </p:cNvPr>
          <p:cNvSpPr txBox="1"/>
          <p:nvPr/>
        </p:nvSpPr>
        <p:spPr>
          <a:xfrm>
            <a:off x="180815" y="2314717"/>
            <a:ext cx="1744240" cy="615553"/>
          </a:xfrm>
          <a:prstGeom prst="rect">
            <a:avLst/>
          </a:prstGeom>
          <a:noFill/>
        </p:spPr>
        <p:txBody>
          <a:bodyPr wrap="square" lIns="121920" tIns="60960" rIns="121920" bIns="6096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600" err="1">
                <a:solidFill>
                  <a:srgbClr val="2D2E2D"/>
                </a:solidFill>
                <a:latin typeface="Arial"/>
                <a:sym typeface="Arial"/>
              </a:rPr>
              <a:t>HealthyPeople</a:t>
            </a:r>
            <a:r>
              <a:rPr lang="en-US" sz="1600">
                <a:solidFill>
                  <a:srgbClr val="2D2E2D"/>
                </a:solidFill>
                <a:latin typeface="Arial"/>
                <a:sym typeface="Arial"/>
              </a:rPr>
              <a:t> 2030 domains</a:t>
            </a:r>
          </a:p>
        </p:txBody>
      </p:sp>
      <p:cxnSp>
        <p:nvCxnSpPr>
          <p:cNvPr id="20" name="Curved Connector 47">
            <a:extLst>
              <a:ext uri="{FF2B5EF4-FFF2-40B4-BE49-F238E27FC236}">
                <a16:creationId xmlns:a16="http://schemas.microsoft.com/office/drawing/2014/main" id="{75B072B4-2C92-4F27-B7A1-81187B4C90DD}"/>
              </a:ext>
            </a:extLst>
          </p:cNvPr>
          <p:cNvCxnSpPr>
            <a:cxnSpLocks/>
          </p:cNvCxnSpPr>
          <p:nvPr/>
        </p:nvCxnSpPr>
        <p:spPr>
          <a:xfrm rot="16200000" flipH="1">
            <a:off x="4385600" y="1514528"/>
            <a:ext cx="601881" cy="3837269"/>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48">
            <a:extLst>
              <a:ext uri="{FF2B5EF4-FFF2-40B4-BE49-F238E27FC236}">
                <a16:creationId xmlns:a16="http://schemas.microsoft.com/office/drawing/2014/main" id="{B115D3A7-CAF1-4276-8CE6-B2022EE6CC1E}"/>
              </a:ext>
            </a:extLst>
          </p:cNvPr>
          <p:cNvCxnSpPr>
            <a:cxnSpLocks/>
          </p:cNvCxnSpPr>
          <p:nvPr/>
        </p:nvCxnSpPr>
        <p:spPr>
          <a:xfrm rot="16200000" flipH="1">
            <a:off x="5149201" y="2278132"/>
            <a:ext cx="601883" cy="231006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urved Connector 56">
            <a:extLst>
              <a:ext uri="{FF2B5EF4-FFF2-40B4-BE49-F238E27FC236}">
                <a16:creationId xmlns:a16="http://schemas.microsoft.com/office/drawing/2014/main" id="{44671BCE-722F-47D4-907E-91165DC55315}"/>
              </a:ext>
            </a:extLst>
          </p:cNvPr>
          <p:cNvCxnSpPr>
            <a:cxnSpLocks/>
          </p:cNvCxnSpPr>
          <p:nvPr/>
        </p:nvCxnSpPr>
        <p:spPr>
          <a:xfrm rot="5400000">
            <a:off x="6676410" y="3060984"/>
            <a:ext cx="601884" cy="74435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urved Connector 57">
            <a:extLst>
              <a:ext uri="{FF2B5EF4-FFF2-40B4-BE49-F238E27FC236}">
                <a16:creationId xmlns:a16="http://schemas.microsoft.com/office/drawing/2014/main" id="{7DBA42CC-7BBB-4EC2-8ED7-5E1535F2AC30}"/>
              </a:ext>
            </a:extLst>
          </p:cNvPr>
          <p:cNvCxnSpPr>
            <a:cxnSpLocks/>
          </p:cNvCxnSpPr>
          <p:nvPr/>
        </p:nvCxnSpPr>
        <p:spPr>
          <a:xfrm rot="5400000">
            <a:off x="7440012" y="2297380"/>
            <a:ext cx="601885" cy="2271563"/>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60">
            <a:extLst>
              <a:ext uri="{FF2B5EF4-FFF2-40B4-BE49-F238E27FC236}">
                <a16:creationId xmlns:a16="http://schemas.microsoft.com/office/drawing/2014/main" id="{F2B18B7F-9347-4F67-B628-9D63E683439F}"/>
              </a:ext>
            </a:extLst>
          </p:cNvPr>
          <p:cNvCxnSpPr>
            <a:cxnSpLocks/>
          </p:cNvCxnSpPr>
          <p:nvPr/>
        </p:nvCxnSpPr>
        <p:spPr>
          <a:xfrm rot="5400000">
            <a:off x="8203616" y="1533776"/>
            <a:ext cx="601885" cy="3798771"/>
          </a:xfrm>
          <a:prstGeom prst="curved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AC3F7DE-0906-4663-BA23-A454B338456F}"/>
              </a:ext>
            </a:extLst>
          </p:cNvPr>
          <p:cNvSpPr/>
          <p:nvPr/>
        </p:nvSpPr>
        <p:spPr>
          <a:xfrm>
            <a:off x="5822319" y="3819439"/>
            <a:ext cx="1565709" cy="219255"/>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1219170">
              <a:buClr>
                <a:srgbClr val="000000"/>
              </a:buClr>
            </a:pPr>
            <a:r>
              <a:rPr lang="en-US" sz="1600">
                <a:solidFill>
                  <a:srgbClr val="2D2E2D"/>
                </a:solidFill>
                <a:latin typeface="Arial"/>
                <a:sym typeface="Arial"/>
              </a:rPr>
              <a:t>Affects</a:t>
            </a:r>
          </a:p>
        </p:txBody>
      </p:sp>
    </p:spTree>
    <p:extLst>
      <p:ext uri="{BB962C8B-B14F-4D97-AF65-F5344CB8AC3E}">
        <p14:creationId xmlns:p14="http://schemas.microsoft.com/office/powerpoint/2010/main" val="2301806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0"/>
            <a:ext cx="10191751" cy="685800"/>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ea typeface="+mj-lt"/>
                <a:cs typeface="Arial"/>
                <a:sym typeface="Arial"/>
              </a:rPr>
              <a:t>Limited BIA is also prevalent in urban populations</a:t>
            </a:r>
            <a:endParaRPr lang="en-US" sz="4267">
              <a:solidFill>
                <a:srgbClr val="A20815"/>
              </a:solidFill>
              <a:latin typeface="Arial"/>
              <a:cs typeface="Arial"/>
              <a:sym typeface="Arial"/>
            </a:endParaRPr>
          </a:p>
        </p:txBody>
      </p:sp>
      <p:sp>
        <p:nvSpPr>
          <p:cNvPr id="2" name="Content Placeholder 2">
            <a:extLst>
              <a:ext uri="{FF2B5EF4-FFF2-40B4-BE49-F238E27FC236}">
                <a16:creationId xmlns:a16="http://schemas.microsoft.com/office/drawing/2014/main" id="{FE477581-A686-4861-AFDA-92A0587D915D}"/>
              </a:ext>
            </a:extLst>
          </p:cNvPr>
          <p:cNvSpPr txBox="1">
            <a:spLocks/>
          </p:cNvSpPr>
          <p:nvPr/>
        </p:nvSpPr>
        <p:spPr>
          <a:xfrm>
            <a:off x="357509" y="5503461"/>
            <a:ext cx="8774788" cy="8911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defTabSz="1219170"/>
            <a:r>
              <a:rPr lang="en-US" sz="1600" kern="0"/>
              <a:t>Slide and quotes courtesy of Marianne Sharko, MD, MS</a:t>
            </a:r>
            <a:endParaRPr lang="en-US" sz="1867" kern="0"/>
          </a:p>
          <a:p>
            <a:pPr defTabSz="1219170"/>
            <a:endParaRPr lang="en-US" sz="1867" kern="0"/>
          </a:p>
        </p:txBody>
      </p:sp>
      <p:sp>
        <p:nvSpPr>
          <p:cNvPr id="27" name="Oval Callout 5">
            <a:extLst>
              <a:ext uri="{FF2B5EF4-FFF2-40B4-BE49-F238E27FC236}">
                <a16:creationId xmlns:a16="http://schemas.microsoft.com/office/drawing/2014/main" id="{C912A67E-80D6-4CD4-8B42-B8197033BA71}"/>
              </a:ext>
            </a:extLst>
          </p:cNvPr>
          <p:cNvSpPr/>
          <p:nvPr/>
        </p:nvSpPr>
        <p:spPr>
          <a:xfrm>
            <a:off x="954655" y="1518250"/>
            <a:ext cx="3024999" cy="1575759"/>
          </a:xfrm>
          <a:prstGeom prst="wedgeEllipseCallout">
            <a:avLst>
              <a:gd name="adj1" fmla="val -52214"/>
              <a:gd name="adj2" fmla="val -64788"/>
            </a:avLst>
          </a:prstGeom>
          <a:ln/>
        </p:spPr>
        <p:style>
          <a:lnRef idx="2">
            <a:schemeClr val="dk1"/>
          </a:lnRef>
          <a:fillRef idx="1">
            <a:schemeClr val="lt1"/>
          </a:fillRef>
          <a:effectRef idx="0">
            <a:schemeClr val="dk1"/>
          </a:effectRef>
          <a:fontRef idx="minor">
            <a:schemeClr val="dk1"/>
          </a:fontRef>
        </p:style>
        <p:txBody>
          <a:bodyPr lIns="121920" tIns="121920" bIns="121920" rtlCol="0" anchor="t"/>
          <a:lstStyle>
            <a:defPPr>
              <a:defRPr lang="en-US"/>
            </a:defPPr>
            <a:lvl1pPr algn="l" rtl="0" fontAlgn="base">
              <a:spcBef>
                <a:spcPct val="0"/>
              </a:spcBef>
              <a:spcAft>
                <a:spcPct val="0"/>
              </a:spcAft>
              <a:defRPr sz="2400" kern="1200">
                <a:solidFill>
                  <a:schemeClr val="dk1"/>
                </a:solidFill>
                <a:latin typeface="+mn-lt"/>
                <a:ea typeface="+mn-ea"/>
                <a:cs typeface="+mn-cs"/>
              </a:defRPr>
            </a:lvl1pPr>
            <a:lvl2pPr marL="457200" algn="l" rtl="0" fontAlgn="base">
              <a:spcBef>
                <a:spcPct val="0"/>
              </a:spcBef>
              <a:spcAft>
                <a:spcPct val="0"/>
              </a:spcAft>
              <a:defRPr sz="2400" kern="1200">
                <a:solidFill>
                  <a:schemeClr val="dk1"/>
                </a:solidFill>
                <a:latin typeface="+mn-lt"/>
                <a:ea typeface="+mn-ea"/>
                <a:cs typeface="+mn-cs"/>
              </a:defRPr>
            </a:lvl2pPr>
            <a:lvl3pPr marL="914400" algn="l" rtl="0" fontAlgn="base">
              <a:spcBef>
                <a:spcPct val="0"/>
              </a:spcBef>
              <a:spcAft>
                <a:spcPct val="0"/>
              </a:spcAft>
              <a:defRPr sz="2400" kern="1200">
                <a:solidFill>
                  <a:schemeClr val="dk1"/>
                </a:solidFill>
                <a:latin typeface="+mn-lt"/>
                <a:ea typeface="+mn-ea"/>
                <a:cs typeface="+mn-cs"/>
              </a:defRPr>
            </a:lvl3pPr>
            <a:lvl4pPr marL="1371600" algn="l" rtl="0" fontAlgn="base">
              <a:spcBef>
                <a:spcPct val="0"/>
              </a:spcBef>
              <a:spcAft>
                <a:spcPct val="0"/>
              </a:spcAft>
              <a:defRPr sz="2400" kern="1200">
                <a:solidFill>
                  <a:schemeClr val="dk1"/>
                </a:solidFill>
                <a:latin typeface="+mn-lt"/>
                <a:ea typeface="+mn-ea"/>
                <a:cs typeface="+mn-cs"/>
              </a:defRPr>
            </a:lvl4pPr>
            <a:lvl5pPr marL="1828800" algn="l" rtl="0" fontAlgn="base">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28" name="Oval Callout 6">
            <a:extLst>
              <a:ext uri="{FF2B5EF4-FFF2-40B4-BE49-F238E27FC236}">
                <a16:creationId xmlns:a16="http://schemas.microsoft.com/office/drawing/2014/main" id="{DF8089DD-5C6D-4706-A483-C246F94DD8EE}"/>
              </a:ext>
            </a:extLst>
          </p:cNvPr>
          <p:cNvSpPr/>
          <p:nvPr/>
        </p:nvSpPr>
        <p:spPr>
          <a:xfrm>
            <a:off x="4635261" y="1319837"/>
            <a:ext cx="5267863" cy="2109164"/>
          </a:xfrm>
          <a:prstGeom prst="wedgeEllipseCallout">
            <a:avLst>
              <a:gd name="adj1" fmla="val 58363"/>
              <a:gd name="adj2" fmla="val -53071"/>
            </a:avLst>
          </a:prstGeom>
          <a:ln/>
        </p:spPr>
        <p:style>
          <a:lnRef idx="2">
            <a:schemeClr val="accent2"/>
          </a:lnRef>
          <a:fillRef idx="1">
            <a:schemeClr val="lt1"/>
          </a:fillRef>
          <a:effectRef idx="0">
            <a:schemeClr val="accent2"/>
          </a:effectRef>
          <a:fontRef idx="minor">
            <a:schemeClr val="dk1"/>
          </a:fontRef>
        </p:style>
        <p:txBody>
          <a:bodyPr lIns="121920" tIns="121920" bIns="121920" rtlCol="0" anchor="t"/>
          <a:lstStyle>
            <a:defPPr>
              <a:defRPr lang="en-US"/>
            </a:defPPr>
            <a:lvl1pPr algn="l" rtl="0" fontAlgn="base">
              <a:spcBef>
                <a:spcPct val="0"/>
              </a:spcBef>
              <a:spcAft>
                <a:spcPct val="0"/>
              </a:spcAft>
              <a:defRPr sz="2400" kern="1200">
                <a:solidFill>
                  <a:schemeClr val="dk1"/>
                </a:solidFill>
                <a:latin typeface="+mn-lt"/>
                <a:ea typeface="+mn-ea"/>
                <a:cs typeface="+mn-cs"/>
              </a:defRPr>
            </a:lvl1pPr>
            <a:lvl2pPr marL="457200" algn="l" rtl="0" fontAlgn="base">
              <a:spcBef>
                <a:spcPct val="0"/>
              </a:spcBef>
              <a:spcAft>
                <a:spcPct val="0"/>
              </a:spcAft>
              <a:defRPr sz="2400" kern="1200">
                <a:solidFill>
                  <a:schemeClr val="dk1"/>
                </a:solidFill>
                <a:latin typeface="+mn-lt"/>
                <a:ea typeface="+mn-ea"/>
                <a:cs typeface="+mn-cs"/>
              </a:defRPr>
            </a:lvl2pPr>
            <a:lvl3pPr marL="914400" algn="l" rtl="0" fontAlgn="base">
              <a:spcBef>
                <a:spcPct val="0"/>
              </a:spcBef>
              <a:spcAft>
                <a:spcPct val="0"/>
              </a:spcAft>
              <a:defRPr sz="2400" kern="1200">
                <a:solidFill>
                  <a:schemeClr val="dk1"/>
                </a:solidFill>
                <a:latin typeface="+mn-lt"/>
                <a:ea typeface="+mn-ea"/>
                <a:cs typeface="+mn-cs"/>
              </a:defRPr>
            </a:lvl3pPr>
            <a:lvl4pPr marL="1371600" algn="l" rtl="0" fontAlgn="base">
              <a:spcBef>
                <a:spcPct val="0"/>
              </a:spcBef>
              <a:spcAft>
                <a:spcPct val="0"/>
              </a:spcAft>
              <a:defRPr sz="2400" kern="1200">
                <a:solidFill>
                  <a:schemeClr val="dk1"/>
                </a:solidFill>
                <a:latin typeface="+mn-lt"/>
                <a:ea typeface="+mn-ea"/>
                <a:cs typeface="+mn-cs"/>
              </a:defRPr>
            </a:lvl4pPr>
            <a:lvl5pPr marL="1828800" algn="l" rtl="0" fontAlgn="base">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defTabSz="1219170">
              <a:buClr>
                <a:srgbClr val="000000"/>
              </a:buClr>
            </a:pPr>
            <a:endParaRPr lang="en-US" sz="1600" err="1">
              <a:ln>
                <a:solidFill>
                  <a:srgbClr val="2D2E2D">
                    <a:lumMod val="65000"/>
                    <a:lumOff val="35000"/>
                  </a:srgbClr>
                </a:solidFill>
              </a:ln>
              <a:solidFill>
                <a:srgbClr val="FFFFFF"/>
              </a:solidFill>
              <a:latin typeface="Roboto Regular"/>
              <a:cs typeface="Roboto Regular"/>
              <a:sym typeface="Arial"/>
            </a:endParaRPr>
          </a:p>
        </p:txBody>
      </p:sp>
      <p:sp>
        <p:nvSpPr>
          <p:cNvPr id="29" name="TextBox 3">
            <a:extLst>
              <a:ext uri="{FF2B5EF4-FFF2-40B4-BE49-F238E27FC236}">
                <a16:creationId xmlns:a16="http://schemas.microsoft.com/office/drawing/2014/main" id="{3F3C83EE-A5F0-4AD7-8A39-3D91B3A8F685}"/>
              </a:ext>
            </a:extLst>
          </p:cNvPr>
          <p:cNvSpPr txBox="1"/>
          <p:nvPr/>
        </p:nvSpPr>
        <p:spPr>
          <a:xfrm>
            <a:off x="1309032" y="1820419"/>
            <a:ext cx="2670621" cy="748795"/>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 don't have an actual Wi-Fi service.” </a:t>
            </a:r>
            <a:r>
              <a:rPr lang="en-US" sz="2133">
                <a:solidFill>
                  <a:srgbClr val="2D2E2D"/>
                </a:solidFill>
                <a:latin typeface="Calibri Light" panose="020F0302020204030204" pitchFamily="34" charset="0"/>
                <a:cs typeface="Calibri Light" panose="020F0302020204030204" pitchFamily="34" charset="0"/>
                <a:sym typeface="Arial"/>
              </a:rPr>
              <a:t>(parent)</a:t>
            </a:r>
          </a:p>
        </p:txBody>
      </p:sp>
      <p:sp>
        <p:nvSpPr>
          <p:cNvPr id="30" name="Rectangle 29">
            <a:extLst>
              <a:ext uri="{FF2B5EF4-FFF2-40B4-BE49-F238E27FC236}">
                <a16:creationId xmlns:a16="http://schemas.microsoft.com/office/drawing/2014/main" id="{5E9908F9-3060-4519-BAA0-3F4DB05B9C12}"/>
              </a:ext>
            </a:extLst>
          </p:cNvPr>
          <p:cNvSpPr/>
          <p:nvPr/>
        </p:nvSpPr>
        <p:spPr>
          <a:xfrm>
            <a:off x="5072331" y="1656272"/>
            <a:ext cx="4830792" cy="1405256"/>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“We were struggling with internet, we relied on hot spots for a while, and had to fight with Optimum to get good internet.” </a:t>
            </a:r>
            <a:r>
              <a:rPr lang="en-US" sz="2133">
                <a:solidFill>
                  <a:srgbClr val="2D2E2D"/>
                </a:solidFill>
                <a:latin typeface="Calibri Light" panose="020F0302020204030204" pitchFamily="34" charset="0"/>
                <a:cs typeface="Calibri Light" panose="020F0302020204030204" pitchFamily="34" charset="0"/>
                <a:sym typeface="Arial"/>
              </a:rPr>
              <a:t>(parent)</a:t>
            </a:r>
          </a:p>
        </p:txBody>
      </p:sp>
      <p:sp>
        <p:nvSpPr>
          <p:cNvPr id="31" name="Rectangle 30">
            <a:extLst>
              <a:ext uri="{FF2B5EF4-FFF2-40B4-BE49-F238E27FC236}">
                <a16:creationId xmlns:a16="http://schemas.microsoft.com/office/drawing/2014/main" id="{AC5BF971-52DC-41A2-933C-996DD0979E7B}"/>
              </a:ext>
            </a:extLst>
          </p:cNvPr>
          <p:cNvSpPr/>
          <p:nvPr/>
        </p:nvSpPr>
        <p:spPr>
          <a:xfrm>
            <a:off x="8811391" y="3549809"/>
            <a:ext cx="2656461" cy="1077026"/>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“I'm paying $95 and the Wi-Fi is not good”. </a:t>
            </a:r>
            <a:r>
              <a:rPr lang="en-US" sz="2133">
                <a:solidFill>
                  <a:srgbClr val="2D2E2D"/>
                </a:solidFill>
                <a:latin typeface="Calibri Light" panose="020F0302020204030204" pitchFamily="34" charset="0"/>
                <a:cs typeface="Calibri Light" panose="020F0302020204030204" pitchFamily="34" charset="0"/>
                <a:sym typeface="Arial"/>
              </a:rPr>
              <a:t>(parent)</a:t>
            </a:r>
          </a:p>
        </p:txBody>
      </p:sp>
      <p:sp>
        <p:nvSpPr>
          <p:cNvPr id="32" name="Oval Callout 12">
            <a:extLst>
              <a:ext uri="{FF2B5EF4-FFF2-40B4-BE49-F238E27FC236}">
                <a16:creationId xmlns:a16="http://schemas.microsoft.com/office/drawing/2014/main" id="{703625BD-EE8D-4E2E-A5A4-766E72CC9447}"/>
              </a:ext>
            </a:extLst>
          </p:cNvPr>
          <p:cNvSpPr/>
          <p:nvPr/>
        </p:nvSpPr>
        <p:spPr>
          <a:xfrm>
            <a:off x="8453887" y="3417499"/>
            <a:ext cx="3013967" cy="1361117"/>
          </a:xfrm>
          <a:prstGeom prst="wedgeEllipseCallout">
            <a:avLst>
              <a:gd name="adj1" fmla="val 37805"/>
              <a:gd name="adj2" fmla="val -73620"/>
            </a:avLst>
          </a:prstGeom>
          <a:noFill/>
          <a:ln w="28575">
            <a:solidFill>
              <a:srgbClr val="C00000"/>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33" name="Oval Callout 14">
            <a:extLst>
              <a:ext uri="{FF2B5EF4-FFF2-40B4-BE49-F238E27FC236}">
                <a16:creationId xmlns:a16="http://schemas.microsoft.com/office/drawing/2014/main" id="{031F9644-9748-4683-BFDD-A71B93164CBD}"/>
              </a:ext>
            </a:extLst>
          </p:cNvPr>
          <p:cNvSpPr/>
          <p:nvPr/>
        </p:nvSpPr>
        <p:spPr>
          <a:xfrm>
            <a:off x="1070439" y="3333863"/>
            <a:ext cx="4803131" cy="1600439"/>
          </a:xfrm>
          <a:prstGeom prst="wedgeEllipseCallout">
            <a:avLst>
              <a:gd name="adj1" fmla="val -53865"/>
              <a:gd name="adj2" fmla="val 64947"/>
            </a:avLst>
          </a:prstGeom>
          <a:ln>
            <a:solidFill>
              <a:srgbClr val="F77F00"/>
            </a:solidFill>
          </a:ln>
        </p:spPr>
        <p:style>
          <a:lnRef idx="2">
            <a:schemeClr val="dk1"/>
          </a:lnRef>
          <a:fillRef idx="1">
            <a:schemeClr val="lt1"/>
          </a:fillRef>
          <a:effectRef idx="0">
            <a:schemeClr val="dk1"/>
          </a:effectRef>
          <a:fontRef idx="minor">
            <a:schemeClr val="dk1"/>
          </a:fontRef>
        </p:style>
        <p:txBody>
          <a:bodyPr lIns="121920" tIns="121920" bIns="121920" rtlCol="0" anchor="t"/>
          <a:lstStyle>
            <a:defPPr>
              <a:defRPr lang="en-US"/>
            </a:defPPr>
            <a:lvl1pPr algn="l" rtl="0" fontAlgn="base">
              <a:spcBef>
                <a:spcPct val="0"/>
              </a:spcBef>
              <a:spcAft>
                <a:spcPct val="0"/>
              </a:spcAft>
              <a:defRPr sz="2400" kern="1200">
                <a:solidFill>
                  <a:schemeClr val="dk1"/>
                </a:solidFill>
                <a:latin typeface="+mn-lt"/>
                <a:ea typeface="+mn-ea"/>
                <a:cs typeface="+mn-cs"/>
              </a:defRPr>
            </a:lvl1pPr>
            <a:lvl2pPr marL="457200" algn="l" rtl="0" fontAlgn="base">
              <a:spcBef>
                <a:spcPct val="0"/>
              </a:spcBef>
              <a:spcAft>
                <a:spcPct val="0"/>
              </a:spcAft>
              <a:defRPr sz="2400" kern="1200">
                <a:solidFill>
                  <a:schemeClr val="dk1"/>
                </a:solidFill>
                <a:latin typeface="+mn-lt"/>
                <a:ea typeface="+mn-ea"/>
                <a:cs typeface="+mn-cs"/>
              </a:defRPr>
            </a:lvl2pPr>
            <a:lvl3pPr marL="914400" algn="l" rtl="0" fontAlgn="base">
              <a:spcBef>
                <a:spcPct val="0"/>
              </a:spcBef>
              <a:spcAft>
                <a:spcPct val="0"/>
              </a:spcAft>
              <a:defRPr sz="2400" kern="1200">
                <a:solidFill>
                  <a:schemeClr val="dk1"/>
                </a:solidFill>
                <a:latin typeface="+mn-lt"/>
                <a:ea typeface="+mn-ea"/>
                <a:cs typeface="+mn-cs"/>
              </a:defRPr>
            </a:lvl3pPr>
            <a:lvl4pPr marL="1371600" algn="l" rtl="0" fontAlgn="base">
              <a:spcBef>
                <a:spcPct val="0"/>
              </a:spcBef>
              <a:spcAft>
                <a:spcPct val="0"/>
              </a:spcAft>
              <a:defRPr sz="2400" kern="1200">
                <a:solidFill>
                  <a:schemeClr val="dk1"/>
                </a:solidFill>
                <a:latin typeface="+mn-lt"/>
                <a:ea typeface="+mn-ea"/>
                <a:cs typeface="+mn-cs"/>
              </a:defRPr>
            </a:lvl4pPr>
            <a:lvl5pPr marL="1828800" algn="l" rtl="0" fontAlgn="base">
              <a:spcBef>
                <a:spcPct val="0"/>
              </a:spcBef>
              <a:spcAft>
                <a:spcPct val="0"/>
              </a:spcAft>
              <a:defRPr sz="2400" kern="1200">
                <a:solidFill>
                  <a:schemeClr val="dk1"/>
                </a:solidFill>
                <a:latin typeface="+mn-lt"/>
                <a:ea typeface="+mn-ea"/>
                <a:cs typeface="+mn-cs"/>
              </a:defRPr>
            </a:lvl5pPr>
            <a:lvl6pPr marL="2286000" algn="l" defTabSz="914400" rtl="0" eaLnBrk="1" latinLnBrk="0" hangingPunct="1">
              <a:defRPr sz="2400" kern="1200">
                <a:solidFill>
                  <a:schemeClr val="dk1"/>
                </a:solidFill>
                <a:latin typeface="+mn-lt"/>
                <a:ea typeface="+mn-ea"/>
                <a:cs typeface="+mn-cs"/>
              </a:defRPr>
            </a:lvl6pPr>
            <a:lvl7pPr marL="2743200" algn="l" defTabSz="914400" rtl="0" eaLnBrk="1" latinLnBrk="0" hangingPunct="1">
              <a:defRPr sz="2400" kern="1200">
                <a:solidFill>
                  <a:schemeClr val="dk1"/>
                </a:solidFill>
                <a:latin typeface="+mn-lt"/>
                <a:ea typeface="+mn-ea"/>
                <a:cs typeface="+mn-cs"/>
              </a:defRPr>
            </a:lvl7pPr>
            <a:lvl8pPr marL="3200400" algn="l" defTabSz="914400" rtl="0" eaLnBrk="1" latinLnBrk="0" hangingPunct="1">
              <a:defRPr sz="2400" kern="1200">
                <a:solidFill>
                  <a:schemeClr val="dk1"/>
                </a:solidFill>
                <a:latin typeface="+mn-lt"/>
                <a:ea typeface="+mn-ea"/>
                <a:cs typeface="+mn-cs"/>
              </a:defRPr>
            </a:lvl8pPr>
            <a:lvl9pPr marL="3657600" algn="l" defTabSz="914400" rtl="0" eaLnBrk="1" latinLnBrk="0" hangingPunct="1">
              <a:defRPr sz="2400" kern="1200">
                <a:solidFill>
                  <a:schemeClr val="dk1"/>
                </a:solidFill>
                <a:latin typeface="+mn-lt"/>
                <a:ea typeface="+mn-ea"/>
                <a:cs typeface="+mn-cs"/>
              </a:defRPr>
            </a:lvl9pPr>
          </a:lstStyle>
          <a:p>
            <a:pPr algn="ctr" defTabSz="1219170">
              <a:buClr>
                <a:srgbClr val="000000"/>
              </a:buClr>
            </a:pPr>
            <a:endParaRPr lang="en-US" sz="1600" err="1">
              <a:ln>
                <a:solidFill>
                  <a:srgbClr val="FFC000"/>
                </a:solidFill>
              </a:ln>
              <a:solidFill>
                <a:srgbClr val="FFFFFF"/>
              </a:solidFill>
              <a:latin typeface="Roboto Regular"/>
              <a:cs typeface="Roboto Regular"/>
              <a:sym typeface="Arial"/>
            </a:endParaRPr>
          </a:p>
        </p:txBody>
      </p:sp>
      <p:sp>
        <p:nvSpPr>
          <p:cNvPr id="34" name="Rectangle 33">
            <a:extLst>
              <a:ext uri="{FF2B5EF4-FFF2-40B4-BE49-F238E27FC236}">
                <a16:creationId xmlns:a16="http://schemas.microsoft.com/office/drawing/2014/main" id="{0C32B260-1934-4988-B6D6-E98E44CE49F0}"/>
              </a:ext>
            </a:extLst>
          </p:cNvPr>
          <p:cNvSpPr/>
          <p:nvPr/>
        </p:nvSpPr>
        <p:spPr>
          <a:xfrm>
            <a:off x="1716111" y="3498012"/>
            <a:ext cx="3818624" cy="1405256"/>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“The Wi-Fi has been terrible, connection, data and everything has been bad, just bad”. </a:t>
            </a:r>
            <a:r>
              <a:rPr lang="en-US" sz="2133">
                <a:solidFill>
                  <a:srgbClr val="2D2E2D"/>
                </a:solidFill>
                <a:latin typeface="Calibri Light" panose="020F0302020204030204" pitchFamily="34" charset="0"/>
                <a:cs typeface="Calibri Light" panose="020F0302020204030204" pitchFamily="34" charset="0"/>
                <a:sym typeface="Arial"/>
              </a:rPr>
              <a:t>(adolescent)</a:t>
            </a:r>
          </a:p>
        </p:txBody>
      </p:sp>
    </p:spTree>
    <p:extLst>
      <p:ext uri="{BB962C8B-B14F-4D97-AF65-F5344CB8AC3E}">
        <p14:creationId xmlns:p14="http://schemas.microsoft.com/office/powerpoint/2010/main" val="186124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0"/>
            <a:ext cx="10191751" cy="685800"/>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ea typeface="+mj-lt"/>
                <a:cs typeface="Arial"/>
                <a:sym typeface="Arial"/>
              </a:rPr>
              <a:t>Healthcare access and quality</a:t>
            </a:r>
            <a:endParaRPr lang="en-US" sz="4267">
              <a:solidFill>
                <a:srgbClr val="2D2E2D"/>
              </a:solidFill>
              <a:latin typeface="Arial"/>
              <a:sym typeface="Arial"/>
            </a:endParaRPr>
          </a:p>
        </p:txBody>
      </p:sp>
      <p:sp>
        <p:nvSpPr>
          <p:cNvPr id="2" name="Content Placeholder 2">
            <a:extLst>
              <a:ext uri="{FF2B5EF4-FFF2-40B4-BE49-F238E27FC236}">
                <a16:creationId xmlns:a16="http://schemas.microsoft.com/office/drawing/2014/main" id="{FE477581-A686-4861-AFDA-92A0587D915D}"/>
              </a:ext>
            </a:extLst>
          </p:cNvPr>
          <p:cNvSpPr txBox="1">
            <a:spLocks/>
          </p:cNvSpPr>
          <p:nvPr/>
        </p:nvSpPr>
        <p:spPr>
          <a:xfrm>
            <a:off x="357509" y="5503461"/>
            <a:ext cx="8774788" cy="8911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defTabSz="1219170"/>
            <a:r>
              <a:rPr lang="en-US" sz="1600" kern="0"/>
              <a:t>Slide and quotes courtesy of Marianne Sharko, MD, MS</a:t>
            </a:r>
            <a:endParaRPr lang="en-US" sz="1867" kern="0"/>
          </a:p>
          <a:p>
            <a:pPr defTabSz="1219170"/>
            <a:endParaRPr lang="en-US" sz="1867" kern="0"/>
          </a:p>
        </p:txBody>
      </p:sp>
      <p:sp>
        <p:nvSpPr>
          <p:cNvPr id="16" name="Slide Number Placeholder 3">
            <a:extLst>
              <a:ext uri="{FF2B5EF4-FFF2-40B4-BE49-F238E27FC236}">
                <a16:creationId xmlns:a16="http://schemas.microsoft.com/office/drawing/2014/main" id="{B6306D3F-8719-487F-A43D-071F2BD2DC8A}"/>
              </a:ext>
            </a:extLst>
          </p:cNvPr>
          <p:cNvSpPr>
            <a:spLocks noGrp="1"/>
          </p:cNvSpPr>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algn="r" rtl="0" eaLnBrk="0" fontAlgn="base" hangingPunct="0">
              <a:spcBef>
                <a:spcPct val="0"/>
              </a:spcBef>
              <a:spcAft>
                <a:spcPct val="0"/>
              </a:spcAft>
              <a:defRPr sz="900" b="1" kern="1200">
                <a:solidFill>
                  <a:srgbClr val="FFFFFF"/>
                </a:solidFill>
                <a:latin typeface="Roboto Regular"/>
                <a:ea typeface="MS PGothic" pitchFamily="34" charset="-128"/>
                <a:cs typeface="Roboto Regular"/>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fld id="{42C32FFB-F9AE-46F0-A233-A2E628258990}" type="slidenum">
              <a:rPr lang="en-US" sz="1200">
                <a:sym typeface="Arial"/>
              </a:rPr>
              <a:pPr defTabSz="1219170">
                <a:buClr>
                  <a:srgbClr val="000000"/>
                </a:buClr>
              </a:pPr>
              <a:t>27</a:t>
            </a:fld>
            <a:endParaRPr lang="en-US" sz="1333">
              <a:sym typeface="Arial"/>
            </a:endParaRPr>
          </a:p>
        </p:txBody>
      </p:sp>
      <p:sp>
        <p:nvSpPr>
          <p:cNvPr id="17" name="Rectangle 16">
            <a:extLst>
              <a:ext uri="{FF2B5EF4-FFF2-40B4-BE49-F238E27FC236}">
                <a16:creationId xmlns:a16="http://schemas.microsoft.com/office/drawing/2014/main" id="{93055804-E099-4F03-B942-562B22E468E0}"/>
              </a:ext>
            </a:extLst>
          </p:cNvPr>
          <p:cNvSpPr/>
          <p:nvPr/>
        </p:nvSpPr>
        <p:spPr>
          <a:xfrm>
            <a:off x="5593715" y="1166560"/>
            <a:ext cx="5823527" cy="1733488"/>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“It affects everything, my schoolwork, communicating with you guys, communicating with people around me. When I did Urgent Care, we couldn't talk on Zoom, he had to call me.” </a:t>
            </a:r>
          </a:p>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(adolescent)</a:t>
            </a:r>
          </a:p>
        </p:txBody>
      </p:sp>
      <p:sp>
        <p:nvSpPr>
          <p:cNvPr id="18" name="Oval Callout 8">
            <a:extLst>
              <a:ext uri="{FF2B5EF4-FFF2-40B4-BE49-F238E27FC236}">
                <a16:creationId xmlns:a16="http://schemas.microsoft.com/office/drawing/2014/main" id="{95A91278-C064-40EF-A955-4226FEE012F4}"/>
              </a:ext>
            </a:extLst>
          </p:cNvPr>
          <p:cNvSpPr/>
          <p:nvPr/>
        </p:nvSpPr>
        <p:spPr>
          <a:xfrm>
            <a:off x="4745467" y="792843"/>
            <a:ext cx="6985460" cy="2455100"/>
          </a:xfrm>
          <a:prstGeom prst="wedgeEllipseCallout">
            <a:avLst>
              <a:gd name="adj1" fmla="val 47863"/>
              <a:gd name="adj2" fmla="val 45978"/>
            </a:avLst>
          </a:prstGeom>
          <a:noFill/>
          <a:ln w="28575">
            <a:solidFill>
              <a:srgbClr val="35A37C"/>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19" name="Oval Callout 9">
            <a:extLst>
              <a:ext uri="{FF2B5EF4-FFF2-40B4-BE49-F238E27FC236}">
                <a16:creationId xmlns:a16="http://schemas.microsoft.com/office/drawing/2014/main" id="{EA18D576-4FD3-4CF2-B41F-261B29C9351E}"/>
              </a:ext>
            </a:extLst>
          </p:cNvPr>
          <p:cNvSpPr/>
          <p:nvPr/>
        </p:nvSpPr>
        <p:spPr>
          <a:xfrm>
            <a:off x="1321910" y="3371969"/>
            <a:ext cx="6895164" cy="2061880"/>
          </a:xfrm>
          <a:prstGeom prst="wedgeEllipseCallout">
            <a:avLst>
              <a:gd name="adj1" fmla="val -59754"/>
              <a:gd name="adj2" fmla="val 49511"/>
            </a:avLst>
          </a:prstGeom>
          <a:noFill/>
          <a:ln w="28575">
            <a:solidFill>
              <a:srgbClr val="7030A0"/>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20" name="Rectangle 19">
            <a:extLst>
              <a:ext uri="{FF2B5EF4-FFF2-40B4-BE49-F238E27FC236}">
                <a16:creationId xmlns:a16="http://schemas.microsoft.com/office/drawing/2014/main" id="{7A893213-5A15-45F0-B2DE-EFBE5FCD7B9E}"/>
              </a:ext>
            </a:extLst>
          </p:cNvPr>
          <p:cNvSpPr/>
          <p:nvPr/>
        </p:nvSpPr>
        <p:spPr>
          <a:xfrm>
            <a:off x="1908686" y="3657551"/>
            <a:ext cx="5558669" cy="1405256"/>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 “I didn't attend the meetings, and my therapist dropped me as a patient, which I understand, but since she dropped me, I couldn't receive medication.” </a:t>
            </a:r>
            <a:r>
              <a:rPr lang="en-US" sz="2133">
                <a:solidFill>
                  <a:srgbClr val="2D2E2D"/>
                </a:solidFill>
                <a:latin typeface="Calibri Light" panose="020F0302020204030204" pitchFamily="34" charset="0"/>
                <a:cs typeface="Calibri Light" panose="020F0302020204030204" pitchFamily="34" charset="0"/>
                <a:sym typeface="Arial"/>
              </a:rPr>
              <a:t>(adolescent)</a:t>
            </a:r>
          </a:p>
        </p:txBody>
      </p:sp>
    </p:spTree>
    <p:extLst>
      <p:ext uri="{BB962C8B-B14F-4D97-AF65-F5344CB8AC3E}">
        <p14:creationId xmlns:p14="http://schemas.microsoft.com/office/powerpoint/2010/main" val="326767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0"/>
            <a:ext cx="10191751" cy="685800"/>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ea typeface="+mj-lt"/>
                <a:cs typeface="Arial"/>
                <a:sym typeface="Arial"/>
              </a:rPr>
              <a:t>Neighborhood and built environment / social and community</a:t>
            </a:r>
            <a:endParaRPr lang="en-US" sz="4267">
              <a:solidFill>
                <a:srgbClr val="A20815"/>
              </a:solidFill>
              <a:latin typeface="Arial"/>
              <a:sym typeface="Arial"/>
            </a:endParaRPr>
          </a:p>
        </p:txBody>
      </p:sp>
      <p:sp>
        <p:nvSpPr>
          <p:cNvPr id="16" name="Slide Number Placeholder 3">
            <a:extLst>
              <a:ext uri="{FF2B5EF4-FFF2-40B4-BE49-F238E27FC236}">
                <a16:creationId xmlns:a16="http://schemas.microsoft.com/office/drawing/2014/main" id="{B6306D3F-8719-487F-A43D-071F2BD2DC8A}"/>
              </a:ext>
            </a:extLst>
          </p:cNvPr>
          <p:cNvSpPr>
            <a:spLocks noGrp="1"/>
          </p:cNvSpPr>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algn="r" rtl="0" eaLnBrk="0" fontAlgn="base" hangingPunct="0">
              <a:spcBef>
                <a:spcPct val="0"/>
              </a:spcBef>
              <a:spcAft>
                <a:spcPct val="0"/>
              </a:spcAft>
              <a:defRPr sz="900" b="1" kern="1200">
                <a:solidFill>
                  <a:srgbClr val="FFFFFF"/>
                </a:solidFill>
                <a:latin typeface="Roboto Regular"/>
                <a:ea typeface="MS PGothic" pitchFamily="34" charset="-128"/>
                <a:cs typeface="Roboto Regular"/>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fld id="{42C32FFB-F9AE-46F0-A233-A2E628258990}" type="slidenum">
              <a:rPr lang="en-US" sz="1200">
                <a:sym typeface="Arial"/>
              </a:rPr>
              <a:pPr defTabSz="1219170">
                <a:buClr>
                  <a:srgbClr val="000000"/>
                </a:buClr>
              </a:pPr>
              <a:t>28</a:t>
            </a:fld>
            <a:endParaRPr lang="en-US" sz="1333">
              <a:sym typeface="Arial"/>
            </a:endParaRPr>
          </a:p>
        </p:txBody>
      </p:sp>
      <p:sp>
        <p:nvSpPr>
          <p:cNvPr id="10" name="Rectangle 9">
            <a:extLst>
              <a:ext uri="{FF2B5EF4-FFF2-40B4-BE49-F238E27FC236}">
                <a16:creationId xmlns:a16="http://schemas.microsoft.com/office/drawing/2014/main" id="{5F68AB13-7197-4D69-AFEF-D49757515BFE}"/>
              </a:ext>
            </a:extLst>
          </p:cNvPr>
          <p:cNvSpPr/>
          <p:nvPr/>
        </p:nvSpPr>
        <p:spPr>
          <a:xfrm>
            <a:off x="6216067" y="2832496"/>
            <a:ext cx="4825963" cy="1733488"/>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 don't play </a:t>
            </a:r>
            <a:r>
              <a:rPr lang="en-US" sz="2133">
                <a:solidFill>
                  <a:srgbClr val="FFFFFF">
                    <a:lumMod val="50000"/>
                  </a:srgbClr>
                </a:solidFill>
                <a:latin typeface="Calibri Light" panose="020F0302020204030204" pitchFamily="34" charset="0"/>
                <a:cs typeface="Calibri Light" panose="020F0302020204030204" pitchFamily="34" charset="0"/>
                <a:sym typeface="Arial"/>
              </a:rPr>
              <a:t>[computer games] </a:t>
            </a:r>
            <a:r>
              <a:rPr lang="en-US" sz="2133" i="1">
                <a:solidFill>
                  <a:srgbClr val="2D2E2D"/>
                </a:solidFill>
                <a:latin typeface="Calibri Light" panose="020F0302020204030204" pitchFamily="34" charset="0"/>
                <a:cs typeface="Calibri Light" panose="020F0302020204030204" pitchFamily="34" charset="0"/>
                <a:sym typeface="Arial"/>
              </a:rPr>
              <a:t>because the computers don't have the power, but I watch them play. If they're playing with others, I get to hear a group of friends talking.” </a:t>
            </a:r>
            <a:r>
              <a:rPr lang="en-US" sz="2133">
                <a:solidFill>
                  <a:srgbClr val="2D2E2D"/>
                </a:solidFill>
                <a:latin typeface="Calibri Light" panose="020F0302020204030204" pitchFamily="34" charset="0"/>
                <a:cs typeface="Calibri Light" panose="020F0302020204030204" pitchFamily="34" charset="0"/>
                <a:sym typeface="Arial"/>
              </a:rPr>
              <a:t>(adolescent)</a:t>
            </a:r>
          </a:p>
        </p:txBody>
      </p:sp>
      <p:sp>
        <p:nvSpPr>
          <p:cNvPr id="11" name="Oval Callout 6">
            <a:extLst>
              <a:ext uri="{FF2B5EF4-FFF2-40B4-BE49-F238E27FC236}">
                <a16:creationId xmlns:a16="http://schemas.microsoft.com/office/drawing/2014/main" id="{641D9D57-9221-4AC6-9CCE-3B85ECD5DCF5}"/>
              </a:ext>
            </a:extLst>
          </p:cNvPr>
          <p:cNvSpPr/>
          <p:nvPr/>
        </p:nvSpPr>
        <p:spPr>
          <a:xfrm>
            <a:off x="422043" y="847181"/>
            <a:ext cx="4369239" cy="4444015"/>
          </a:xfrm>
          <a:prstGeom prst="wedgeEllipseCallout">
            <a:avLst>
              <a:gd name="adj1" fmla="val 46536"/>
              <a:gd name="adj2" fmla="val 56453"/>
            </a:avLst>
          </a:prstGeom>
          <a:noFill/>
          <a:ln w="28575">
            <a:solidFill>
              <a:srgbClr val="002060"/>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12" name="Rectangle 11">
            <a:extLst>
              <a:ext uri="{FF2B5EF4-FFF2-40B4-BE49-F238E27FC236}">
                <a16:creationId xmlns:a16="http://schemas.microsoft.com/office/drawing/2014/main" id="{13D8FDF5-725D-4770-B06F-B6CA200F75CB}"/>
              </a:ext>
            </a:extLst>
          </p:cNvPr>
          <p:cNvSpPr/>
          <p:nvPr/>
        </p:nvSpPr>
        <p:spPr>
          <a:xfrm>
            <a:off x="872556" y="1530305"/>
            <a:ext cx="3918725" cy="2718180"/>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“It's not safe to walk around, there are groups standing in certain spots on our block. If you're going out, you try to be as quick as possible.”</a:t>
            </a:r>
            <a:endParaRPr lang="en-US" sz="1067" i="1">
              <a:solidFill>
                <a:srgbClr val="2D2E2D"/>
              </a:solidFill>
              <a:latin typeface="Calibri Light" panose="020F0302020204030204" pitchFamily="34" charset="0"/>
              <a:cs typeface="Calibri Light" panose="020F0302020204030204" pitchFamily="34" charset="0"/>
              <a:sym typeface="Arial"/>
            </a:endParaRPr>
          </a:p>
          <a:p>
            <a:pPr defTabSz="1219170">
              <a:buClr>
                <a:srgbClr val="000000"/>
              </a:buClr>
            </a:pPr>
            <a:r>
              <a:rPr lang="en-US" sz="2133">
                <a:solidFill>
                  <a:srgbClr val="FFFFFF">
                    <a:lumMod val="50000"/>
                  </a:srgbClr>
                </a:solidFill>
                <a:latin typeface="Calibri Light" panose="020F0302020204030204" pitchFamily="34" charset="0"/>
                <a:cs typeface="Calibri Light" panose="020F0302020204030204" pitchFamily="34" charset="0"/>
                <a:sym typeface="Arial"/>
              </a:rPr>
              <a:t>[Are there remote gym classes?]</a:t>
            </a:r>
            <a:endParaRPr lang="en-US" sz="1067" i="1">
              <a:solidFill>
                <a:srgbClr val="2D2E2D"/>
              </a:solidFill>
              <a:latin typeface="Calibri Light" panose="020F0302020204030204" pitchFamily="34" charset="0"/>
              <a:cs typeface="Calibri Light" panose="020F0302020204030204" pitchFamily="34" charset="0"/>
              <a:sym typeface="Arial"/>
            </a:endParaRPr>
          </a:p>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“It's more like a health class than gym.” </a:t>
            </a:r>
            <a:r>
              <a:rPr lang="en-US" sz="2133">
                <a:solidFill>
                  <a:srgbClr val="2D2E2D"/>
                </a:solidFill>
                <a:latin typeface="Calibri Light" panose="020F0302020204030204" pitchFamily="34" charset="0"/>
                <a:cs typeface="Calibri Light" panose="020F0302020204030204" pitchFamily="34" charset="0"/>
                <a:sym typeface="Arial"/>
              </a:rPr>
              <a:t>(adolescent)</a:t>
            </a:r>
          </a:p>
        </p:txBody>
      </p:sp>
      <p:sp>
        <p:nvSpPr>
          <p:cNvPr id="13" name="Oval Callout 9">
            <a:extLst>
              <a:ext uri="{FF2B5EF4-FFF2-40B4-BE49-F238E27FC236}">
                <a16:creationId xmlns:a16="http://schemas.microsoft.com/office/drawing/2014/main" id="{66BDB5EF-4658-4D0C-894F-FFB463430479}"/>
              </a:ext>
            </a:extLst>
          </p:cNvPr>
          <p:cNvSpPr/>
          <p:nvPr/>
        </p:nvSpPr>
        <p:spPr>
          <a:xfrm>
            <a:off x="5615810" y="2524037"/>
            <a:ext cx="6026479" cy="2526087"/>
          </a:xfrm>
          <a:prstGeom prst="wedgeEllipseCallout">
            <a:avLst>
              <a:gd name="adj1" fmla="val -45967"/>
              <a:gd name="adj2" fmla="val -47250"/>
            </a:avLst>
          </a:prstGeom>
          <a:noFill/>
          <a:ln w="28575">
            <a:solidFill>
              <a:srgbClr val="F77F00"/>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3" name="Content Placeholder 2">
            <a:extLst>
              <a:ext uri="{FF2B5EF4-FFF2-40B4-BE49-F238E27FC236}">
                <a16:creationId xmlns:a16="http://schemas.microsoft.com/office/drawing/2014/main" id="{AF604452-547A-450E-8357-997E83DC9FD3}"/>
              </a:ext>
            </a:extLst>
          </p:cNvPr>
          <p:cNvSpPr txBox="1">
            <a:spLocks/>
          </p:cNvSpPr>
          <p:nvPr/>
        </p:nvSpPr>
        <p:spPr>
          <a:xfrm>
            <a:off x="357509" y="5503461"/>
            <a:ext cx="8774788" cy="8911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defTabSz="1219170"/>
            <a:r>
              <a:rPr lang="en-US" sz="1600" kern="0"/>
              <a:t>Slide and quotes courtesy of Marianne Sharko, MD, MS</a:t>
            </a:r>
            <a:endParaRPr lang="en-US" sz="1867" kern="0"/>
          </a:p>
          <a:p>
            <a:pPr defTabSz="1219170"/>
            <a:endParaRPr lang="en-US" sz="1867" kern="0"/>
          </a:p>
        </p:txBody>
      </p:sp>
    </p:spTree>
    <p:extLst>
      <p:ext uri="{BB962C8B-B14F-4D97-AF65-F5344CB8AC3E}">
        <p14:creationId xmlns:p14="http://schemas.microsoft.com/office/powerpoint/2010/main" val="2706526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0"/>
            <a:ext cx="10191751" cy="685800"/>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ea typeface="+mj-lt"/>
                <a:cs typeface="Arial"/>
                <a:sym typeface="Arial"/>
              </a:rPr>
              <a:t>Economic stability (e.g. food access) </a:t>
            </a:r>
            <a:endParaRPr lang="en-US" sz="4267">
              <a:solidFill>
                <a:srgbClr val="A20815"/>
              </a:solidFill>
              <a:latin typeface="Arial"/>
              <a:cs typeface="Arial"/>
              <a:sym typeface="Arial"/>
            </a:endParaRPr>
          </a:p>
        </p:txBody>
      </p:sp>
      <p:sp>
        <p:nvSpPr>
          <p:cNvPr id="16" name="Slide Number Placeholder 3">
            <a:extLst>
              <a:ext uri="{FF2B5EF4-FFF2-40B4-BE49-F238E27FC236}">
                <a16:creationId xmlns:a16="http://schemas.microsoft.com/office/drawing/2014/main" id="{B6306D3F-8719-487F-A43D-071F2BD2DC8A}"/>
              </a:ext>
            </a:extLst>
          </p:cNvPr>
          <p:cNvSpPr>
            <a:spLocks noGrp="1"/>
          </p:cNvSpPr>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defPPr>
              <a:defRPr lang="en-US"/>
            </a:defPPr>
            <a:lvl1pPr algn="r" rtl="0" eaLnBrk="0" fontAlgn="base" hangingPunct="0">
              <a:spcBef>
                <a:spcPct val="0"/>
              </a:spcBef>
              <a:spcAft>
                <a:spcPct val="0"/>
              </a:spcAft>
              <a:defRPr sz="900" b="1" kern="1200">
                <a:solidFill>
                  <a:srgbClr val="FFFFFF"/>
                </a:solidFill>
                <a:latin typeface="Roboto Regular"/>
                <a:ea typeface="MS PGothic" pitchFamily="34" charset="-128"/>
                <a:cs typeface="Roboto Regular"/>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fld id="{42C32FFB-F9AE-46F0-A233-A2E628258990}" type="slidenum">
              <a:rPr lang="en-US" sz="1200">
                <a:sym typeface="Arial"/>
              </a:rPr>
              <a:pPr defTabSz="1219170">
                <a:buClr>
                  <a:srgbClr val="000000"/>
                </a:buClr>
              </a:pPr>
              <a:t>29</a:t>
            </a:fld>
            <a:endParaRPr lang="en-US" sz="1333">
              <a:sym typeface="Arial"/>
            </a:endParaRPr>
          </a:p>
        </p:txBody>
      </p:sp>
      <p:sp>
        <p:nvSpPr>
          <p:cNvPr id="2" name="Content Placeholder 2">
            <a:extLst>
              <a:ext uri="{FF2B5EF4-FFF2-40B4-BE49-F238E27FC236}">
                <a16:creationId xmlns:a16="http://schemas.microsoft.com/office/drawing/2014/main" id="{5D97A49C-DEEC-4DA0-BC69-8691527C34FA}"/>
              </a:ext>
            </a:extLst>
          </p:cNvPr>
          <p:cNvSpPr txBox="1">
            <a:spLocks/>
          </p:cNvSpPr>
          <p:nvPr/>
        </p:nvSpPr>
        <p:spPr>
          <a:xfrm>
            <a:off x="357509" y="5503461"/>
            <a:ext cx="8774788" cy="8911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defTabSz="1219170"/>
            <a:r>
              <a:rPr lang="en-US" sz="1600" kern="0"/>
              <a:t>Slide and quotes courtesy of Marianne Sharko, MD, MS</a:t>
            </a:r>
            <a:endParaRPr lang="en-US" sz="1867" kern="0"/>
          </a:p>
          <a:p>
            <a:pPr defTabSz="1219170"/>
            <a:endParaRPr lang="en-US" sz="1867" kern="0"/>
          </a:p>
        </p:txBody>
      </p:sp>
      <p:sp>
        <p:nvSpPr>
          <p:cNvPr id="17" name="Rectangle 16">
            <a:extLst>
              <a:ext uri="{FF2B5EF4-FFF2-40B4-BE49-F238E27FC236}">
                <a16:creationId xmlns:a16="http://schemas.microsoft.com/office/drawing/2014/main" id="{E2A78754-9B85-4252-A653-ECCC1383B470}"/>
              </a:ext>
            </a:extLst>
          </p:cNvPr>
          <p:cNvSpPr/>
          <p:nvPr/>
        </p:nvSpPr>
        <p:spPr>
          <a:xfrm>
            <a:off x="2110013" y="1178846"/>
            <a:ext cx="4545640" cy="2061718"/>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“I'm paying $95, and the Wi-Fi is not good. $10 more </a:t>
            </a:r>
            <a:r>
              <a:rPr lang="en-US" sz="2133">
                <a:solidFill>
                  <a:srgbClr val="FFFFFF">
                    <a:lumMod val="50000"/>
                  </a:srgbClr>
                </a:solidFill>
                <a:latin typeface="Calibri Light" panose="020F0302020204030204" pitchFamily="34" charset="0"/>
                <a:cs typeface="Calibri Light" panose="020F0302020204030204" pitchFamily="34" charset="0"/>
                <a:sym typeface="Arial"/>
              </a:rPr>
              <a:t>[for better service]</a:t>
            </a:r>
            <a:r>
              <a:rPr lang="en-US" sz="2133" i="1">
                <a:solidFill>
                  <a:srgbClr val="2D2E2D"/>
                </a:solidFill>
                <a:latin typeface="Calibri Light" panose="020F0302020204030204" pitchFamily="34" charset="0"/>
                <a:cs typeface="Calibri Light" panose="020F0302020204030204" pitchFamily="34" charset="0"/>
                <a:sym typeface="Arial"/>
              </a:rPr>
              <a:t>.” </a:t>
            </a:r>
          </a:p>
          <a:p>
            <a:pPr defTabSz="1219170">
              <a:buClr>
                <a:srgbClr val="000000"/>
              </a:buClr>
            </a:pPr>
            <a:r>
              <a:rPr lang="en-US" sz="2133">
                <a:solidFill>
                  <a:srgbClr val="FFFFFF">
                    <a:lumMod val="50000"/>
                  </a:srgbClr>
                </a:solidFill>
                <a:latin typeface="Calibri Light" panose="020F0302020204030204" pitchFamily="34" charset="0"/>
                <a:cs typeface="Calibri Light" panose="020F0302020204030204" pitchFamily="34" charset="0"/>
                <a:sym typeface="Arial"/>
              </a:rPr>
              <a:t>[So, you want better Wi-Fi, but haven't been able to get it? ]</a:t>
            </a:r>
            <a:endParaRPr lang="en-US" sz="2133" i="1">
              <a:solidFill>
                <a:srgbClr val="2D2E2D"/>
              </a:solidFill>
              <a:latin typeface="Calibri Light" panose="020F0302020204030204" pitchFamily="34" charset="0"/>
              <a:cs typeface="Calibri Light" panose="020F0302020204030204" pitchFamily="34" charset="0"/>
              <a:sym typeface="Arial"/>
            </a:endParaRPr>
          </a:p>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“For now, it's just one income and we’re not getting food stamps.” </a:t>
            </a:r>
            <a:r>
              <a:rPr lang="en-US" sz="2133">
                <a:solidFill>
                  <a:srgbClr val="2D2E2D"/>
                </a:solidFill>
                <a:latin typeface="Calibri Light" panose="020F0302020204030204" pitchFamily="34" charset="0"/>
                <a:cs typeface="Calibri Light" panose="020F0302020204030204" pitchFamily="34" charset="0"/>
                <a:sym typeface="Arial"/>
              </a:rPr>
              <a:t>(parent)</a:t>
            </a:r>
            <a:endParaRPr lang="en-US" sz="2133">
              <a:solidFill>
                <a:srgbClr val="2D2E2D"/>
              </a:solidFill>
              <a:sym typeface="Arial"/>
            </a:endParaRPr>
          </a:p>
        </p:txBody>
      </p:sp>
      <p:sp>
        <p:nvSpPr>
          <p:cNvPr id="18" name="Oval Callout 6">
            <a:extLst>
              <a:ext uri="{FF2B5EF4-FFF2-40B4-BE49-F238E27FC236}">
                <a16:creationId xmlns:a16="http://schemas.microsoft.com/office/drawing/2014/main" id="{FDED64AA-D5C5-4926-90FC-3A8664238B85}"/>
              </a:ext>
            </a:extLst>
          </p:cNvPr>
          <p:cNvSpPr/>
          <p:nvPr/>
        </p:nvSpPr>
        <p:spPr>
          <a:xfrm>
            <a:off x="1259243" y="942342"/>
            <a:ext cx="5986356" cy="2505433"/>
          </a:xfrm>
          <a:prstGeom prst="wedgeEllipseCallout">
            <a:avLst>
              <a:gd name="adj1" fmla="val -66293"/>
              <a:gd name="adj2" fmla="val -35143"/>
            </a:avLst>
          </a:prstGeom>
          <a:noFill/>
          <a:ln w="28575">
            <a:solidFill>
              <a:srgbClr val="F77F00"/>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19" name="Rectangle 18">
            <a:extLst>
              <a:ext uri="{FF2B5EF4-FFF2-40B4-BE49-F238E27FC236}">
                <a16:creationId xmlns:a16="http://schemas.microsoft.com/office/drawing/2014/main" id="{C268474F-E4F8-429D-9DC7-F44453F7C762}"/>
              </a:ext>
            </a:extLst>
          </p:cNvPr>
          <p:cNvSpPr/>
          <p:nvPr/>
        </p:nvSpPr>
        <p:spPr>
          <a:xfrm>
            <a:off x="6163019" y="3596568"/>
            <a:ext cx="5073707" cy="1733488"/>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“When I need something, I send my neighbor. I call her over the phone, I put a piece of paper for her in a plastic bag with what I need, and she gets it for me.” </a:t>
            </a:r>
          </a:p>
          <a:p>
            <a:pPr defTabSz="1219170">
              <a:buClr>
                <a:srgbClr val="000000"/>
              </a:buClr>
            </a:pPr>
            <a:r>
              <a:rPr lang="en-US" sz="2133">
                <a:solidFill>
                  <a:srgbClr val="2D2E2D"/>
                </a:solidFill>
                <a:latin typeface="Calibri Light" panose="020F0302020204030204" pitchFamily="34" charset="0"/>
                <a:cs typeface="Calibri Light" panose="020F0302020204030204" pitchFamily="34" charset="0"/>
                <a:sym typeface="Arial"/>
              </a:rPr>
              <a:t>(parent without internet during quarantine)</a:t>
            </a:r>
            <a:endParaRPr lang="en-US" sz="2133" i="1">
              <a:solidFill>
                <a:srgbClr val="2D2E2D"/>
              </a:solidFill>
              <a:latin typeface="Calibri Light" panose="020F0302020204030204" pitchFamily="34" charset="0"/>
              <a:cs typeface="Calibri Light" panose="020F0302020204030204" pitchFamily="34" charset="0"/>
              <a:sym typeface="Arial"/>
            </a:endParaRPr>
          </a:p>
        </p:txBody>
      </p:sp>
      <p:sp>
        <p:nvSpPr>
          <p:cNvPr id="20" name="Oval Callout 8">
            <a:extLst>
              <a:ext uri="{FF2B5EF4-FFF2-40B4-BE49-F238E27FC236}">
                <a16:creationId xmlns:a16="http://schemas.microsoft.com/office/drawing/2014/main" id="{38A11C0A-DA66-43A9-87D9-9EA6881F7C01}"/>
              </a:ext>
            </a:extLst>
          </p:cNvPr>
          <p:cNvSpPr/>
          <p:nvPr/>
        </p:nvSpPr>
        <p:spPr>
          <a:xfrm>
            <a:off x="5370630" y="3273274"/>
            <a:ext cx="6249113" cy="2382741"/>
          </a:xfrm>
          <a:prstGeom prst="wedgeEllipseCallout">
            <a:avLst>
              <a:gd name="adj1" fmla="val 45483"/>
              <a:gd name="adj2" fmla="val 46242"/>
            </a:avLst>
          </a:prstGeom>
          <a:noFill/>
          <a:ln w="28575">
            <a:solidFill>
              <a:srgbClr val="409171"/>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Tree>
    <p:extLst>
      <p:ext uri="{BB962C8B-B14F-4D97-AF65-F5344CB8AC3E}">
        <p14:creationId xmlns:p14="http://schemas.microsoft.com/office/powerpoint/2010/main" val="1626220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F18F-7817-4B1B-B780-AFA3999E6315}"/>
              </a:ext>
            </a:extLst>
          </p:cNvPr>
          <p:cNvSpPr>
            <a:spLocks noGrp="1"/>
          </p:cNvSpPr>
          <p:nvPr>
            <p:ph type="title"/>
          </p:nvPr>
        </p:nvSpPr>
        <p:spPr/>
        <p:txBody>
          <a:bodyPr/>
          <a:lstStyle/>
          <a:p>
            <a:r>
              <a:rPr lang="en-US" b="1"/>
              <a:t>Welcome, Remarks and Introductions</a:t>
            </a:r>
          </a:p>
        </p:txBody>
      </p:sp>
    </p:spTree>
    <p:extLst>
      <p:ext uri="{BB962C8B-B14F-4D97-AF65-F5344CB8AC3E}">
        <p14:creationId xmlns:p14="http://schemas.microsoft.com/office/powerpoint/2010/main" val="2192444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6EF6C6D-C8EA-004D-B3C5-B2B25CA02AF2}"/>
              </a:ext>
            </a:extLst>
          </p:cNvPr>
          <p:cNvSpPr txBox="1">
            <a:spLocks/>
          </p:cNvSpPr>
          <p:nvPr/>
        </p:nvSpPr>
        <p:spPr>
          <a:xfrm>
            <a:off x="1744729" y="14491"/>
            <a:ext cx="8953500" cy="6858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1219170">
              <a:buClr>
                <a:srgbClr val="000000"/>
              </a:buClr>
            </a:pPr>
            <a:r>
              <a:rPr lang="en-US">
                <a:solidFill>
                  <a:srgbClr val="FFFFFF"/>
                </a:solidFill>
                <a:latin typeface="Arial"/>
                <a:sym typeface="Arial"/>
              </a:rPr>
              <a:t>What Human Factors is NOT</a:t>
            </a:r>
          </a:p>
        </p:txBody>
      </p:sp>
      <p:sp>
        <p:nvSpPr>
          <p:cNvPr id="14" name="Title 1"/>
          <p:cNvSpPr txBox="1">
            <a:spLocks/>
          </p:cNvSpPr>
          <p:nvPr/>
        </p:nvSpPr>
        <p:spPr>
          <a:xfrm>
            <a:off x="-1" y="0"/>
            <a:ext cx="10191751" cy="685800"/>
          </a:xfrm>
          <a:prstGeom prst="rect">
            <a:avLst/>
          </a:prstGeom>
          <a:solidFill>
            <a:schemeClr val="accent6"/>
          </a:solidFill>
        </p:spPr>
        <p:txBody>
          <a:bodyPr vert="horz" lIns="91440" tIns="45720" rIns="91440" bIns="45720" rtlCol="0" anchor="t">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pPr defTabSz="1219170">
              <a:buClr>
                <a:srgbClr val="000000"/>
              </a:buClr>
            </a:pPr>
            <a:r>
              <a:rPr lang="en-US" sz="2800" b="0">
                <a:solidFill>
                  <a:srgbClr val="A20815"/>
                </a:solidFill>
                <a:latin typeface="Arial"/>
                <a:ea typeface="+mj-lt"/>
                <a:cs typeface="Arial"/>
                <a:sym typeface="Arial"/>
              </a:rPr>
              <a:t>Education access and quality</a:t>
            </a:r>
            <a:endParaRPr lang="en-US" sz="4267">
              <a:solidFill>
                <a:srgbClr val="A20815"/>
              </a:solidFill>
              <a:latin typeface="Arial"/>
              <a:sym typeface="Arial"/>
            </a:endParaRPr>
          </a:p>
        </p:txBody>
      </p:sp>
      <p:sp>
        <p:nvSpPr>
          <p:cNvPr id="2" name="Content Placeholder 2">
            <a:extLst>
              <a:ext uri="{FF2B5EF4-FFF2-40B4-BE49-F238E27FC236}">
                <a16:creationId xmlns:a16="http://schemas.microsoft.com/office/drawing/2014/main" id="{5D97A49C-DEEC-4DA0-BC69-8691527C34FA}"/>
              </a:ext>
            </a:extLst>
          </p:cNvPr>
          <p:cNvSpPr txBox="1">
            <a:spLocks/>
          </p:cNvSpPr>
          <p:nvPr/>
        </p:nvSpPr>
        <p:spPr>
          <a:xfrm>
            <a:off x="357509" y="5503461"/>
            <a:ext cx="8774788" cy="89116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defTabSz="1219170"/>
            <a:r>
              <a:rPr lang="en-US" sz="1600" kern="0"/>
              <a:t>Slide and quotes courtesy of Marianne Sharko, MD, MS</a:t>
            </a:r>
            <a:endParaRPr lang="en-US" sz="1867" kern="0"/>
          </a:p>
          <a:p>
            <a:pPr defTabSz="1219170"/>
            <a:endParaRPr lang="en-US" sz="1867" kern="0"/>
          </a:p>
        </p:txBody>
      </p:sp>
      <p:sp>
        <p:nvSpPr>
          <p:cNvPr id="10" name="Oval Callout 6">
            <a:extLst>
              <a:ext uri="{FF2B5EF4-FFF2-40B4-BE49-F238E27FC236}">
                <a16:creationId xmlns:a16="http://schemas.microsoft.com/office/drawing/2014/main" id="{4ABC2F63-C9A8-4794-A99D-B4D8832AD9A0}"/>
              </a:ext>
            </a:extLst>
          </p:cNvPr>
          <p:cNvSpPr/>
          <p:nvPr/>
        </p:nvSpPr>
        <p:spPr>
          <a:xfrm>
            <a:off x="7634651" y="2203651"/>
            <a:ext cx="3990472" cy="3046509"/>
          </a:xfrm>
          <a:prstGeom prst="wedgeEllipseCallout">
            <a:avLst>
              <a:gd name="adj1" fmla="val -70077"/>
              <a:gd name="adj2" fmla="val 4567"/>
            </a:avLst>
          </a:prstGeom>
          <a:noFill/>
          <a:ln w="28575">
            <a:solidFill>
              <a:schemeClr val="accent5">
                <a:lumMod val="75000"/>
              </a:schemeClr>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
        <p:nvSpPr>
          <p:cNvPr id="11" name="Rectangle 10">
            <a:extLst>
              <a:ext uri="{FF2B5EF4-FFF2-40B4-BE49-F238E27FC236}">
                <a16:creationId xmlns:a16="http://schemas.microsoft.com/office/drawing/2014/main" id="{74EE37BC-0C79-4D7B-8819-7845AD01015A}"/>
              </a:ext>
            </a:extLst>
          </p:cNvPr>
          <p:cNvSpPr/>
          <p:nvPr/>
        </p:nvSpPr>
        <p:spPr>
          <a:xfrm>
            <a:off x="1369584" y="1761665"/>
            <a:ext cx="3373616" cy="2389950"/>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“It takes time out of being able to do assignments, which delays my deadlines. </a:t>
            </a:r>
          </a:p>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 usually get in the high 90s, but my grades are borderline passing, and that's not me.” </a:t>
            </a:r>
          </a:p>
          <a:p>
            <a:pPr defTabSz="1219170">
              <a:buClr>
                <a:srgbClr val="000000"/>
              </a:buClr>
            </a:pPr>
            <a:r>
              <a:rPr lang="en-US" sz="2133">
                <a:solidFill>
                  <a:srgbClr val="2D2E2D"/>
                </a:solidFill>
                <a:latin typeface="Calibri Light" panose="020F0302020204030204" pitchFamily="34" charset="0"/>
                <a:cs typeface="Calibri Light" panose="020F0302020204030204" pitchFamily="34" charset="0"/>
                <a:sym typeface="Arial"/>
              </a:rPr>
              <a:t>(adolescent)</a:t>
            </a:r>
          </a:p>
        </p:txBody>
      </p:sp>
      <p:sp>
        <p:nvSpPr>
          <p:cNvPr id="13" name="Rectangle 12">
            <a:extLst>
              <a:ext uri="{FF2B5EF4-FFF2-40B4-BE49-F238E27FC236}">
                <a16:creationId xmlns:a16="http://schemas.microsoft.com/office/drawing/2014/main" id="{7E7040CB-A0DB-40AC-A67D-E78D2C4CFD0F}"/>
              </a:ext>
            </a:extLst>
          </p:cNvPr>
          <p:cNvSpPr/>
          <p:nvPr/>
        </p:nvSpPr>
        <p:spPr>
          <a:xfrm>
            <a:off x="8222257" y="2781112"/>
            <a:ext cx="3143841" cy="1405256"/>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defTabSz="1219170">
              <a:buClr>
                <a:srgbClr val="000000"/>
              </a:buClr>
            </a:pPr>
            <a:r>
              <a:rPr lang="en-US" sz="2133" i="1">
                <a:solidFill>
                  <a:srgbClr val="2D2E2D"/>
                </a:solidFill>
                <a:latin typeface="Calibri Light" panose="020F0302020204030204" pitchFamily="34" charset="0"/>
                <a:cs typeface="Calibri Light" panose="020F0302020204030204" pitchFamily="34" charset="0"/>
                <a:sym typeface="Arial"/>
              </a:rPr>
              <a:t>“I don't want to be a dropout but they're leading me to be a dropout.” </a:t>
            </a:r>
            <a:r>
              <a:rPr lang="en-US" sz="2133">
                <a:solidFill>
                  <a:srgbClr val="2D2E2D"/>
                </a:solidFill>
                <a:latin typeface="Calibri Light" panose="020F0302020204030204" pitchFamily="34" charset="0"/>
                <a:cs typeface="Calibri Light" panose="020F0302020204030204" pitchFamily="34" charset="0"/>
                <a:sym typeface="Arial"/>
              </a:rPr>
              <a:t> (adolescent)</a:t>
            </a:r>
            <a:endParaRPr lang="en-US" sz="2133" i="1">
              <a:solidFill>
                <a:srgbClr val="2D2E2D"/>
              </a:solidFill>
              <a:latin typeface="Calibri Light" panose="020F0302020204030204" pitchFamily="34" charset="0"/>
              <a:cs typeface="Calibri Light" panose="020F0302020204030204" pitchFamily="34" charset="0"/>
              <a:sym typeface="Arial"/>
            </a:endParaRPr>
          </a:p>
        </p:txBody>
      </p:sp>
      <p:sp>
        <p:nvSpPr>
          <p:cNvPr id="21" name="Oval Callout 11">
            <a:extLst>
              <a:ext uri="{FF2B5EF4-FFF2-40B4-BE49-F238E27FC236}">
                <a16:creationId xmlns:a16="http://schemas.microsoft.com/office/drawing/2014/main" id="{9AE889A6-704A-4F02-9298-B6551C1EE108}"/>
              </a:ext>
            </a:extLst>
          </p:cNvPr>
          <p:cNvSpPr/>
          <p:nvPr/>
        </p:nvSpPr>
        <p:spPr>
          <a:xfrm>
            <a:off x="646542" y="925285"/>
            <a:ext cx="4531564" cy="4423955"/>
          </a:xfrm>
          <a:prstGeom prst="wedgeEllipseCallout">
            <a:avLst>
              <a:gd name="adj1" fmla="val 67735"/>
              <a:gd name="adj2" fmla="val 3412"/>
            </a:avLst>
          </a:prstGeom>
          <a:noFill/>
          <a:ln w="28575">
            <a:solidFill>
              <a:srgbClr val="727274"/>
            </a:solid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defTabSz="1219170">
              <a:buClr>
                <a:srgbClr val="000000"/>
              </a:buClr>
            </a:pPr>
            <a:endParaRPr lang="en-US" sz="1600" err="1">
              <a:solidFill>
                <a:srgbClr val="FFFFFF"/>
              </a:solidFill>
              <a:latin typeface="Roboto Regular"/>
              <a:cs typeface="Roboto Regular"/>
              <a:sym typeface="Arial"/>
            </a:endParaRPr>
          </a:p>
        </p:txBody>
      </p:sp>
    </p:spTree>
    <p:extLst>
      <p:ext uri="{BB962C8B-B14F-4D97-AF65-F5344CB8AC3E}">
        <p14:creationId xmlns:p14="http://schemas.microsoft.com/office/powerpoint/2010/main" val="3988705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39B8-B67D-4305-80E6-623A79CABD41}"/>
              </a:ext>
            </a:extLst>
          </p:cNvPr>
          <p:cNvSpPr>
            <a:spLocks noGrp="1"/>
          </p:cNvSpPr>
          <p:nvPr>
            <p:ph type="title"/>
          </p:nvPr>
        </p:nvSpPr>
        <p:spPr/>
        <p:txBody>
          <a:bodyPr/>
          <a:lstStyle/>
          <a:p>
            <a:r>
              <a:rPr lang="en-US" b="1"/>
              <a:t>Remarks</a:t>
            </a:r>
          </a:p>
        </p:txBody>
      </p:sp>
      <p:graphicFrame>
        <p:nvGraphicFramePr>
          <p:cNvPr id="3" name="Diagram 2">
            <a:extLst>
              <a:ext uri="{FF2B5EF4-FFF2-40B4-BE49-F238E27FC236}">
                <a16:creationId xmlns:a16="http://schemas.microsoft.com/office/drawing/2014/main" id="{CBFD2A90-C003-4246-9ED2-5CE238097F85}"/>
              </a:ext>
            </a:extLst>
          </p:cNvPr>
          <p:cNvGraphicFramePr/>
          <p:nvPr>
            <p:extLst>
              <p:ext uri="{D42A27DB-BD31-4B8C-83A1-F6EECF244321}">
                <p14:modId xmlns:p14="http://schemas.microsoft.com/office/powerpoint/2010/main" val="2993144113"/>
              </p:ext>
            </p:extLst>
          </p:nvPr>
        </p:nvGraphicFramePr>
        <p:xfrm>
          <a:off x="1973179" y="719666"/>
          <a:ext cx="818682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1708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69359" y="220097"/>
            <a:ext cx="8513636" cy="2395728"/>
          </a:xfrm>
        </p:spPr>
        <p:txBody>
          <a:bodyPr>
            <a:noAutofit/>
          </a:bodyPr>
          <a:lstStyle/>
          <a:p>
            <a:r>
              <a:rPr lang="en-US" sz="4000"/>
              <a:t>National Survey Trends in Telehealth Use in 2021: Disparities in Utilization and Audio vs. Video Services</a:t>
            </a:r>
          </a:p>
        </p:txBody>
      </p:sp>
      <p:sp>
        <p:nvSpPr>
          <p:cNvPr id="10" name="Text Placeholder 9"/>
          <p:cNvSpPr>
            <a:spLocks noGrp="1"/>
          </p:cNvSpPr>
          <p:nvPr>
            <p:ph type="body" sz="quarter" idx="11"/>
          </p:nvPr>
        </p:nvSpPr>
        <p:spPr>
          <a:xfrm>
            <a:off x="432999" y="2424702"/>
            <a:ext cx="7552762" cy="2857124"/>
          </a:xfrm>
        </p:spPr>
        <p:txBody>
          <a:bodyPr/>
          <a:lstStyle/>
          <a:p>
            <a:pPr>
              <a:lnSpc>
                <a:spcPct val="100000"/>
              </a:lnSpc>
              <a:spcBef>
                <a:spcPts val="0"/>
              </a:spcBef>
            </a:pPr>
            <a:r>
              <a:rPr lang="en-US" b="1"/>
              <a:t>Benjamin Sommers, M.D., Ph.D.</a:t>
            </a:r>
          </a:p>
          <a:p>
            <a:pPr>
              <a:lnSpc>
                <a:spcPct val="100000"/>
              </a:lnSpc>
              <a:spcBef>
                <a:spcPts val="0"/>
              </a:spcBef>
            </a:pPr>
            <a:r>
              <a:rPr lang="en-US"/>
              <a:t>Deputy Assistant Secretary, ASPE</a:t>
            </a:r>
            <a:endParaRPr lang="en-US" b="1"/>
          </a:p>
          <a:p>
            <a:pPr>
              <a:lnSpc>
                <a:spcPct val="100000"/>
              </a:lnSpc>
              <a:spcBef>
                <a:spcPts val="0"/>
              </a:spcBef>
            </a:pPr>
            <a:endParaRPr lang="en-US" sz="1050" b="1"/>
          </a:p>
          <a:p>
            <a:pPr>
              <a:lnSpc>
                <a:spcPct val="100000"/>
              </a:lnSpc>
              <a:spcBef>
                <a:spcPts val="0"/>
              </a:spcBef>
            </a:pPr>
            <a:r>
              <a:rPr lang="en-US" b="1"/>
              <a:t>Madjid (MJ) Karimi, Ph.D.</a:t>
            </a:r>
          </a:p>
          <a:p>
            <a:pPr>
              <a:lnSpc>
                <a:spcPct val="100000"/>
              </a:lnSpc>
              <a:spcBef>
                <a:spcPts val="0"/>
              </a:spcBef>
              <a:spcAft>
                <a:spcPts val="1200"/>
              </a:spcAft>
            </a:pPr>
            <a:r>
              <a:rPr lang="en-US"/>
              <a:t>Health Scientist, ASPE</a:t>
            </a:r>
          </a:p>
          <a:p>
            <a:pPr>
              <a:lnSpc>
                <a:spcPct val="100000"/>
              </a:lnSpc>
              <a:spcBef>
                <a:spcPts val="0"/>
              </a:spcBef>
            </a:pPr>
            <a:r>
              <a:rPr lang="en-US" b="1"/>
              <a:t>Euny C. Lee, Ph.D.</a:t>
            </a:r>
          </a:p>
          <a:p>
            <a:pPr>
              <a:lnSpc>
                <a:spcPct val="100000"/>
              </a:lnSpc>
              <a:spcBef>
                <a:spcPts val="0"/>
              </a:spcBef>
            </a:pPr>
            <a:r>
              <a:rPr lang="en-US"/>
              <a:t>CDC Public Health Informatics Fellow, ASPE</a:t>
            </a:r>
          </a:p>
          <a:p>
            <a:pPr>
              <a:lnSpc>
                <a:spcPct val="100000"/>
              </a:lnSpc>
              <a:spcBef>
                <a:spcPts val="0"/>
              </a:spcBef>
            </a:pPr>
            <a:endParaRPr lang="en-US"/>
          </a:p>
        </p:txBody>
      </p:sp>
      <p:sp>
        <p:nvSpPr>
          <p:cNvPr id="5" name="Text Placeholder 9">
            <a:extLst>
              <a:ext uri="{FF2B5EF4-FFF2-40B4-BE49-F238E27FC236}">
                <a16:creationId xmlns:a16="http://schemas.microsoft.com/office/drawing/2014/main" id="{3F335325-448A-46C8-A367-2FCA91A1DF20}"/>
              </a:ext>
            </a:extLst>
          </p:cNvPr>
          <p:cNvSpPr txBox="1">
            <a:spLocks/>
          </p:cNvSpPr>
          <p:nvPr/>
        </p:nvSpPr>
        <p:spPr>
          <a:xfrm>
            <a:off x="1857754" y="3036636"/>
            <a:ext cx="6260086" cy="3923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85394"/>
              </a:buClr>
              <a:buFont typeface="Arial" panose="020B0604020202020204" pitchFamily="34" charset="0"/>
              <a:buNone/>
              <a:defRPr lang="en-US"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1000"/>
              </a:spcBef>
              <a:buClr>
                <a:srgbClr val="18539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Clr>
                <a:srgbClr val="185394"/>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Clr>
                <a:srgbClr val="18539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Clr>
                <a:srgbClr val="185394"/>
              </a:buClr>
              <a:buFont typeface="Calibri" panose="020F050202020403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Clr>
                <a:schemeClr val="accent1"/>
              </a:buClr>
              <a:buFont typeface="Arial" panose="020B0604020202020204" pitchFamily="34" charset="0"/>
              <a:buNone/>
              <a:defRPr sz="1800" kern="1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85394"/>
              </a:buClr>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18CA24-F051-4C09-9BAC-283CFCE9F0BD}"/>
              </a:ext>
            </a:extLst>
          </p:cNvPr>
          <p:cNvSpPr txBox="1"/>
          <p:nvPr/>
        </p:nvSpPr>
        <p:spPr>
          <a:xfrm>
            <a:off x="1590626" y="5854323"/>
            <a:ext cx="38341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FCC Symposium March 3, 2022</a:t>
            </a:r>
          </a:p>
        </p:txBody>
      </p:sp>
    </p:spTree>
    <p:extLst>
      <p:ext uri="{BB962C8B-B14F-4D97-AF65-F5344CB8AC3E}">
        <p14:creationId xmlns:p14="http://schemas.microsoft.com/office/powerpoint/2010/main" val="3066908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20-A815-4398-87A8-A89A4225C9D2}"/>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B50F2F54-7EF7-48A7-B8A9-B010999AECA2}"/>
              </a:ext>
            </a:extLst>
          </p:cNvPr>
          <p:cNvSpPr>
            <a:spLocks noGrp="1"/>
          </p:cNvSpPr>
          <p:nvPr>
            <p:ph idx="1"/>
          </p:nvPr>
        </p:nvSpPr>
        <p:spPr>
          <a:xfrm>
            <a:off x="653033" y="1544649"/>
            <a:ext cx="10908792" cy="4768807"/>
          </a:xfrm>
        </p:spPr>
        <p:txBody>
          <a:bodyPr>
            <a:noAutofit/>
          </a:bodyPr>
          <a:lstStyle/>
          <a:p>
            <a:pPr>
              <a:lnSpc>
                <a:spcPct val="120000"/>
              </a:lnSpc>
            </a:pPr>
            <a:r>
              <a:rPr lang="en-US" sz="2500"/>
              <a:t>Use of telehealth services during COVID-19 pandemic</a:t>
            </a:r>
          </a:p>
          <a:p>
            <a:pPr>
              <a:lnSpc>
                <a:spcPct val="120000"/>
              </a:lnSpc>
            </a:pPr>
            <a:r>
              <a:rPr lang="en-US" sz="2500"/>
              <a:t>Analysis using data from the Census Bureau’s 2021 Household Pulse Survey (HPS)</a:t>
            </a:r>
          </a:p>
          <a:p>
            <a:pPr>
              <a:lnSpc>
                <a:spcPct val="120000"/>
              </a:lnSpc>
            </a:pPr>
            <a:r>
              <a:rPr lang="en-US" sz="2500"/>
              <a:t>National</a:t>
            </a:r>
            <a:r>
              <a:rPr lang="en-US" sz="2500" b="1"/>
              <a:t> </a:t>
            </a:r>
            <a:r>
              <a:rPr lang="en-US" sz="2500"/>
              <a:t>trends</a:t>
            </a:r>
            <a:r>
              <a:rPr lang="en-US" sz="2500" b="1"/>
              <a:t> </a:t>
            </a:r>
            <a:r>
              <a:rPr lang="en-US" sz="2500"/>
              <a:t>in telehealth utilization across all payers</a:t>
            </a:r>
          </a:p>
          <a:p>
            <a:pPr>
              <a:lnSpc>
                <a:spcPct val="120000"/>
              </a:lnSpc>
            </a:pPr>
            <a:r>
              <a:rPr lang="en-US" sz="2500"/>
              <a:t>Use of video-enabled vs. audio-only telehealth services across different subgroups</a:t>
            </a:r>
          </a:p>
          <a:p>
            <a:pPr>
              <a:lnSpc>
                <a:spcPct val="120000"/>
              </a:lnSpc>
            </a:pPr>
            <a:r>
              <a:rPr lang="en-US" sz="2500"/>
              <a:t>Policy Implications</a:t>
            </a:r>
          </a:p>
        </p:txBody>
      </p:sp>
      <p:sp>
        <p:nvSpPr>
          <p:cNvPr id="5" name="Slide Number Placeholder 4">
            <a:extLst>
              <a:ext uri="{FF2B5EF4-FFF2-40B4-BE49-F238E27FC236}">
                <a16:creationId xmlns:a16="http://schemas.microsoft.com/office/drawing/2014/main" id="{47BD7464-CF9E-4BF4-8A58-18AE0B8D8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195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6338-667B-4DBF-8B4C-697BD17FF0E4}"/>
              </a:ext>
            </a:extLst>
          </p:cNvPr>
          <p:cNvSpPr>
            <a:spLocks noGrp="1"/>
          </p:cNvSpPr>
          <p:nvPr>
            <p:ph type="title"/>
          </p:nvPr>
        </p:nvSpPr>
        <p:spPr>
          <a:xfrm>
            <a:off x="484271" y="218540"/>
            <a:ext cx="10917534" cy="1024128"/>
          </a:xfrm>
        </p:spPr>
        <p:txBody>
          <a:bodyPr>
            <a:normAutofit fontScale="90000"/>
          </a:bodyPr>
          <a:lstStyle/>
          <a:p>
            <a:br>
              <a:rPr lang="en-US"/>
            </a:br>
            <a:r>
              <a:rPr lang="en-US" sz="4000"/>
              <a:t>Background: Telehealth services during COVID-19 PHE</a:t>
            </a:r>
            <a:br>
              <a:rPr lang="en-US"/>
            </a:br>
            <a:endParaRPr lang="en-US"/>
          </a:p>
        </p:txBody>
      </p:sp>
      <p:sp>
        <p:nvSpPr>
          <p:cNvPr id="8" name="Rectangle 7">
            <a:extLst>
              <a:ext uri="{FF2B5EF4-FFF2-40B4-BE49-F238E27FC236}">
                <a16:creationId xmlns:a16="http://schemas.microsoft.com/office/drawing/2014/main" id="{2C0C2834-BE02-46B7-8633-4BEE2CDDAB00}"/>
              </a:ext>
            </a:extLst>
          </p:cNvPr>
          <p:cNvSpPr/>
          <p:nvPr/>
        </p:nvSpPr>
        <p:spPr>
          <a:xfrm>
            <a:off x="6492949" y="1390587"/>
            <a:ext cx="5699051" cy="546513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6" name="Content Placeholder 2">
            <a:extLst>
              <a:ext uri="{FF2B5EF4-FFF2-40B4-BE49-F238E27FC236}">
                <a16:creationId xmlns:a16="http://schemas.microsoft.com/office/drawing/2014/main" id="{6B5AF404-E7D9-4036-9B49-29267B493F95}"/>
              </a:ext>
            </a:extLst>
          </p:cNvPr>
          <p:cNvGraphicFramePr>
            <a:graphicFrameLocks/>
          </p:cNvGraphicFramePr>
          <p:nvPr/>
        </p:nvGraphicFramePr>
        <p:xfrm>
          <a:off x="6742013" y="2490585"/>
          <a:ext cx="5201631" cy="4118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Content Placeholder 2">
            <a:extLst>
              <a:ext uri="{FF2B5EF4-FFF2-40B4-BE49-F238E27FC236}">
                <a16:creationId xmlns:a16="http://schemas.microsoft.com/office/drawing/2014/main" id="{6CF1CF04-C8BB-4811-A967-AD1C8637D7B3}"/>
              </a:ext>
            </a:extLst>
          </p:cNvPr>
          <p:cNvSpPr txBox="1">
            <a:spLocks/>
          </p:cNvSpPr>
          <p:nvPr/>
        </p:nvSpPr>
        <p:spPr>
          <a:xfrm>
            <a:off x="248356" y="1955868"/>
            <a:ext cx="6244593" cy="4334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185394"/>
              </a:buClr>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1000"/>
              </a:spcBef>
              <a:buClr>
                <a:srgbClr val="18539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Clr>
                <a:srgbClr val="185394"/>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Clr>
                <a:srgbClr val="18539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Clr>
                <a:srgbClr val="185394"/>
              </a:buClr>
              <a:buFont typeface="Calibri" panose="020F050202020403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Clr>
                <a:schemeClr val="accent1"/>
              </a:buClr>
              <a:buFont typeface="Arial" panose="020B0604020202020204" pitchFamily="34" charset="0"/>
              <a:buNone/>
              <a:defRPr sz="1800" kern="1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1200"/>
              </a:spcAft>
              <a:buClr>
                <a:srgbClr val="185394"/>
              </a:buClr>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HRSA-funded health centers expanded telehealth services</a:t>
            </a:r>
          </a:p>
          <a:p>
            <a:pPr marL="228600" marR="0" lvl="0" indent="-228600" algn="l" defTabSz="914400" rtl="0" eaLnBrk="1" fontAlgn="auto" latinLnBrk="0" hangingPunct="1">
              <a:lnSpc>
                <a:spcPct val="90000"/>
              </a:lnSpc>
              <a:spcBef>
                <a:spcPts val="1000"/>
              </a:spcBef>
              <a:spcAft>
                <a:spcPts val="1200"/>
              </a:spcAft>
              <a:buClr>
                <a:srgbClr val="185394"/>
              </a:buClr>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CMS enhanced reimbursement in fee-for-service Medicare </a:t>
            </a:r>
          </a:p>
          <a:p>
            <a:pPr marL="228600" marR="0" lvl="0" indent="-228600" algn="l" defTabSz="914400" rtl="0" eaLnBrk="1" fontAlgn="auto" latinLnBrk="0" hangingPunct="1">
              <a:lnSpc>
                <a:spcPct val="90000"/>
              </a:lnSpc>
              <a:spcBef>
                <a:spcPts val="1000"/>
              </a:spcBef>
              <a:spcAft>
                <a:spcPts val="1200"/>
              </a:spcAft>
              <a:buClr>
                <a:srgbClr val="185394"/>
              </a:buClr>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CMS waived geographical restrictions</a:t>
            </a:r>
          </a:p>
          <a:p>
            <a:pPr marL="228600" marR="0" lvl="0" indent="-228600" algn="l" defTabSz="914400" rtl="0" eaLnBrk="1" fontAlgn="auto" latinLnBrk="0" hangingPunct="1">
              <a:lnSpc>
                <a:spcPct val="90000"/>
              </a:lnSpc>
              <a:spcBef>
                <a:spcPts val="1000"/>
              </a:spcBef>
              <a:spcAft>
                <a:spcPts val="1200"/>
              </a:spcAft>
              <a:buClr>
                <a:srgbClr val="185394"/>
              </a:buClr>
              <a:buSzTx/>
              <a:buFont typeface="Arial" panose="020B0604020202020204" pitchFamily="34" charset="0"/>
              <a:buChar char="•"/>
              <a:tabLst/>
              <a:defRPr/>
            </a:pPr>
            <a:r>
              <a:rPr kumimoji="0" lang="en-US" sz="2600" b="0" i="0" u="none" strike="noStrike" kern="1200" cap="none" spc="0" normalizeH="0" baseline="0" noProof="0">
                <a:ln>
                  <a:noFill/>
                </a:ln>
                <a:solidFill>
                  <a:prstClr val="black"/>
                </a:solidFill>
                <a:effectLst/>
                <a:uLnTx/>
                <a:uFillTx/>
                <a:latin typeface="Calibri" panose="020F0502020204030204"/>
                <a:ea typeface="+mn-ea"/>
                <a:cs typeface="+mn-cs"/>
              </a:rPr>
              <a:t>State Medicaid programs undergo changes to encourage greater use of telehealth delivery for health care services</a:t>
            </a:r>
          </a:p>
        </p:txBody>
      </p:sp>
      <p:sp>
        <p:nvSpPr>
          <p:cNvPr id="38" name="TextBox 37">
            <a:extLst>
              <a:ext uri="{FF2B5EF4-FFF2-40B4-BE49-F238E27FC236}">
                <a16:creationId xmlns:a16="http://schemas.microsoft.com/office/drawing/2014/main" id="{4E63E5E1-B70C-454A-B3E2-E04BB35ACD25}"/>
              </a:ext>
            </a:extLst>
          </p:cNvPr>
          <p:cNvSpPr txBox="1"/>
          <p:nvPr/>
        </p:nvSpPr>
        <p:spPr>
          <a:xfrm>
            <a:off x="6620720" y="1609364"/>
            <a:ext cx="51962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Literature Review</a:t>
            </a:r>
          </a:p>
        </p:txBody>
      </p:sp>
      <p:sp>
        <p:nvSpPr>
          <p:cNvPr id="5" name="Slide Number Placeholder 4">
            <a:extLst>
              <a:ext uri="{FF2B5EF4-FFF2-40B4-BE49-F238E27FC236}">
                <a16:creationId xmlns:a16="http://schemas.microsoft.com/office/drawing/2014/main" id="{B67E42E5-3D24-4F47-B385-9AA7B52D1D23}"/>
              </a:ext>
            </a:extLst>
          </p:cNvPr>
          <p:cNvSpPr>
            <a:spLocks noGrp="1"/>
          </p:cNvSpPr>
          <p:nvPr>
            <p:ph type="sldNum" sz="quarter" idx="10"/>
          </p:nvPr>
        </p:nvSpPr>
        <p:spPr>
          <a:xfrm>
            <a:off x="11496960" y="6445543"/>
            <a:ext cx="320040" cy="32004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61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20-A815-4398-87A8-A89A4225C9D2}"/>
              </a:ext>
            </a:extLst>
          </p:cNvPr>
          <p:cNvSpPr>
            <a:spLocks noGrp="1"/>
          </p:cNvSpPr>
          <p:nvPr>
            <p:ph type="title"/>
          </p:nvPr>
        </p:nvSpPr>
        <p:spPr/>
        <p:txBody>
          <a:bodyPr/>
          <a:lstStyle/>
          <a:p>
            <a:r>
              <a:rPr lang="en-US"/>
              <a:t>Research Objectives</a:t>
            </a:r>
          </a:p>
        </p:txBody>
      </p:sp>
      <p:sp>
        <p:nvSpPr>
          <p:cNvPr id="3" name="Content Placeholder 2">
            <a:extLst>
              <a:ext uri="{FF2B5EF4-FFF2-40B4-BE49-F238E27FC236}">
                <a16:creationId xmlns:a16="http://schemas.microsoft.com/office/drawing/2014/main" id="{B50F2F54-7EF7-48A7-B8A9-B010999AECA2}"/>
              </a:ext>
            </a:extLst>
          </p:cNvPr>
          <p:cNvSpPr>
            <a:spLocks noGrp="1"/>
          </p:cNvSpPr>
          <p:nvPr>
            <p:ph idx="1"/>
          </p:nvPr>
        </p:nvSpPr>
        <p:spPr>
          <a:xfrm>
            <a:off x="1208341" y="1787703"/>
            <a:ext cx="9766574" cy="4525753"/>
          </a:xfrm>
        </p:spPr>
        <p:txBody>
          <a:bodyPr>
            <a:noAutofit/>
          </a:bodyPr>
          <a:lstStyle/>
          <a:p>
            <a:pPr>
              <a:lnSpc>
                <a:spcPct val="120000"/>
              </a:lnSpc>
            </a:pPr>
            <a:r>
              <a:rPr lang="en-US" sz="2800"/>
              <a:t>Assess national trends in telehealth utilization in 2021 across all payers;</a:t>
            </a:r>
          </a:p>
          <a:p>
            <a:pPr>
              <a:lnSpc>
                <a:spcPct val="120000"/>
              </a:lnSpc>
            </a:pPr>
            <a:r>
              <a:rPr lang="en-US" sz="2800"/>
              <a:t>Identify what demographic factors were associated with higher and lower rates of telehealth use; and</a:t>
            </a:r>
          </a:p>
          <a:p>
            <a:pPr>
              <a:lnSpc>
                <a:spcPct val="120000"/>
              </a:lnSpc>
            </a:pPr>
            <a:r>
              <a:rPr lang="en-US" sz="2800"/>
              <a:t>Determine how use of video vs. audio-only telehealth differed across these populations.</a:t>
            </a:r>
          </a:p>
        </p:txBody>
      </p:sp>
      <p:sp>
        <p:nvSpPr>
          <p:cNvPr id="5" name="Slide Number Placeholder 4">
            <a:extLst>
              <a:ext uri="{FF2B5EF4-FFF2-40B4-BE49-F238E27FC236}">
                <a16:creationId xmlns:a16="http://schemas.microsoft.com/office/drawing/2014/main" id="{47BD7464-CF9E-4BF4-8A58-18AE0B8D8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183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20-A815-4398-87A8-A89A4225C9D2}"/>
              </a:ext>
            </a:extLst>
          </p:cNvPr>
          <p:cNvSpPr>
            <a:spLocks noGrp="1"/>
          </p:cNvSpPr>
          <p:nvPr>
            <p:ph type="title"/>
          </p:nvPr>
        </p:nvSpPr>
        <p:spPr/>
        <p:txBody>
          <a:bodyPr>
            <a:normAutofit/>
          </a:bodyPr>
          <a:lstStyle/>
          <a:p>
            <a:r>
              <a:rPr lang="en-US"/>
              <a:t>Methods: Census Household Pulse Survey </a:t>
            </a:r>
          </a:p>
        </p:txBody>
      </p:sp>
      <p:sp>
        <p:nvSpPr>
          <p:cNvPr id="3" name="Content Placeholder 2">
            <a:extLst>
              <a:ext uri="{FF2B5EF4-FFF2-40B4-BE49-F238E27FC236}">
                <a16:creationId xmlns:a16="http://schemas.microsoft.com/office/drawing/2014/main" id="{B50F2F54-7EF7-48A7-B8A9-B010999AECA2}"/>
              </a:ext>
            </a:extLst>
          </p:cNvPr>
          <p:cNvSpPr>
            <a:spLocks noGrp="1"/>
          </p:cNvSpPr>
          <p:nvPr>
            <p:ph idx="1"/>
          </p:nvPr>
        </p:nvSpPr>
        <p:spPr>
          <a:xfrm>
            <a:off x="1119883" y="1605141"/>
            <a:ext cx="9766574" cy="4525753"/>
          </a:xfrm>
        </p:spPr>
        <p:txBody>
          <a:bodyPr>
            <a:noAutofit/>
          </a:bodyPr>
          <a:lstStyle/>
          <a:p>
            <a:pPr>
              <a:lnSpc>
                <a:spcPct val="120000"/>
              </a:lnSpc>
            </a:pPr>
            <a:r>
              <a:rPr lang="en-US" sz="2800"/>
              <a:t>The HPS is a 20-minute online survey was fielded approximately every 1 to 2 weeks beginning April 23, 2020</a:t>
            </a:r>
          </a:p>
          <a:p>
            <a:pPr>
              <a:lnSpc>
                <a:spcPct val="120000"/>
              </a:lnSpc>
            </a:pPr>
            <a:r>
              <a:rPr lang="en-US" sz="2800"/>
              <a:t>The goal of the survey is to provide timely evidence on the impact of COVID-19 pandemic on U.S. households</a:t>
            </a:r>
          </a:p>
          <a:p>
            <a:pPr>
              <a:lnSpc>
                <a:spcPct val="120000"/>
              </a:lnSpc>
            </a:pPr>
            <a:r>
              <a:rPr lang="en-US" sz="2800"/>
              <a:t>In 2021, the National Center for Health Statistics and the HRSA’s Maternal and Child Health Bureau partnered with the Census Bureau to include several questions for monitoring changes in telehealth use</a:t>
            </a:r>
          </a:p>
        </p:txBody>
      </p:sp>
      <p:sp>
        <p:nvSpPr>
          <p:cNvPr id="5" name="Slide Number Placeholder 4">
            <a:extLst>
              <a:ext uri="{FF2B5EF4-FFF2-40B4-BE49-F238E27FC236}">
                <a16:creationId xmlns:a16="http://schemas.microsoft.com/office/drawing/2014/main" id="{47BD7464-CF9E-4BF4-8A58-18AE0B8D8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65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20-A815-4398-87A8-A89A4225C9D2}"/>
              </a:ext>
            </a:extLst>
          </p:cNvPr>
          <p:cNvSpPr>
            <a:spLocks noGrp="1"/>
          </p:cNvSpPr>
          <p:nvPr>
            <p:ph type="title"/>
          </p:nvPr>
        </p:nvSpPr>
        <p:spPr/>
        <p:txBody>
          <a:bodyPr/>
          <a:lstStyle/>
          <a:p>
            <a:r>
              <a:rPr lang="en-US"/>
              <a:t>Methods: Survey Telehealth Questions</a:t>
            </a:r>
          </a:p>
        </p:txBody>
      </p:sp>
      <p:sp>
        <p:nvSpPr>
          <p:cNvPr id="3" name="Content Placeholder 2">
            <a:extLst>
              <a:ext uri="{FF2B5EF4-FFF2-40B4-BE49-F238E27FC236}">
                <a16:creationId xmlns:a16="http://schemas.microsoft.com/office/drawing/2014/main" id="{B50F2F54-7EF7-48A7-B8A9-B010999AECA2}"/>
              </a:ext>
            </a:extLst>
          </p:cNvPr>
          <p:cNvSpPr>
            <a:spLocks noGrp="1"/>
          </p:cNvSpPr>
          <p:nvPr>
            <p:ph idx="1"/>
          </p:nvPr>
        </p:nvSpPr>
        <p:spPr>
          <a:xfrm>
            <a:off x="653033" y="1576136"/>
            <a:ext cx="10908792" cy="4737319"/>
          </a:xfrm>
        </p:spPr>
        <p:txBody>
          <a:bodyPr>
            <a:normAutofit/>
          </a:bodyPr>
          <a:lstStyle/>
          <a:p>
            <a:pPr>
              <a:lnSpc>
                <a:spcPct val="120000"/>
              </a:lnSpc>
            </a:pPr>
            <a:r>
              <a:rPr lang="en-US"/>
              <a:t>“At any time in the last 4 weeks, did you have an appointment with a doctor, nurse, or other health professional by video or by phone? Please only include appointments for yourself and not others in your household.”  </a:t>
            </a:r>
          </a:p>
          <a:p>
            <a:pPr marL="0" lvl="0" indent="0">
              <a:lnSpc>
                <a:spcPct val="120000"/>
              </a:lnSpc>
              <a:buNone/>
            </a:pPr>
            <a:r>
              <a:rPr lang="en-US"/>
              <a:t> </a:t>
            </a:r>
          </a:p>
          <a:p>
            <a:pPr>
              <a:lnSpc>
                <a:spcPct val="120000"/>
              </a:lnSpc>
            </a:pPr>
            <a:r>
              <a:rPr lang="en-US"/>
              <a:t>“At any time in the last 4 weeks, did any children in the household have an appointment with a doctor, nurse, or other health professional by video or by phone?” </a:t>
            </a:r>
          </a:p>
          <a:p>
            <a:pPr lvl="1">
              <a:lnSpc>
                <a:spcPct val="120000"/>
              </a:lnSpc>
            </a:pPr>
            <a:r>
              <a:rPr lang="en-US"/>
              <a:t>For those who selected ‘Yes’: “Did the appointment(s) take place over the phone without video or did the appointment(s) use video?”</a:t>
            </a:r>
          </a:p>
        </p:txBody>
      </p:sp>
      <p:sp>
        <p:nvSpPr>
          <p:cNvPr id="5" name="Slide Number Placeholder 4">
            <a:extLst>
              <a:ext uri="{FF2B5EF4-FFF2-40B4-BE49-F238E27FC236}">
                <a16:creationId xmlns:a16="http://schemas.microsoft.com/office/drawing/2014/main" id="{47BD7464-CF9E-4BF4-8A58-18AE0B8D8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073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20-A815-4398-87A8-A89A4225C9D2}"/>
              </a:ext>
            </a:extLst>
          </p:cNvPr>
          <p:cNvSpPr>
            <a:spLocks noGrp="1"/>
          </p:cNvSpPr>
          <p:nvPr>
            <p:ph type="title"/>
          </p:nvPr>
        </p:nvSpPr>
        <p:spPr/>
        <p:txBody>
          <a:bodyPr/>
          <a:lstStyle/>
          <a:p>
            <a:r>
              <a:rPr lang="en-US"/>
              <a:t>Methods: Data Analysis</a:t>
            </a:r>
          </a:p>
        </p:txBody>
      </p:sp>
      <p:sp>
        <p:nvSpPr>
          <p:cNvPr id="3" name="Content Placeholder 2">
            <a:extLst>
              <a:ext uri="{FF2B5EF4-FFF2-40B4-BE49-F238E27FC236}">
                <a16:creationId xmlns:a16="http://schemas.microsoft.com/office/drawing/2014/main" id="{B50F2F54-7EF7-48A7-B8A9-B010999AECA2}"/>
              </a:ext>
            </a:extLst>
          </p:cNvPr>
          <p:cNvSpPr>
            <a:spLocks noGrp="1"/>
          </p:cNvSpPr>
          <p:nvPr>
            <p:ph idx="1"/>
          </p:nvPr>
        </p:nvSpPr>
        <p:spPr>
          <a:xfrm>
            <a:off x="630176" y="1332091"/>
            <a:ext cx="11136186" cy="5032613"/>
          </a:xfrm>
        </p:spPr>
        <p:txBody>
          <a:bodyPr>
            <a:noAutofit/>
          </a:bodyPr>
          <a:lstStyle/>
          <a:p>
            <a:pPr>
              <a:lnSpc>
                <a:spcPct val="120000"/>
              </a:lnSpc>
            </a:pPr>
            <a:r>
              <a:rPr lang="en-US" sz="2800"/>
              <a:t>Two main analyses: </a:t>
            </a:r>
          </a:p>
          <a:p>
            <a:pPr lvl="1">
              <a:lnSpc>
                <a:spcPct val="120000"/>
              </a:lnSpc>
            </a:pPr>
            <a:r>
              <a:rPr lang="en-US" sz="2800"/>
              <a:t>Overall rates of telehealth use (April 2021 to October 2021) </a:t>
            </a:r>
          </a:p>
          <a:p>
            <a:pPr lvl="1">
              <a:lnSpc>
                <a:spcPct val="120000"/>
              </a:lnSpc>
            </a:pPr>
            <a:r>
              <a:rPr lang="en-US" sz="2800"/>
              <a:t>Type of telehealth services used (audio-only vs. video-enabled) among those with telehealth use (July 2021 to October 2021)</a:t>
            </a:r>
          </a:p>
          <a:p>
            <a:pPr>
              <a:lnSpc>
                <a:spcPct val="120000"/>
              </a:lnSpc>
            </a:pPr>
            <a:r>
              <a:rPr lang="en-US" sz="2800"/>
              <a:t>Survey-weighted descriptive analyses to assess differences in telehealth use across population subgroups</a:t>
            </a:r>
          </a:p>
          <a:p>
            <a:pPr>
              <a:lnSpc>
                <a:spcPct val="120000"/>
              </a:lnSpc>
            </a:pPr>
            <a:r>
              <a:rPr lang="en-US" sz="2800"/>
              <a:t>Two logistic regression models to assess demographic factors associated with telehealth utilization</a:t>
            </a:r>
          </a:p>
        </p:txBody>
      </p:sp>
      <p:sp>
        <p:nvSpPr>
          <p:cNvPr id="5" name="Slide Number Placeholder 4">
            <a:extLst>
              <a:ext uri="{FF2B5EF4-FFF2-40B4-BE49-F238E27FC236}">
                <a16:creationId xmlns:a16="http://schemas.microsoft.com/office/drawing/2014/main" id="{47BD7464-CF9E-4BF4-8A58-18AE0B8D8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582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1BDB8-50EC-4FDC-A13A-76B4EAFF9B67}"/>
              </a:ext>
            </a:extLst>
          </p:cNvPr>
          <p:cNvSpPr>
            <a:spLocks noGrp="1"/>
          </p:cNvSpPr>
          <p:nvPr>
            <p:ph type="title"/>
          </p:nvPr>
        </p:nvSpPr>
        <p:spPr/>
        <p:txBody>
          <a:bodyPr/>
          <a:lstStyle/>
          <a:p>
            <a:r>
              <a:rPr lang="en-US"/>
              <a:t>Methods: HPS Limitations</a:t>
            </a:r>
          </a:p>
        </p:txBody>
      </p:sp>
      <p:sp>
        <p:nvSpPr>
          <p:cNvPr id="5" name="Slide Number Placeholder 4">
            <a:extLst>
              <a:ext uri="{FF2B5EF4-FFF2-40B4-BE49-F238E27FC236}">
                <a16:creationId xmlns:a16="http://schemas.microsoft.com/office/drawing/2014/main" id="{5C56CC7D-A5F7-48B3-834F-188AE42BB4D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5FC424E4-C825-45EC-951B-65CBE8D372E0}"/>
              </a:ext>
            </a:extLst>
          </p:cNvPr>
          <p:cNvGraphicFramePr>
            <a:graphicFrameLocks/>
          </p:cNvGraphicFramePr>
          <p:nvPr/>
        </p:nvGraphicFramePr>
        <p:xfrm>
          <a:off x="1602556" y="1924234"/>
          <a:ext cx="8346115" cy="3513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80698EF-6853-4D11-8BD2-14D813FA6828}"/>
              </a:ext>
            </a:extLst>
          </p:cNvPr>
          <p:cNvSpPr txBox="1"/>
          <p:nvPr/>
        </p:nvSpPr>
        <p:spPr>
          <a:xfrm>
            <a:off x="8247060" y="3792603"/>
            <a:ext cx="23423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VARIABLES INCONSISTENT DEFINED ACROSS SURVEY PERIODS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AVAILABILITY OF MEASURES: PEOPLE WITH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44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BE2C-8444-41A8-AB9E-F02BA8550470}"/>
              </a:ext>
            </a:extLst>
          </p:cNvPr>
          <p:cNvSpPr>
            <a:spLocks noGrp="1"/>
          </p:cNvSpPr>
          <p:nvPr>
            <p:ph type="title"/>
          </p:nvPr>
        </p:nvSpPr>
        <p:spPr>
          <a:xfrm>
            <a:off x="838200" y="328549"/>
            <a:ext cx="10515600" cy="1325563"/>
          </a:xfrm>
        </p:spPr>
        <p:txBody>
          <a:bodyPr/>
          <a:lstStyle/>
          <a:p>
            <a:r>
              <a:rPr lang="en-US" b="1"/>
              <a:t>Welcome, Remarks and Introductions</a:t>
            </a:r>
          </a:p>
        </p:txBody>
      </p:sp>
      <p:graphicFrame>
        <p:nvGraphicFramePr>
          <p:cNvPr id="3" name="Diagram 2">
            <a:extLst>
              <a:ext uri="{FF2B5EF4-FFF2-40B4-BE49-F238E27FC236}">
                <a16:creationId xmlns:a16="http://schemas.microsoft.com/office/drawing/2014/main" id="{3DD83C81-8CB3-486E-A20B-B5D23C725FAE}"/>
              </a:ext>
            </a:extLst>
          </p:cNvPr>
          <p:cNvGraphicFramePr/>
          <p:nvPr>
            <p:extLst>
              <p:ext uri="{D42A27DB-BD31-4B8C-83A1-F6EECF244321}">
                <p14:modId xmlns:p14="http://schemas.microsoft.com/office/powerpoint/2010/main" val="59225193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0540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3148-008D-4824-8374-14A4069687CE}"/>
              </a:ext>
            </a:extLst>
          </p:cNvPr>
          <p:cNvSpPr>
            <a:spLocks noGrp="1"/>
          </p:cNvSpPr>
          <p:nvPr>
            <p:ph type="title"/>
          </p:nvPr>
        </p:nvSpPr>
        <p:spPr/>
        <p:txBody>
          <a:bodyPr>
            <a:noAutofit/>
          </a:bodyPr>
          <a:lstStyle/>
          <a:p>
            <a:r>
              <a:rPr lang="en-US" sz="3600"/>
              <a:t>RESULTS: Overall Telehealth Utilization in Prior 4 Weeks</a:t>
            </a:r>
          </a:p>
        </p:txBody>
      </p:sp>
      <p:sp>
        <p:nvSpPr>
          <p:cNvPr id="5" name="Slide Number Placeholder 4">
            <a:extLst>
              <a:ext uri="{FF2B5EF4-FFF2-40B4-BE49-F238E27FC236}">
                <a16:creationId xmlns:a16="http://schemas.microsoft.com/office/drawing/2014/main" id="{08316C8E-BDA2-4955-A746-1A5898C00B85}"/>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Chart, line chart&#10;&#10;Description automatically generated">
            <a:extLst>
              <a:ext uri="{FF2B5EF4-FFF2-40B4-BE49-F238E27FC236}">
                <a16:creationId xmlns:a16="http://schemas.microsoft.com/office/drawing/2014/main" id="{9116E75A-7CCE-493B-8A3D-5FD82A15037A}"/>
              </a:ext>
            </a:extLst>
          </p:cNvPr>
          <p:cNvPicPr/>
          <p:nvPr/>
        </p:nvPicPr>
        <p:blipFill>
          <a:blip r:embed="rId3">
            <a:extLst>
              <a:ext uri="{28A0092B-C50C-407E-A947-70E740481C1C}">
                <a14:useLocalDpi xmlns:a14="http://schemas.microsoft.com/office/drawing/2010/main" val="0"/>
              </a:ext>
            </a:extLst>
          </a:blip>
          <a:stretch>
            <a:fillRect/>
          </a:stretch>
        </p:blipFill>
        <p:spPr>
          <a:xfrm>
            <a:off x="2640458" y="1497368"/>
            <a:ext cx="6685634" cy="4451369"/>
          </a:xfrm>
          <a:prstGeom prst="rect">
            <a:avLst/>
          </a:prstGeom>
          <a:ln w="19050">
            <a:solidFill>
              <a:schemeClr val="tx1"/>
            </a:solidFill>
          </a:ln>
        </p:spPr>
      </p:pic>
      <p:sp>
        <p:nvSpPr>
          <p:cNvPr id="11" name="TextBox 10">
            <a:extLst>
              <a:ext uri="{FF2B5EF4-FFF2-40B4-BE49-F238E27FC236}">
                <a16:creationId xmlns:a16="http://schemas.microsoft.com/office/drawing/2014/main" id="{6D509C35-15B7-4568-A573-0F2899325942}"/>
              </a:ext>
            </a:extLst>
          </p:cNvPr>
          <p:cNvSpPr txBox="1"/>
          <p:nvPr/>
        </p:nvSpPr>
        <p:spPr>
          <a:xfrm>
            <a:off x="1693637" y="6320356"/>
            <a:ext cx="9396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Percentage of Adults and Children who Used Telehealth Services, April 14 - October 11, 2021</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089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9A19-5345-4D7F-A9F2-F4437ECA1305}"/>
              </a:ext>
            </a:extLst>
          </p:cNvPr>
          <p:cNvSpPr>
            <a:spLocks noGrp="1"/>
          </p:cNvSpPr>
          <p:nvPr>
            <p:ph type="title"/>
          </p:nvPr>
        </p:nvSpPr>
        <p:spPr>
          <a:xfrm>
            <a:off x="498811" y="265823"/>
            <a:ext cx="11194378" cy="1024128"/>
          </a:xfrm>
        </p:spPr>
        <p:txBody>
          <a:bodyPr>
            <a:noAutofit/>
          </a:bodyPr>
          <a:lstStyle/>
          <a:p>
            <a:r>
              <a:rPr lang="en-US" sz="3500"/>
              <a:t>RESULTS: Characteristics of Overall Telehealth Users</a:t>
            </a:r>
          </a:p>
        </p:txBody>
      </p:sp>
      <p:sp>
        <p:nvSpPr>
          <p:cNvPr id="5" name="Slide Number Placeholder 4">
            <a:extLst>
              <a:ext uri="{FF2B5EF4-FFF2-40B4-BE49-F238E27FC236}">
                <a16:creationId xmlns:a16="http://schemas.microsoft.com/office/drawing/2014/main" id="{B89BEF0D-43A9-45EC-BD50-088E5C2EEDC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EF8B7D6-B226-4CBD-B527-0640A75EE5D2}"/>
              </a:ext>
            </a:extLst>
          </p:cNvPr>
          <p:cNvCxnSpPr>
            <a:cxnSpLocks/>
          </p:cNvCxnSpPr>
          <p:nvPr/>
        </p:nvCxnSpPr>
        <p:spPr>
          <a:xfrm>
            <a:off x="5531603" y="2620964"/>
            <a:ext cx="0" cy="122274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571FFE39-8253-4080-8FEA-0C9606E1775C}"/>
              </a:ext>
            </a:extLst>
          </p:cNvPr>
          <p:cNvGraphicFramePr>
            <a:graphicFrameLocks/>
          </p:cNvGraphicFramePr>
          <p:nvPr/>
        </p:nvGraphicFramePr>
        <p:xfrm>
          <a:off x="265315" y="1595438"/>
          <a:ext cx="5515375" cy="43005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5">
            <a:extLst>
              <a:ext uri="{FF2B5EF4-FFF2-40B4-BE49-F238E27FC236}">
                <a16:creationId xmlns:a16="http://schemas.microsoft.com/office/drawing/2014/main" id="{E255C321-6C8F-47A1-8515-BED70D6E084A}"/>
              </a:ext>
            </a:extLst>
          </p:cNvPr>
          <p:cNvGraphicFramePr>
            <a:graphicFrameLocks noGrp="1"/>
          </p:cNvGraphicFramePr>
          <p:nvPr>
            <p:ph idx="1"/>
          </p:nvPr>
        </p:nvGraphicFramePr>
        <p:xfrm>
          <a:off x="6012136" y="1595438"/>
          <a:ext cx="5914549" cy="43005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358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9A19-5345-4D7F-A9F2-F4437ECA1305}"/>
              </a:ext>
            </a:extLst>
          </p:cNvPr>
          <p:cNvSpPr>
            <a:spLocks noGrp="1"/>
          </p:cNvSpPr>
          <p:nvPr>
            <p:ph type="title"/>
          </p:nvPr>
        </p:nvSpPr>
        <p:spPr>
          <a:xfrm>
            <a:off x="498811" y="265823"/>
            <a:ext cx="11194378" cy="1024128"/>
          </a:xfrm>
        </p:spPr>
        <p:txBody>
          <a:bodyPr>
            <a:noAutofit/>
          </a:bodyPr>
          <a:lstStyle/>
          <a:p>
            <a:r>
              <a:rPr lang="en-US" sz="3500"/>
              <a:t>RESULTS: Demographic Patterns for Study Outcomes</a:t>
            </a:r>
          </a:p>
        </p:txBody>
      </p:sp>
      <p:sp>
        <p:nvSpPr>
          <p:cNvPr id="5" name="Slide Number Placeholder 4">
            <a:extLst>
              <a:ext uri="{FF2B5EF4-FFF2-40B4-BE49-F238E27FC236}">
                <a16:creationId xmlns:a16="http://schemas.microsoft.com/office/drawing/2014/main" id="{B89BEF0D-43A9-45EC-BD50-088E5C2EEDC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D0A1E749-91FC-4AE0-B369-A96A24CCF1A3}"/>
              </a:ext>
            </a:extLst>
          </p:cNvPr>
          <p:cNvGraphicFramePr>
            <a:graphicFrameLocks noGrp="1"/>
          </p:cNvGraphicFramePr>
          <p:nvPr/>
        </p:nvGraphicFramePr>
        <p:xfrm>
          <a:off x="630174" y="1431761"/>
          <a:ext cx="10390751" cy="5386284"/>
        </p:xfrm>
        <a:graphic>
          <a:graphicData uri="http://schemas.openxmlformats.org/drawingml/2006/table">
            <a:tbl>
              <a:tblPr firstRow="1" firstCol="1" bandRow="1">
                <a:tableStyleId>{5C22544A-7EE6-4342-B048-85BDC9FD1C3A}</a:tableStyleId>
              </a:tblPr>
              <a:tblGrid>
                <a:gridCol w="3618563">
                  <a:extLst>
                    <a:ext uri="{9D8B030D-6E8A-4147-A177-3AD203B41FA5}">
                      <a16:colId xmlns:a16="http://schemas.microsoft.com/office/drawing/2014/main" val="2271955507"/>
                    </a:ext>
                  </a:extLst>
                </a:gridCol>
                <a:gridCol w="2196985">
                  <a:extLst>
                    <a:ext uri="{9D8B030D-6E8A-4147-A177-3AD203B41FA5}">
                      <a16:colId xmlns:a16="http://schemas.microsoft.com/office/drawing/2014/main" val="132485515"/>
                    </a:ext>
                  </a:extLst>
                </a:gridCol>
                <a:gridCol w="2275325">
                  <a:extLst>
                    <a:ext uri="{9D8B030D-6E8A-4147-A177-3AD203B41FA5}">
                      <a16:colId xmlns:a16="http://schemas.microsoft.com/office/drawing/2014/main" val="2961896878"/>
                    </a:ext>
                  </a:extLst>
                </a:gridCol>
                <a:gridCol w="2299878">
                  <a:extLst>
                    <a:ext uri="{9D8B030D-6E8A-4147-A177-3AD203B41FA5}">
                      <a16:colId xmlns:a16="http://schemas.microsoft.com/office/drawing/2014/main" val="1686298345"/>
                    </a:ext>
                  </a:extLst>
                </a:gridCol>
              </a:tblGrid>
              <a:tr h="533733">
                <a:tc rowSpan="2">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rowSpan="2">
                  <a:txBody>
                    <a:bodyPr/>
                    <a:lstStyle/>
                    <a:p>
                      <a:pPr marL="0" marR="0" algn="ctr">
                        <a:spcBef>
                          <a:spcPts val="0"/>
                        </a:spcBef>
                        <a:spcAft>
                          <a:spcPts val="0"/>
                        </a:spcAft>
                      </a:pPr>
                      <a:r>
                        <a:rPr lang="en-US" sz="1400">
                          <a:solidFill>
                            <a:sysClr val="windowText" lastClr="000000"/>
                          </a:solidFill>
                          <a:effectLst/>
                        </a:rPr>
                        <a:t>Full study period </a:t>
                      </a:r>
                    </a:p>
                    <a:p>
                      <a:pPr marL="0" marR="0" algn="ctr">
                        <a:spcBef>
                          <a:spcPts val="0"/>
                        </a:spcBef>
                        <a:spcAft>
                          <a:spcPts val="0"/>
                        </a:spcAft>
                      </a:pPr>
                      <a:r>
                        <a:rPr lang="en-US" sz="1400">
                          <a:solidFill>
                            <a:sysClr val="windowText" lastClr="000000"/>
                          </a:solidFill>
                          <a:effectLst/>
                        </a:rPr>
                        <a:t>(April 14th - October 11th, 2021)</a:t>
                      </a:r>
                    </a:p>
                    <a:p>
                      <a:pPr marL="0" marR="0" algn="ctr">
                        <a:spcBef>
                          <a:spcPts val="0"/>
                        </a:spcBef>
                        <a:spcAft>
                          <a:spcPts val="0"/>
                        </a:spcAft>
                      </a:pPr>
                      <a:endParaRPr lang="en-US" sz="1600">
                        <a:solidFill>
                          <a:sysClr val="windowText" lastClr="000000"/>
                        </a:solidFill>
                        <a:effectLst/>
                      </a:endParaRPr>
                    </a:p>
                    <a:p>
                      <a:pPr marL="0" marR="0" algn="ctr">
                        <a:spcBef>
                          <a:spcPts val="0"/>
                        </a:spcBef>
                        <a:spcAft>
                          <a:spcPts val="0"/>
                        </a:spcAft>
                      </a:pPr>
                      <a:r>
                        <a:rPr lang="en-US" sz="1600">
                          <a:solidFill>
                            <a:sysClr val="windowText" lastClr="000000"/>
                          </a:solidFill>
                          <a:effectLst/>
                        </a:rPr>
                        <a:t>% with a Telehealth Visit in the Previous 4 Weeks</a:t>
                      </a:r>
                    </a:p>
                    <a:p>
                      <a:pPr marL="0" marR="0" algn="ctr">
                        <a:spcBef>
                          <a:spcPts val="0"/>
                        </a:spcBef>
                        <a:spcAft>
                          <a:spcPts val="0"/>
                        </a:spcAft>
                      </a:pP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gridSpan="2">
                  <a:txBody>
                    <a:bodyPr/>
                    <a:lstStyle/>
                    <a:p>
                      <a:pPr marL="0" marR="0" algn="ctr">
                        <a:spcBef>
                          <a:spcPts val="0"/>
                        </a:spcBef>
                        <a:spcAft>
                          <a:spcPts val="0"/>
                        </a:spcAft>
                      </a:pPr>
                      <a:r>
                        <a:rPr lang="en-US" sz="1400">
                          <a:effectLst/>
                        </a:rPr>
                        <a:t>Second Half of the Study Period </a:t>
                      </a:r>
                    </a:p>
                    <a:p>
                      <a:pPr marL="0" marR="0" algn="ctr">
                        <a:spcBef>
                          <a:spcPts val="0"/>
                        </a:spcBef>
                        <a:spcAft>
                          <a:spcPts val="0"/>
                        </a:spcAft>
                      </a:pPr>
                      <a:r>
                        <a:rPr lang="en-US" sz="1400">
                          <a:effectLst/>
                        </a:rPr>
                        <a:t>(July 21st to October 11th, 2021)</a:t>
                      </a:r>
                      <a:endParaRPr lang="en-US" sz="1400">
                        <a:effectLst/>
                        <a:latin typeface="Calibri" panose="020F0502020204030204" pitchFamily="34" charset="0"/>
                        <a:ea typeface="Calibri" panose="020F0502020204030204" pitchFamily="34" charset="0"/>
                        <a:cs typeface="Arial" panose="020B0604020202020204" pitchFamily="34" charset="0"/>
                      </a:endParaRPr>
                    </a:p>
                    <a:p>
                      <a:pPr marL="0" marR="0" algn="ct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hMerge="1">
                  <a:txBody>
                    <a:bodyPr/>
                    <a:lstStyle/>
                    <a:p>
                      <a:pPr marL="0" marR="0" algn="ct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extLst>
                  <a:ext uri="{0D108BD9-81ED-4DB2-BD59-A6C34878D82A}">
                    <a16:rowId xmlns:a16="http://schemas.microsoft.com/office/drawing/2014/main" val="1037985072"/>
                  </a:ext>
                </a:extLst>
              </a:tr>
              <a:tr h="116028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b="1">
                          <a:effectLst/>
                        </a:rPr>
                        <a:t>% of Telehealth Visits </a:t>
                      </a:r>
                    </a:p>
                    <a:p>
                      <a:pPr marL="0" marR="0" algn="ctr">
                        <a:spcBef>
                          <a:spcPts val="0"/>
                        </a:spcBef>
                        <a:spcAft>
                          <a:spcPts val="0"/>
                        </a:spcAft>
                      </a:pPr>
                      <a:r>
                        <a:rPr lang="en-US" sz="1600" b="1">
                          <a:effectLst/>
                        </a:rPr>
                        <a:t>by Video </a:t>
                      </a:r>
                      <a:endParaRPr lang="en-US" sz="1600" b="1">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ctr">
                        <a:spcBef>
                          <a:spcPts val="0"/>
                        </a:spcBef>
                        <a:spcAft>
                          <a:spcPts val="0"/>
                        </a:spcAft>
                      </a:pPr>
                      <a:endParaRPr lang="en-US" sz="1600" b="1">
                        <a:effectLst/>
                      </a:endParaRPr>
                    </a:p>
                    <a:p>
                      <a:pPr marL="0" marR="0" algn="ctr">
                        <a:spcBef>
                          <a:spcPts val="0"/>
                        </a:spcBef>
                        <a:spcAft>
                          <a:spcPts val="0"/>
                        </a:spcAft>
                      </a:pPr>
                      <a:r>
                        <a:rPr lang="en-US" sz="1600" b="1">
                          <a:effectLst/>
                        </a:rPr>
                        <a:t>% of Telehealth Visits </a:t>
                      </a:r>
                    </a:p>
                    <a:p>
                      <a:pPr marL="0" marR="0" algn="ctr">
                        <a:spcBef>
                          <a:spcPts val="0"/>
                        </a:spcBef>
                        <a:spcAft>
                          <a:spcPts val="0"/>
                        </a:spcAft>
                      </a:pPr>
                      <a:r>
                        <a:rPr lang="en-US" sz="1600" b="1">
                          <a:effectLst/>
                        </a:rPr>
                        <a:t>by Audio </a:t>
                      </a:r>
                    </a:p>
                    <a:p>
                      <a:pPr marL="0" marR="0" algn="ctr">
                        <a:spcBef>
                          <a:spcPts val="0"/>
                        </a:spcBef>
                        <a:spcAft>
                          <a:spcPts val="0"/>
                        </a:spcAft>
                      </a:pPr>
                      <a:r>
                        <a:rPr lang="en-US" sz="1600" b="1">
                          <a:effectLst/>
                        </a:rPr>
                        <a:t> </a:t>
                      </a:r>
                      <a:endParaRPr lang="en-US" sz="1600" b="1">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extLst>
                  <a:ext uri="{0D108BD9-81ED-4DB2-BD59-A6C34878D82A}">
                    <a16:rowId xmlns:a16="http://schemas.microsoft.com/office/drawing/2014/main" val="2321471763"/>
                  </a:ext>
                </a:extLst>
              </a:tr>
              <a:tr h="298359">
                <a:tc gridSpan="4">
                  <a:txBody>
                    <a:bodyPr/>
                    <a:lstStyle/>
                    <a:p>
                      <a:pPr marL="0" marR="0">
                        <a:spcBef>
                          <a:spcPts val="0"/>
                        </a:spcBef>
                        <a:spcAft>
                          <a:spcPts val="0"/>
                        </a:spcAft>
                      </a:pPr>
                      <a:r>
                        <a:rPr lang="en-US" sz="1600">
                          <a:solidFill>
                            <a:sysClr val="windowText" lastClr="000000"/>
                          </a:solidFill>
                          <a:effectLst/>
                        </a:rPr>
                        <a:t>Age</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rgbClr val="FBBB3D"/>
                    </a:solidFill>
                  </a:tcPr>
                </a:tc>
                <a:tc hMerge="1">
                  <a:txBody>
                    <a:bodyPr/>
                    <a:lstStyle/>
                    <a:p>
                      <a:endParaRPr lang="en-US"/>
                    </a:p>
                  </a:txBody>
                  <a:tcPr/>
                </a:tc>
                <a:tc hMerge="1">
                  <a:txBody>
                    <a:bodyPr/>
                    <a:lstStyle/>
                    <a:p>
                      <a:endParaRPr lang="en-US"/>
                    </a:p>
                  </a:txBody>
                  <a:tcPr marL="56359" marR="56359" marT="0" marB="0" anchor="ctr">
                    <a:solidFill>
                      <a:srgbClr val="FBBB3D"/>
                    </a:solidFill>
                  </a:tcPr>
                </a:tc>
                <a:tc hMerge="1">
                  <a:txBody>
                    <a:bodyPr/>
                    <a:lstStyle/>
                    <a:p>
                      <a:endParaRPr lang="en-US"/>
                    </a:p>
                  </a:txBody>
                  <a:tcPr marL="56359" marR="56359" marT="0" marB="0" anchor="ctr">
                    <a:solidFill>
                      <a:srgbClr val="FBBB3D"/>
                    </a:solidFill>
                  </a:tcPr>
                </a:tc>
                <a:extLst>
                  <a:ext uri="{0D108BD9-81ED-4DB2-BD59-A6C34878D82A}">
                    <a16:rowId xmlns:a16="http://schemas.microsoft.com/office/drawing/2014/main" val="1620258899"/>
                  </a:ext>
                </a:extLst>
              </a:tr>
              <a:tr h="298359">
                <a:tc>
                  <a:txBody>
                    <a:bodyPr/>
                    <a:lstStyle/>
                    <a:p>
                      <a:pPr marL="0" marR="0">
                        <a:spcBef>
                          <a:spcPts val="0"/>
                        </a:spcBef>
                        <a:spcAft>
                          <a:spcPts val="0"/>
                        </a:spcAft>
                      </a:pPr>
                      <a:r>
                        <a:rPr lang="en-US" sz="1600">
                          <a:effectLst/>
                        </a:rPr>
                        <a:t>     18-24 years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17.6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72.5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27.5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2911775276"/>
                  </a:ext>
                </a:extLst>
              </a:tr>
              <a:tr h="291728">
                <a:tc>
                  <a:txBody>
                    <a:bodyPr/>
                    <a:lstStyle/>
                    <a:p>
                      <a:pPr marL="0" marR="0">
                        <a:spcBef>
                          <a:spcPts val="0"/>
                        </a:spcBef>
                        <a:spcAft>
                          <a:spcPts val="0"/>
                        </a:spcAft>
                      </a:pPr>
                      <a:r>
                        <a:rPr lang="en-US" sz="1600">
                          <a:effectLst/>
                        </a:rPr>
                        <a:t>     25-39 years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20.7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69.3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30.7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1804383497"/>
                  </a:ext>
                </a:extLst>
              </a:tr>
              <a:tr h="298359">
                <a:tc>
                  <a:txBody>
                    <a:bodyPr/>
                    <a:lstStyle/>
                    <a:p>
                      <a:pPr marL="0" marR="0">
                        <a:spcBef>
                          <a:spcPts val="0"/>
                        </a:spcBef>
                        <a:spcAft>
                          <a:spcPts val="0"/>
                        </a:spcAft>
                      </a:pPr>
                      <a:r>
                        <a:rPr lang="en-US" sz="1600">
                          <a:effectLst/>
                        </a:rPr>
                        <a:t>     40-54 years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22.7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60.9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39.1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026853071"/>
                  </a:ext>
                </a:extLst>
              </a:tr>
              <a:tr h="298359">
                <a:tc>
                  <a:txBody>
                    <a:bodyPr/>
                    <a:lstStyle/>
                    <a:p>
                      <a:pPr marL="0" marR="0">
                        <a:spcBef>
                          <a:spcPts val="0"/>
                        </a:spcBef>
                        <a:spcAft>
                          <a:spcPts val="0"/>
                        </a:spcAft>
                      </a:pPr>
                      <a:r>
                        <a:rPr lang="en-US" sz="1600">
                          <a:effectLst/>
                        </a:rPr>
                        <a:t>     55-64 years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23.6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52.1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47.9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10042032"/>
                  </a:ext>
                </a:extLst>
              </a:tr>
              <a:tr h="298359">
                <a:tc>
                  <a:txBody>
                    <a:bodyPr/>
                    <a:lstStyle/>
                    <a:p>
                      <a:pPr marL="0" marR="0">
                        <a:spcBef>
                          <a:spcPts val="0"/>
                        </a:spcBef>
                        <a:spcAft>
                          <a:spcPts val="0"/>
                        </a:spcAft>
                      </a:pPr>
                      <a:r>
                        <a:rPr lang="en-US" sz="1600">
                          <a:effectLst/>
                        </a:rPr>
                        <a:t>     </a:t>
                      </a:r>
                      <a:r>
                        <a:rPr lang="en-US" sz="1600" u="sng">
                          <a:effectLst/>
                        </a:rPr>
                        <a:t>&gt; </a:t>
                      </a:r>
                      <a:r>
                        <a:rPr lang="en-US" sz="1600">
                          <a:effectLst/>
                        </a:rPr>
                        <a:t>65 years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24.6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43.5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56.5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4260583924"/>
                  </a:ext>
                </a:extLst>
              </a:tr>
              <a:tr h="310600">
                <a:tc gridSpan="4">
                  <a:txBody>
                    <a:bodyPr/>
                    <a:lstStyle/>
                    <a:p>
                      <a:pPr marL="0" marR="0">
                        <a:spcBef>
                          <a:spcPts val="0"/>
                        </a:spcBef>
                        <a:spcAft>
                          <a:spcPts val="0"/>
                        </a:spcAft>
                      </a:pPr>
                      <a:r>
                        <a:rPr lang="en-US" sz="1600">
                          <a:solidFill>
                            <a:sysClr val="windowText" lastClr="000000"/>
                          </a:solidFill>
                          <a:effectLst/>
                        </a:rPr>
                        <a:t>Insurance</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rgbClr val="FBBB3D"/>
                    </a:solidFill>
                  </a:tcPr>
                </a:tc>
                <a:tc hMerge="1">
                  <a:txBody>
                    <a:bodyPr/>
                    <a:lstStyle/>
                    <a:p>
                      <a:endParaRPr lang="en-US"/>
                    </a:p>
                  </a:txBody>
                  <a:tcPr/>
                </a:tc>
                <a:tc hMerge="1">
                  <a:txBody>
                    <a:bodyPr/>
                    <a:lstStyle/>
                    <a:p>
                      <a:endParaRPr lang="en-US"/>
                    </a:p>
                  </a:txBody>
                  <a:tcPr marL="56359" marR="56359" marT="0" marB="0" anchor="ctr">
                    <a:solidFill>
                      <a:srgbClr val="FBBB3D"/>
                    </a:solidFill>
                  </a:tcPr>
                </a:tc>
                <a:tc hMerge="1">
                  <a:txBody>
                    <a:bodyPr/>
                    <a:lstStyle/>
                    <a:p>
                      <a:endParaRPr lang="en-US"/>
                    </a:p>
                  </a:txBody>
                  <a:tcPr marL="56359" marR="56359" marT="0" marB="0" anchor="ctr">
                    <a:solidFill>
                      <a:srgbClr val="FBBB3D"/>
                    </a:solidFill>
                  </a:tcPr>
                </a:tc>
                <a:extLst>
                  <a:ext uri="{0D108BD9-81ED-4DB2-BD59-A6C34878D82A}">
                    <a16:rowId xmlns:a16="http://schemas.microsoft.com/office/drawing/2014/main" val="2301825212"/>
                  </a:ext>
                </a:extLst>
              </a:tr>
              <a:tr h="298359">
                <a:tc>
                  <a:txBody>
                    <a:bodyPr/>
                    <a:lstStyle/>
                    <a:p>
                      <a:pPr marL="0" marR="0">
                        <a:spcBef>
                          <a:spcPts val="0"/>
                        </a:spcBef>
                        <a:spcAft>
                          <a:spcPts val="0"/>
                        </a:spcAft>
                      </a:pPr>
                      <a:r>
                        <a:rPr lang="en-US" sz="1600">
                          <a:effectLst/>
                        </a:rPr>
                        <a:t>   Medicare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27.4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48.1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51.9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2053043779"/>
                  </a:ext>
                </a:extLst>
              </a:tr>
              <a:tr h="298359">
                <a:tc>
                  <a:txBody>
                    <a:bodyPr/>
                    <a:lstStyle/>
                    <a:p>
                      <a:pPr marL="0" marR="0">
                        <a:spcBef>
                          <a:spcPts val="0"/>
                        </a:spcBef>
                        <a:spcAft>
                          <a:spcPts val="0"/>
                        </a:spcAft>
                      </a:pPr>
                      <a:r>
                        <a:rPr lang="en-US" sz="1600">
                          <a:effectLst/>
                        </a:rPr>
                        <a:t>   Medicaid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29.3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54.5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45.5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043097935"/>
                  </a:ext>
                </a:extLst>
              </a:tr>
              <a:tr h="298359">
                <a:tc>
                  <a:txBody>
                    <a:bodyPr/>
                    <a:lstStyle/>
                    <a:p>
                      <a:pPr marL="0" marR="0">
                        <a:spcBef>
                          <a:spcPts val="0"/>
                        </a:spcBef>
                        <a:spcAft>
                          <a:spcPts val="0"/>
                        </a:spcAft>
                      </a:pPr>
                      <a:r>
                        <a:rPr lang="en-US" sz="1600">
                          <a:effectLst/>
                        </a:rPr>
                        <a:t>   Private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20.7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65.9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34.1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956880416"/>
                  </a:ext>
                </a:extLst>
              </a:tr>
              <a:tr h="298359">
                <a:tc>
                  <a:txBody>
                    <a:bodyPr/>
                    <a:lstStyle/>
                    <a:p>
                      <a:pPr marL="0" marR="0">
                        <a:spcBef>
                          <a:spcPts val="0"/>
                        </a:spcBef>
                        <a:spcAft>
                          <a:spcPts val="0"/>
                        </a:spcAft>
                      </a:pPr>
                      <a:r>
                        <a:rPr lang="en-US" sz="1600">
                          <a:effectLst/>
                        </a:rPr>
                        <a:t>   Other Health Insurance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25.0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51.7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48.3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925567446"/>
                  </a:ext>
                </a:extLst>
              </a:tr>
              <a:tr h="298359">
                <a:tc>
                  <a:txBody>
                    <a:bodyPr/>
                    <a:lstStyle/>
                    <a:p>
                      <a:pPr marL="0" marR="0">
                        <a:spcBef>
                          <a:spcPts val="0"/>
                        </a:spcBef>
                        <a:spcAft>
                          <a:spcPts val="0"/>
                        </a:spcAft>
                      </a:pPr>
                      <a:r>
                        <a:rPr lang="en-US" sz="1600">
                          <a:effectLst/>
                        </a:rPr>
                        <a:t>   Uninsured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9.4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48.8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51.2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254235953"/>
                  </a:ext>
                </a:extLst>
              </a:tr>
            </a:tbl>
          </a:graphicData>
        </a:graphic>
      </p:graphicFrame>
      <p:sp>
        <p:nvSpPr>
          <p:cNvPr id="4" name="Rectangle: Rounded Corners 3">
            <a:extLst>
              <a:ext uri="{FF2B5EF4-FFF2-40B4-BE49-F238E27FC236}">
                <a16:creationId xmlns:a16="http://schemas.microsoft.com/office/drawing/2014/main" id="{419DEA2D-861C-45A4-8369-2CE5C7CCB8CD}"/>
              </a:ext>
            </a:extLst>
          </p:cNvPr>
          <p:cNvSpPr/>
          <p:nvPr/>
        </p:nvSpPr>
        <p:spPr>
          <a:xfrm>
            <a:off x="630173" y="5938786"/>
            <a:ext cx="10390749" cy="28867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35011BB1-F93F-4D6E-9228-DA902879731E}"/>
              </a:ext>
            </a:extLst>
          </p:cNvPr>
          <p:cNvSpPr/>
          <p:nvPr/>
        </p:nvSpPr>
        <p:spPr>
          <a:xfrm>
            <a:off x="630174" y="3501966"/>
            <a:ext cx="10390750" cy="63785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7241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3148-008D-4824-8374-14A4069687CE}"/>
              </a:ext>
            </a:extLst>
          </p:cNvPr>
          <p:cNvSpPr>
            <a:spLocks noGrp="1"/>
          </p:cNvSpPr>
          <p:nvPr>
            <p:ph type="title"/>
          </p:nvPr>
        </p:nvSpPr>
        <p:spPr/>
        <p:txBody>
          <a:bodyPr>
            <a:noAutofit/>
          </a:bodyPr>
          <a:lstStyle/>
          <a:p>
            <a:r>
              <a:rPr lang="en-US" sz="3500"/>
              <a:t>RESULTS: Video vs. Audio Use Among Telehealth Users</a:t>
            </a:r>
          </a:p>
        </p:txBody>
      </p:sp>
      <p:sp>
        <p:nvSpPr>
          <p:cNvPr id="5" name="Slide Number Placeholder 4">
            <a:extLst>
              <a:ext uri="{FF2B5EF4-FFF2-40B4-BE49-F238E27FC236}">
                <a16:creationId xmlns:a16="http://schemas.microsoft.com/office/drawing/2014/main" id="{08316C8E-BDA2-4955-A746-1A5898C00B85}"/>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hart 15">
            <a:extLst>
              <a:ext uri="{FF2B5EF4-FFF2-40B4-BE49-F238E27FC236}">
                <a16:creationId xmlns:a16="http://schemas.microsoft.com/office/drawing/2014/main" id="{B1AD0FF6-2D0E-4EDB-B3E9-1735D11521AA}"/>
              </a:ext>
            </a:extLst>
          </p:cNvPr>
          <p:cNvGraphicFramePr>
            <a:graphicFrameLocks/>
          </p:cNvGraphicFramePr>
          <p:nvPr/>
        </p:nvGraphicFramePr>
        <p:xfrm>
          <a:off x="159369" y="1634339"/>
          <a:ext cx="5740918" cy="38905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82CE6554-FC9B-4B96-9BAC-2EB05CEA1290}"/>
              </a:ext>
            </a:extLst>
          </p:cNvPr>
          <p:cNvGraphicFramePr>
            <a:graphicFrameLocks/>
          </p:cNvGraphicFramePr>
          <p:nvPr/>
        </p:nvGraphicFramePr>
        <p:xfrm>
          <a:off x="6095999" y="1634339"/>
          <a:ext cx="5936631" cy="38905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9119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4A5F-F3C0-4700-83EE-00EC2CC961B8}"/>
              </a:ext>
            </a:extLst>
          </p:cNvPr>
          <p:cNvSpPr>
            <a:spLocks noGrp="1"/>
          </p:cNvSpPr>
          <p:nvPr>
            <p:ph type="title"/>
          </p:nvPr>
        </p:nvSpPr>
        <p:spPr/>
        <p:txBody>
          <a:bodyPr>
            <a:noAutofit/>
          </a:bodyPr>
          <a:lstStyle/>
          <a:p>
            <a:r>
              <a:rPr lang="en-US"/>
              <a:t>Policy Implications</a:t>
            </a:r>
          </a:p>
        </p:txBody>
      </p:sp>
      <p:sp>
        <p:nvSpPr>
          <p:cNvPr id="5" name="Slide Number Placeholder 4">
            <a:extLst>
              <a:ext uri="{FF2B5EF4-FFF2-40B4-BE49-F238E27FC236}">
                <a16:creationId xmlns:a16="http://schemas.microsoft.com/office/drawing/2014/main" id="{2EA9F83B-1676-49E8-8E45-7AFE4D399CD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CFE3619A-085A-4D0E-8191-68B0AC4A86A3}"/>
              </a:ext>
            </a:extLst>
          </p:cNvPr>
          <p:cNvGraphicFramePr>
            <a:graphicFrameLocks noGrp="1"/>
          </p:cNvGraphicFramePr>
          <p:nvPr>
            <p:ph idx="1"/>
          </p:nvPr>
        </p:nvGraphicFramePr>
        <p:xfrm>
          <a:off x="1075764" y="1538114"/>
          <a:ext cx="9843247" cy="4454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546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4C20-A815-4398-87A8-A89A4225C9D2}"/>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B50F2F54-7EF7-48A7-B8A9-B010999AECA2}"/>
              </a:ext>
            </a:extLst>
          </p:cNvPr>
          <p:cNvSpPr>
            <a:spLocks noGrp="1"/>
          </p:cNvSpPr>
          <p:nvPr>
            <p:ph idx="1"/>
          </p:nvPr>
        </p:nvSpPr>
        <p:spPr>
          <a:xfrm>
            <a:off x="959610" y="1870019"/>
            <a:ext cx="10695551" cy="4443437"/>
          </a:xfrm>
        </p:spPr>
        <p:txBody>
          <a:bodyPr>
            <a:noAutofit/>
          </a:bodyPr>
          <a:lstStyle/>
          <a:p>
            <a:pPr marL="0" indent="0">
              <a:lnSpc>
                <a:spcPct val="120000"/>
              </a:lnSpc>
              <a:buNone/>
            </a:pPr>
            <a:r>
              <a:rPr lang="en-US" b="1"/>
              <a:t>Nancy De Lew</a:t>
            </a:r>
            <a:r>
              <a:rPr lang="en-US"/>
              <a:t>, Associate Deputy Assistant Secretary, Office of Health Policy</a:t>
            </a:r>
          </a:p>
          <a:p>
            <a:pPr marL="0" indent="0">
              <a:lnSpc>
                <a:spcPct val="120000"/>
              </a:lnSpc>
              <a:buNone/>
            </a:pPr>
            <a:r>
              <a:rPr lang="en-US" b="1"/>
              <a:t>Scott R. Smith</a:t>
            </a:r>
            <a:r>
              <a:rPr lang="en-US"/>
              <a:t>, Division Director, Office of Health Policy</a:t>
            </a:r>
          </a:p>
          <a:p>
            <a:pPr marL="0" indent="0">
              <a:lnSpc>
                <a:spcPct val="120000"/>
              </a:lnSpc>
              <a:buNone/>
            </a:pPr>
            <a:r>
              <a:rPr lang="en-US" b="1"/>
              <a:t>Violanda Grigorescu</a:t>
            </a:r>
            <a:r>
              <a:rPr lang="en-US"/>
              <a:t>, Senior Health Scientist, Office of Health Policy</a:t>
            </a:r>
          </a:p>
          <a:p>
            <a:pPr marL="0" indent="0">
              <a:lnSpc>
                <a:spcPct val="120000"/>
              </a:lnSpc>
              <a:buNone/>
            </a:pPr>
            <a:r>
              <a:rPr lang="en-US" b="1"/>
              <a:t>Sara J. Couture</a:t>
            </a:r>
            <a:r>
              <a:rPr lang="en-US"/>
              <a:t>, Health Informatics Fellow, Office of Health Policy</a:t>
            </a:r>
          </a:p>
          <a:p>
            <a:pPr marL="0" indent="0">
              <a:lnSpc>
                <a:spcPct val="120000"/>
              </a:lnSpc>
              <a:buNone/>
            </a:pPr>
            <a:r>
              <a:rPr lang="en-US" b="1"/>
              <a:t>Aldren B. Gonzales</a:t>
            </a:r>
            <a:r>
              <a:rPr lang="en-US"/>
              <a:t>, Public Health Informatics Fellow, Office of Health Policy</a:t>
            </a:r>
          </a:p>
          <a:p>
            <a:pPr marL="0" indent="0">
              <a:lnSpc>
                <a:spcPct val="120000"/>
              </a:lnSpc>
              <a:buNone/>
            </a:pPr>
            <a:endParaRPr lang="en-US"/>
          </a:p>
          <a:p>
            <a:pPr marL="0" indent="0">
              <a:lnSpc>
                <a:spcPct val="120000"/>
              </a:lnSpc>
              <a:buNone/>
            </a:pPr>
            <a:r>
              <a:rPr lang="en-US" sz="2000" b="1"/>
              <a:t>          Link to the Issue Brief: </a:t>
            </a:r>
            <a:r>
              <a:rPr lang="en-US" sz="2000">
                <a:hlinkClick r:id="rId3"/>
              </a:rPr>
              <a:t>https://aspe.hhs.gov/reports/hps-analysis-telehealth-use-2021</a:t>
            </a:r>
            <a:r>
              <a:rPr lang="en-US" sz="2000"/>
              <a:t> </a:t>
            </a:r>
          </a:p>
        </p:txBody>
      </p:sp>
      <p:sp>
        <p:nvSpPr>
          <p:cNvPr id="5" name="Slide Number Placeholder 4">
            <a:extLst>
              <a:ext uri="{FF2B5EF4-FFF2-40B4-BE49-F238E27FC236}">
                <a16:creationId xmlns:a16="http://schemas.microsoft.com/office/drawing/2014/main" id="{47BD7464-CF9E-4BF4-8A58-18AE0B8D83A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45</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792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276227" y="411163"/>
            <a:ext cx="7687501" cy="4469062"/>
          </a:xfrm>
        </p:spPr>
        <p:txBody>
          <a:bodyPr>
            <a:noAutofit/>
          </a:bodyPr>
          <a:lstStyle/>
          <a:p>
            <a:r>
              <a:rPr lang="en-US" sz="4000"/>
              <a:t>Thank you!</a:t>
            </a:r>
            <a:br>
              <a:rPr lang="en-US" sz="4000"/>
            </a:br>
            <a:br>
              <a:rPr lang="en-US" sz="4000"/>
            </a:br>
            <a:br>
              <a:rPr lang="en-US" sz="4000">
                <a:solidFill>
                  <a:schemeClr val="bg1"/>
                </a:solidFill>
              </a:rPr>
            </a:br>
            <a:r>
              <a:rPr lang="en-US" sz="4000">
                <a:solidFill>
                  <a:schemeClr val="bg1"/>
                </a:solidFill>
              </a:rPr>
              <a:t>	</a:t>
            </a:r>
            <a:r>
              <a:rPr lang="en-US" sz="2800">
                <a:solidFill>
                  <a:schemeClr val="bg1"/>
                </a:solidFill>
              </a:rPr>
              <a:t>Madjid (MJ) Karimi, Ph.D.</a:t>
            </a:r>
            <a:br>
              <a:rPr lang="en-US" sz="2800">
                <a:solidFill>
                  <a:schemeClr val="bg1"/>
                </a:solidFill>
              </a:rPr>
            </a:br>
            <a:r>
              <a:rPr lang="en-US" sz="2800">
                <a:solidFill>
                  <a:schemeClr val="bg1"/>
                </a:solidFill>
              </a:rPr>
              <a:t>	</a:t>
            </a:r>
            <a:r>
              <a:rPr lang="en-US" sz="2800" b="0">
                <a:solidFill>
                  <a:schemeClr val="bg1"/>
                </a:solidFill>
                <a:hlinkClick r:id="rId3">
                  <a:extLst>
                    <a:ext uri="{A12FA001-AC4F-418D-AE19-62706E023703}">
                      <ahyp:hlinkClr xmlns:ahyp="http://schemas.microsoft.com/office/drawing/2018/hyperlinkcolor" val="tx"/>
                    </a:ext>
                  </a:extLst>
                </a:hlinkClick>
              </a:rPr>
              <a:t>Madjid.Karimi@hhs.gov</a:t>
            </a:r>
            <a:br>
              <a:rPr lang="en-US" sz="2800">
                <a:solidFill>
                  <a:schemeClr val="bg1"/>
                </a:solidFill>
              </a:rPr>
            </a:br>
            <a:br>
              <a:rPr lang="en-US" sz="2800">
                <a:solidFill>
                  <a:schemeClr val="bg1"/>
                </a:solidFill>
              </a:rPr>
            </a:br>
            <a:r>
              <a:rPr lang="en-US" sz="2800">
                <a:solidFill>
                  <a:schemeClr val="bg1"/>
                </a:solidFill>
              </a:rPr>
              <a:t>	Euny C. Lee, Ph.D.</a:t>
            </a:r>
            <a:br>
              <a:rPr lang="en-US" sz="2800">
                <a:solidFill>
                  <a:schemeClr val="bg1"/>
                </a:solidFill>
              </a:rPr>
            </a:br>
            <a:r>
              <a:rPr lang="en-US" sz="2800">
                <a:solidFill>
                  <a:schemeClr val="bg1"/>
                </a:solidFill>
              </a:rPr>
              <a:t>	</a:t>
            </a:r>
            <a:r>
              <a:rPr lang="en-US" sz="2800" b="0">
                <a:solidFill>
                  <a:schemeClr val="bg1"/>
                </a:solidFill>
                <a:hlinkClick r:id="rId4">
                  <a:extLst>
                    <a:ext uri="{A12FA001-AC4F-418D-AE19-62706E023703}">
                      <ahyp:hlinkClr xmlns:ahyp="http://schemas.microsoft.com/office/drawing/2018/hyperlinkcolor" val="tx"/>
                    </a:ext>
                  </a:extLst>
                </a:hlinkClick>
              </a:rPr>
              <a:t>Euny.Lee@hhs.gov</a:t>
            </a:r>
            <a:br>
              <a:rPr lang="en-US" sz="4000">
                <a:solidFill>
                  <a:schemeClr val="bg1"/>
                </a:solidFill>
              </a:rPr>
            </a:br>
            <a:br>
              <a:rPr lang="en-US" sz="4000"/>
            </a:br>
            <a:endParaRPr lang="en-US" sz="4000"/>
          </a:p>
        </p:txBody>
      </p:sp>
      <p:sp>
        <p:nvSpPr>
          <p:cNvPr id="5" name="Text Placeholder 9">
            <a:extLst>
              <a:ext uri="{FF2B5EF4-FFF2-40B4-BE49-F238E27FC236}">
                <a16:creationId xmlns:a16="http://schemas.microsoft.com/office/drawing/2014/main" id="{3F335325-448A-46C8-A367-2FCA91A1DF20}"/>
              </a:ext>
            </a:extLst>
          </p:cNvPr>
          <p:cNvSpPr txBox="1">
            <a:spLocks/>
          </p:cNvSpPr>
          <p:nvPr/>
        </p:nvSpPr>
        <p:spPr>
          <a:xfrm>
            <a:off x="1857754" y="3036636"/>
            <a:ext cx="6260086" cy="3923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85394"/>
              </a:buClr>
              <a:buFont typeface="Arial" panose="020B0604020202020204" pitchFamily="34" charset="0"/>
              <a:buNone/>
              <a:defRPr lang="en-US"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1000"/>
              </a:spcBef>
              <a:buClr>
                <a:srgbClr val="18539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Clr>
                <a:srgbClr val="185394"/>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Clr>
                <a:srgbClr val="18539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Clr>
                <a:srgbClr val="185394"/>
              </a:buClr>
              <a:buFont typeface="Calibri" panose="020F050202020403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Clr>
                <a:schemeClr val="accent1"/>
              </a:buClr>
              <a:buFont typeface="Arial" panose="020B0604020202020204" pitchFamily="34" charset="0"/>
              <a:buNone/>
              <a:defRPr sz="1800" kern="1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85394"/>
              </a:buClr>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7137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3F335325-448A-46C8-A367-2FCA91A1DF20}"/>
              </a:ext>
            </a:extLst>
          </p:cNvPr>
          <p:cNvSpPr txBox="1">
            <a:spLocks/>
          </p:cNvSpPr>
          <p:nvPr/>
        </p:nvSpPr>
        <p:spPr>
          <a:xfrm>
            <a:off x="1857754" y="3036636"/>
            <a:ext cx="6260086" cy="39236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185394"/>
              </a:buClr>
              <a:buFont typeface="Arial" panose="020B0604020202020204" pitchFamily="34" charset="0"/>
              <a:buNone/>
              <a:defRPr lang="en-US"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1000"/>
              </a:spcBef>
              <a:buClr>
                <a:srgbClr val="185394"/>
              </a:buClr>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1000"/>
              </a:spcBef>
              <a:buClr>
                <a:srgbClr val="185394"/>
              </a:buClr>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1000"/>
              </a:spcBef>
              <a:buClr>
                <a:srgbClr val="18539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1000"/>
              </a:spcBef>
              <a:buClr>
                <a:srgbClr val="185394"/>
              </a:buClr>
              <a:buFont typeface="Calibri" panose="020F0502020204030204" pitchFamily="34" charset="0"/>
              <a:buChar char="◦"/>
              <a:defRPr sz="1800" kern="1200">
                <a:solidFill>
                  <a:schemeClr val="tx1"/>
                </a:solidFill>
                <a:latin typeface="+mn-lt"/>
                <a:ea typeface="+mn-ea"/>
                <a:cs typeface="+mn-cs"/>
              </a:defRPr>
            </a:lvl5pPr>
            <a:lvl6pPr marL="2286000" indent="0" algn="l" defTabSz="914400" rtl="0" eaLnBrk="1" latinLnBrk="0" hangingPunct="1">
              <a:lnSpc>
                <a:spcPct val="90000"/>
              </a:lnSpc>
              <a:spcBef>
                <a:spcPts val="500"/>
              </a:spcBef>
              <a:buClr>
                <a:schemeClr val="accent1"/>
              </a:buClr>
              <a:buFont typeface="Arial" panose="020B0604020202020204" pitchFamily="34" charset="0"/>
              <a:buNone/>
              <a:defRPr sz="1800" kern="1200" baseline="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85394"/>
              </a:buClr>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5C5C271-56A4-4973-A57D-E3DD8D517B4E}"/>
              </a:ext>
            </a:extLst>
          </p:cNvPr>
          <p:cNvSpPr>
            <a:spLocks noGrp="1"/>
          </p:cNvSpPr>
          <p:nvPr>
            <p:ph type="ctrTitle"/>
          </p:nvPr>
        </p:nvSpPr>
        <p:spPr>
          <a:xfrm>
            <a:off x="575239" y="1125354"/>
            <a:ext cx="8825116" cy="2395728"/>
          </a:xfrm>
        </p:spPr>
        <p:txBody>
          <a:bodyPr>
            <a:normAutofit/>
          </a:bodyPr>
          <a:lstStyle/>
          <a:p>
            <a:r>
              <a:rPr lang="en-US" sz="4000"/>
              <a:t>Appendix/ Reference Slides</a:t>
            </a:r>
          </a:p>
        </p:txBody>
      </p:sp>
    </p:spTree>
    <p:extLst>
      <p:ext uri="{BB962C8B-B14F-4D97-AF65-F5344CB8AC3E}">
        <p14:creationId xmlns:p14="http://schemas.microsoft.com/office/powerpoint/2010/main" val="16747186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923D-DE75-4C0F-BE42-8DADB75BD865}"/>
              </a:ext>
            </a:extLst>
          </p:cNvPr>
          <p:cNvSpPr>
            <a:spLocks noGrp="1"/>
          </p:cNvSpPr>
          <p:nvPr>
            <p:ph type="title"/>
          </p:nvPr>
        </p:nvSpPr>
        <p:spPr/>
        <p:txBody>
          <a:bodyPr/>
          <a:lstStyle/>
          <a:p>
            <a:r>
              <a:rPr lang="en-US"/>
              <a:t>References, I</a:t>
            </a:r>
          </a:p>
        </p:txBody>
      </p:sp>
      <p:sp>
        <p:nvSpPr>
          <p:cNvPr id="5" name="Slide Number Placeholder 4">
            <a:extLst>
              <a:ext uri="{FF2B5EF4-FFF2-40B4-BE49-F238E27FC236}">
                <a16:creationId xmlns:a16="http://schemas.microsoft.com/office/drawing/2014/main" id="{3FB9C271-DFD0-404D-976C-16A48C2BDB9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C333119-5662-43B5-917D-7828E290AEDA}"/>
              </a:ext>
            </a:extLst>
          </p:cNvPr>
          <p:cNvSpPr>
            <a:spLocks noGrp="1"/>
          </p:cNvSpPr>
          <p:nvPr>
            <p:ph idx="1"/>
          </p:nvPr>
        </p:nvSpPr>
        <p:spPr>
          <a:xfrm>
            <a:off x="641350" y="1547813"/>
            <a:ext cx="10909300" cy="4473019"/>
          </a:xfrm>
          <a:prstGeom prst="rect">
            <a:avLst/>
          </a:prstGeom>
        </p:spPr>
        <p:txBody>
          <a:bodyPr wrap="square">
            <a:spAutoFit/>
          </a:bodyPr>
          <a:lstStyle/>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Bailey Z.D., Krieger N., </a:t>
            </a:r>
            <a:r>
              <a:rPr lang="en-US" sz="1600" err="1">
                <a:ea typeface="Calibri" panose="020F0502020204030204" pitchFamily="34" charset="0"/>
                <a:cs typeface="Calibri" panose="020F0502020204030204" pitchFamily="34" charset="0"/>
              </a:rPr>
              <a:t>Agénor</a:t>
            </a:r>
            <a:r>
              <a:rPr lang="en-US" sz="1600">
                <a:ea typeface="Calibri" panose="020F0502020204030204" pitchFamily="34" charset="0"/>
                <a:cs typeface="Calibri" panose="020F0502020204030204" pitchFamily="34" charset="0"/>
              </a:rPr>
              <a:t> M., et al.  (2017). Structural racism and health inequities in the USA: evidence and interventions. Lancet, 389 (10077): 1453–63. </a:t>
            </a:r>
            <a:r>
              <a:rPr lang="en-US" sz="1600">
                <a:ea typeface="Calibri" panose="020F0502020204030204" pitchFamily="34" charset="0"/>
                <a:cs typeface="Calibri" panose="020F0502020204030204" pitchFamily="34" charset="0"/>
                <a:hlinkClick r:id="rId2"/>
              </a:rPr>
              <a:t>https://pubmed.ncbi.nlm.nih.gov/28402827/</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Demeke, H.B., Pao, L.Z., Clark, H., et al. Telehealth practice among health centers during the COVID-19 pandemic—United States, July 11–17, 2020. MMWR </a:t>
            </a:r>
            <a:r>
              <a:rPr lang="en-US" sz="1600" err="1">
                <a:ea typeface="Calibri" panose="020F0502020204030204" pitchFamily="34" charset="0"/>
                <a:cs typeface="Calibri" panose="020F0502020204030204" pitchFamily="34" charset="0"/>
              </a:rPr>
              <a:t>Morb</a:t>
            </a:r>
            <a:r>
              <a:rPr lang="en-US" sz="1600">
                <a:ea typeface="Calibri" panose="020F0502020204030204" pitchFamily="34" charset="0"/>
                <a:cs typeface="Calibri" panose="020F0502020204030204" pitchFamily="34" charset="0"/>
              </a:rPr>
              <a:t> Mortal </a:t>
            </a:r>
            <a:r>
              <a:rPr lang="en-US" sz="1600" err="1">
                <a:ea typeface="Calibri" panose="020F0502020204030204" pitchFamily="34" charset="0"/>
                <a:cs typeface="Calibri" panose="020F0502020204030204" pitchFamily="34" charset="0"/>
              </a:rPr>
              <a:t>Wkly</a:t>
            </a:r>
            <a:r>
              <a:rPr lang="en-US" sz="1600">
                <a:ea typeface="Calibri" panose="020F0502020204030204" pitchFamily="34" charset="0"/>
                <a:cs typeface="Calibri" panose="020F0502020204030204" pitchFamily="34" charset="0"/>
              </a:rPr>
              <a:t> Rep. (2020); 69:1902–5. </a:t>
            </a:r>
            <a:r>
              <a:rPr lang="en-US" sz="1600">
                <a:ea typeface="Calibri" panose="020F0502020204030204" pitchFamily="34" charset="0"/>
                <a:cs typeface="Calibri" panose="020F0502020204030204" pitchFamily="34" charset="0"/>
                <a:hlinkClick r:id="rId3"/>
              </a:rPr>
              <a:t>https://www.cdc.gov/mmwr/volumes/69/wr/mm6950a4.htm</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Centers for Medicare &amp; Medicaid Services. COVID-19 emergency declaration blanket waivers for health care providers. Baltimore, MD: U.S. Department of Health and Human Services, Centers for Medicare &amp; Medicaid Services. </a:t>
            </a:r>
            <a:r>
              <a:rPr lang="en-US" sz="1600">
                <a:ea typeface="Calibri" panose="020F0502020204030204" pitchFamily="34" charset="0"/>
                <a:cs typeface="Calibri" panose="020F0502020204030204" pitchFamily="34" charset="0"/>
                <a:hlinkClick r:id="rId4"/>
              </a:rPr>
              <a:t>https://www.cms.gov/files/document/covid19-emergency-declaration-health-care-providers-fact-sheet.pdf</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Chu, R.C., Peters, C., De Lew, N., and Sommers, B.D. State Medicaid Telehealth Policies Before and During the COVID-19 Public Health Emergency (Issue Brief No. HP-2021-17). Office of the Assistant Secretary for Planning and Evaluation, U.S. Department of Health and Human Services. July 2021. </a:t>
            </a:r>
            <a:r>
              <a:rPr lang="en-US" sz="1600">
                <a:ea typeface="Calibri" panose="020F0502020204030204" pitchFamily="34" charset="0"/>
                <a:cs typeface="Calibri" panose="020F0502020204030204" pitchFamily="34" charset="0"/>
                <a:hlinkClick r:id="rId5"/>
              </a:rPr>
              <a:t>https://aspe.hhs.gov/reports/state-medicaid-telehealth-policies</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Russo, J.E., McCool, R.R., and Davies, L. (2016). VA telemedicine: An analysis of cost and time savings. </a:t>
            </a:r>
            <a:r>
              <a:rPr lang="en-US" sz="1600" err="1">
                <a:ea typeface="Calibri" panose="020F0502020204030204" pitchFamily="34" charset="0"/>
                <a:cs typeface="Calibri" panose="020F0502020204030204" pitchFamily="34" charset="0"/>
              </a:rPr>
              <a:t>Telemed</a:t>
            </a:r>
            <a:r>
              <a:rPr lang="en-US" sz="1600">
                <a:ea typeface="Calibri" panose="020F0502020204030204" pitchFamily="34" charset="0"/>
                <a:cs typeface="Calibri" panose="020F0502020204030204" pitchFamily="34" charset="0"/>
              </a:rPr>
              <a:t> J e-Health: Off J Am </a:t>
            </a:r>
            <a:r>
              <a:rPr lang="en-US" sz="1600" err="1">
                <a:ea typeface="Calibri" panose="020F0502020204030204" pitchFamily="34" charset="0"/>
                <a:cs typeface="Calibri" panose="020F0502020204030204" pitchFamily="34" charset="0"/>
              </a:rPr>
              <a:t>Telemed</a:t>
            </a:r>
            <a:r>
              <a:rPr lang="en-US" sz="1600">
                <a:ea typeface="Calibri" panose="020F0502020204030204" pitchFamily="34" charset="0"/>
                <a:cs typeface="Calibri" panose="020F0502020204030204" pitchFamily="34" charset="0"/>
              </a:rPr>
              <a:t> Assoc., 22(3):209-215.</a:t>
            </a:r>
          </a:p>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Dorsey, E.R., and </a:t>
            </a:r>
            <a:r>
              <a:rPr lang="en-US" sz="1600" err="1">
                <a:ea typeface="Calibri" panose="020F0502020204030204" pitchFamily="34" charset="0"/>
                <a:cs typeface="Calibri" panose="020F0502020204030204" pitchFamily="34" charset="0"/>
              </a:rPr>
              <a:t>Topol</a:t>
            </a:r>
            <a:r>
              <a:rPr lang="en-US" sz="1600">
                <a:ea typeface="Calibri" panose="020F0502020204030204" pitchFamily="34" charset="0"/>
                <a:cs typeface="Calibri" panose="020F0502020204030204" pitchFamily="34" charset="0"/>
              </a:rPr>
              <a:t>, E.J. State of telemedicine. N </a:t>
            </a:r>
            <a:r>
              <a:rPr lang="en-US" sz="1600" err="1">
                <a:ea typeface="Calibri" panose="020F0502020204030204" pitchFamily="34" charset="0"/>
                <a:cs typeface="Calibri" panose="020F0502020204030204" pitchFamily="34" charset="0"/>
              </a:rPr>
              <a:t>Engl</a:t>
            </a:r>
            <a:r>
              <a:rPr lang="en-US" sz="1600">
                <a:ea typeface="Calibri" panose="020F0502020204030204" pitchFamily="34" charset="0"/>
                <a:cs typeface="Calibri" panose="020F0502020204030204" pitchFamily="34" charset="0"/>
              </a:rPr>
              <a:t> J Med. (2020) 375(2): 154-161.</a:t>
            </a:r>
          </a:p>
          <a:p>
            <a:pPr marL="342900" marR="0" lvl="0" indent="-342900">
              <a:lnSpc>
                <a:spcPct val="107000"/>
              </a:lnSpc>
              <a:spcBef>
                <a:spcPts val="0"/>
              </a:spcBef>
              <a:buFont typeface="+mj-lt"/>
              <a:buAutoNum type="arabicPeriod"/>
            </a:pPr>
            <a:r>
              <a:rPr lang="en-US" sz="1600">
                <a:ea typeface="Calibri" panose="020F0502020204030204" pitchFamily="34" charset="0"/>
                <a:cs typeface="Calibri" panose="020F0502020204030204" pitchFamily="34" charset="0"/>
              </a:rPr>
              <a:t>Rush K.L., Howlett L., Munro A., et al. Videoconference compared to telephone in healthcare delivery: A systematic review. Int J Med Inform 2018; 118: 44–53. </a:t>
            </a:r>
            <a:r>
              <a:rPr lang="en-US" sz="1600">
                <a:ea typeface="Calibri" panose="020F0502020204030204" pitchFamily="34" charset="0"/>
                <a:cs typeface="Calibri" panose="020F0502020204030204" pitchFamily="34" charset="0"/>
                <a:hlinkClick r:id="rId6"/>
              </a:rPr>
              <a:t>https://pubmed.ncbi.nlm.nih.gov/30153920/</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a:pPr>
            <a:endParaRPr lang="en-US" sz="105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934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923D-DE75-4C0F-BE42-8DADB75BD865}"/>
              </a:ext>
            </a:extLst>
          </p:cNvPr>
          <p:cNvSpPr>
            <a:spLocks noGrp="1"/>
          </p:cNvSpPr>
          <p:nvPr>
            <p:ph type="title"/>
          </p:nvPr>
        </p:nvSpPr>
        <p:spPr/>
        <p:txBody>
          <a:bodyPr/>
          <a:lstStyle/>
          <a:p>
            <a:r>
              <a:rPr lang="en-US"/>
              <a:t>References, II</a:t>
            </a:r>
          </a:p>
        </p:txBody>
      </p:sp>
      <p:sp>
        <p:nvSpPr>
          <p:cNvPr id="5" name="Slide Number Placeholder 4">
            <a:extLst>
              <a:ext uri="{FF2B5EF4-FFF2-40B4-BE49-F238E27FC236}">
                <a16:creationId xmlns:a16="http://schemas.microsoft.com/office/drawing/2014/main" id="{3FB9C271-DFD0-404D-976C-16A48C2BDB9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C333119-5662-43B5-917D-7828E290AEDA}"/>
              </a:ext>
            </a:extLst>
          </p:cNvPr>
          <p:cNvSpPr>
            <a:spLocks noGrp="1"/>
          </p:cNvSpPr>
          <p:nvPr>
            <p:ph idx="1"/>
          </p:nvPr>
        </p:nvSpPr>
        <p:spPr>
          <a:xfrm>
            <a:off x="641350" y="1547813"/>
            <a:ext cx="10909300" cy="4744440"/>
          </a:xfrm>
          <a:prstGeom prst="rect">
            <a:avLst/>
          </a:prstGeom>
        </p:spPr>
        <p:txBody>
          <a:bodyPr wrap="square">
            <a:spAutoFit/>
          </a:bodyPr>
          <a:lstStyle/>
          <a:p>
            <a:pPr marL="342900" marR="0" lvl="0" indent="-342900">
              <a:lnSpc>
                <a:spcPct val="107000"/>
              </a:lnSpc>
              <a:spcBef>
                <a:spcPts val="0"/>
              </a:spcBef>
              <a:buFont typeface="+mj-lt"/>
              <a:buAutoNum type="arabicPeriod" startAt="8"/>
            </a:pPr>
            <a:r>
              <a:rPr lang="en-US" sz="1600">
                <a:ea typeface="Calibri" panose="020F0502020204030204" pitchFamily="34" charset="0"/>
                <a:cs typeface="Calibri" panose="020F0502020204030204" pitchFamily="34" charset="0"/>
              </a:rPr>
              <a:t>2020 Household Pulse Survey. Census.gov. Accessed at: </a:t>
            </a:r>
            <a:r>
              <a:rPr lang="en-US" sz="1600">
                <a:ea typeface="Calibri" panose="020F0502020204030204" pitchFamily="34" charset="0"/>
                <a:cs typeface="Calibri" panose="020F0502020204030204" pitchFamily="34" charset="0"/>
                <a:hlinkClick r:id="rId3"/>
              </a:rPr>
              <a:t>https://www2.census.gov/programs-surveys/demo/technical-documentation/hhp/Source-and-Accuracy-Statement-May-28-June2.pdf</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startAt="8"/>
            </a:pPr>
            <a:r>
              <a:rPr lang="en-US" sz="1600">
                <a:ea typeface="Calibri" panose="020F0502020204030204" pitchFamily="34" charset="0"/>
                <a:cs typeface="Calibri" panose="020F0502020204030204" pitchFamily="34" charset="0"/>
              </a:rPr>
              <a:t>Source of the data and accuracy for the estimates for the 2020 Household Pulse Survey—phase 2: Interagency Federal Statistical Rapid Response Survey to measure household experiences during the coronavirus (COVID-19) pandemic. US Census Bureau. Accessed October 16, 2021. </a:t>
            </a:r>
            <a:r>
              <a:rPr lang="en-US" sz="1600">
                <a:ea typeface="Calibri" panose="020F0502020204030204" pitchFamily="34" charset="0"/>
                <a:cs typeface="Calibri" panose="020F0502020204030204" pitchFamily="34" charset="0"/>
                <a:hlinkClick r:id="rId4"/>
              </a:rPr>
              <a:t>https://www2.census.gov/programs-surveys/demo/technical-documentation/hhp/Phase2_Source_and_Accuracy_Week_17.pdf</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startAt="8"/>
            </a:pPr>
            <a:r>
              <a:rPr lang="en-US" sz="1600">
                <a:ea typeface="Calibri" panose="020F0502020204030204" pitchFamily="34" charset="0"/>
                <a:cs typeface="Calibri" panose="020F0502020204030204" pitchFamily="34" charset="0"/>
              </a:rPr>
              <a:t>The AP-NORC Center for Public Affairs Research. (December 2021). “Telehealth and Equity” </a:t>
            </a:r>
            <a:r>
              <a:rPr lang="en-US" sz="1600">
                <a:ea typeface="Calibri" panose="020F0502020204030204" pitchFamily="34" charset="0"/>
                <a:cs typeface="Calibri" panose="020F0502020204030204" pitchFamily="34" charset="0"/>
                <a:hlinkClick r:id="rId5"/>
              </a:rPr>
              <a:t>https://apnorc.org/projects/telehealth-and-equity/</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startAt="8"/>
            </a:pPr>
            <a:r>
              <a:rPr lang="en-US" sz="1600">
                <a:ea typeface="Calibri" panose="020F0502020204030204" pitchFamily="34" charset="0"/>
                <a:cs typeface="Calibri" panose="020F0502020204030204" pitchFamily="34" charset="0"/>
              </a:rPr>
              <a:t>Roberts E.T., &amp; Mehrotra A. (2020). Assessment of disparities in digital access among Medicare beneficiaries and implications for telemedicine. JAMA Intern Med, 180 (10): 1386.  </a:t>
            </a:r>
            <a:r>
              <a:rPr lang="en-US" sz="1600">
                <a:ea typeface="Calibri" panose="020F0502020204030204" pitchFamily="34" charset="0"/>
                <a:cs typeface="Calibri" panose="020F0502020204030204" pitchFamily="34" charset="0"/>
                <a:hlinkClick r:id="rId6"/>
              </a:rPr>
              <a:t>https://pubmed.ncbi.nlm.nih.gov/32744601/</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startAt="8"/>
            </a:pPr>
            <a:r>
              <a:rPr lang="en-US" sz="1600">
                <a:ea typeface="Calibri" panose="020F0502020204030204" pitchFamily="34" charset="0"/>
                <a:cs typeface="Calibri" panose="020F0502020204030204" pitchFamily="34" charset="0"/>
              </a:rPr>
              <a:t>Lam K., Lu A.D., Shi Y., et al. (2020). Assessing telemedicine unreadiness among older adults in the United States during the COVID-19 pandemic. JAMA Intern Med, 180 (10): 1389.  </a:t>
            </a:r>
            <a:r>
              <a:rPr lang="en-US" sz="1600">
                <a:ea typeface="Calibri" panose="020F0502020204030204" pitchFamily="34" charset="0"/>
                <a:cs typeface="Calibri" panose="020F0502020204030204" pitchFamily="34" charset="0"/>
                <a:hlinkClick r:id="rId7"/>
              </a:rPr>
              <a:t>https://pubmed.ncbi.nlm.nih.gov/32744593/</a:t>
            </a:r>
            <a:r>
              <a:rPr lang="en-US" sz="1600">
                <a:ea typeface="Calibri" panose="020F0502020204030204" pitchFamily="34" charset="0"/>
                <a:cs typeface="Calibri" panose="020F0502020204030204" pitchFamily="34" charset="0"/>
              </a:rPr>
              <a:t> </a:t>
            </a:r>
          </a:p>
          <a:p>
            <a:pPr marL="342900" marR="0" lvl="0" indent="-342900">
              <a:lnSpc>
                <a:spcPct val="107000"/>
              </a:lnSpc>
              <a:spcBef>
                <a:spcPts val="0"/>
              </a:spcBef>
              <a:buFont typeface="+mj-lt"/>
              <a:buAutoNum type="arabicPeriod" startAt="8"/>
            </a:pPr>
            <a:r>
              <a:rPr lang="en-US" sz="1600"/>
              <a:t>Biden-Harris Administration Provides Nearly $1 Billion in American Rescue Plan Funds to Modernize Health Centers and Support Underserved Communities. (2021). </a:t>
            </a:r>
          </a:p>
          <a:p>
            <a:pPr marL="342900" marR="0" lvl="0" indent="-342900">
              <a:lnSpc>
                <a:spcPct val="107000"/>
              </a:lnSpc>
              <a:spcBef>
                <a:spcPts val="0"/>
              </a:spcBef>
              <a:buFont typeface="+mj-lt"/>
              <a:buAutoNum type="arabicPeriod" startAt="8"/>
            </a:pPr>
            <a:r>
              <a:rPr lang="en-US" sz="1600"/>
              <a:t>Chu, R.C., Peters, C., De Lew, N., and Sommers, B.D. State Medicaid Telehealth Policies Before and During the COVID-19 Public Health Emergency (Issue Brief No. HP-2021-17). Office of the Assistant Secretary for Planning and Evaluation, U.S. Department of Health and Human Services, July 2021. </a:t>
            </a:r>
            <a:r>
              <a:rPr lang="en-US" sz="1600">
                <a:hlinkClick r:id="rId8"/>
              </a:rPr>
              <a:t>https://aspe.hhs.gov/reports/state-medicaid-telehealth-policies</a:t>
            </a:r>
            <a:r>
              <a:rPr lang="en-US" sz="1600"/>
              <a:t> </a:t>
            </a:r>
          </a:p>
          <a:p>
            <a:pPr marL="342900" marR="0" lvl="0" indent="-342900">
              <a:lnSpc>
                <a:spcPct val="107000"/>
              </a:lnSpc>
              <a:spcBef>
                <a:spcPts val="0"/>
              </a:spcBef>
              <a:buFont typeface="+mj-lt"/>
              <a:buAutoNum type="arabicPeriod" startAt="8"/>
            </a:pPr>
            <a:endParaRPr lang="en-US" sz="11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5517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32CA-E59C-48A5-8CEA-ADE3D9E272D9}"/>
              </a:ext>
            </a:extLst>
          </p:cNvPr>
          <p:cNvSpPr>
            <a:spLocks noGrp="1"/>
          </p:cNvSpPr>
          <p:nvPr>
            <p:ph type="title"/>
          </p:nvPr>
        </p:nvSpPr>
        <p:spPr/>
        <p:txBody>
          <a:bodyPr/>
          <a:lstStyle/>
          <a:p>
            <a:r>
              <a:rPr lang="en-US" b="1"/>
              <a:t>Remarks</a:t>
            </a:r>
          </a:p>
        </p:txBody>
      </p:sp>
      <p:graphicFrame>
        <p:nvGraphicFramePr>
          <p:cNvPr id="3" name="Diagram 2">
            <a:extLst>
              <a:ext uri="{FF2B5EF4-FFF2-40B4-BE49-F238E27FC236}">
                <a16:creationId xmlns:a16="http://schemas.microsoft.com/office/drawing/2014/main" id="{2799EE2E-6DB4-46BE-A3D3-A16ADA7817C4}"/>
              </a:ext>
            </a:extLst>
          </p:cNvPr>
          <p:cNvGraphicFramePr/>
          <p:nvPr>
            <p:extLst>
              <p:ext uri="{D42A27DB-BD31-4B8C-83A1-F6EECF244321}">
                <p14:modId xmlns:p14="http://schemas.microsoft.com/office/powerpoint/2010/main" val="1757390263"/>
              </p:ext>
            </p:extLst>
          </p:nvPr>
        </p:nvGraphicFramePr>
        <p:xfrm>
          <a:off x="2031999" y="719666"/>
          <a:ext cx="854891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6345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9A19-5345-4D7F-A9F2-F4437ECA1305}"/>
              </a:ext>
            </a:extLst>
          </p:cNvPr>
          <p:cNvSpPr>
            <a:spLocks noGrp="1"/>
          </p:cNvSpPr>
          <p:nvPr>
            <p:ph type="title"/>
          </p:nvPr>
        </p:nvSpPr>
        <p:spPr>
          <a:xfrm>
            <a:off x="498811" y="265823"/>
            <a:ext cx="11194378" cy="1024128"/>
          </a:xfrm>
        </p:spPr>
        <p:txBody>
          <a:bodyPr>
            <a:noAutofit/>
          </a:bodyPr>
          <a:lstStyle/>
          <a:p>
            <a:r>
              <a:rPr lang="en-US" sz="3500"/>
              <a:t>Demographic Characteristics of Overall and Audio vs. Video Telehealth Users </a:t>
            </a:r>
          </a:p>
        </p:txBody>
      </p:sp>
      <p:sp>
        <p:nvSpPr>
          <p:cNvPr id="5" name="Slide Number Placeholder 4">
            <a:extLst>
              <a:ext uri="{FF2B5EF4-FFF2-40B4-BE49-F238E27FC236}">
                <a16:creationId xmlns:a16="http://schemas.microsoft.com/office/drawing/2014/main" id="{B89BEF0D-43A9-45EC-BD50-088E5C2EEDC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D0A1E749-91FC-4AE0-B369-A96A24CCF1A3}"/>
              </a:ext>
            </a:extLst>
          </p:cNvPr>
          <p:cNvGraphicFramePr>
            <a:graphicFrameLocks noGrp="1"/>
          </p:cNvGraphicFramePr>
          <p:nvPr/>
        </p:nvGraphicFramePr>
        <p:xfrm>
          <a:off x="498811" y="1417320"/>
          <a:ext cx="11063013" cy="5257798"/>
        </p:xfrm>
        <a:graphic>
          <a:graphicData uri="http://schemas.openxmlformats.org/drawingml/2006/table">
            <a:tbl>
              <a:tblPr firstRow="1" firstCol="1" bandRow="1">
                <a:tableStyleId>{5C22544A-7EE6-4342-B048-85BDC9FD1C3A}</a:tableStyleId>
              </a:tblPr>
              <a:tblGrid>
                <a:gridCol w="3345455">
                  <a:extLst>
                    <a:ext uri="{9D8B030D-6E8A-4147-A177-3AD203B41FA5}">
                      <a16:colId xmlns:a16="http://schemas.microsoft.com/office/drawing/2014/main" val="2271955507"/>
                    </a:ext>
                  </a:extLst>
                </a:gridCol>
                <a:gridCol w="2031170">
                  <a:extLst>
                    <a:ext uri="{9D8B030D-6E8A-4147-A177-3AD203B41FA5}">
                      <a16:colId xmlns:a16="http://schemas.microsoft.com/office/drawing/2014/main" val="132485515"/>
                    </a:ext>
                  </a:extLst>
                </a:gridCol>
                <a:gridCol w="2026742">
                  <a:extLst>
                    <a:ext uri="{9D8B030D-6E8A-4147-A177-3AD203B41FA5}">
                      <a16:colId xmlns:a16="http://schemas.microsoft.com/office/drawing/2014/main" val="4197698368"/>
                    </a:ext>
                  </a:extLst>
                </a:gridCol>
                <a:gridCol w="2033383">
                  <a:extLst>
                    <a:ext uri="{9D8B030D-6E8A-4147-A177-3AD203B41FA5}">
                      <a16:colId xmlns:a16="http://schemas.microsoft.com/office/drawing/2014/main" val="2961896878"/>
                    </a:ext>
                  </a:extLst>
                </a:gridCol>
                <a:gridCol w="1626263">
                  <a:extLst>
                    <a:ext uri="{9D8B030D-6E8A-4147-A177-3AD203B41FA5}">
                      <a16:colId xmlns:a16="http://schemas.microsoft.com/office/drawing/2014/main" val="1686298345"/>
                    </a:ext>
                  </a:extLst>
                </a:gridCol>
              </a:tblGrid>
              <a:tr h="491945">
                <a:tc rowSpan="2">
                  <a:txBody>
                    <a:bodyPr/>
                    <a:lstStyle/>
                    <a:p>
                      <a:pPr marL="0" marR="0" algn="ctr">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rowSpan="2">
                  <a:txBody>
                    <a:bodyPr/>
                    <a:lstStyle/>
                    <a:p>
                      <a:pPr marL="0" marR="0" algn="ctr">
                        <a:spcBef>
                          <a:spcPts val="0"/>
                        </a:spcBef>
                        <a:spcAft>
                          <a:spcPts val="0"/>
                        </a:spcAft>
                      </a:pPr>
                      <a:r>
                        <a:rPr lang="en-US" sz="1400">
                          <a:solidFill>
                            <a:srgbClr val="002060"/>
                          </a:solidFill>
                          <a:effectLst/>
                        </a:rPr>
                        <a:t>Full study period </a:t>
                      </a:r>
                    </a:p>
                    <a:p>
                      <a:pPr marL="0" marR="0" algn="ctr">
                        <a:spcBef>
                          <a:spcPts val="0"/>
                        </a:spcBef>
                        <a:spcAft>
                          <a:spcPts val="0"/>
                        </a:spcAft>
                      </a:pPr>
                      <a:r>
                        <a:rPr lang="en-US" sz="1400">
                          <a:solidFill>
                            <a:srgbClr val="002060"/>
                          </a:solidFill>
                          <a:effectLst/>
                        </a:rPr>
                        <a:t>(April 14th - October 11th, 2021)</a:t>
                      </a:r>
                    </a:p>
                    <a:p>
                      <a:pPr marL="0" marR="0" algn="ctr">
                        <a:spcBef>
                          <a:spcPts val="0"/>
                        </a:spcBef>
                        <a:spcAft>
                          <a:spcPts val="0"/>
                        </a:spcAft>
                      </a:pPr>
                      <a:r>
                        <a:rPr lang="en-US" sz="1400">
                          <a:solidFill>
                            <a:srgbClr val="002060"/>
                          </a:solidFill>
                          <a:effectLst/>
                        </a:rPr>
                        <a:t> </a:t>
                      </a:r>
                    </a:p>
                    <a:p>
                      <a:pPr marL="0" marR="0" algn="ctr">
                        <a:spcBef>
                          <a:spcPts val="0"/>
                        </a:spcBef>
                        <a:spcAft>
                          <a:spcPts val="0"/>
                        </a:spcAft>
                      </a:pPr>
                      <a:r>
                        <a:rPr lang="en-US" sz="1400">
                          <a:solidFill>
                            <a:srgbClr val="002060"/>
                          </a:solidFill>
                          <a:effectLst/>
                        </a:rPr>
                        <a:t>% with a Telehealth Visit in the Previous 4 Weeks</a:t>
                      </a:r>
                      <a:endParaRPr lang="en-US" sz="140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gridSpan="3">
                  <a:txBody>
                    <a:bodyPr/>
                    <a:lstStyle/>
                    <a:p>
                      <a:pPr marL="0" marR="0" algn="ctr">
                        <a:spcBef>
                          <a:spcPts val="0"/>
                        </a:spcBef>
                        <a:spcAft>
                          <a:spcPts val="0"/>
                        </a:spcAft>
                      </a:pPr>
                      <a:r>
                        <a:rPr lang="en-US" sz="1400">
                          <a:effectLst/>
                        </a:rPr>
                        <a:t>Second Half of the Study Period </a:t>
                      </a:r>
                    </a:p>
                    <a:p>
                      <a:pPr marL="0" marR="0" algn="ctr">
                        <a:spcBef>
                          <a:spcPts val="0"/>
                        </a:spcBef>
                        <a:spcAft>
                          <a:spcPts val="0"/>
                        </a:spcAft>
                      </a:pPr>
                      <a:r>
                        <a:rPr lang="en-US" sz="1400">
                          <a:effectLst/>
                        </a:rPr>
                        <a:t>(July 21st to October 11th, 2021)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7985072"/>
                  </a:ext>
                </a:extLst>
              </a:tr>
              <a:tr h="122753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b="1">
                          <a:effectLst/>
                        </a:rPr>
                        <a:t>% with a Telehealth Visit in the Previous 4 Weeks</a:t>
                      </a:r>
                    </a:p>
                    <a:p>
                      <a:pPr marL="0" marR="0" algn="ctr">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ctr">
                        <a:spcBef>
                          <a:spcPts val="0"/>
                        </a:spcBef>
                        <a:spcAft>
                          <a:spcPts val="0"/>
                        </a:spcAft>
                      </a:pPr>
                      <a:r>
                        <a:rPr lang="en-US" sz="1400" b="1">
                          <a:effectLst/>
                        </a:rPr>
                        <a:t>% of Telehealth Visits by Video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ctr">
                        <a:spcBef>
                          <a:spcPts val="0"/>
                        </a:spcBef>
                        <a:spcAft>
                          <a:spcPts val="0"/>
                        </a:spcAft>
                      </a:pPr>
                      <a:r>
                        <a:rPr lang="en-US" sz="1400" b="1">
                          <a:effectLst/>
                        </a:rPr>
                        <a:t>% of Telehealth Visits by Audio </a:t>
                      </a:r>
                    </a:p>
                    <a:p>
                      <a:pPr marL="0" marR="0" algn="ctr">
                        <a:spcBef>
                          <a:spcPts val="0"/>
                        </a:spcBef>
                        <a:spcAft>
                          <a:spcPts val="0"/>
                        </a:spcAft>
                      </a:pPr>
                      <a:r>
                        <a:rPr lang="en-US" sz="1400" b="1">
                          <a:effectLst/>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extLst>
                  <a:ext uri="{0D108BD9-81ED-4DB2-BD59-A6C34878D82A}">
                    <a16:rowId xmlns:a16="http://schemas.microsoft.com/office/drawing/2014/main" val="2321471763"/>
                  </a:ext>
                </a:extLst>
              </a:tr>
              <a:tr h="268887">
                <a:tc gridSpan="5">
                  <a:txBody>
                    <a:bodyPr/>
                    <a:lstStyle/>
                    <a:p>
                      <a:pPr marL="0" marR="0">
                        <a:spcBef>
                          <a:spcPts val="0"/>
                        </a:spcBef>
                        <a:spcAft>
                          <a:spcPts val="0"/>
                        </a:spcAft>
                      </a:pPr>
                      <a:r>
                        <a:rPr lang="en-US" sz="1600">
                          <a:solidFill>
                            <a:sysClr val="windowText" lastClr="000000"/>
                          </a:solidFill>
                          <a:effectLst/>
                        </a:rPr>
                        <a:t>Race and Ethnicity</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rgbClr val="FBBB3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095007"/>
                  </a:ext>
                </a:extLst>
              </a:tr>
              <a:tr h="268887">
                <a:tc>
                  <a:txBody>
                    <a:bodyPr/>
                    <a:lstStyle/>
                    <a:p>
                      <a:pPr marL="0" marR="0">
                        <a:spcBef>
                          <a:spcPts val="0"/>
                        </a:spcBef>
                        <a:spcAft>
                          <a:spcPts val="0"/>
                        </a:spcAft>
                      </a:pPr>
                      <a:r>
                        <a:rPr lang="en-US" sz="1600">
                          <a:effectLst/>
                        </a:rPr>
                        <a:t>     Latino</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24.4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21.8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50.7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49.3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623977996"/>
                  </a:ext>
                </a:extLst>
              </a:tr>
              <a:tr h="274999">
                <a:tc>
                  <a:txBody>
                    <a:bodyPr/>
                    <a:lstStyle/>
                    <a:p>
                      <a:pPr marL="0" marR="0">
                        <a:spcBef>
                          <a:spcPts val="0"/>
                        </a:spcBef>
                        <a:spcAft>
                          <a:spcPts val="0"/>
                        </a:spcAft>
                      </a:pPr>
                      <a:r>
                        <a:rPr lang="en-US" sz="1600">
                          <a:effectLst/>
                        </a:rPr>
                        <a:t>     White alone, not Latino</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21.1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19.0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61.9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38.1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733840197"/>
                  </a:ext>
                </a:extLst>
              </a:tr>
              <a:tr h="274999">
                <a:tc>
                  <a:txBody>
                    <a:bodyPr/>
                    <a:lstStyle/>
                    <a:p>
                      <a:pPr marL="0" marR="0">
                        <a:spcBef>
                          <a:spcPts val="0"/>
                        </a:spcBef>
                        <a:spcAft>
                          <a:spcPts val="0"/>
                        </a:spcAft>
                      </a:pPr>
                      <a:r>
                        <a:rPr lang="en-US" sz="1600">
                          <a:effectLst/>
                        </a:rPr>
                        <a:t>     Black alone, not Latino</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26.8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24.7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53.6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46.4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2938374138"/>
                  </a:ext>
                </a:extLst>
              </a:tr>
              <a:tr h="274999">
                <a:tc>
                  <a:txBody>
                    <a:bodyPr/>
                    <a:lstStyle/>
                    <a:p>
                      <a:pPr marL="0" marR="0">
                        <a:spcBef>
                          <a:spcPts val="0"/>
                        </a:spcBef>
                        <a:spcAft>
                          <a:spcPts val="0"/>
                        </a:spcAft>
                      </a:pPr>
                      <a:r>
                        <a:rPr lang="en-US" sz="1600">
                          <a:effectLst/>
                        </a:rPr>
                        <a:t>     Asian alone, not Latino</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22.2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20.2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51.3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48.7</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2100553940"/>
                  </a:ext>
                </a:extLst>
              </a:tr>
              <a:tr h="274999">
                <a:tc>
                  <a:txBody>
                    <a:bodyPr/>
                    <a:lstStyle/>
                    <a:p>
                      <a:pPr marL="0" marR="0">
                        <a:spcBef>
                          <a:spcPts val="0"/>
                        </a:spcBef>
                        <a:spcAft>
                          <a:spcPts val="0"/>
                        </a:spcAft>
                      </a:pPr>
                      <a:r>
                        <a:rPr lang="en-US" sz="1600">
                          <a:effectLst/>
                        </a:rPr>
                        <a:t>     Multiracial or Other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26.2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23.5</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58.9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41.2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extLst>
                  <a:ext uri="{0D108BD9-81ED-4DB2-BD59-A6C34878D82A}">
                    <a16:rowId xmlns:a16="http://schemas.microsoft.com/office/drawing/2014/main" val="3222004643"/>
                  </a:ext>
                </a:extLst>
              </a:tr>
              <a:tr h="274999">
                <a:tc gridSpan="5">
                  <a:txBody>
                    <a:bodyPr/>
                    <a:lstStyle/>
                    <a:p>
                      <a:pPr marL="0" marR="0">
                        <a:spcBef>
                          <a:spcPts val="0"/>
                        </a:spcBef>
                        <a:spcAft>
                          <a:spcPts val="0"/>
                        </a:spcAft>
                      </a:pPr>
                      <a:r>
                        <a:rPr lang="en-US" sz="1600">
                          <a:solidFill>
                            <a:sysClr val="windowText" lastClr="000000"/>
                          </a:solidFill>
                          <a:effectLst/>
                        </a:rPr>
                        <a:t>Education</a:t>
                      </a:r>
                      <a:endParaRPr lang="en-US" sz="16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rgbClr val="FBBB3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262024"/>
                  </a:ext>
                </a:extLst>
              </a:tr>
              <a:tr h="274999">
                <a:tc>
                  <a:txBody>
                    <a:bodyPr/>
                    <a:lstStyle/>
                    <a:p>
                      <a:pPr marL="0" marR="0">
                        <a:spcBef>
                          <a:spcPts val="0"/>
                        </a:spcBef>
                        <a:spcAft>
                          <a:spcPts val="0"/>
                        </a:spcAft>
                      </a:pPr>
                      <a:r>
                        <a:rPr lang="en-US" sz="1600">
                          <a:effectLst/>
                        </a:rPr>
                        <a:t>     Less than high school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24.1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22.4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38.1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61.9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1145339340"/>
                  </a:ext>
                </a:extLst>
              </a:tr>
              <a:tr h="274999">
                <a:tc>
                  <a:txBody>
                    <a:bodyPr/>
                    <a:lstStyle/>
                    <a:p>
                      <a:pPr marL="0" marR="0">
                        <a:spcBef>
                          <a:spcPts val="0"/>
                        </a:spcBef>
                        <a:spcAft>
                          <a:spcPts val="0"/>
                        </a:spcAft>
                      </a:pPr>
                      <a:r>
                        <a:rPr lang="en-US" sz="1600">
                          <a:effectLst/>
                        </a:rPr>
                        <a:t>     High school or GED</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21.1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18.9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48.2</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51.8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3878547213"/>
                  </a:ext>
                </a:extLst>
              </a:tr>
              <a:tr h="537775">
                <a:tc>
                  <a:txBody>
                    <a:bodyPr/>
                    <a:lstStyle/>
                    <a:p>
                      <a:pPr marL="0" marR="0">
                        <a:spcBef>
                          <a:spcPts val="0"/>
                        </a:spcBef>
                        <a:spcAft>
                          <a:spcPts val="0"/>
                        </a:spcAft>
                      </a:pPr>
                      <a:r>
                        <a:rPr lang="en-US" sz="1600">
                          <a:effectLst/>
                        </a:rPr>
                        <a:t>     Some college/associate’s </a:t>
                      </a:r>
                    </a:p>
                    <a:p>
                      <a:pPr marL="0" marR="0">
                        <a:spcBef>
                          <a:spcPts val="0"/>
                        </a:spcBef>
                        <a:spcAft>
                          <a:spcPts val="0"/>
                        </a:spcAft>
                      </a:pPr>
                      <a:r>
                        <a:rPr lang="en-US" sz="1600">
                          <a:effectLst/>
                        </a:rPr>
                        <a:t>     degree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23.3</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20.9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58.9</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41.1</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extLst>
                  <a:ext uri="{0D108BD9-81ED-4DB2-BD59-A6C34878D82A}">
                    <a16:rowId xmlns:a16="http://schemas.microsoft.com/office/drawing/2014/main" val="1379722030"/>
                  </a:ext>
                </a:extLst>
              </a:tr>
              <a:tr h="537775">
                <a:tc>
                  <a:txBody>
                    <a:bodyPr/>
                    <a:lstStyle/>
                    <a:p>
                      <a:pPr marL="0" marR="0">
                        <a:spcBef>
                          <a:spcPts val="0"/>
                        </a:spcBef>
                        <a:spcAft>
                          <a:spcPts val="0"/>
                        </a:spcAft>
                      </a:pPr>
                      <a:r>
                        <a:rPr lang="en-US" sz="1600">
                          <a:effectLst/>
                        </a:rPr>
                        <a:t>     Bachelor’s degree or  </a:t>
                      </a:r>
                    </a:p>
                    <a:p>
                      <a:pPr marL="0" marR="0">
                        <a:spcBef>
                          <a:spcPts val="0"/>
                        </a:spcBef>
                        <a:spcAft>
                          <a:spcPts val="0"/>
                        </a:spcAft>
                      </a:pPr>
                      <a:r>
                        <a:rPr lang="en-US" sz="1600">
                          <a:effectLst/>
                        </a:rPr>
                        <a:t>     higher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 </a:t>
                      </a:r>
                    </a:p>
                    <a:p>
                      <a:pPr marL="0" marR="0" algn="r">
                        <a:spcBef>
                          <a:spcPts val="0"/>
                        </a:spcBef>
                        <a:spcAft>
                          <a:spcPts val="0"/>
                        </a:spcAft>
                      </a:pPr>
                      <a:r>
                        <a:rPr lang="en-US" sz="1600">
                          <a:effectLst/>
                        </a:rPr>
                        <a:t>23.0</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solidFill>
                      <a:schemeClr val="accent2">
                        <a:lumMod val="20000"/>
                        <a:lumOff val="80000"/>
                      </a:schemeClr>
                    </a:solidFill>
                  </a:tcPr>
                </a:tc>
                <a:tc>
                  <a:txBody>
                    <a:bodyPr/>
                    <a:lstStyle/>
                    <a:p>
                      <a:pPr marL="0" marR="0" algn="r">
                        <a:spcBef>
                          <a:spcPts val="0"/>
                        </a:spcBef>
                        <a:spcAft>
                          <a:spcPts val="0"/>
                        </a:spcAft>
                      </a:pPr>
                      <a:r>
                        <a:rPr lang="en-US" sz="1600">
                          <a:effectLst/>
                        </a:rPr>
                        <a:t> </a:t>
                      </a:r>
                    </a:p>
                    <a:p>
                      <a:pPr marL="0" marR="0" algn="r">
                        <a:spcBef>
                          <a:spcPts val="0"/>
                        </a:spcBef>
                        <a:spcAft>
                          <a:spcPts val="0"/>
                        </a:spcAft>
                      </a:pPr>
                      <a:r>
                        <a:rPr lang="en-US" sz="1600">
                          <a:effectLst/>
                        </a:rPr>
                        <a:t>20.8</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tc>
                  <a:txBody>
                    <a:bodyPr/>
                    <a:lstStyle/>
                    <a:p>
                      <a:pPr marL="0" marR="0" algn="r">
                        <a:spcBef>
                          <a:spcPts val="0"/>
                        </a:spcBef>
                        <a:spcAft>
                          <a:spcPts val="0"/>
                        </a:spcAft>
                      </a:pPr>
                      <a:r>
                        <a:rPr lang="en-US" sz="1600">
                          <a:effectLst/>
                        </a:rPr>
                        <a:t> </a:t>
                      </a:r>
                    </a:p>
                    <a:p>
                      <a:pPr marL="0" marR="0" algn="r">
                        <a:spcBef>
                          <a:spcPts val="0"/>
                        </a:spcBef>
                        <a:spcAft>
                          <a:spcPts val="0"/>
                        </a:spcAft>
                      </a:pPr>
                      <a:r>
                        <a:rPr lang="en-US" sz="1600">
                          <a:effectLst/>
                        </a:rPr>
                        <a:t>67.4</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nchor="ctr"/>
                </a:tc>
                <a:tc>
                  <a:txBody>
                    <a:bodyPr/>
                    <a:lstStyle/>
                    <a:p>
                      <a:pPr marL="0" marR="0" algn="r">
                        <a:spcBef>
                          <a:spcPts val="0"/>
                        </a:spcBef>
                        <a:spcAft>
                          <a:spcPts val="0"/>
                        </a:spcAft>
                      </a:pPr>
                      <a:r>
                        <a:rPr lang="en-US" sz="1600">
                          <a:effectLst/>
                        </a:rPr>
                        <a:t> </a:t>
                      </a:r>
                    </a:p>
                    <a:p>
                      <a:pPr marL="0" marR="0" algn="r">
                        <a:spcBef>
                          <a:spcPts val="0"/>
                        </a:spcBef>
                        <a:spcAft>
                          <a:spcPts val="0"/>
                        </a:spcAft>
                      </a:pPr>
                      <a:r>
                        <a:rPr lang="en-US" sz="1600">
                          <a:effectLst/>
                        </a:rPr>
                        <a:t>32.6</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56359" marR="56359" marT="0" marB="0"/>
                </a:tc>
                <a:extLst>
                  <a:ext uri="{0D108BD9-81ED-4DB2-BD59-A6C34878D82A}">
                    <a16:rowId xmlns:a16="http://schemas.microsoft.com/office/drawing/2014/main" val="860602131"/>
                  </a:ext>
                </a:extLst>
              </a:tr>
            </a:tbl>
          </a:graphicData>
        </a:graphic>
      </p:graphicFrame>
      <p:sp>
        <p:nvSpPr>
          <p:cNvPr id="8" name="Rectangle: Rounded Corners 7">
            <a:extLst>
              <a:ext uri="{FF2B5EF4-FFF2-40B4-BE49-F238E27FC236}">
                <a16:creationId xmlns:a16="http://schemas.microsoft.com/office/drawing/2014/main" id="{C13AD00E-9806-47B4-843C-5BB95F50B677}"/>
              </a:ext>
            </a:extLst>
          </p:cNvPr>
          <p:cNvSpPr/>
          <p:nvPr/>
        </p:nvSpPr>
        <p:spPr>
          <a:xfrm>
            <a:off x="498810" y="5617518"/>
            <a:ext cx="11063014" cy="105760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C20FF04B-EEA8-4F5E-BF2D-3502313AA81C}"/>
              </a:ext>
            </a:extLst>
          </p:cNvPr>
          <p:cNvSpPr/>
          <p:nvPr/>
        </p:nvSpPr>
        <p:spPr>
          <a:xfrm>
            <a:off x="498810" y="3647872"/>
            <a:ext cx="11063014" cy="3210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34C3D7B1-1995-4B89-8AA6-1EE3E6ECC72F}"/>
              </a:ext>
            </a:extLst>
          </p:cNvPr>
          <p:cNvSpPr/>
          <p:nvPr/>
        </p:nvSpPr>
        <p:spPr>
          <a:xfrm>
            <a:off x="498810" y="4466804"/>
            <a:ext cx="11063014" cy="3210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594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9A19-5345-4D7F-A9F2-F4437ECA1305}"/>
              </a:ext>
            </a:extLst>
          </p:cNvPr>
          <p:cNvSpPr>
            <a:spLocks noGrp="1"/>
          </p:cNvSpPr>
          <p:nvPr>
            <p:ph type="title"/>
          </p:nvPr>
        </p:nvSpPr>
        <p:spPr>
          <a:xfrm>
            <a:off x="425945" y="-127540"/>
            <a:ext cx="11194378" cy="1024128"/>
          </a:xfrm>
        </p:spPr>
        <p:txBody>
          <a:bodyPr>
            <a:noAutofit/>
          </a:bodyPr>
          <a:lstStyle/>
          <a:p>
            <a:r>
              <a:rPr lang="en-US" sz="1800"/>
              <a:t>Demographic Factors Associated with Telehealth Utilization, April 14 – October 11, 2021 </a:t>
            </a:r>
          </a:p>
        </p:txBody>
      </p:sp>
      <p:sp>
        <p:nvSpPr>
          <p:cNvPr id="5" name="Slide Number Placeholder 4">
            <a:extLst>
              <a:ext uri="{FF2B5EF4-FFF2-40B4-BE49-F238E27FC236}">
                <a16:creationId xmlns:a16="http://schemas.microsoft.com/office/drawing/2014/main" id="{B89BEF0D-43A9-45EC-BD50-088E5C2EEDC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EF8B7D6-B226-4CBD-B527-0640A75EE5D2}"/>
              </a:ext>
            </a:extLst>
          </p:cNvPr>
          <p:cNvCxnSpPr>
            <a:cxnSpLocks/>
          </p:cNvCxnSpPr>
          <p:nvPr/>
        </p:nvCxnSpPr>
        <p:spPr>
          <a:xfrm>
            <a:off x="5531603" y="2620964"/>
            <a:ext cx="0" cy="122274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45B90EE-A4EA-44D4-A9FC-293CA1238C10}"/>
              </a:ext>
            </a:extLst>
          </p:cNvPr>
          <p:cNvGraphicFramePr>
            <a:graphicFrameLocks noGrp="1"/>
          </p:cNvGraphicFramePr>
          <p:nvPr/>
        </p:nvGraphicFramePr>
        <p:xfrm>
          <a:off x="1466469" y="778578"/>
          <a:ext cx="8076924" cy="6079426"/>
        </p:xfrm>
        <a:graphic>
          <a:graphicData uri="http://schemas.openxmlformats.org/drawingml/2006/table">
            <a:tbl>
              <a:tblPr firstRow="1" firstCol="1" bandRow="1">
                <a:tableStyleId>{5C22544A-7EE6-4342-B048-85BDC9FD1C3A}</a:tableStyleId>
              </a:tblPr>
              <a:tblGrid>
                <a:gridCol w="4498848">
                  <a:extLst>
                    <a:ext uri="{9D8B030D-6E8A-4147-A177-3AD203B41FA5}">
                      <a16:colId xmlns:a16="http://schemas.microsoft.com/office/drawing/2014/main" val="2290701802"/>
                    </a:ext>
                  </a:extLst>
                </a:gridCol>
                <a:gridCol w="2187230">
                  <a:extLst>
                    <a:ext uri="{9D8B030D-6E8A-4147-A177-3AD203B41FA5}">
                      <a16:colId xmlns:a16="http://schemas.microsoft.com/office/drawing/2014/main" val="1362214790"/>
                    </a:ext>
                  </a:extLst>
                </a:gridCol>
                <a:gridCol w="207164">
                  <a:extLst>
                    <a:ext uri="{9D8B030D-6E8A-4147-A177-3AD203B41FA5}">
                      <a16:colId xmlns:a16="http://schemas.microsoft.com/office/drawing/2014/main" val="406789556"/>
                    </a:ext>
                  </a:extLst>
                </a:gridCol>
                <a:gridCol w="1183682">
                  <a:extLst>
                    <a:ext uri="{9D8B030D-6E8A-4147-A177-3AD203B41FA5}">
                      <a16:colId xmlns:a16="http://schemas.microsoft.com/office/drawing/2014/main" val="3186932462"/>
                    </a:ext>
                  </a:extLst>
                </a:gridCol>
              </a:tblGrid>
              <a:tr h="539757">
                <a:tc>
                  <a:txBody>
                    <a:bodyPr/>
                    <a:lstStyle/>
                    <a:p>
                      <a:pPr marL="0" marR="0">
                        <a:spcBef>
                          <a:spcPts val="0"/>
                        </a:spcBef>
                        <a:spcAft>
                          <a:spcPts val="0"/>
                        </a:spcAft>
                      </a:pPr>
                      <a:r>
                        <a:rPr lang="en-US" sz="1600">
                          <a:effectLst/>
                        </a:rPr>
                        <a:t>Demographics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spcBef>
                          <a:spcPts val="0"/>
                        </a:spcBef>
                        <a:spcAft>
                          <a:spcPts val="0"/>
                        </a:spcAft>
                      </a:pPr>
                      <a:r>
                        <a:rPr lang="en-US" sz="1600">
                          <a:effectLst/>
                        </a:rPr>
                        <a:t>Odds Ratios </a:t>
                      </a:r>
                    </a:p>
                    <a:p>
                      <a:pPr marL="0" marR="0" algn="ctr">
                        <a:spcBef>
                          <a:spcPts val="0"/>
                        </a:spcBef>
                        <a:spcAft>
                          <a:spcPts val="0"/>
                        </a:spcAft>
                      </a:pPr>
                      <a:r>
                        <a:rPr lang="en-US" sz="1600">
                          <a:effectLst/>
                        </a:rPr>
                        <a:t>(95%  CL)</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spcBef>
                          <a:spcPts val="0"/>
                        </a:spcBef>
                        <a:spcAft>
                          <a:spcPts val="0"/>
                        </a:spcAft>
                      </a:pPr>
                      <a:r>
                        <a:rPr lang="en-US" sz="1600">
                          <a:effectLst/>
                        </a:rPr>
                        <a:t>P-value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a:effectLst/>
                        </a:rPr>
                        <a:t>P-value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57644283"/>
                  </a:ext>
                </a:extLst>
              </a:tr>
              <a:tr h="257231">
                <a:tc gridSpan="4">
                  <a:txBody>
                    <a:bodyPr/>
                    <a:lstStyle/>
                    <a:p>
                      <a:pPr marL="0" marR="0">
                        <a:spcBef>
                          <a:spcPts val="0"/>
                        </a:spcBef>
                        <a:spcAft>
                          <a:spcPts val="0"/>
                        </a:spcAft>
                      </a:pPr>
                      <a:r>
                        <a:rPr lang="en-US" sz="1400">
                          <a:solidFill>
                            <a:schemeClr val="tx1"/>
                          </a:solidFill>
                          <a:effectLst/>
                        </a:rPr>
                        <a:t>Race and Ethnicity</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16206495"/>
                  </a:ext>
                </a:extLst>
              </a:tr>
              <a:tr h="248045">
                <a:tc>
                  <a:txBody>
                    <a:bodyPr/>
                    <a:lstStyle/>
                    <a:p>
                      <a:pPr marL="0" marR="0">
                        <a:spcBef>
                          <a:spcPts val="0"/>
                        </a:spcBef>
                        <a:spcAft>
                          <a:spcPts val="0"/>
                        </a:spcAft>
                      </a:pPr>
                      <a:r>
                        <a:rPr lang="en-US" sz="1400">
                          <a:effectLst/>
                        </a:rPr>
                        <a: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1.27 (1.22, 1.33)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062755033"/>
                  </a:ext>
                </a:extLst>
              </a:tr>
              <a:tr h="248045">
                <a:tc>
                  <a:txBody>
                    <a:bodyPr/>
                    <a:lstStyle/>
                    <a:p>
                      <a:pPr marL="0" marR="0">
                        <a:spcBef>
                          <a:spcPts val="0"/>
                        </a:spcBef>
                        <a:spcAft>
                          <a:spcPts val="0"/>
                        </a:spcAft>
                      </a:pPr>
                      <a:r>
                        <a:rPr lang="en-US" sz="1400">
                          <a:effectLst/>
                        </a:rPr>
                        <a:t>     Black alone, not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1.36 (1.30, 1.42)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2515038"/>
                  </a:ext>
                </a:extLst>
              </a:tr>
              <a:tr h="248045">
                <a:tc>
                  <a:txBody>
                    <a:bodyPr/>
                    <a:lstStyle/>
                    <a:p>
                      <a:pPr marL="0" marR="0">
                        <a:spcBef>
                          <a:spcPts val="0"/>
                        </a:spcBef>
                        <a:spcAft>
                          <a:spcPts val="0"/>
                        </a:spcAft>
                      </a:pPr>
                      <a:r>
                        <a:rPr lang="en-US" sz="1400">
                          <a:effectLst/>
                        </a:rPr>
                        <a:t>     Asian alone, not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1.02 (0.96, 1.08)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0.61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39903028"/>
                  </a:ext>
                </a:extLst>
              </a:tr>
              <a:tr h="248045">
                <a:tc>
                  <a:txBody>
                    <a:bodyPr/>
                    <a:lstStyle/>
                    <a:p>
                      <a:pPr marL="0" marR="0">
                        <a:spcBef>
                          <a:spcPts val="0"/>
                        </a:spcBef>
                        <a:spcAft>
                          <a:spcPts val="0"/>
                        </a:spcAft>
                      </a:pPr>
                      <a:r>
                        <a:rPr lang="en-US" sz="1400">
                          <a:effectLst/>
                        </a:rPr>
                        <a:t>     Multiracial or Other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1.27 (1.20, 1.35)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22177560"/>
                  </a:ext>
                </a:extLst>
              </a:tr>
              <a:tr h="248045">
                <a:tc>
                  <a:txBody>
                    <a:bodyPr/>
                    <a:lstStyle/>
                    <a:p>
                      <a:pPr marL="0" marR="0">
                        <a:spcBef>
                          <a:spcPts val="0"/>
                        </a:spcBef>
                        <a:spcAft>
                          <a:spcPts val="0"/>
                        </a:spcAft>
                      </a:pPr>
                      <a:r>
                        <a:rPr lang="en-US" sz="1400">
                          <a:effectLst/>
                        </a:rPr>
                        <a:t>     White alone, not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04166172"/>
                  </a:ext>
                </a:extLst>
              </a:tr>
              <a:tr h="248045">
                <a:tc gridSpan="4">
                  <a:txBody>
                    <a:bodyPr/>
                    <a:lstStyle/>
                    <a:p>
                      <a:pPr marL="0" marR="0">
                        <a:spcBef>
                          <a:spcPts val="0"/>
                        </a:spcBef>
                        <a:spcAft>
                          <a:spcPts val="0"/>
                        </a:spcAft>
                      </a:pPr>
                      <a:r>
                        <a:rPr lang="en-US" sz="1400">
                          <a:solidFill>
                            <a:sysClr val="windowText" lastClr="000000"/>
                          </a:solidFill>
                          <a:effectLst/>
                        </a:rPr>
                        <a:t>Census Region</a:t>
                      </a:r>
                      <a:endParaRPr lang="en-US" sz="14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59884466"/>
                  </a:ext>
                </a:extLst>
              </a:tr>
              <a:tr h="248045">
                <a:tc>
                  <a:txBody>
                    <a:bodyPr/>
                    <a:lstStyle/>
                    <a:p>
                      <a:pPr marL="0" marR="0">
                        <a:spcBef>
                          <a:spcPts val="0"/>
                        </a:spcBef>
                        <a:spcAft>
                          <a:spcPts val="0"/>
                        </a:spcAft>
                      </a:pPr>
                      <a:r>
                        <a:rPr lang="en-US" sz="1400">
                          <a:effectLst/>
                        </a:rPr>
                        <a:t>     Northeast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0.91 (0.88, 0.95)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78048010"/>
                  </a:ext>
                </a:extLst>
              </a:tr>
              <a:tr h="248045">
                <a:tc>
                  <a:txBody>
                    <a:bodyPr/>
                    <a:lstStyle/>
                    <a:p>
                      <a:pPr marL="0" marR="0">
                        <a:spcBef>
                          <a:spcPts val="0"/>
                        </a:spcBef>
                        <a:spcAft>
                          <a:spcPts val="0"/>
                        </a:spcAft>
                      </a:pPr>
                      <a:r>
                        <a:rPr lang="en-US" sz="1400">
                          <a:effectLst/>
                        </a:rPr>
                        <a:t>     Midwest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0.70 (0.67, 0.72)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853106119"/>
                  </a:ext>
                </a:extLst>
              </a:tr>
              <a:tr h="248045">
                <a:tc>
                  <a:txBody>
                    <a:bodyPr/>
                    <a:lstStyle/>
                    <a:p>
                      <a:pPr marL="0" marR="0">
                        <a:spcBef>
                          <a:spcPts val="0"/>
                        </a:spcBef>
                        <a:spcAft>
                          <a:spcPts val="0"/>
                        </a:spcAft>
                      </a:pPr>
                      <a:r>
                        <a:rPr lang="en-US" sz="1400">
                          <a:effectLst/>
                        </a:rPr>
                        <a:t>     West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02098915"/>
                  </a:ext>
                </a:extLst>
              </a:tr>
              <a:tr h="248045">
                <a:tc>
                  <a:txBody>
                    <a:bodyPr/>
                    <a:lstStyle/>
                    <a:p>
                      <a:pPr marL="0" marR="0">
                        <a:spcBef>
                          <a:spcPts val="0"/>
                        </a:spcBef>
                        <a:spcAft>
                          <a:spcPts val="0"/>
                        </a:spcAft>
                      </a:pPr>
                      <a:r>
                        <a:rPr lang="en-US" sz="1400">
                          <a:effectLst/>
                        </a:rPr>
                        <a:t>     South</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0.82 (0.79, 0.85)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48962011"/>
                  </a:ext>
                </a:extLst>
              </a:tr>
              <a:tr h="257231">
                <a:tc gridSpan="4">
                  <a:txBody>
                    <a:bodyPr/>
                    <a:lstStyle/>
                    <a:p>
                      <a:pPr marL="0" marR="0">
                        <a:spcBef>
                          <a:spcPts val="0"/>
                        </a:spcBef>
                        <a:spcAft>
                          <a:spcPts val="0"/>
                        </a:spcAft>
                      </a:pPr>
                      <a:r>
                        <a:rPr lang="en-US" sz="1400">
                          <a:solidFill>
                            <a:sysClr val="windowText" lastClr="000000"/>
                          </a:solidFill>
                          <a:effectLst/>
                        </a:rPr>
                        <a:t>Education</a:t>
                      </a:r>
                      <a:endParaRPr lang="en-US" sz="14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84803151"/>
                  </a:ext>
                </a:extLst>
              </a:tr>
              <a:tr h="248045">
                <a:tc>
                  <a:txBody>
                    <a:bodyPr/>
                    <a:lstStyle/>
                    <a:p>
                      <a:pPr marL="0" marR="0">
                        <a:spcBef>
                          <a:spcPts val="0"/>
                        </a:spcBef>
                        <a:spcAft>
                          <a:spcPts val="0"/>
                        </a:spcAft>
                      </a:pPr>
                      <a:r>
                        <a:rPr lang="en-US" sz="1400">
                          <a:effectLst/>
                        </a:rPr>
                        <a:t>     Less than high school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0.91 (0.78, 1.05)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0.20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567985313"/>
                  </a:ext>
                </a:extLst>
              </a:tr>
              <a:tr h="248045">
                <a:tc>
                  <a:txBody>
                    <a:bodyPr/>
                    <a:lstStyle/>
                    <a:p>
                      <a:pPr marL="0" marR="0">
                        <a:spcBef>
                          <a:spcPts val="0"/>
                        </a:spcBef>
                        <a:spcAft>
                          <a:spcPts val="0"/>
                        </a:spcAft>
                      </a:pPr>
                      <a:r>
                        <a:rPr lang="en-US" sz="1400">
                          <a:effectLst/>
                        </a:rPr>
                        <a:t>     High school or GED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0.77 (0.74, 0.80)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94546982"/>
                  </a:ext>
                </a:extLst>
              </a:tr>
              <a:tr h="248045">
                <a:tc>
                  <a:txBody>
                    <a:bodyPr/>
                    <a:lstStyle/>
                    <a:p>
                      <a:pPr marL="0" marR="0">
                        <a:spcBef>
                          <a:spcPts val="0"/>
                        </a:spcBef>
                        <a:spcAft>
                          <a:spcPts val="0"/>
                        </a:spcAft>
                      </a:pPr>
                      <a:r>
                        <a:rPr lang="en-US" sz="1400">
                          <a:effectLst/>
                        </a:rPr>
                        <a:t>     Some college/associate’s degree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0.95 (0.92, 0.97)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68772003"/>
                  </a:ext>
                </a:extLst>
              </a:tr>
              <a:tr h="248045">
                <a:tc>
                  <a:txBody>
                    <a:bodyPr/>
                    <a:lstStyle/>
                    <a:p>
                      <a:pPr marL="0" marR="0">
                        <a:spcBef>
                          <a:spcPts val="0"/>
                        </a:spcBef>
                        <a:spcAft>
                          <a:spcPts val="0"/>
                        </a:spcAft>
                      </a:pPr>
                      <a:r>
                        <a:rPr lang="en-US" sz="1400">
                          <a:effectLst/>
                        </a:rPr>
                        <a:t>     Bachelor’s degree or higher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09429770"/>
                  </a:ext>
                </a:extLst>
              </a:tr>
              <a:tr h="248045">
                <a:tc gridSpan="4">
                  <a:txBody>
                    <a:bodyPr/>
                    <a:lstStyle/>
                    <a:p>
                      <a:pPr marL="0" marR="0">
                        <a:spcBef>
                          <a:spcPts val="0"/>
                        </a:spcBef>
                        <a:spcAft>
                          <a:spcPts val="0"/>
                        </a:spcAft>
                      </a:pPr>
                      <a:r>
                        <a:rPr lang="en-US" sz="1400">
                          <a:solidFill>
                            <a:sysClr val="windowText" lastClr="000000"/>
                          </a:solidFill>
                          <a:effectLst/>
                        </a:rPr>
                        <a:t>Insurance</a:t>
                      </a:r>
                      <a:endParaRPr lang="en-US" sz="14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394574776"/>
                  </a:ext>
                </a:extLst>
              </a:tr>
              <a:tr h="248045">
                <a:tc>
                  <a:txBody>
                    <a:bodyPr/>
                    <a:lstStyle/>
                    <a:p>
                      <a:pPr marL="0" marR="0">
                        <a:spcBef>
                          <a:spcPts val="0"/>
                        </a:spcBef>
                        <a:spcAft>
                          <a:spcPts val="0"/>
                        </a:spcAft>
                      </a:pPr>
                      <a:r>
                        <a:rPr lang="en-US" sz="1400">
                          <a:effectLst/>
                        </a:rPr>
                        <a:t>   Medicare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1.70 (1.62, 1.79)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51540832"/>
                  </a:ext>
                </a:extLst>
              </a:tr>
              <a:tr h="248045">
                <a:tc>
                  <a:txBody>
                    <a:bodyPr/>
                    <a:lstStyle/>
                    <a:p>
                      <a:pPr marL="0" marR="0">
                        <a:spcBef>
                          <a:spcPts val="0"/>
                        </a:spcBef>
                        <a:spcAft>
                          <a:spcPts val="0"/>
                        </a:spcAft>
                      </a:pPr>
                      <a:r>
                        <a:rPr lang="en-US" sz="1400">
                          <a:effectLst/>
                        </a:rPr>
                        <a:t>   Medicaid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1.36 (1.30, 1.44)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23365717"/>
                  </a:ext>
                </a:extLst>
              </a:tr>
              <a:tr h="312352">
                <a:tc>
                  <a:txBody>
                    <a:bodyPr/>
                    <a:lstStyle/>
                    <a:p>
                      <a:pPr marL="0" marR="0">
                        <a:spcBef>
                          <a:spcPts val="0"/>
                        </a:spcBef>
                        <a:spcAft>
                          <a:spcPts val="0"/>
                        </a:spcAft>
                      </a:pPr>
                      <a:r>
                        <a:rPr lang="en-US" sz="1400">
                          <a:effectLst/>
                        </a:rPr>
                        <a:t>   Private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047812695"/>
                  </a:ext>
                </a:extLst>
              </a:tr>
              <a:tr h="248045">
                <a:tc>
                  <a:txBody>
                    <a:bodyPr/>
                    <a:lstStyle/>
                    <a:p>
                      <a:pPr marL="0" marR="0">
                        <a:spcBef>
                          <a:spcPts val="0"/>
                        </a:spcBef>
                        <a:spcAft>
                          <a:spcPts val="0"/>
                        </a:spcAft>
                      </a:pPr>
                      <a:r>
                        <a:rPr lang="en-US" sz="1400">
                          <a:effectLst/>
                        </a:rPr>
                        <a:t>   Other Health Insurance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1.24 (1.13, 1.35)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725948154"/>
                  </a:ext>
                </a:extLst>
              </a:tr>
              <a:tr h="248045">
                <a:tc>
                  <a:txBody>
                    <a:bodyPr/>
                    <a:lstStyle/>
                    <a:p>
                      <a:pPr marL="0" marR="0">
                        <a:spcBef>
                          <a:spcPts val="0"/>
                        </a:spcBef>
                        <a:spcAft>
                          <a:spcPts val="0"/>
                        </a:spcAft>
                      </a:pPr>
                      <a:r>
                        <a:rPr lang="en-US" sz="1400">
                          <a:effectLst/>
                        </a:rPr>
                        <a:t>   Uninsured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spcBef>
                          <a:spcPts val="0"/>
                        </a:spcBef>
                        <a:spcAft>
                          <a:spcPts val="0"/>
                        </a:spcAft>
                      </a:pPr>
                      <a:r>
                        <a:rPr lang="en-US" sz="1400">
                          <a:effectLst/>
                        </a:rPr>
                        <a:t>0.35 (0.32, 0.38)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r">
                        <a:spcBef>
                          <a:spcPts val="0"/>
                        </a:spcBef>
                        <a:spcAft>
                          <a:spcPts val="0"/>
                        </a:spcAft>
                      </a:pP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44934144"/>
                  </a:ext>
                </a:extLst>
              </a:tr>
            </a:tbl>
          </a:graphicData>
        </a:graphic>
      </p:graphicFrame>
      <p:sp>
        <p:nvSpPr>
          <p:cNvPr id="8" name="Rectangle 7">
            <a:extLst>
              <a:ext uri="{FF2B5EF4-FFF2-40B4-BE49-F238E27FC236}">
                <a16:creationId xmlns:a16="http://schemas.microsoft.com/office/drawing/2014/main" id="{6CE1E24B-6A76-4D89-A26B-3D108A174259}"/>
              </a:ext>
            </a:extLst>
          </p:cNvPr>
          <p:cNvSpPr/>
          <p:nvPr/>
        </p:nvSpPr>
        <p:spPr>
          <a:xfrm flipV="1">
            <a:off x="1466468" y="2083617"/>
            <a:ext cx="8076911" cy="241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FE95D6-4EA1-43AF-BC70-5BACA1A002FC}"/>
              </a:ext>
            </a:extLst>
          </p:cNvPr>
          <p:cNvSpPr/>
          <p:nvPr/>
        </p:nvSpPr>
        <p:spPr>
          <a:xfrm flipV="1">
            <a:off x="1466469" y="3056976"/>
            <a:ext cx="8076917" cy="977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79FAA77-BC4F-49F9-8EE3-80B9307EF11C}"/>
              </a:ext>
            </a:extLst>
          </p:cNvPr>
          <p:cNvSpPr/>
          <p:nvPr/>
        </p:nvSpPr>
        <p:spPr>
          <a:xfrm flipV="1">
            <a:off x="1466469" y="4532461"/>
            <a:ext cx="8076919" cy="5230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AC8A2970-5D4C-4CBB-A4A0-5EB2E1FA97F7}"/>
              </a:ext>
            </a:extLst>
          </p:cNvPr>
          <p:cNvSpPr/>
          <p:nvPr/>
        </p:nvSpPr>
        <p:spPr>
          <a:xfrm flipV="1">
            <a:off x="1439689" y="5553728"/>
            <a:ext cx="8103704" cy="13042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198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E9A19-5345-4D7F-A9F2-F4437ECA1305}"/>
              </a:ext>
            </a:extLst>
          </p:cNvPr>
          <p:cNvSpPr>
            <a:spLocks noGrp="1"/>
          </p:cNvSpPr>
          <p:nvPr>
            <p:ph type="title"/>
          </p:nvPr>
        </p:nvSpPr>
        <p:spPr>
          <a:xfrm>
            <a:off x="433323" y="57846"/>
            <a:ext cx="11325327" cy="533111"/>
          </a:xfrm>
        </p:spPr>
        <p:txBody>
          <a:bodyPr>
            <a:noAutofit/>
          </a:bodyPr>
          <a:lstStyle/>
          <a:p>
            <a:r>
              <a:rPr lang="en-US" sz="1800"/>
              <a:t>Demographic Factors Associated with </a:t>
            </a:r>
            <a:r>
              <a:rPr lang="en-US" sz="1800" u="sng">
                <a:solidFill>
                  <a:srgbClr val="FFC000"/>
                </a:solidFill>
              </a:rPr>
              <a:t>Video Telehealth Utilization </a:t>
            </a:r>
            <a:r>
              <a:rPr lang="en-US" sz="1800"/>
              <a:t>Among Telehealth Users, July 21 - October 11, 2021</a:t>
            </a:r>
          </a:p>
        </p:txBody>
      </p:sp>
      <p:sp>
        <p:nvSpPr>
          <p:cNvPr id="5" name="Slide Number Placeholder 4">
            <a:extLst>
              <a:ext uri="{FF2B5EF4-FFF2-40B4-BE49-F238E27FC236}">
                <a16:creationId xmlns:a16="http://schemas.microsoft.com/office/drawing/2014/main" id="{B89BEF0D-43A9-45EC-BD50-088E5C2EEDC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E144BFB-579A-4B4B-9BF5-420708BFA4F7}" type="slidenum">
              <a:rPr kumimoji="0" lang="en-US" sz="14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2EF8B7D6-B226-4CBD-B527-0640A75EE5D2}"/>
              </a:ext>
            </a:extLst>
          </p:cNvPr>
          <p:cNvCxnSpPr>
            <a:cxnSpLocks/>
          </p:cNvCxnSpPr>
          <p:nvPr/>
        </p:nvCxnSpPr>
        <p:spPr>
          <a:xfrm>
            <a:off x="5531603" y="2620964"/>
            <a:ext cx="0" cy="1222742"/>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CCD40D26-D111-4452-A133-067BF8C135F7}"/>
              </a:ext>
            </a:extLst>
          </p:cNvPr>
          <p:cNvGraphicFramePr>
            <a:graphicFrameLocks noGrp="1"/>
          </p:cNvGraphicFramePr>
          <p:nvPr/>
        </p:nvGraphicFramePr>
        <p:xfrm>
          <a:off x="1807774" y="590957"/>
          <a:ext cx="8502869" cy="6313966"/>
        </p:xfrm>
        <a:graphic>
          <a:graphicData uri="http://schemas.openxmlformats.org/drawingml/2006/table">
            <a:tbl>
              <a:tblPr firstRow="1" firstCol="1" bandRow="1">
                <a:tableStyleId>{5C22544A-7EE6-4342-B048-85BDC9FD1C3A}</a:tableStyleId>
              </a:tblPr>
              <a:tblGrid>
                <a:gridCol w="4571144">
                  <a:extLst>
                    <a:ext uri="{9D8B030D-6E8A-4147-A177-3AD203B41FA5}">
                      <a16:colId xmlns:a16="http://schemas.microsoft.com/office/drawing/2014/main" val="2268014887"/>
                    </a:ext>
                  </a:extLst>
                </a:gridCol>
                <a:gridCol w="2343390">
                  <a:extLst>
                    <a:ext uri="{9D8B030D-6E8A-4147-A177-3AD203B41FA5}">
                      <a16:colId xmlns:a16="http://schemas.microsoft.com/office/drawing/2014/main" val="3816423098"/>
                    </a:ext>
                  </a:extLst>
                </a:gridCol>
                <a:gridCol w="1588335">
                  <a:extLst>
                    <a:ext uri="{9D8B030D-6E8A-4147-A177-3AD203B41FA5}">
                      <a16:colId xmlns:a16="http://schemas.microsoft.com/office/drawing/2014/main" val="3392649910"/>
                    </a:ext>
                  </a:extLst>
                </a:gridCol>
              </a:tblGrid>
              <a:tr h="435445">
                <a:tc>
                  <a:txBody>
                    <a:bodyPr/>
                    <a:lstStyle/>
                    <a:p>
                      <a:pPr marL="0" marR="0">
                        <a:spcBef>
                          <a:spcPts val="0"/>
                        </a:spcBef>
                        <a:spcAft>
                          <a:spcPts val="0"/>
                        </a:spcAft>
                      </a:pPr>
                      <a:r>
                        <a:rPr lang="en-US" sz="1400">
                          <a:effectLst/>
                        </a:rPr>
                        <a:t>Demographics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chemeClr val="bg2">
                        <a:lumMod val="50000"/>
                      </a:schemeClr>
                    </a:solidFill>
                  </a:tcPr>
                </a:tc>
                <a:tc>
                  <a:txBody>
                    <a:bodyPr/>
                    <a:lstStyle/>
                    <a:p>
                      <a:pPr marL="0" marR="0" algn="ctr">
                        <a:spcBef>
                          <a:spcPts val="0"/>
                        </a:spcBef>
                        <a:spcAft>
                          <a:spcPts val="0"/>
                        </a:spcAft>
                      </a:pPr>
                      <a:r>
                        <a:rPr lang="en-US" sz="1400">
                          <a:effectLst/>
                        </a:rPr>
                        <a:t>Odds Ratios </a:t>
                      </a:r>
                    </a:p>
                    <a:p>
                      <a:pPr marL="0" marR="0" algn="ctr">
                        <a:spcBef>
                          <a:spcPts val="0"/>
                        </a:spcBef>
                        <a:spcAft>
                          <a:spcPts val="0"/>
                        </a:spcAft>
                      </a:pPr>
                      <a:r>
                        <a:rPr lang="en-US" sz="1400">
                          <a:effectLst/>
                        </a:rPr>
                        <a:t>(95% CI)</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chemeClr val="bg2">
                        <a:lumMod val="50000"/>
                      </a:schemeClr>
                    </a:solidFill>
                  </a:tcPr>
                </a:tc>
                <a:tc>
                  <a:txBody>
                    <a:bodyPr/>
                    <a:lstStyle/>
                    <a:p>
                      <a:pPr marL="0" marR="0" algn="ctr">
                        <a:spcBef>
                          <a:spcPts val="0"/>
                        </a:spcBef>
                        <a:spcAft>
                          <a:spcPts val="0"/>
                        </a:spcAft>
                      </a:pPr>
                      <a:r>
                        <a:rPr lang="en-US" sz="1400">
                          <a:effectLst/>
                        </a:rPr>
                        <a:t>P-value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chemeClr val="bg2">
                        <a:lumMod val="50000"/>
                      </a:schemeClr>
                    </a:solidFill>
                  </a:tcPr>
                </a:tc>
                <a:extLst>
                  <a:ext uri="{0D108BD9-81ED-4DB2-BD59-A6C34878D82A}">
                    <a16:rowId xmlns:a16="http://schemas.microsoft.com/office/drawing/2014/main" val="1362328170"/>
                  </a:ext>
                </a:extLst>
              </a:tr>
              <a:tr h="217723">
                <a:tc gridSpan="3">
                  <a:txBody>
                    <a:bodyPr/>
                    <a:lstStyle/>
                    <a:p>
                      <a:pPr marL="0" marR="0">
                        <a:spcBef>
                          <a:spcPts val="0"/>
                        </a:spcBef>
                        <a:spcAft>
                          <a:spcPts val="0"/>
                        </a:spcAft>
                      </a:pPr>
                      <a:r>
                        <a:rPr lang="en-US" sz="1400">
                          <a:solidFill>
                            <a:schemeClr val="tx1"/>
                          </a:solidFill>
                          <a:effectLst/>
                        </a:rPr>
                        <a:t>Race and Ethnicity</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61804169"/>
                  </a:ext>
                </a:extLst>
              </a:tr>
              <a:tr h="217723">
                <a:tc>
                  <a:txBody>
                    <a:bodyPr/>
                    <a:lstStyle/>
                    <a:p>
                      <a:pPr marL="0" marR="0">
                        <a:spcBef>
                          <a:spcPts val="0"/>
                        </a:spcBef>
                        <a:spcAft>
                          <a:spcPts val="0"/>
                        </a:spcAft>
                      </a:pPr>
                      <a:r>
                        <a:rPr lang="en-US" sz="1400">
                          <a:effectLst/>
                        </a:rPr>
                        <a: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0.74 (0.66, 0.83)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4223885221"/>
                  </a:ext>
                </a:extLst>
              </a:tr>
              <a:tr h="217723">
                <a:tc>
                  <a:txBody>
                    <a:bodyPr/>
                    <a:lstStyle/>
                    <a:p>
                      <a:pPr marL="0" marR="0">
                        <a:spcBef>
                          <a:spcPts val="0"/>
                        </a:spcBef>
                        <a:spcAft>
                          <a:spcPts val="0"/>
                        </a:spcAft>
                      </a:pPr>
                      <a:r>
                        <a:rPr lang="en-US" sz="1400">
                          <a:effectLst/>
                        </a:rPr>
                        <a:t>     Black alone, not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0.85 (0.76, 0.96)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0.0077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564534570"/>
                  </a:ext>
                </a:extLst>
              </a:tr>
              <a:tr h="217723">
                <a:tc>
                  <a:txBody>
                    <a:bodyPr/>
                    <a:lstStyle/>
                    <a:p>
                      <a:pPr marL="0" marR="0">
                        <a:spcBef>
                          <a:spcPts val="0"/>
                        </a:spcBef>
                        <a:spcAft>
                          <a:spcPts val="0"/>
                        </a:spcAft>
                      </a:pPr>
                      <a:r>
                        <a:rPr lang="en-US" sz="1400">
                          <a:effectLst/>
                        </a:rPr>
                        <a:t>     Asian alone, not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0.55 (0.47, 0.64)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275114230"/>
                  </a:ext>
                </a:extLst>
              </a:tr>
              <a:tr h="217723">
                <a:tc>
                  <a:txBody>
                    <a:bodyPr/>
                    <a:lstStyle/>
                    <a:p>
                      <a:pPr marL="0" marR="0">
                        <a:spcBef>
                          <a:spcPts val="0"/>
                        </a:spcBef>
                        <a:spcAft>
                          <a:spcPts val="0"/>
                        </a:spcAft>
                      </a:pPr>
                      <a:r>
                        <a:rPr lang="en-US" sz="1400">
                          <a:effectLst/>
                        </a:rPr>
                        <a:t>     Multiracial or Other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0.98 (0.84, 1.14)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0.75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2260079090"/>
                  </a:ext>
                </a:extLst>
              </a:tr>
              <a:tr h="217723">
                <a:tc>
                  <a:txBody>
                    <a:bodyPr/>
                    <a:lstStyle/>
                    <a:p>
                      <a:pPr marL="0" marR="0">
                        <a:spcBef>
                          <a:spcPts val="0"/>
                        </a:spcBef>
                        <a:spcAft>
                          <a:spcPts val="0"/>
                        </a:spcAft>
                      </a:pPr>
                      <a:r>
                        <a:rPr lang="en-US" sz="1400">
                          <a:effectLst/>
                        </a:rPr>
                        <a:t>     White alone, not Latino</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1648008802"/>
                  </a:ext>
                </a:extLst>
              </a:tr>
              <a:tr h="217723">
                <a:tc gridSpan="3">
                  <a:txBody>
                    <a:bodyPr/>
                    <a:lstStyle/>
                    <a:p>
                      <a:pPr marL="0" marR="0">
                        <a:spcBef>
                          <a:spcPts val="0"/>
                        </a:spcBef>
                        <a:spcAft>
                          <a:spcPts val="0"/>
                        </a:spcAft>
                      </a:pPr>
                      <a:r>
                        <a:rPr lang="en-US" sz="1400">
                          <a:solidFill>
                            <a:schemeClr val="tx1"/>
                          </a:solidFill>
                          <a:effectLst/>
                        </a:rPr>
                        <a:t>Gender Identity</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831963"/>
                  </a:ext>
                </a:extLst>
              </a:tr>
              <a:tr h="217723">
                <a:tc>
                  <a:txBody>
                    <a:bodyPr/>
                    <a:lstStyle/>
                    <a:p>
                      <a:pPr marL="0" marR="0">
                        <a:spcBef>
                          <a:spcPts val="0"/>
                        </a:spcBef>
                        <a:spcAft>
                          <a:spcPts val="0"/>
                        </a:spcAft>
                      </a:pPr>
                      <a:r>
                        <a:rPr lang="en-US" sz="1400">
                          <a:effectLst/>
                        </a:rPr>
                        <a:t>     Male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0.93 (0.87, 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0.0384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3336291419"/>
                  </a:ext>
                </a:extLst>
              </a:tr>
              <a:tr h="217723">
                <a:tc>
                  <a:txBody>
                    <a:bodyPr/>
                    <a:lstStyle/>
                    <a:p>
                      <a:pPr marL="0" marR="0">
                        <a:spcBef>
                          <a:spcPts val="0"/>
                        </a:spcBef>
                        <a:spcAft>
                          <a:spcPts val="0"/>
                        </a:spcAft>
                      </a:pPr>
                      <a:r>
                        <a:rPr lang="en-US" sz="1400">
                          <a:effectLst/>
                        </a:rPr>
                        <a:t>     Transgender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3.12 (1.72, 5.68)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0.0002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2696379772"/>
                  </a:ext>
                </a:extLst>
              </a:tr>
              <a:tr h="217723">
                <a:tc>
                  <a:txBody>
                    <a:bodyPr/>
                    <a:lstStyle/>
                    <a:p>
                      <a:pPr marL="0" marR="0">
                        <a:spcBef>
                          <a:spcPts val="0"/>
                        </a:spcBef>
                        <a:spcAft>
                          <a:spcPts val="0"/>
                        </a:spcAft>
                      </a:pPr>
                      <a:r>
                        <a:rPr lang="en-US" sz="1400">
                          <a:effectLst/>
                        </a:rPr>
                        <a:t>     Other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1.10 (0.83, 1.46)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0.50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1387130415"/>
                  </a:ext>
                </a:extLst>
              </a:tr>
              <a:tr h="217723">
                <a:tc>
                  <a:txBody>
                    <a:bodyPr/>
                    <a:lstStyle/>
                    <a:p>
                      <a:pPr marL="0" marR="0">
                        <a:spcBef>
                          <a:spcPts val="0"/>
                        </a:spcBef>
                        <a:spcAft>
                          <a:spcPts val="0"/>
                        </a:spcAft>
                      </a:pPr>
                      <a:r>
                        <a:rPr lang="en-US" sz="1400">
                          <a:effectLst/>
                        </a:rPr>
                        <a:t>     Female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438768849"/>
                  </a:ext>
                </a:extLst>
              </a:tr>
              <a:tr h="217723">
                <a:tc gridSpan="3">
                  <a:txBody>
                    <a:bodyPr/>
                    <a:lstStyle/>
                    <a:p>
                      <a:pPr marL="0" marR="0">
                        <a:spcBef>
                          <a:spcPts val="0"/>
                        </a:spcBef>
                        <a:spcAft>
                          <a:spcPts val="0"/>
                        </a:spcAft>
                      </a:pPr>
                      <a:r>
                        <a:rPr lang="en-US" sz="1400">
                          <a:solidFill>
                            <a:schemeClr val="tx1"/>
                          </a:solidFill>
                          <a:effectLst/>
                        </a:rPr>
                        <a:t>Census Region</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36249435"/>
                  </a:ext>
                </a:extLst>
              </a:tr>
              <a:tr h="217723">
                <a:tc>
                  <a:txBody>
                    <a:bodyPr/>
                    <a:lstStyle/>
                    <a:p>
                      <a:pPr marL="0" marR="0">
                        <a:spcBef>
                          <a:spcPts val="0"/>
                        </a:spcBef>
                        <a:spcAft>
                          <a:spcPts val="0"/>
                        </a:spcAft>
                      </a:pPr>
                      <a:r>
                        <a:rPr lang="en-US" sz="1400">
                          <a:effectLst/>
                        </a:rPr>
                        <a:t>     Northeast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1.07 (0.96, 1.19)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0.2474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162135445"/>
                  </a:ext>
                </a:extLst>
              </a:tr>
              <a:tr h="217723">
                <a:tc>
                  <a:txBody>
                    <a:bodyPr/>
                    <a:lstStyle/>
                    <a:p>
                      <a:pPr marL="0" marR="0">
                        <a:spcBef>
                          <a:spcPts val="0"/>
                        </a:spcBef>
                        <a:spcAft>
                          <a:spcPts val="0"/>
                        </a:spcAft>
                      </a:pPr>
                      <a:r>
                        <a:rPr lang="en-US" sz="1400">
                          <a:effectLst/>
                        </a:rPr>
                        <a:t>     Midwest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0.86 (0.78, 0.94)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0.0015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1692640425"/>
                  </a:ext>
                </a:extLst>
              </a:tr>
              <a:tr h="217723">
                <a:tc>
                  <a:txBody>
                    <a:bodyPr/>
                    <a:lstStyle/>
                    <a:p>
                      <a:pPr marL="0" marR="0">
                        <a:spcBef>
                          <a:spcPts val="0"/>
                        </a:spcBef>
                        <a:spcAft>
                          <a:spcPts val="0"/>
                        </a:spcAft>
                      </a:pPr>
                      <a:r>
                        <a:rPr lang="en-US" sz="1400">
                          <a:effectLst/>
                        </a:rPr>
                        <a:t>     West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805507570"/>
                  </a:ext>
                </a:extLst>
              </a:tr>
              <a:tr h="217723">
                <a:tc>
                  <a:txBody>
                    <a:bodyPr/>
                    <a:lstStyle/>
                    <a:p>
                      <a:pPr marL="0" marR="0">
                        <a:spcBef>
                          <a:spcPts val="0"/>
                        </a:spcBef>
                        <a:spcAft>
                          <a:spcPts val="0"/>
                        </a:spcAft>
                      </a:pPr>
                      <a:r>
                        <a:rPr lang="en-US" sz="1400">
                          <a:effectLst/>
                        </a:rPr>
                        <a:t>     South</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1.05 (0.96, 1.14)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0.26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2403613829"/>
                  </a:ext>
                </a:extLst>
              </a:tr>
              <a:tr h="217723">
                <a:tc gridSpan="3">
                  <a:txBody>
                    <a:bodyPr/>
                    <a:lstStyle/>
                    <a:p>
                      <a:pPr marL="0" marR="0">
                        <a:spcBef>
                          <a:spcPts val="0"/>
                        </a:spcBef>
                        <a:spcAft>
                          <a:spcPts val="0"/>
                        </a:spcAft>
                      </a:pPr>
                      <a:r>
                        <a:rPr lang="en-US" sz="1400">
                          <a:solidFill>
                            <a:schemeClr val="tx1"/>
                          </a:solidFill>
                          <a:effectLst/>
                        </a:rPr>
                        <a:t>Education</a:t>
                      </a:r>
                      <a:endParaRPr lang="en-US" sz="14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90732303"/>
                  </a:ext>
                </a:extLst>
              </a:tr>
              <a:tr h="217723">
                <a:tc>
                  <a:txBody>
                    <a:bodyPr/>
                    <a:lstStyle/>
                    <a:p>
                      <a:pPr marL="0" marR="0">
                        <a:spcBef>
                          <a:spcPts val="0"/>
                        </a:spcBef>
                        <a:spcAft>
                          <a:spcPts val="0"/>
                        </a:spcAft>
                      </a:pPr>
                      <a:r>
                        <a:rPr lang="en-US" sz="1400">
                          <a:effectLst/>
                        </a:rPr>
                        <a:t>     Less than high school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0.50 (0.35, 0.71)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1160817501"/>
                  </a:ext>
                </a:extLst>
              </a:tr>
              <a:tr h="217723">
                <a:tc>
                  <a:txBody>
                    <a:bodyPr/>
                    <a:lstStyle/>
                    <a:p>
                      <a:pPr marL="0" marR="0">
                        <a:spcBef>
                          <a:spcPts val="0"/>
                        </a:spcBef>
                        <a:spcAft>
                          <a:spcPts val="0"/>
                        </a:spcAft>
                      </a:pPr>
                      <a:r>
                        <a:rPr lang="en-US" sz="1400">
                          <a:effectLst/>
                        </a:rPr>
                        <a:t>     High school or GED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0.60 (0.54, 0.66)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4221696412"/>
                  </a:ext>
                </a:extLst>
              </a:tr>
              <a:tr h="217723">
                <a:tc>
                  <a:txBody>
                    <a:bodyPr/>
                    <a:lstStyle/>
                    <a:p>
                      <a:pPr marL="0" marR="0">
                        <a:spcBef>
                          <a:spcPts val="0"/>
                        </a:spcBef>
                        <a:spcAft>
                          <a:spcPts val="0"/>
                        </a:spcAft>
                      </a:pPr>
                      <a:r>
                        <a:rPr lang="en-US" sz="1400">
                          <a:effectLst/>
                        </a:rPr>
                        <a:t>     Some college/associate’s degree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0.81 (0.75, 0.86)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&lt;.0001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4037626239"/>
                  </a:ext>
                </a:extLst>
              </a:tr>
              <a:tr h="217723">
                <a:tc>
                  <a:txBody>
                    <a:bodyPr/>
                    <a:lstStyle/>
                    <a:p>
                      <a:pPr marL="0" marR="0">
                        <a:spcBef>
                          <a:spcPts val="0"/>
                        </a:spcBef>
                        <a:spcAft>
                          <a:spcPts val="0"/>
                        </a:spcAft>
                      </a:pPr>
                      <a:r>
                        <a:rPr lang="en-US" sz="1400">
                          <a:effectLst/>
                        </a:rPr>
                        <a:t>     Bachelor’s degree or higher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3973527711"/>
                  </a:ext>
                </a:extLst>
              </a:tr>
              <a:tr h="217723">
                <a:tc gridSpan="3">
                  <a:txBody>
                    <a:bodyPr/>
                    <a:lstStyle/>
                    <a:p>
                      <a:pPr marL="0" marR="0">
                        <a:spcBef>
                          <a:spcPts val="0"/>
                        </a:spcBef>
                        <a:spcAft>
                          <a:spcPts val="0"/>
                        </a:spcAft>
                      </a:pPr>
                      <a:r>
                        <a:rPr lang="en-US" sz="1400">
                          <a:solidFill>
                            <a:sysClr val="windowText" lastClr="000000"/>
                          </a:solidFill>
                          <a:effectLst/>
                        </a:rPr>
                        <a:t>Insurance</a:t>
                      </a:r>
                      <a:endParaRPr lang="en-US" sz="140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solidFill>
                      <a:srgbClr val="FBBB3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3952780"/>
                  </a:ext>
                </a:extLst>
              </a:tr>
              <a:tr h="217723">
                <a:tc>
                  <a:txBody>
                    <a:bodyPr/>
                    <a:lstStyle/>
                    <a:p>
                      <a:pPr marL="0" marR="0">
                        <a:spcBef>
                          <a:spcPts val="0"/>
                        </a:spcBef>
                        <a:spcAft>
                          <a:spcPts val="0"/>
                        </a:spcAft>
                      </a:pPr>
                      <a:r>
                        <a:rPr lang="en-US" sz="1400">
                          <a:effectLst/>
                        </a:rPr>
                        <a:t>   Medicare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1.23 (1.09, 1.38)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0.0005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696644762"/>
                  </a:ext>
                </a:extLst>
              </a:tr>
              <a:tr h="217723">
                <a:tc>
                  <a:txBody>
                    <a:bodyPr/>
                    <a:lstStyle/>
                    <a:p>
                      <a:pPr marL="0" marR="0">
                        <a:spcBef>
                          <a:spcPts val="0"/>
                        </a:spcBef>
                        <a:spcAft>
                          <a:spcPts val="0"/>
                        </a:spcAft>
                      </a:pPr>
                      <a:r>
                        <a:rPr lang="en-US" sz="1400">
                          <a:effectLst/>
                        </a:rPr>
                        <a:t>   Medicaid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0.989 (0.87, 1.13)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0.87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385057737"/>
                  </a:ext>
                </a:extLst>
              </a:tr>
              <a:tr h="217723">
                <a:tc>
                  <a:txBody>
                    <a:bodyPr/>
                    <a:lstStyle/>
                    <a:p>
                      <a:pPr marL="0" marR="0">
                        <a:spcBef>
                          <a:spcPts val="0"/>
                        </a:spcBef>
                        <a:spcAft>
                          <a:spcPts val="0"/>
                        </a:spcAft>
                      </a:pPr>
                      <a:r>
                        <a:rPr lang="en-US" sz="1400">
                          <a:effectLst/>
                        </a:rPr>
                        <a:t>   Private Health Insurance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Ref</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669165551"/>
                  </a:ext>
                </a:extLst>
              </a:tr>
              <a:tr h="217723">
                <a:tc>
                  <a:txBody>
                    <a:bodyPr/>
                    <a:lstStyle/>
                    <a:p>
                      <a:pPr marL="0" marR="0">
                        <a:spcBef>
                          <a:spcPts val="0"/>
                        </a:spcBef>
                        <a:spcAft>
                          <a:spcPts val="0"/>
                        </a:spcAft>
                      </a:pPr>
                      <a:r>
                        <a:rPr lang="en-US" sz="1400">
                          <a:effectLst/>
                        </a:rPr>
                        <a:t>   Other Health Insurance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0.974 (0.78, 1.22)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0.81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2605982144"/>
                  </a:ext>
                </a:extLst>
              </a:tr>
              <a:tr h="217723">
                <a:tc>
                  <a:txBody>
                    <a:bodyPr/>
                    <a:lstStyle/>
                    <a:p>
                      <a:pPr marL="0" marR="0">
                        <a:spcBef>
                          <a:spcPts val="0"/>
                        </a:spcBef>
                        <a:spcAft>
                          <a:spcPts val="0"/>
                        </a:spcAft>
                      </a:pPr>
                      <a:r>
                        <a:rPr lang="en-US" sz="1400">
                          <a:effectLst/>
                        </a:rPr>
                        <a:t>   Uninsured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0.727 (0.57, 0.94)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tc>
                  <a:txBody>
                    <a:bodyPr/>
                    <a:lstStyle/>
                    <a:p>
                      <a:pPr marL="0" marR="0" algn="r">
                        <a:spcBef>
                          <a:spcPts val="0"/>
                        </a:spcBef>
                        <a:spcAft>
                          <a:spcPts val="0"/>
                        </a:spcAft>
                      </a:pPr>
                      <a:r>
                        <a:rPr lang="en-US" sz="1400">
                          <a:effectLst/>
                        </a:rPr>
                        <a:t>0.01</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57326" marR="57326" marT="0" marB="0" anchor="ctr"/>
                </a:tc>
                <a:extLst>
                  <a:ext uri="{0D108BD9-81ED-4DB2-BD59-A6C34878D82A}">
                    <a16:rowId xmlns:a16="http://schemas.microsoft.com/office/drawing/2014/main" val="2710132107"/>
                  </a:ext>
                </a:extLst>
              </a:tr>
            </a:tbl>
          </a:graphicData>
        </a:graphic>
      </p:graphicFrame>
      <p:sp>
        <p:nvSpPr>
          <p:cNvPr id="6" name="Rectangle 5">
            <a:extLst>
              <a:ext uri="{FF2B5EF4-FFF2-40B4-BE49-F238E27FC236}">
                <a16:creationId xmlns:a16="http://schemas.microsoft.com/office/drawing/2014/main" id="{717B7064-8626-43AD-A3EA-41A8451902A0}"/>
              </a:ext>
            </a:extLst>
          </p:cNvPr>
          <p:cNvSpPr/>
          <p:nvPr/>
        </p:nvSpPr>
        <p:spPr>
          <a:xfrm flipV="1">
            <a:off x="1844551" y="1265060"/>
            <a:ext cx="8502863" cy="634032"/>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42B677C-99E7-4B16-9A0B-2DA499569B27}"/>
              </a:ext>
            </a:extLst>
          </p:cNvPr>
          <p:cNvSpPr/>
          <p:nvPr/>
        </p:nvSpPr>
        <p:spPr>
          <a:xfrm flipV="1">
            <a:off x="1844551" y="2531407"/>
            <a:ext cx="8502870" cy="505863"/>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8893D91-9EFF-4BA3-AC3F-4D08ADD03DB7}"/>
              </a:ext>
            </a:extLst>
          </p:cNvPr>
          <p:cNvSpPr/>
          <p:nvPr/>
        </p:nvSpPr>
        <p:spPr>
          <a:xfrm flipV="1">
            <a:off x="1816966" y="3858512"/>
            <a:ext cx="8502870" cy="221427"/>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9A3635B-BB9F-4B1E-A31F-B3B1D4B74169}"/>
              </a:ext>
            </a:extLst>
          </p:cNvPr>
          <p:cNvSpPr/>
          <p:nvPr/>
        </p:nvSpPr>
        <p:spPr>
          <a:xfrm flipV="1">
            <a:off x="1844551" y="4720219"/>
            <a:ext cx="8502870" cy="665529"/>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E4F46F6-4465-463A-A632-DC2EBAC6CFA3}"/>
              </a:ext>
            </a:extLst>
          </p:cNvPr>
          <p:cNvSpPr/>
          <p:nvPr/>
        </p:nvSpPr>
        <p:spPr>
          <a:xfrm flipV="1">
            <a:off x="1826159" y="6039359"/>
            <a:ext cx="8502869" cy="211953"/>
          </a:xfrm>
          <a:prstGeom prst="rect">
            <a:avLst/>
          </a:prstGeom>
          <a:no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024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E4745AB-AE20-4BE7-BB37-2EE784CF0050}"/>
              </a:ext>
            </a:extLst>
          </p:cNvPr>
          <p:cNvPicPr>
            <a:picLocks noChangeAspect="1"/>
          </p:cNvPicPr>
          <p:nvPr/>
        </p:nvPicPr>
        <p:blipFill rotWithShape="1">
          <a:blip r:embed="rId2">
            <a:extLst>
              <a:ext uri="{28A0092B-C50C-407E-A947-70E740481C1C}">
                <a14:useLocalDpi xmlns:a14="http://schemas.microsoft.com/office/drawing/2010/main" val="0"/>
              </a:ext>
            </a:extLst>
          </a:blip>
          <a:srcRect l="38877" r="19866"/>
          <a:stretch/>
        </p:blipFill>
        <p:spPr>
          <a:xfrm>
            <a:off x="2522358" y="10"/>
            <a:ext cx="9669642" cy="6857990"/>
          </a:xfrm>
          <a:prstGeom prst="rect">
            <a:avLst/>
          </a:prstGeom>
        </p:spPr>
      </p:pic>
      <p:sp>
        <p:nvSpPr>
          <p:cNvPr id="22" name="Rectangle 2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16">
            <a:extLst>
              <a:ext uri="{FF2B5EF4-FFF2-40B4-BE49-F238E27FC236}">
                <a16:creationId xmlns:a16="http://schemas.microsoft.com/office/drawing/2014/main" id="{14B531EA-ACBA-4C97-B963-C7038DD4F542}"/>
              </a:ext>
            </a:extLst>
          </p:cNvPr>
          <p:cNvSpPr>
            <a:spLocks noGrp="1"/>
          </p:cNvSpPr>
          <p:nvPr>
            <p:ph idx="1"/>
          </p:nvPr>
        </p:nvSpPr>
        <p:spPr>
          <a:xfrm>
            <a:off x="952229" y="2278744"/>
            <a:ext cx="5013142" cy="3835810"/>
          </a:xfrm>
          <a:noFill/>
        </p:spPr>
        <p:txBody>
          <a:bodyPr vert="horz" lIns="91440" tIns="45720" rIns="91440" bIns="45720" rtlCol="0">
            <a:normAutofit fontScale="55000" lnSpcReduction="20000"/>
          </a:bodyPr>
          <a:lstStyle/>
          <a:p>
            <a:pPr marL="0" marR="0" indent="0">
              <a:spcAft>
                <a:spcPts val="600"/>
              </a:spcAft>
              <a:buNone/>
            </a:pPr>
            <a:r>
              <a:rPr lang="en-US" sz="7300" b="1">
                <a:effectLst/>
              </a:rPr>
              <a:t>Broadband Connectivity:  A Super Determinant of Health</a:t>
            </a:r>
          </a:p>
          <a:p>
            <a:pPr marL="0" marR="0" indent="0">
              <a:spcAft>
                <a:spcPts val="600"/>
              </a:spcAft>
              <a:buNone/>
            </a:pPr>
            <a:r>
              <a:rPr lang="en-US" sz="4800" b="1">
                <a:effectLst/>
              </a:rPr>
              <a:t>Connect2Health</a:t>
            </a:r>
            <a:r>
              <a:rPr lang="en-US" sz="4800" b="1" baseline="30000">
                <a:effectLst/>
              </a:rPr>
              <a:t>FCC</a:t>
            </a:r>
            <a:r>
              <a:rPr lang="en-US" sz="4800" b="1">
                <a:effectLst/>
              </a:rPr>
              <a:t> Task Force</a:t>
            </a:r>
          </a:p>
          <a:p>
            <a:pPr marL="0" marR="0" indent="0">
              <a:spcAft>
                <a:spcPts val="600"/>
              </a:spcAft>
              <a:buNone/>
            </a:pPr>
            <a:r>
              <a:rPr lang="en-US" sz="4800" b="1">
                <a:effectLst/>
              </a:rPr>
              <a:t>FCC DIGITAL HEALTH SYMPOSIUM</a:t>
            </a:r>
          </a:p>
          <a:p>
            <a:pPr marL="0" marR="0" indent="0">
              <a:spcAft>
                <a:spcPts val="600"/>
              </a:spcAft>
              <a:buNone/>
            </a:pPr>
            <a:endParaRPr lang="en-US" sz="4800" b="1"/>
          </a:p>
          <a:p>
            <a:pPr marL="0" marR="0" indent="0">
              <a:spcAft>
                <a:spcPts val="600"/>
              </a:spcAft>
              <a:buNone/>
            </a:pPr>
            <a:r>
              <a:rPr lang="en-US" sz="4800" b="1">
                <a:effectLst/>
              </a:rPr>
              <a:t>March 3, 2022</a:t>
            </a:r>
            <a:endParaRPr lang="en-US" sz="4800">
              <a:effectLst/>
            </a:endParaRPr>
          </a:p>
        </p:txBody>
      </p:sp>
    </p:spTree>
    <p:extLst>
      <p:ext uri="{BB962C8B-B14F-4D97-AF65-F5344CB8AC3E}">
        <p14:creationId xmlns:p14="http://schemas.microsoft.com/office/powerpoint/2010/main" val="3408359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2C59E676-8821-A641-9C44-8333886B14C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30761" y="482125"/>
            <a:ext cx="9929775" cy="5558456"/>
          </a:xfrm>
        </p:spPr>
      </p:pic>
    </p:spTree>
    <p:extLst>
      <p:ext uri="{BB962C8B-B14F-4D97-AF65-F5344CB8AC3E}">
        <p14:creationId xmlns:p14="http://schemas.microsoft.com/office/powerpoint/2010/main" val="2666484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waterfall chart&#10;&#10;Description automatically generated">
            <a:extLst>
              <a:ext uri="{FF2B5EF4-FFF2-40B4-BE49-F238E27FC236}">
                <a16:creationId xmlns:a16="http://schemas.microsoft.com/office/drawing/2014/main" id="{CB01D419-0AA7-DF46-9AD0-130C5F6306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5478" y="360218"/>
            <a:ext cx="9664433" cy="5636636"/>
          </a:xfrm>
        </p:spPr>
      </p:pic>
    </p:spTree>
    <p:extLst>
      <p:ext uri="{BB962C8B-B14F-4D97-AF65-F5344CB8AC3E}">
        <p14:creationId xmlns:p14="http://schemas.microsoft.com/office/powerpoint/2010/main" val="1450697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722662-F530-2043-A9B7-46DB25D76FE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0483" y="174376"/>
            <a:ext cx="9766557" cy="5898828"/>
          </a:xfrm>
        </p:spPr>
      </p:pic>
    </p:spTree>
    <p:extLst>
      <p:ext uri="{BB962C8B-B14F-4D97-AF65-F5344CB8AC3E}">
        <p14:creationId xmlns:p14="http://schemas.microsoft.com/office/powerpoint/2010/main" val="9133181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40F20C4-574D-4AD1-A244-96E69925E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Diagram&#10;&#10;Description automatically generated">
            <a:extLst>
              <a:ext uri="{FF2B5EF4-FFF2-40B4-BE49-F238E27FC236}">
                <a16:creationId xmlns:a16="http://schemas.microsoft.com/office/drawing/2014/main" id="{EB38A5E4-ED4C-DA44-92BD-8CD95DA01A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787"/>
          <a:stretch/>
        </p:blipFill>
        <p:spPr>
          <a:xfrm>
            <a:off x="20" y="10"/>
            <a:ext cx="12191980" cy="6857990"/>
          </a:xfrm>
          <a:prstGeom prst="rect">
            <a:avLst/>
          </a:prstGeom>
        </p:spPr>
      </p:pic>
      <p:grpSp>
        <p:nvGrpSpPr>
          <p:cNvPr id="12" name="Group 11">
            <a:extLst>
              <a:ext uri="{FF2B5EF4-FFF2-40B4-BE49-F238E27FC236}">
                <a16:creationId xmlns:a16="http://schemas.microsoft.com/office/drawing/2014/main" id="{9A7CC453-6F47-4427-B67D-37E65A92C5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3" name="Freeform 5">
              <a:extLst>
                <a:ext uri="{FF2B5EF4-FFF2-40B4-BE49-F238E27FC236}">
                  <a16:creationId xmlns:a16="http://schemas.microsoft.com/office/drawing/2014/main" id="{1B6AD4D9-2CD8-4BB1-8DA9-B1E2BC9BB6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5">
              <a:extLst>
                <a:ext uri="{FF2B5EF4-FFF2-40B4-BE49-F238E27FC236}">
                  <a16:creationId xmlns:a16="http://schemas.microsoft.com/office/drawing/2014/main" id="{58E860C5-0E72-4769-BC34-B0F6BEFBC8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F8D1992A-D55B-1647-9665-3B44FCFF2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078" y="6307587"/>
            <a:ext cx="1279813" cy="388401"/>
          </a:xfrm>
          <a:prstGeom prst="rect">
            <a:avLst/>
          </a:prstGeom>
        </p:spPr>
      </p:pic>
    </p:spTree>
    <p:extLst>
      <p:ext uri="{BB962C8B-B14F-4D97-AF65-F5344CB8AC3E}">
        <p14:creationId xmlns:p14="http://schemas.microsoft.com/office/powerpoint/2010/main" val="4147405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28245-3F30-4439-A419-CB15A03026A5}"/>
              </a:ext>
            </a:extLst>
          </p:cNvPr>
          <p:cNvSpPr>
            <a:spLocks noGrp="1"/>
          </p:cNvSpPr>
          <p:nvPr>
            <p:ph type="title"/>
          </p:nvPr>
        </p:nvSpPr>
        <p:spPr/>
        <p:txBody>
          <a:bodyPr/>
          <a:lstStyle/>
          <a:p>
            <a:r>
              <a:rPr lang="en-US" b="1"/>
              <a:t>Brief Break </a:t>
            </a:r>
          </a:p>
        </p:txBody>
      </p:sp>
    </p:spTree>
    <p:extLst>
      <p:ext uri="{BB962C8B-B14F-4D97-AF65-F5344CB8AC3E}">
        <p14:creationId xmlns:p14="http://schemas.microsoft.com/office/powerpoint/2010/main" val="2683983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B774E-83D9-4E83-8E3B-1B220C9A399C}"/>
              </a:ext>
            </a:extLst>
          </p:cNvPr>
          <p:cNvSpPr>
            <a:spLocks noGrp="1"/>
          </p:cNvSpPr>
          <p:nvPr>
            <p:ph type="title"/>
          </p:nvPr>
        </p:nvSpPr>
        <p:spPr/>
        <p:txBody>
          <a:bodyPr>
            <a:normAutofit/>
          </a:bodyPr>
          <a:lstStyle/>
          <a:p>
            <a:r>
              <a:rPr lang="en-US" b="1"/>
              <a:t>Fireside Chat:  The Value Proposition of Broadband Connectivity in Health </a:t>
            </a:r>
          </a:p>
        </p:txBody>
      </p:sp>
    </p:spTree>
    <p:extLst>
      <p:ext uri="{BB962C8B-B14F-4D97-AF65-F5344CB8AC3E}">
        <p14:creationId xmlns:p14="http://schemas.microsoft.com/office/powerpoint/2010/main" val="1965885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3DFE0-2C9F-4C24-8E0E-747726440586}"/>
              </a:ext>
            </a:extLst>
          </p:cNvPr>
          <p:cNvSpPr>
            <a:spLocks noGrp="1"/>
          </p:cNvSpPr>
          <p:nvPr>
            <p:ph type="title"/>
          </p:nvPr>
        </p:nvSpPr>
        <p:spPr/>
        <p:txBody>
          <a:bodyPr/>
          <a:lstStyle/>
          <a:p>
            <a:r>
              <a:rPr lang="en-US" b="1"/>
              <a:t>Program Overview</a:t>
            </a:r>
          </a:p>
        </p:txBody>
      </p:sp>
      <p:graphicFrame>
        <p:nvGraphicFramePr>
          <p:cNvPr id="3" name="Diagram 2">
            <a:extLst>
              <a:ext uri="{FF2B5EF4-FFF2-40B4-BE49-F238E27FC236}">
                <a16:creationId xmlns:a16="http://schemas.microsoft.com/office/drawing/2014/main" id="{4CE659B8-4019-4393-9B41-3F970988FA38}"/>
              </a:ext>
            </a:extLst>
          </p:cNvPr>
          <p:cNvGraphicFramePr/>
          <p:nvPr>
            <p:extLst>
              <p:ext uri="{D42A27DB-BD31-4B8C-83A1-F6EECF244321}">
                <p14:modId xmlns:p14="http://schemas.microsoft.com/office/powerpoint/2010/main" val="253118681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9707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90D653-AE20-40DE-922F-7452920DD207}"/>
              </a:ext>
            </a:extLst>
          </p:cNvPr>
          <p:cNvGraphicFramePr>
            <a:graphicFrameLocks noGrp="1"/>
          </p:cNvGraphicFramePr>
          <p:nvPr>
            <p:ph idx="1"/>
            <p:extLst>
              <p:ext uri="{D42A27DB-BD31-4B8C-83A1-F6EECF244321}">
                <p14:modId xmlns:p14="http://schemas.microsoft.com/office/powerpoint/2010/main" val="754411312"/>
              </p:ext>
            </p:extLst>
          </p:nvPr>
        </p:nvGraphicFramePr>
        <p:xfrm>
          <a:off x="838200" y="107581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03319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1041-1AA9-4AF5-B1ED-B98F39260FF7}"/>
              </a:ext>
            </a:extLst>
          </p:cNvPr>
          <p:cNvSpPr>
            <a:spLocks noGrp="1"/>
          </p:cNvSpPr>
          <p:nvPr>
            <p:ph type="title"/>
          </p:nvPr>
        </p:nvSpPr>
        <p:spPr>
          <a:xfrm>
            <a:off x="831850" y="1709738"/>
            <a:ext cx="10515600" cy="3619908"/>
          </a:xfrm>
        </p:spPr>
        <p:txBody>
          <a:bodyPr>
            <a:normAutofit fontScale="90000"/>
          </a:bodyPr>
          <a:lstStyle/>
          <a:p>
            <a:r>
              <a:rPr lang="en-US" b="1"/>
              <a:t>PANEL 2:  How Connectivity is Enhancing Health and Transforming Health Care; Emerging Technologies and Innovations</a:t>
            </a:r>
          </a:p>
        </p:txBody>
      </p:sp>
    </p:spTree>
    <p:extLst>
      <p:ext uri="{BB962C8B-B14F-4D97-AF65-F5344CB8AC3E}">
        <p14:creationId xmlns:p14="http://schemas.microsoft.com/office/powerpoint/2010/main" val="2657953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5BB207C-9E14-4664-87EF-B4C674C41B72}"/>
              </a:ext>
            </a:extLst>
          </p:cNvPr>
          <p:cNvGraphicFramePr/>
          <p:nvPr>
            <p:extLst>
              <p:ext uri="{D42A27DB-BD31-4B8C-83A1-F6EECF244321}">
                <p14:modId xmlns:p14="http://schemas.microsoft.com/office/powerpoint/2010/main" val="337833276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9470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776C-AEDD-44CF-86F5-2A207A1DC550}"/>
              </a:ext>
            </a:extLst>
          </p:cNvPr>
          <p:cNvSpPr>
            <a:spLocks noGrp="1"/>
          </p:cNvSpPr>
          <p:nvPr>
            <p:ph type="title"/>
          </p:nvPr>
        </p:nvSpPr>
        <p:spPr/>
        <p:txBody>
          <a:bodyPr/>
          <a:lstStyle/>
          <a:p>
            <a:r>
              <a:rPr lang="en-US" b="1"/>
              <a:t>Lunch Break </a:t>
            </a:r>
          </a:p>
        </p:txBody>
      </p:sp>
    </p:spTree>
    <p:extLst>
      <p:ext uri="{BB962C8B-B14F-4D97-AF65-F5344CB8AC3E}">
        <p14:creationId xmlns:p14="http://schemas.microsoft.com/office/powerpoint/2010/main" val="2284282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68C67-57B1-4F8B-8731-A27EA71E199B}"/>
              </a:ext>
            </a:extLst>
          </p:cNvPr>
          <p:cNvSpPr>
            <a:spLocks noGrp="1"/>
          </p:cNvSpPr>
          <p:nvPr>
            <p:ph type="title"/>
          </p:nvPr>
        </p:nvSpPr>
        <p:spPr/>
        <p:txBody>
          <a:bodyPr>
            <a:normAutofit fontScale="90000"/>
          </a:bodyPr>
          <a:lstStyle/>
          <a:p>
            <a:r>
              <a:rPr lang="en-US" b="1"/>
              <a:t>PANEL 3:  Connecting the Dots—Establishing Broadband Connectivity as a Social Determinant of Health Domain </a:t>
            </a:r>
          </a:p>
        </p:txBody>
      </p:sp>
    </p:spTree>
    <p:extLst>
      <p:ext uri="{BB962C8B-B14F-4D97-AF65-F5344CB8AC3E}">
        <p14:creationId xmlns:p14="http://schemas.microsoft.com/office/powerpoint/2010/main" val="3550631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77B900F-3AB2-4036-8ABB-08EED82FAA4D}"/>
              </a:ext>
            </a:extLst>
          </p:cNvPr>
          <p:cNvGraphicFramePr/>
          <p:nvPr>
            <p:extLst>
              <p:ext uri="{D42A27DB-BD31-4B8C-83A1-F6EECF244321}">
                <p14:modId xmlns:p14="http://schemas.microsoft.com/office/powerpoint/2010/main" val="2095883867"/>
              </p:ext>
            </p:extLst>
          </p:nvPr>
        </p:nvGraphicFramePr>
        <p:xfrm>
          <a:off x="1929384" y="719666"/>
          <a:ext cx="823061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49563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1562100" y="1447800"/>
            <a:ext cx="9105900" cy="3276600"/>
          </a:xfrm>
        </p:spPr>
        <p:txBody>
          <a:bodyPr>
            <a:noAutofit/>
          </a:bodyPr>
          <a:lstStyle/>
          <a:p>
            <a:pPr algn="ctr"/>
            <a:r>
              <a:rPr lang="en-US"/>
              <a:t>Broadband Internet Connectivity as a Social Determinant of Health and Its Role in Promoting Health Equity</a:t>
            </a:r>
            <a:br>
              <a:rPr lang="en-US" sz="2700"/>
            </a:br>
            <a:br>
              <a:rPr lang="en-US" sz="2700"/>
            </a:br>
            <a:r>
              <a:rPr lang="en-US" sz="2700"/>
              <a:t>FCC Digital Health Symposium: Advancing Broadband Connectivity as a Social Determinant of Health</a:t>
            </a:r>
            <a:br>
              <a:rPr lang="en-US" sz="2700"/>
            </a:br>
            <a:endParaRPr lang="en-US" sz="2500"/>
          </a:p>
        </p:txBody>
      </p:sp>
      <p:sp>
        <p:nvSpPr>
          <p:cNvPr id="8" name="Subtitle 2"/>
          <p:cNvSpPr>
            <a:spLocks noGrp="1"/>
          </p:cNvSpPr>
          <p:nvPr>
            <p:ph type="subTitle" idx="1"/>
          </p:nvPr>
        </p:nvSpPr>
        <p:spPr>
          <a:xfrm>
            <a:off x="1624819" y="4953000"/>
            <a:ext cx="8980463" cy="914400"/>
          </a:xfrm>
        </p:spPr>
        <p:txBody>
          <a:bodyPr>
            <a:noAutofit/>
          </a:bodyPr>
          <a:lstStyle/>
          <a:p>
            <a:pPr algn="l">
              <a:spcBef>
                <a:spcPts val="0"/>
              </a:spcBef>
            </a:pPr>
            <a:r>
              <a:rPr lang="en-US" sz="2000"/>
              <a:t>Gopal K. Singh, Ph.D., Senior Health Equity Advisor  </a:t>
            </a:r>
          </a:p>
          <a:p>
            <a:pPr algn="l">
              <a:spcBef>
                <a:spcPts val="0"/>
              </a:spcBef>
            </a:pPr>
            <a:r>
              <a:rPr lang="en-US" sz="2000">
                <a:solidFill>
                  <a:srgbClr val="0F4D7B"/>
                </a:solidFill>
              </a:rPr>
              <a:t>Office of Health Equity</a:t>
            </a:r>
          </a:p>
          <a:p>
            <a:pPr algn="l">
              <a:spcBef>
                <a:spcPts val="0"/>
              </a:spcBef>
            </a:pPr>
            <a:r>
              <a:rPr lang="en-US" sz="2000">
                <a:solidFill>
                  <a:srgbClr val="0F4D7B"/>
                </a:solidFill>
              </a:rPr>
              <a:t>Health Resources and Services Administration</a:t>
            </a:r>
            <a:endParaRPr lang="en-US">
              <a:solidFill>
                <a:srgbClr val="0F4D7B"/>
              </a:solidFill>
            </a:endParaRPr>
          </a:p>
        </p:txBody>
      </p:sp>
    </p:spTree>
    <p:extLst>
      <p:ext uri="{BB962C8B-B14F-4D97-AF65-F5344CB8AC3E}">
        <p14:creationId xmlns:p14="http://schemas.microsoft.com/office/powerpoint/2010/main" val="18879284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1"/>
            <a:ext cx="7886700" cy="1066800"/>
          </a:xfrm>
        </p:spPr>
        <p:txBody>
          <a:bodyPr>
            <a:normAutofit/>
          </a:bodyPr>
          <a:lstStyle/>
          <a:p>
            <a:r>
              <a:rPr lang="en-US"/>
              <a:t>Aims of the Study</a:t>
            </a:r>
            <a:endParaRPr lang="en-US">
              <a:solidFill>
                <a:srgbClr val="800000"/>
              </a:solidFill>
            </a:endParaRPr>
          </a:p>
        </p:txBody>
      </p:sp>
      <p:sp>
        <p:nvSpPr>
          <p:cNvPr id="6" name="Content Placeholder 5"/>
          <p:cNvSpPr>
            <a:spLocks noGrp="1"/>
          </p:cNvSpPr>
          <p:nvPr>
            <p:ph idx="1"/>
          </p:nvPr>
        </p:nvSpPr>
        <p:spPr>
          <a:xfrm>
            <a:off x="2152651" y="1371601"/>
            <a:ext cx="7886699" cy="4269544"/>
          </a:xfrm>
        </p:spPr>
        <p:txBody>
          <a:bodyPr>
            <a:noAutofit/>
          </a:bodyPr>
          <a:lstStyle/>
          <a:p>
            <a:r>
              <a:rPr lang="en-US" altLang="en-US" sz="2500" b="0"/>
              <a:t>To discuss consideration of broadband connectivity and access as an important social determinant of health</a:t>
            </a:r>
          </a:p>
          <a:p>
            <a:r>
              <a:rPr lang="en-US" altLang="en-US" sz="2500" b="0"/>
              <a:t>To examine inequalities in broadband internet access according to racial/ethnic, socioeconomic, and demographic characteristics</a:t>
            </a:r>
          </a:p>
          <a:p>
            <a:r>
              <a:rPr lang="en-US" altLang="en-US" sz="2500" b="0"/>
              <a:t>To examine inequalities in population health indicators and individual health outcomes according to broadband internet access both at the individual and community-level</a:t>
            </a:r>
          </a:p>
          <a:p>
            <a:r>
              <a:rPr lang="en-US" altLang="en-US" sz="2500" b="0"/>
              <a:t>To describe health equity and health promotion efforts through advancement of digital equity</a:t>
            </a: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67</a:t>
            </a:fld>
            <a:endParaRPr lang="en-US">
              <a:solidFill>
                <a:prstClr val="white"/>
              </a:solidFill>
              <a:latin typeface="Calibri" panose="020F0502020204030204"/>
            </a:endParaRPr>
          </a:p>
        </p:txBody>
      </p:sp>
    </p:spTree>
    <p:extLst>
      <p:ext uri="{BB962C8B-B14F-4D97-AF65-F5344CB8AC3E}">
        <p14:creationId xmlns:p14="http://schemas.microsoft.com/office/powerpoint/2010/main" val="2338614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7886700" cy="1069848"/>
          </a:xfrm>
        </p:spPr>
        <p:txBody>
          <a:bodyPr>
            <a:normAutofit/>
          </a:bodyPr>
          <a:lstStyle/>
          <a:p>
            <a:r>
              <a:rPr lang="en-US"/>
              <a:t>Data, Variables, and Methods</a:t>
            </a:r>
            <a:endParaRPr lang="en-US">
              <a:solidFill>
                <a:srgbClr val="800000"/>
              </a:solidFill>
            </a:endParaRPr>
          </a:p>
        </p:txBody>
      </p:sp>
      <p:sp>
        <p:nvSpPr>
          <p:cNvPr id="6" name="Content Placeholder 5"/>
          <p:cNvSpPr>
            <a:spLocks noGrp="1"/>
          </p:cNvSpPr>
          <p:nvPr>
            <p:ph idx="1"/>
          </p:nvPr>
        </p:nvSpPr>
        <p:spPr>
          <a:xfrm>
            <a:off x="2362200" y="1295400"/>
            <a:ext cx="7696200" cy="4419600"/>
          </a:xfrm>
        </p:spPr>
        <p:txBody>
          <a:bodyPr>
            <a:normAutofit/>
          </a:bodyPr>
          <a:lstStyle/>
          <a:p>
            <a:r>
              <a:rPr lang="en-US" altLang="en-US" sz="2400" b="0"/>
              <a:t>American Community Survey (ACS), 2013-2017</a:t>
            </a:r>
          </a:p>
          <a:p>
            <a:r>
              <a:rPr lang="en-US" altLang="en-US" sz="2400" b="0"/>
              <a:t>U.S. National Vital Statistics System, 2013-2020</a:t>
            </a:r>
          </a:p>
          <a:p>
            <a:r>
              <a:rPr lang="en-US" altLang="en-US" sz="2400" b="0"/>
              <a:t>County Health Rankings and Roadmaps, 2019</a:t>
            </a:r>
          </a:p>
          <a:p>
            <a:r>
              <a:rPr lang="en-US" altLang="en-US" sz="2400" b="0"/>
              <a:t>Population health outcomes: life expectancy, age-adjusted mortality rates per 100,000 population for leading causes of death, hospitalization rate, disability rates, self-assessed health status, mental distress, health insurance, smoking rate, obesity rate, and physical inactivity rate</a:t>
            </a:r>
          </a:p>
          <a:p>
            <a:r>
              <a:rPr lang="en-US" altLang="en-US" sz="2400" b="0"/>
              <a:t>Prevalence (%), Rates, Rate Ratios, Relative Risks, and Regression Modeling</a:t>
            </a:r>
            <a:endParaRPr lang="en-US" b="0"/>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68</a:t>
            </a:fld>
            <a:endParaRPr lang="en-US">
              <a:solidFill>
                <a:prstClr val="white"/>
              </a:solidFill>
              <a:latin typeface="Calibri" panose="020F0502020204030204"/>
            </a:endParaRPr>
          </a:p>
        </p:txBody>
      </p:sp>
    </p:spTree>
    <p:extLst>
      <p:ext uri="{BB962C8B-B14F-4D97-AF65-F5344CB8AC3E}">
        <p14:creationId xmlns:p14="http://schemas.microsoft.com/office/powerpoint/2010/main" val="3472136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7886700" cy="1069848"/>
          </a:xfrm>
        </p:spPr>
        <p:txBody>
          <a:bodyPr>
            <a:normAutofit/>
          </a:bodyPr>
          <a:lstStyle/>
          <a:p>
            <a:r>
              <a:rPr lang="en-US" sz="2500"/>
              <a:t>Percentage of Households with Internet Access, United States, 2013-2017 (32,989 Zip Codes)</a:t>
            </a:r>
            <a:endParaRPr lang="en-US" sz="2500">
              <a:solidFill>
                <a:srgbClr val="800000"/>
              </a:solidFill>
            </a:endParaRP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69</a:t>
            </a:fld>
            <a:endParaRPr lang="en-US">
              <a:solidFill>
                <a:prstClr val="white"/>
              </a:solidFill>
              <a:latin typeface="Calibri" panose="020F0502020204030204"/>
            </a:endParaRPr>
          </a:p>
        </p:txBody>
      </p:sp>
      <p:pic>
        <p:nvPicPr>
          <p:cNvPr id="6" name="Picture 5" descr="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1354" y="1350636"/>
            <a:ext cx="5856447" cy="4059564"/>
          </a:xfrm>
          <a:prstGeom prst="rect">
            <a:avLst/>
          </a:prstGeom>
          <a:noFill/>
          <a:ln>
            <a:noFill/>
          </a:ln>
        </p:spPr>
      </p:pic>
      <p:sp>
        <p:nvSpPr>
          <p:cNvPr id="9" name="TextBox 6"/>
          <p:cNvSpPr txBox="1">
            <a:spLocks noChangeArrowheads="1"/>
          </p:cNvSpPr>
          <p:nvPr/>
        </p:nvSpPr>
        <p:spPr bwMode="auto">
          <a:xfrm>
            <a:off x="2743200" y="5685507"/>
            <a:ext cx="6096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300" b="1" i="1">
                <a:solidFill>
                  <a:prstClr val="black"/>
                </a:solidFill>
                <a:latin typeface="Arial Narrow" panose="020B0606020202030204" pitchFamily="34" charset="0"/>
              </a:rPr>
              <a:t>Source:</a:t>
            </a:r>
            <a:r>
              <a:rPr lang="en-US" altLang="en-US" sz="1300" i="1">
                <a:solidFill>
                  <a:prstClr val="black"/>
                </a:solidFill>
                <a:latin typeface="Arial Narrow" panose="020B0606020202030204" pitchFamily="34" charset="0"/>
              </a:rPr>
              <a:t> Singh GK, Girmay M, Allender M, Ramey CT. Digital Divide: Marked Disparities in Computer and Broadband Internet Use and Associated Health Inequalities in the United States. International Journal of Translational Medical Research and Public Health. 2020;4(1):64-79. </a:t>
            </a:r>
            <a:r>
              <a:rPr lang="en-US" altLang="en-US" sz="1200" i="1">
                <a:solidFill>
                  <a:prstClr val="black"/>
                </a:solidFill>
                <a:latin typeface="Arial Narrow" panose="020B0606020202030204" pitchFamily="34" charset="0"/>
              </a:rPr>
              <a:t>Data derived from the 2013-2017 American Community Survey.</a:t>
            </a:r>
          </a:p>
          <a:p>
            <a:pPr>
              <a:spcBef>
                <a:spcPct val="0"/>
              </a:spcBef>
              <a:buNone/>
            </a:pPr>
            <a:endParaRPr lang="en-US" altLang="en-US" sz="1300" i="1">
              <a:solidFill>
                <a:prstClr val="black"/>
              </a:solidFill>
              <a:latin typeface="Arial Narrow" panose="020B0606020202030204" pitchFamily="34" charset="0"/>
            </a:endParaRPr>
          </a:p>
        </p:txBody>
      </p:sp>
    </p:spTree>
    <p:extLst>
      <p:ext uri="{BB962C8B-B14F-4D97-AF65-F5344CB8AC3E}">
        <p14:creationId xmlns:p14="http://schemas.microsoft.com/office/powerpoint/2010/main" val="1820174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AE3F-DEA2-4F42-A637-5F5E4AD50060}"/>
              </a:ext>
            </a:extLst>
          </p:cNvPr>
          <p:cNvSpPr>
            <a:spLocks noGrp="1"/>
          </p:cNvSpPr>
          <p:nvPr>
            <p:ph type="title"/>
          </p:nvPr>
        </p:nvSpPr>
        <p:spPr/>
        <p:txBody>
          <a:bodyPr/>
          <a:lstStyle/>
          <a:p>
            <a:r>
              <a:rPr lang="en-US" b="1"/>
              <a:t>Connect2Health</a:t>
            </a:r>
            <a:r>
              <a:rPr lang="en-US" b="1" baseline="30000"/>
              <a:t>FCC</a:t>
            </a:r>
            <a:r>
              <a:rPr lang="en-US" b="1"/>
              <a:t> Task Force</a:t>
            </a:r>
          </a:p>
        </p:txBody>
      </p:sp>
      <p:sp>
        <p:nvSpPr>
          <p:cNvPr id="3" name="Text Placeholder 2">
            <a:extLst>
              <a:ext uri="{FF2B5EF4-FFF2-40B4-BE49-F238E27FC236}">
                <a16:creationId xmlns:a16="http://schemas.microsoft.com/office/drawing/2014/main" id="{EE28C8E6-2909-4194-B4DA-BD5328F6DE7D}"/>
              </a:ext>
            </a:extLst>
          </p:cNvPr>
          <p:cNvSpPr>
            <a:spLocks noGrp="1"/>
          </p:cNvSpPr>
          <p:nvPr>
            <p:ph type="body" idx="1"/>
          </p:nvPr>
        </p:nvSpPr>
        <p:spPr>
          <a:xfrm>
            <a:off x="839788" y="1441677"/>
            <a:ext cx="5157787" cy="823912"/>
          </a:xfrm>
        </p:spPr>
        <p:txBody>
          <a:bodyPr/>
          <a:lstStyle/>
          <a:p>
            <a:r>
              <a:rPr lang="en-US"/>
              <a:t>Mission</a:t>
            </a:r>
          </a:p>
        </p:txBody>
      </p:sp>
      <p:sp>
        <p:nvSpPr>
          <p:cNvPr id="4" name="Content Placeholder 3">
            <a:extLst>
              <a:ext uri="{FF2B5EF4-FFF2-40B4-BE49-F238E27FC236}">
                <a16:creationId xmlns:a16="http://schemas.microsoft.com/office/drawing/2014/main" id="{61BEBD02-26C5-405F-8048-275A0946CDBD}"/>
              </a:ext>
            </a:extLst>
          </p:cNvPr>
          <p:cNvSpPr>
            <a:spLocks noGrp="1"/>
          </p:cNvSpPr>
          <p:nvPr>
            <p:ph sz="half" idx="2"/>
          </p:nvPr>
        </p:nvSpPr>
        <p:spPr/>
        <p:txBody>
          <a:bodyPr>
            <a:normAutofit fontScale="77500" lnSpcReduction="20000"/>
          </a:bodyPr>
          <a:lstStyle/>
          <a:p>
            <a:pPr marL="0" indent="0">
              <a:buNone/>
            </a:pPr>
            <a:r>
              <a:rPr lang="en-US"/>
              <a:t>By identifying regulatory barriers, as well as incentives, and building stronger partnerships with public and private stakeholders in the areas of telehealth, mobile applications, and telemedicine, we seek to accelerate the adoption of advanced health care technologies — leveraging broadband and other next-gen communications services, highlighting promising health IT and telemedicine initiatives across the country and abroad, and expediting a vital shift to more ubiquitous, broadband-enabled health care solutions along the entire health and wellness continuum.​</a:t>
            </a:r>
          </a:p>
          <a:p>
            <a:endParaRPr lang="en-US"/>
          </a:p>
        </p:txBody>
      </p:sp>
      <p:sp>
        <p:nvSpPr>
          <p:cNvPr id="5" name="Text Placeholder 4">
            <a:extLst>
              <a:ext uri="{FF2B5EF4-FFF2-40B4-BE49-F238E27FC236}">
                <a16:creationId xmlns:a16="http://schemas.microsoft.com/office/drawing/2014/main" id="{2127CB8C-318C-4782-B273-5B20CEAF67E3}"/>
              </a:ext>
            </a:extLst>
          </p:cNvPr>
          <p:cNvSpPr>
            <a:spLocks noGrp="1"/>
          </p:cNvSpPr>
          <p:nvPr>
            <p:ph type="body" sz="quarter" idx="3"/>
          </p:nvPr>
        </p:nvSpPr>
        <p:spPr>
          <a:xfrm>
            <a:off x="6172200" y="1441677"/>
            <a:ext cx="5183188" cy="823912"/>
          </a:xfrm>
        </p:spPr>
        <p:txBody>
          <a:bodyPr/>
          <a:lstStyle/>
          <a:p>
            <a:r>
              <a:rPr lang="en-US"/>
              <a:t>Vision</a:t>
            </a:r>
          </a:p>
        </p:txBody>
      </p:sp>
      <p:sp>
        <p:nvSpPr>
          <p:cNvPr id="6" name="Content Placeholder 5">
            <a:extLst>
              <a:ext uri="{FF2B5EF4-FFF2-40B4-BE49-F238E27FC236}">
                <a16:creationId xmlns:a16="http://schemas.microsoft.com/office/drawing/2014/main" id="{F526C7BF-6C95-46F3-AC6D-A424DCC9857E}"/>
              </a:ext>
            </a:extLst>
          </p:cNvPr>
          <p:cNvSpPr>
            <a:spLocks noGrp="1"/>
          </p:cNvSpPr>
          <p:nvPr>
            <p:ph sz="quarter" idx="4"/>
          </p:nvPr>
        </p:nvSpPr>
        <p:spPr/>
        <p:txBody>
          <a:bodyPr>
            <a:normAutofit fontScale="77500" lnSpcReduction="20000"/>
          </a:bodyPr>
          <a:lstStyle/>
          <a:p>
            <a:pPr marL="0" indent="0">
              <a:buNone/>
            </a:pPr>
            <a:r>
              <a:rPr lang="en-US"/>
              <a:t>Everyone connected ... to the people, services and information they need to get well and stay healthy.</a:t>
            </a:r>
          </a:p>
        </p:txBody>
      </p:sp>
    </p:spTree>
    <p:extLst>
      <p:ext uri="{BB962C8B-B14F-4D97-AF65-F5344CB8AC3E}">
        <p14:creationId xmlns:p14="http://schemas.microsoft.com/office/powerpoint/2010/main" val="339722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0700" y="0"/>
            <a:ext cx="8801100" cy="1069848"/>
          </a:xfrm>
        </p:spPr>
        <p:txBody>
          <a:bodyPr>
            <a:normAutofit fontScale="90000"/>
          </a:bodyPr>
          <a:lstStyle/>
          <a:p>
            <a:r>
              <a:rPr lang="en-US" altLang="en-US" sz="2800"/>
              <a:t>Broadband Internet Access (%) by Race/Ethnicity and </a:t>
            </a:r>
            <a:br>
              <a:rPr lang="en-US" altLang="en-US" sz="2800"/>
            </a:br>
            <a:r>
              <a:rPr lang="en-US" altLang="en-US" sz="2800"/>
              <a:t>Socioeconomic Status, U.S. Adults Aged 18 Years and Older, 2017</a:t>
            </a:r>
          </a:p>
        </p:txBody>
      </p:sp>
      <p:sp>
        <p:nvSpPr>
          <p:cNvPr id="8" name="TextBox 6"/>
          <p:cNvSpPr txBox="1">
            <a:spLocks noChangeArrowheads="1"/>
          </p:cNvSpPr>
          <p:nvPr/>
        </p:nvSpPr>
        <p:spPr bwMode="auto">
          <a:xfrm>
            <a:off x="2743200" y="5804526"/>
            <a:ext cx="611505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300" b="1" i="1">
                <a:solidFill>
                  <a:prstClr val="black"/>
                </a:solidFill>
                <a:latin typeface="Arial Narrow" panose="020B0606020202030204" pitchFamily="34" charset="0"/>
              </a:rPr>
              <a:t>Source:</a:t>
            </a:r>
            <a:r>
              <a:rPr lang="en-US" altLang="en-US" sz="1300" i="1">
                <a:solidFill>
                  <a:prstClr val="black"/>
                </a:solidFill>
                <a:latin typeface="Arial Narrow" panose="020B0606020202030204" pitchFamily="34" charset="0"/>
              </a:rPr>
              <a:t> Singh GK, Girmay M, Allender M, Ramey CT. Digital Divide: Marked Disparities in Computer and Broadband Internet Use and Associated Health Inequalities in the United States. International Journal of Translational Medical Research and Public Health. 2020;4(1):64-79.</a:t>
            </a: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70</a:t>
            </a:fld>
            <a:endParaRPr lang="en-US">
              <a:solidFill>
                <a:prstClr val="white"/>
              </a:solidFill>
              <a:latin typeface="Calibri" panose="020F0502020204030204"/>
            </a:endParaRPr>
          </a:p>
        </p:txBody>
      </p:sp>
      <p:graphicFrame>
        <p:nvGraphicFramePr>
          <p:cNvPr id="9" name="Chart 8"/>
          <p:cNvGraphicFramePr>
            <a:graphicFrameLocks/>
          </p:cNvGraphicFramePr>
          <p:nvPr/>
        </p:nvGraphicFramePr>
        <p:xfrm>
          <a:off x="2590800" y="1026355"/>
          <a:ext cx="7334250" cy="47781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75194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8572500" cy="1069848"/>
          </a:xfrm>
        </p:spPr>
        <p:txBody>
          <a:bodyPr>
            <a:normAutofit fontScale="90000"/>
          </a:bodyPr>
          <a:lstStyle/>
          <a:p>
            <a:r>
              <a:rPr lang="en-US" altLang="en-US" sz="2800"/>
              <a:t>Internet Use Among U.S. Adults Aged ≥18 Years by Levels of Urbanization (2013 Rural-Urban Continuum Code), 2013-2017</a:t>
            </a:r>
          </a:p>
        </p:txBody>
      </p:sp>
      <p:sp>
        <p:nvSpPr>
          <p:cNvPr id="8" name="TextBox 6"/>
          <p:cNvSpPr txBox="1">
            <a:spLocks noChangeArrowheads="1"/>
          </p:cNvSpPr>
          <p:nvPr/>
        </p:nvSpPr>
        <p:spPr bwMode="auto">
          <a:xfrm>
            <a:off x="2743200" y="5804526"/>
            <a:ext cx="611505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300" b="1" i="1">
                <a:solidFill>
                  <a:prstClr val="black"/>
                </a:solidFill>
                <a:latin typeface="Arial Narrow" panose="020B0606020202030204" pitchFamily="34" charset="0"/>
              </a:rPr>
              <a:t>Source:</a:t>
            </a:r>
            <a:r>
              <a:rPr lang="en-US" altLang="en-US" sz="1300" i="1">
                <a:solidFill>
                  <a:prstClr val="black"/>
                </a:solidFill>
                <a:latin typeface="Arial Narrow" panose="020B0606020202030204" pitchFamily="34" charset="0"/>
              </a:rPr>
              <a:t> Singh GK, Girmay M, Allender M, Ramey CT. Digital Divide: Marked Disparities in Computer and Broadband Internet Use and Associated Health Inequalities in the United States. International Journal of Translational Medical Research and Public Health. 2020;4(1):64-79.</a:t>
            </a: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71</a:t>
            </a:fld>
            <a:endParaRPr lang="en-US">
              <a:solidFill>
                <a:prstClr val="white"/>
              </a:solidFill>
              <a:latin typeface="Calibri" panose="020F0502020204030204"/>
            </a:endParaRPr>
          </a:p>
        </p:txBody>
      </p:sp>
      <p:graphicFrame>
        <p:nvGraphicFramePr>
          <p:cNvPr id="20" name="Chart 19"/>
          <p:cNvGraphicFramePr>
            <a:graphicFrameLocks/>
          </p:cNvGraphicFramePr>
          <p:nvPr/>
        </p:nvGraphicFramePr>
        <p:xfrm>
          <a:off x="1905000" y="1096600"/>
          <a:ext cx="8229600" cy="385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Table 22"/>
          <p:cNvGraphicFramePr>
            <a:graphicFrameLocks noGrp="1"/>
          </p:cNvGraphicFramePr>
          <p:nvPr/>
        </p:nvGraphicFramePr>
        <p:xfrm>
          <a:off x="2990850" y="4825604"/>
          <a:ext cx="6248400" cy="957270"/>
        </p:xfrm>
        <a:graphic>
          <a:graphicData uri="http://schemas.openxmlformats.org/drawingml/2006/table">
            <a:tbl>
              <a:tblPr/>
              <a:tblGrid>
                <a:gridCol w="3990412">
                  <a:extLst>
                    <a:ext uri="{9D8B030D-6E8A-4147-A177-3AD203B41FA5}">
                      <a16:colId xmlns:a16="http://schemas.microsoft.com/office/drawing/2014/main" val="522292366"/>
                    </a:ext>
                  </a:extLst>
                </a:gridCol>
                <a:gridCol w="798082">
                  <a:extLst>
                    <a:ext uri="{9D8B030D-6E8A-4147-A177-3AD203B41FA5}">
                      <a16:colId xmlns:a16="http://schemas.microsoft.com/office/drawing/2014/main" val="2947801628"/>
                    </a:ext>
                  </a:extLst>
                </a:gridCol>
                <a:gridCol w="798082">
                  <a:extLst>
                    <a:ext uri="{9D8B030D-6E8A-4147-A177-3AD203B41FA5}">
                      <a16:colId xmlns:a16="http://schemas.microsoft.com/office/drawing/2014/main" val="2145460331"/>
                    </a:ext>
                  </a:extLst>
                </a:gridCol>
                <a:gridCol w="661824">
                  <a:extLst>
                    <a:ext uri="{9D8B030D-6E8A-4147-A177-3AD203B41FA5}">
                      <a16:colId xmlns:a16="http://schemas.microsoft.com/office/drawing/2014/main" val="1918370617"/>
                    </a:ext>
                  </a:extLst>
                </a:gridCol>
              </a:tblGrid>
              <a:tr h="191454">
                <a:tc gridSpan="4">
                  <a:txBody>
                    <a:bodyPr/>
                    <a:lstStyle/>
                    <a:p>
                      <a:pPr algn="l" fontAlgn="b"/>
                      <a:r>
                        <a:rPr lang="en-US" sz="1100" b="1" i="0" u="none" strike="noStrike">
                          <a:effectLst/>
                          <a:latin typeface="Arial Narrow" panose="020B0506020102020204" pitchFamily="34" charset="0"/>
                        </a:rPr>
                        <a:t>Metropolitan (urban</a:t>
                      </a:r>
                      <a:r>
                        <a:rPr lang="en-US" sz="1100" b="0" i="0" u="none" strike="noStrike">
                          <a:effectLst/>
                          <a:latin typeface="Arial Narrow" panose="020B0506020102020204" pitchFamily="34" charset="0"/>
                        </a:rPr>
                        <a:t>) counties include: (1) large metro = counties in metropolitan areas of </a:t>
                      </a:r>
                      <a:r>
                        <a:rPr lang="en-US" sz="1100" b="0" i="0" u="none" strike="noStrike">
                          <a:effectLst/>
                          <a:latin typeface="Calibri" panose="020F0502020204030204" pitchFamily="34" charset="0"/>
                        </a:rPr>
                        <a:t>≥</a:t>
                      </a:r>
                      <a:r>
                        <a:rPr lang="en-US" sz="1100" b="0" i="0" u="none" strike="noStrike">
                          <a:effectLst/>
                          <a:latin typeface="Arial Narrow" panose="020B0506020102020204" pitchFamily="34" charset="0"/>
                        </a:rPr>
                        <a:t>1 million population, </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9611106"/>
                  </a:ext>
                </a:extLst>
              </a:tr>
              <a:tr h="191454">
                <a:tc gridSpan="2">
                  <a:txBody>
                    <a:bodyPr/>
                    <a:lstStyle/>
                    <a:p>
                      <a:pPr algn="l" fontAlgn="b"/>
                      <a:r>
                        <a:rPr lang="en-US" sz="1100" b="0" i="0" u="none" strike="noStrike">
                          <a:effectLst/>
                          <a:latin typeface="Arial Narrow" panose="020B0506020102020204" pitchFamily="34" charset="0"/>
                        </a:rPr>
                        <a:t>(2) medium metro = counties in metropolitan areas of 250,000-999,999 population, </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28121381"/>
                  </a:ext>
                </a:extLst>
              </a:tr>
              <a:tr h="191454">
                <a:tc>
                  <a:txBody>
                    <a:bodyPr/>
                    <a:lstStyle/>
                    <a:p>
                      <a:pPr algn="l" fontAlgn="b"/>
                      <a:r>
                        <a:rPr lang="en-US" sz="1100" b="0" i="0" u="none" strike="noStrike">
                          <a:effectLst/>
                          <a:latin typeface="Arial Narrow" panose="020B0506020102020204" pitchFamily="34" charset="0"/>
                        </a:rPr>
                        <a:t>(3) small metro = counties in metropolitan areas of &lt;250,000 population</a:t>
                      </a:r>
                    </a:p>
                  </a:txBody>
                  <a:tcPr marL="9525" marR="9525" marT="9525" marB="0" anchor="b">
                    <a:lnL>
                      <a:noFill/>
                    </a:lnL>
                    <a:lnR>
                      <a:noFill/>
                    </a:lnR>
                    <a:lnT>
                      <a:noFill/>
                    </a:lnT>
                    <a:lnB>
                      <a:noFill/>
                    </a:lnB>
                  </a:tcPr>
                </a:tc>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99772106"/>
                  </a:ext>
                </a:extLst>
              </a:tr>
              <a:tr h="191454">
                <a:tc gridSpan="3">
                  <a:txBody>
                    <a:bodyPr/>
                    <a:lstStyle/>
                    <a:p>
                      <a:pPr algn="l" fontAlgn="b"/>
                      <a:r>
                        <a:rPr lang="en-US" sz="1100" b="1" i="0" u="none" strike="noStrike">
                          <a:effectLst/>
                          <a:latin typeface="Arial Narrow" panose="020B0506020102020204" pitchFamily="34" charset="0"/>
                        </a:rPr>
                        <a:t>Nonmetropolitan (rural)</a:t>
                      </a:r>
                      <a:r>
                        <a:rPr lang="en-US" sz="1100" b="0" i="0" u="none" strike="noStrike">
                          <a:effectLst/>
                          <a:latin typeface="Arial Narrow" panose="020B0506020102020204" pitchFamily="34" charset="0"/>
                        </a:rPr>
                        <a:t> counties include: (4) urban nonmetropolitan counties or small urban towns = </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654935684"/>
                  </a:ext>
                </a:extLst>
              </a:tr>
              <a:tr h="191454">
                <a:tc gridSpan="4">
                  <a:txBody>
                    <a:bodyPr/>
                    <a:lstStyle/>
                    <a:p>
                      <a:pPr algn="l" fontAlgn="b"/>
                      <a:r>
                        <a:rPr lang="en-US" sz="1100" b="0" i="0" u="none" strike="noStrike">
                          <a:effectLst/>
                          <a:latin typeface="Arial Narrow" panose="020B0506020102020204" pitchFamily="34" charset="0"/>
                        </a:rPr>
                        <a:t>population 2,500 to 49,999, (5) nonmetropolitan rural counties or small rural towns with a population of &lt;2,500.</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8720099"/>
                  </a:ext>
                </a:extLst>
              </a:tr>
            </a:tbl>
          </a:graphicData>
        </a:graphic>
      </p:graphicFrame>
    </p:spTree>
    <p:extLst>
      <p:ext uri="{BB962C8B-B14F-4D97-AF65-F5344CB8AC3E}">
        <p14:creationId xmlns:p14="http://schemas.microsoft.com/office/powerpoint/2010/main" val="3167193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8839200" cy="1069848"/>
          </a:xfrm>
        </p:spPr>
        <p:txBody>
          <a:bodyPr>
            <a:noAutofit/>
          </a:bodyPr>
          <a:lstStyle/>
          <a:p>
            <a:r>
              <a:rPr lang="en-US" altLang="en-US" sz="2500"/>
              <a:t>Relationship Between Internet Use and Population Health Indicators, United States, 2013-2017 (N = 3,143 Counties)</a:t>
            </a:r>
          </a:p>
        </p:txBody>
      </p:sp>
      <p:sp>
        <p:nvSpPr>
          <p:cNvPr id="8" name="TextBox 6"/>
          <p:cNvSpPr txBox="1">
            <a:spLocks noChangeArrowheads="1"/>
          </p:cNvSpPr>
          <p:nvPr/>
        </p:nvSpPr>
        <p:spPr bwMode="auto">
          <a:xfrm>
            <a:off x="2590800" y="5620674"/>
            <a:ext cx="63328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1" i="1">
                <a:solidFill>
                  <a:prstClr val="black"/>
                </a:solidFill>
                <a:latin typeface="Arial Narrow" panose="020B0606020202030204" pitchFamily="34" charset="0"/>
              </a:rPr>
              <a:t>Source: </a:t>
            </a:r>
            <a:r>
              <a:rPr lang="en-US" altLang="en-US" sz="1400" i="1">
                <a:solidFill>
                  <a:prstClr val="black"/>
                </a:solidFill>
                <a:latin typeface="Arial Narrow" panose="020B0606020202030204" pitchFamily="34" charset="0"/>
              </a:rPr>
              <a:t>Singh GK, Girmay M, Allender M, Ramey CT. Digital Divide: Marked Disparities in Computer and Broadband Internet Use and Associated Health Inequalities in the United States. International Journal of Translational Medical Research and Public Health. 2020;4(1):64-79.</a:t>
            </a: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72</a:t>
            </a:fld>
            <a:endParaRPr lang="en-US">
              <a:solidFill>
                <a:prstClr val="white"/>
              </a:solidFill>
              <a:latin typeface="Calibri" panose="020F0502020204030204"/>
            </a:endParaRPr>
          </a:p>
        </p:txBody>
      </p:sp>
      <p:graphicFrame>
        <p:nvGraphicFramePr>
          <p:cNvPr id="7" name="Object 6"/>
          <p:cNvGraphicFramePr>
            <a:graphicFrameLocks noChangeAspect="1"/>
          </p:cNvGraphicFramePr>
          <p:nvPr/>
        </p:nvGraphicFramePr>
        <p:xfrm>
          <a:off x="1789177" y="1204784"/>
          <a:ext cx="8670287" cy="4280955"/>
        </p:xfrm>
        <a:graphic>
          <a:graphicData uri="http://schemas.openxmlformats.org/presentationml/2006/ole">
            <mc:AlternateContent xmlns:mc="http://schemas.openxmlformats.org/markup-compatibility/2006">
              <mc:Choice xmlns:v="urn:schemas-microsoft-com:vml" Requires="v">
                <p:oleObj name="Worksheet" r:id="rId2" imgW="10820360" imgH="5343590" progId="Excel.Sheet.12">
                  <p:embed/>
                </p:oleObj>
              </mc:Choice>
              <mc:Fallback>
                <p:oleObj name="Worksheet" r:id="rId2" imgW="10820360" imgH="5343590" progId="Excel.Sheet.12">
                  <p:embed/>
                  <p:pic>
                    <p:nvPicPr>
                      <p:cNvPr id="7" name="Object 6"/>
                      <p:cNvPicPr/>
                      <p:nvPr/>
                    </p:nvPicPr>
                    <p:blipFill>
                      <a:blip r:embed="rId3"/>
                      <a:stretch>
                        <a:fillRect/>
                      </a:stretch>
                    </p:blipFill>
                    <p:spPr>
                      <a:xfrm>
                        <a:off x="1789177" y="1204784"/>
                        <a:ext cx="8670287" cy="4280955"/>
                      </a:xfrm>
                      <a:prstGeom prst="rect">
                        <a:avLst/>
                      </a:prstGeom>
                    </p:spPr>
                  </p:pic>
                </p:oleObj>
              </mc:Fallback>
            </mc:AlternateContent>
          </a:graphicData>
        </a:graphic>
      </p:graphicFrame>
    </p:spTree>
    <p:extLst>
      <p:ext uri="{BB962C8B-B14F-4D97-AF65-F5344CB8AC3E}">
        <p14:creationId xmlns:p14="http://schemas.microsoft.com/office/powerpoint/2010/main" val="569064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8610600" cy="1069848"/>
          </a:xfrm>
        </p:spPr>
        <p:txBody>
          <a:bodyPr>
            <a:normAutofit fontScale="90000"/>
          </a:bodyPr>
          <a:lstStyle/>
          <a:p>
            <a:r>
              <a:rPr lang="en-US" altLang="en-US" sz="2800"/>
              <a:t>County-Level Correlations Between Internet Use and Population Health and Sociodemographic Indicators, United States, 2013-2017 (N = 3,143 Counties) </a:t>
            </a: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73</a:t>
            </a:fld>
            <a:endParaRPr lang="en-US">
              <a:solidFill>
                <a:prstClr val="white"/>
              </a:solidFill>
              <a:latin typeface="Calibri" panose="020F0502020204030204"/>
            </a:endParaRPr>
          </a:p>
        </p:txBody>
      </p:sp>
      <p:sp>
        <p:nvSpPr>
          <p:cNvPr id="7" name="TextBox 6"/>
          <p:cNvSpPr txBox="1">
            <a:spLocks noChangeArrowheads="1"/>
          </p:cNvSpPr>
          <p:nvPr/>
        </p:nvSpPr>
        <p:spPr bwMode="auto">
          <a:xfrm>
            <a:off x="2590800" y="5620674"/>
            <a:ext cx="63328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1" i="1">
                <a:solidFill>
                  <a:prstClr val="black"/>
                </a:solidFill>
                <a:latin typeface="Arial Narrow" panose="020B0606020202030204" pitchFamily="34" charset="0"/>
              </a:rPr>
              <a:t>Source: </a:t>
            </a:r>
            <a:r>
              <a:rPr lang="en-US" altLang="en-US" sz="1400" i="1">
                <a:solidFill>
                  <a:prstClr val="black"/>
                </a:solidFill>
                <a:latin typeface="Arial Narrow" panose="020B0606020202030204" pitchFamily="34" charset="0"/>
              </a:rPr>
              <a:t>Singh GK, Girmay M, Allender M, Ramey CT. Digital Divide: Marked Disparities in Computer and Broadband Internet Use and Associated Health Inequalities in the United States. International Journal of Translational Medical Research and Public Health. 2020;4(1):64-79.</a:t>
            </a:r>
          </a:p>
        </p:txBody>
      </p:sp>
      <p:graphicFrame>
        <p:nvGraphicFramePr>
          <p:cNvPr id="10" name="Table 9"/>
          <p:cNvGraphicFramePr>
            <a:graphicFrameLocks noGrp="1"/>
          </p:cNvGraphicFramePr>
          <p:nvPr/>
        </p:nvGraphicFramePr>
        <p:xfrm>
          <a:off x="2491620" y="1184458"/>
          <a:ext cx="7566780" cy="4073343"/>
        </p:xfrm>
        <a:graphic>
          <a:graphicData uri="http://schemas.openxmlformats.org/drawingml/2006/table">
            <a:tbl>
              <a:tblPr>
                <a:tableStyleId>{5C22544A-7EE6-4342-B048-85BDC9FD1C3A}</a:tableStyleId>
              </a:tblPr>
              <a:tblGrid>
                <a:gridCol w="2575359">
                  <a:extLst>
                    <a:ext uri="{9D8B030D-6E8A-4147-A177-3AD203B41FA5}">
                      <a16:colId xmlns:a16="http://schemas.microsoft.com/office/drawing/2014/main" val="3892386402"/>
                    </a:ext>
                  </a:extLst>
                </a:gridCol>
                <a:gridCol w="932204">
                  <a:extLst>
                    <a:ext uri="{9D8B030D-6E8A-4147-A177-3AD203B41FA5}">
                      <a16:colId xmlns:a16="http://schemas.microsoft.com/office/drawing/2014/main" val="3602270343"/>
                    </a:ext>
                  </a:extLst>
                </a:gridCol>
                <a:gridCol w="342201">
                  <a:extLst>
                    <a:ext uri="{9D8B030D-6E8A-4147-A177-3AD203B41FA5}">
                      <a16:colId xmlns:a16="http://schemas.microsoft.com/office/drawing/2014/main" val="1793600147"/>
                    </a:ext>
                  </a:extLst>
                </a:gridCol>
                <a:gridCol w="2596010">
                  <a:extLst>
                    <a:ext uri="{9D8B030D-6E8A-4147-A177-3AD203B41FA5}">
                      <a16:colId xmlns:a16="http://schemas.microsoft.com/office/drawing/2014/main" val="137894963"/>
                    </a:ext>
                  </a:extLst>
                </a:gridCol>
                <a:gridCol w="1121006">
                  <a:extLst>
                    <a:ext uri="{9D8B030D-6E8A-4147-A177-3AD203B41FA5}">
                      <a16:colId xmlns:a16="http://schemas.microsoft.com/office/drawing/2014/main" val="1132604182"/>
                    </a:ext>
                  </a:extLst>
                </a:gridCol>
              </a:tblGrid>
              <a:tr h="330264">
                <a:tc>
                  <a:txBody>
                    <a:bodyPr/>
                    <a:lstStyle/>
                    <a:p>
                      <a:pPr algn="l" fontAlgn="b"/>
                      <a:r>
                        <a:rPr lang="en-US" sz="1200" u="none" strike="noStrike">
                          <a:effectLst/>
                        </a:rPr>
                        <a:t>Total disability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fontAlgn="b"/>
                      <a:r>
                        <a:rPr lang="en-US" sz="1200" u="none" strike="noStrike">
                          <a:effectLst/>
                        </a:rPr>
                        <a:t>-0.7002</a:t>
                      </a:r>
                      <a:endParaRPr lang="en-US" sz="1200" b="0" i="0" u="none" strike="noStrike">
                        <a:solidFill>
                          <a:srgbClr val="000000"/>
                        </a:solidFill>
                        <a:effectLst/>
                        <a:latin typeface="Arial Narrow" panose="020B0506020102020204" pitchFamily="34" charset="0"/>
                      </a:endParaRPr>
                    </a:p>
                  </a:txBody>
                  <a:tcPr marL="8435" marR="8435" marT="8435" marB="0" anchor="b">
                    <a:lnT w="12700" cap="flat" cmpd="sng" algn="ctr">
                      <a:solidFill>
                        <a:schemeClr val="tx1"/>
                      </a:solidFill>
                      <a:prstDash val="solid"/>
                      <a:round/>
                      <a:headEnd type="none" w="med" len="med"/>
                      <a:tailEnd type="none" w="med" len="med"/>
                    </a:lnT>
                  </a:tcPr>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lnT w="12700" cap="flat" cmpd="sng" algn="ctr">
                      <a:solidFill>
                        <a:schemeClr val="tx1"/>
                      </a:solidFill>
                      <a:prstDash val="solid"/>
                      <a:round/>
                      <a:headEnd type="none" w="med" len="med"/>
                      <a:tailEnd type="none" w="med" len="med"/>
                    </a:lnT>
                  </a:tcPr>
                </a:tc>
                <a:tc>
                  <a:txBody>
                    <a:bodyPr/>
                    <a:lstStyle/>
                    <a:p>
                      <a:pPr algn="l" fontAlgn="b"/>
                      <a:r>
                        <a:rPr lang="en-US" sz="1200" u="none" strike="noStrike">
                          <a:effectLst/>
                        </a:rPr>
                        <a:t>Current smoking rate</a:t>
                      </a:r>
                      <a:endParaRPr lang="en-US" sz="1200" b="0" i="0" u="none" strike="noStrike">
                        <a:solidFill>
                          <a:srgbClr val="000000"/>
                        </a:solidFill>
                        <a:effectLst/>
                        <a:latin typeface="Arial Narrow" panose="020B0506020102020204" pitchFamily="34" charset="0"/>
                      </a:endParaRPr>
                    </a:p>
                  </a:txBody>
                  <a:tcPr marL="8435" marR="8435" marT="8435" marB="0" anchor="b">
                    <a:lnT w="12700" cap="flat" cmpd="sng" algn="ctr">
                      <a:solidFill>
                        <a:schemeClr val="tx1"/>
                      </a:solidFill>
                      <a:prstDash val="solid"/>
                      <a:round/>
                      <a:headEnd type="none" w="med" len="med"/>
                      <a:tailEnd type="none" w="med" len="med"/>
                    </a:lnT>
                  </a:tcPr>
                </a:tc>
                <a:tc>
                  <a:txBody>
                    <a:bodyPr/>
                    <a:lstStyle/>
                    <a:p>
                      <a:pPr algn="r" fontAlgn="b"/>
                      <a:r>
                        <a:rPr lang="en-US" sz="1200" u="none" strike="noStrike">
                          <a:effectLst/>
                        </a:rPr>
                        <a:t>-0.6589</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58095070"/>
                  </a:ext>
                </a:extLst>
              </a:tr>
              <a:tr h="330264">
                <a:tc>
                  <a:txBody>
                    <a:bodyPr/>
                    <a:lstStyle/>
                    <a:p>
                      <a:pPr algn="l" fontAlgn="b"/>
                      <a:r>
                        <a:rPr lang="en-US" sz="1200" u="none" strike="noStrike">
                          <a:effectLst/>
                        </a:rPr>
                        <a:t>Ambulatory disability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-0.7478</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Physical inactivity rate</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-0.6583</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69758336"/>
                  </a:ext>
                </a:extLst>
              </a:tr>
              <a:tr h="330264">
                <a:tc>
                  <a:txBody>
                    <a:bodyPr/>
                    <a:lstStyle/>
                    <a:p>
                      <a:pPr algn="l" fontAlgn="b"/>
                      <a:r>
                        <a:rPr lang="en-US" sz="1200" u="none" strike="noStrike">
                          <a:effectLst/>
                        </a:rPr>
                        <a:t>Cognitive disability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-0.6442</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Obesity rate</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-0.6094</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06367242"/>
                  </a:ext>
                </a:extLst>
              </a:tr>
              <a:tr h="330264">
                <a:tc>
                  <a:txBody>
                    <a:bodyPr/>
                    <a:lstStyle/>
                    <a:p>
                      <a:pPr algn="l" fontAlgn="b"/>
                      <a:r>
                        <a:rPr lang="en-US" sz="1200" u="none" strike="noStrike">
                          <a:effectLst/>
                        </a:rPr>
                        <a:t>Life expectancy</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0.6883</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Hospitalization rate</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-0.5440</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88742633"/>
                  </a:ext>
                </a:extLst>
              </a:tr>
              <a:tr h="330264">
                <a:tc>
                  <a:txBody>
                    <a:bodyPr/>
                    <a:lstStyle/>
                    <a:p>
                      <a:pPr algn="l" fontAlgn="b"/>
                      <a:r>
                        <a:rPr lang="en-US" sz="1200" u="none" strike="noStrike">
                          <a:effectLst/>
                        </a:rPr>
                        <a:t>All-cause mortality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-0.6815</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err="1">
                          <a:effectLst/>
                        </a:rPr>
                        <a:t>Uninsurance</a:t>
                      </a:r>
                      <a:r>
                        <a:rPr lang="en-US" sz="1200" u="none" strike="noStrike">
                          <a:effectLst/>
                        </a:rPr>
                        <a:t> rate, total population</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-0.3901</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42676369"/>
                  </a:ext>
                </a:extLst>
              </a:tr>
              <a:tr h="330264">
                <a:tc>
                  <a:txBody>
                    <a:bodyPr/>
                    <a:lstStyle/>
                    <a:p>
                      <a:pPr algn="l" fontAlgn="b"/>
                      <a:r>
                        <a:rPr lang="en-US" sz="1200" u="none" strike="noStrike">
                          <a:effectLst/>
                        </a:rPr>
                        <a:t>Cardiovascular disease mortality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-0.6795</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Uninsurance rate, children &lt;18</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-0.2585</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35298378"/>
                  </a:ext>
                </a:extLst>
              </a:tr>
              <a:tr h="330264">
                <a:tc>
                  <a:txBody>
                    <a:bodyPr/>
                    <a:lstStyle/>
                    <a:p>
                      <a:pPr algn="l" fontAlgn="b"/>
                      <a:r>
                        <a:rPr lang="en-US" sz="1200" u="none" strike="noStrike">
                          <a:effectLst/>
                        </a:rPr>
                        <a:t>Cancer mortality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-0.5703</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err="1">
                          <a:effectLst/>
                        </a:rPr>
                        <a:t>Uninsurance</a:t>
                      </a:r>
                      <a:r>
                        <a:rPr lang="en-US" sz="1200" u="none" strike="noStrike">
                          <a:effectLst/>
                        </a:rPr>
                        <a:t> rate, adults 18-64</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-0.4543</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22613289"/>
                  </a:ext>
                </a:extLst>
              </a:tr>
              <a:tr h="330264">
                <a:tc>
                  <a:txBody>
                    <a:bodyPr/>
                    <a:lstStyle/>
                    <a:p>
                      <a:pPr algn="l" fontAlgn="b"/>
                      <a:r>
                        <a:rPr lang="en-US" sz="1200" u="none" strike="noStrike">
                          <a:effectLst/>
                        </a:rPr>
                        <a:t>Diabetes mortality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-0.5555</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Ethnic minority population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-0.2942</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94371634"/>
                  </a:ext>
                </a:extLst>
              </a:tr>
              <a:tr h="330264">
                <a:tc>
                  <a:txBody>
                    <a:bodyPr/>
                    <a:lstStyle/>
                    <a:p>
                      <a:pPr algn="l" fontAlgn="b"/>
                      <a:r>
                        <a:rPr lang="en-US" sz="1200" u="none" strike="noStrike">
                          <a:effectLst/>
                        </a:rPr>
                        <a:t>Homicide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-0.5869</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Poverty rate</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-0.7212</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45222794"/>
                  </a:ext>
                </a:extLst>
              </a:tr>
              <a:tr h="330264">
                <a:tc>
                  <a:txBody>
                    <a:bodyPr/>
                    <a:lstStyle/>
                    <a:p>
                      <a:pPr algn="l" fontAlgn="b"/>
                      <a:r>
                        <a:rPr lang="en-US" sz="1200" u="none" strike="noStrike">
                          <a:effectLst/>
                        </a:rPr>
                        <a:t>Suicide rate</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-0.2732</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College degree or higher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0.7371</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52063321"/>
                  </a:ext>
                </a:extLst>
              </a:tr>
              <a:tr h="440439">
                <a:tc>
                  <a:txBody>
                    <a:bodyPr/>
                    <a:lstStyle/>
                    <a:p>
                      <a:pPr algn="l" fontAlgn="b"/>
                      <a:r>
                        <a:rPr lang="en-US" sz="1200" u="none" strike="noStrike">
                          <a:effectLst/>
                        </a:rPr>
                        <a:t>Self-assessed fair/poor health, adults (%)</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tcPr>
                </a:tc>
                <a:tc>
                  <a:txBody>
                    <a:bodyPr/>
                    <a:lstStyle/>
                    <a:p>
                      <a:pPr algn="r" fontAlgn="b"/>
                      <a:r>
                        <a:rPr lang="en-US" sz="1200" u="none" strike="noStrike">
                          <a:effectLst/>
                        </a:rPr>
                        <a:t>-0.7209</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l" fontAlgn="b"/>
                      <a:r>
                        <a:rPr lang="en-US" sz="1200" u="none" strike="noStrike">
                          <a:effectLst/>
                        </a:rPr>
                        <a:t>Unemployment rate</a:t>
                      </a:r>
                      <a:endParaRPr lang="en-US" sz="1200" b="0" i="0" u="none" strike="noStrike">
                        <a:solidFill>
                          <a:srgbClr val="000000"/>
                        </a:solidFill>
                        <a:effectLst/>
                        <a:latin typeface="Arial Narrow" panose="020B0506020102020204" pitchFamily="34" charset="0"/>
                      </a:endParaRPr>
                    </a:p>
                  </a:txBody>
                  <a:tcPr marL="8435" marR="8435" marT="8435" marB="0" anchor="b"/>
                </a:tc>
                <a:tc>
                  <a:txBody>
                    <a:bodyPr/>
                    <a:lstStyle/>
                    <a:p>
                      <a:pPr algn="r" fontAlgn="b"/>
                      <a:r>
                        <a:rPr lang="en-US" sz="1200" u="none" strike="noStrike">
                          <a:effectLst/>
                        </a:rPr>
                        <a:t>-0.4229</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22893156"/>
                  </a:ext>
                </a:extLst>
              </a:tr>
              <a:tr h="330264">
                <a:tc>
                  <a:txBody>
                    <a:bodyPr/>
                    <a:lstStyle/>
                    <a:p>
                      <a:pPr algn="l" fontAlgn="b"/>
                      <a:r>
                        <a:rPr lang="en-US" sz="1200" u="none" strike="noStrike">
                          <a:effectLst/>
                        </a:rPr>
                        <a:t>Mental distress, adults (%)</a:t>
                      </a:r>
                      <a:endParaRPr lang="en-US" sz="1200" b="0" i="0" u="none" strike="noStrike">
                        <a:solidFill>
                          <a:srgbClr val="000000"/>
                        </a:solidFill>
                        <a:effectLst/>
                        <a:latin typeface="Arial Narrow" panose="020B0506020102020204" pitchFamily="34" charset="0"/>
                      </a:endParaRPr>
                    </a:p>
                  </a:txBody>
                  <a:tcPr marL="8435" marR="8435" marT="843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rPr>
                        <a:t>-0.3013</a:t>
                      </a:r>
                      <a:endParaRPr lang="en-US" sz="1200" b="0" i="0" u="none" strike="noStrike">
                        <a:solidFill>
                          <a:srgbClr val="000000"/>
                        </a:solidFill>
                        <a:effectLst/>
                        <a:latin typeface="Arial Narrow" panose="020B0506020102020204" pitchFamily="34" charset="0"/>
                      </a:endParaRPr>
                    </a:p>
                  </a:txBody>
                  <a:tcPr marL="8435" marR="8435" marT="8435"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lnB w="12700" cap="flat" cmpd="sng" algn="ctr">
                      <a:solidFill>
                        <a:schemeClr val="tx1"/>
                      </a:solidFill>
                      <a:prstDash val="solid"/>
                      <a:round/>
                      <a:headEnd type="none" w="med" len="med"/>
                      <a:tailEnd type="none" w="med" len="med"/>
                    </a:lnB>
                  </a:tcPr>
                </a:tc>
                <a:tc>
                  <a:txBody>
                    <a:bodyPr/>
                    <a:lstStyle/>
                    <a:p>
                      <a:pPr algn="l"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lnB w="12700" cap="flat" cmpd="sng" algn="ctr">
                      <a:solidFill>
                        <a:schemeClr val="tx1"/>
                      </a:solidFill>
                      <a:prstDash val="solid"/>
                      <a:round/>
                      <a:headEnd type="none" w="med" len="med"/>
                      <a:tailEnd type="none" w="med" len="med"/>
                    </a:lnB>
                  </a:tcPr>
                </a:tc>
                <a:tc>
                  <a:txBody>
                    <a:bodyPr/>
                    <a:lstStyle/>
                    <a:p>
                      <a:pPr algn="r" fontAlgn="b"/>
                      <a:r>
                        <a:rPr lang="en-US" sz="1200" u="none" strike="noStrike">
                          <a:effectLst/>
                        </a:rPr>
                        <a:t> </a:t>
                      </a:r>
                      <a:endParaRPr lang="en-US" sz="1200" b="0" i="0" u="none" strike="noStrike">
                        <a:solidFill>
                          <a:srgbClr val="000000"/>
                        </a:solidFill>
                        <a:effectLst/>
                        <a:latin typeface="Arial Narrow" panose="020B0506020102020204" pitchFamily="34" charset="0"/>
                      </a:endParaRPr>
                    </a:p>
                  </a:txBody>
                  <a:tcPr marL="8435" marR="8435" marT="843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6883236"/>
                  </a:ext>
                </a:extLst>
              </a:tr>
            </a:tbl>
          </a:graphicData>
        </a:graphic>
      </p:graphicFrame>
    </p:spTree>
    <p:extLst>
      <p:ext uri="{BB962C8B-B14F-4D97-AF65-F5344CB8AC3E}">
        <p14:creationId xmlns:p14="http://schemas.microsoft.com/office/powerpoint/2010/main" val="39141056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8382000" cy="1069848"/>
          </a:xfrm>
        </p:spPr>
        <p:txBody>
          <a:bodyPr>
            <a:normAutofit fontScale="90000"/>
          </a:bodyPr>
          <a:lstStyle/>
          <a:p>
            <a:r>
              <a:rPr lang="en-US" sz="2800"/>
              <a:t>Association between Broadband Internet Access and  Disability and Health Insurance Characteristics, United States, 2017 (N = 2,090,921 Adults Aged 18 Years and Older)</a:t>
            </a:r>
            <a:endParaRPr lang="en-US" sz="2800">
              <a:solidFill>
                <a:srgbClr val="800000"/>
              </a:solidFill>
            </a:endParaRPr>
          </a:p>
        </p:txBody>
      </p:sp>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74</a:t>
            </a:fld>
            <a:endParaRPr lang="en-US">
              <a:solidFill>
                <a:prstClr val="white"/>
              </a:solidFill>
              <a:latin typeface="Calibri" panose="020F0502020204030204"/>
            </a:endParaRPr>
          </a:p>
        </p:txBody>
      </p:sp>
      <p:sp>
        <p:nvSpPr>
          <p:cNvPr id="7" name="TextBox 6"/>
          <p:cNvSpPr txBox="1">
            <a:spLocks noChangeArrowheads="1"/>
          </p:cNvSpPr>
          <p:nvPr/>
        </p:nvSpPr>
        <p:spPr bwMode="auto">
          <a:xfrm>
            <a:off x="2590800" y="5620674"/>
            <a:ext cx="63328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1400" b="1" i="1">
                <a:solidFill>
                  <a:prstClr val="black"/>
                </a:solidFill>
                <a:latin typeface="Arial Narrow" panose="020B0606020202030204" pitchFamily="34" charset="0"/>
              </a:rPr>
              <a:t>Source: </a:t>
            </a:r>
            <a:r>
              <a:rPr lang="en-US" altLang="en-US" sz="1400" i="1">
                <a:solidFill>
                  <a:prstClr val="black"/>
                </a:solidFill>
                <a:latin typeface="Arial Narrow" panose="020B0606020202030204" pitchFamily="34" charset="0"/>
              </a:rPr>
              <a:t>Singh GK, Girmay M, Allender M, Ramey CT. Digital Divide: Marked Disparities in Computer and Broadband Internet Use and Associated Health Inequalities in the United States. International Journal of Translational Medical Research and Public Health. 2020;4(1):64-79.</a:t>
            </a:r>
          </a:p>
        </p:txBody>
      </p:sp>
      <p:graphicFrame>
        <p:nvGraphicFramePr>
          <p:cNvPr id="11" name="Object 10"/>
          <p:cNvGraphicFramePr>
            <a:graphicFrameLocks noChangeAspect="1"/>
          </p:cNvGraphicFramePr>
          <p:nvPr/>
        </p:nvGraphicFramePr>
        <p:xfrm>
          <a:off x="1905000" y="1184462"/>
          <a:ext cx="8328540" cy="4242350"/>
        </p:xfrm>
        <a:graphic>
          <a:graphicData uri="http://schemas.openxmlformats.org/presentationml/2006/ole">
            <mc:AlternateContent xmlns:mc="http://schemas.openxmlformats.org/markup-compatibility/2006">
              <mc:Choice xmlns:v="urn:schemas-microsoft-com:vml" Requires="v">
                <p:oleObj name="Worksheet" r:id="rId2" imgW="10249000" imgH="5219777" progId="Excel.Sheet.12">
                  <p:embed/>
                </p:oleObj>
              </mc:Choice>
              <mc:Fallback>
                <p:oleObj name="Worksheet" r:id="rId2" imgW="10249000" imgH="5219777" progId="Excel.Sheet.12">
                  <p:embed/>
                  <p:pic>
                    <p:nvPicPr>
                      <p:cNvPr id="11" name="Object 10"/>
                      <p:cNvPicPr/>
                      <p:nvPr/>
                    </p:nvPicPr>
                    <p:blipFill>
                      <a:blip r:embed="rId3"/>
                      <a:stretch>
                        <a:fillRect/>
                      </a:stretch>
                    </p:blipFill>
                    <p:spPr>
                      <a:xfrm>
                        <a:off x="1905000" y="1184462"/>
                        <a:ext cx="8328540" cy="424235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41749234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7886700" cy="1069848"/>
          </a:xfrm>
        </p:spPr>
        <p:txBody>
          <a:bodyPr>
            <a:normAutofit/>
          </a:bodyPr>
          <a:lstStyle/>
          <a:p>
            <a:r>
              <a:rPr lang="en-US"/>
              <a:t>Conclusions</a:t>
            </a:r>
            <a:endParaRPr lang="en-US">
              <a:solidFill>
                <a:srgbClr val="800000"/>
              </a:solidFill>
            </a:endParaRPr>
          </a:p>
        </p:txBody>
      </p:sp>
      <p:sp>
        <p:nvSpPr>
          <p:cNvPr id="6" name="Content Placeholder 5"/>
          <p:cNvSpPr>
            <a:spLocks noGrp="1"/>
          </p:cNvSpPr>
          <p:nvPr>
            <p:ph idx="1"/>
          </p:nvPr>
        </p:nvSpPr>
        <p:spPr>
          <a:xfrm>
            <a:off x="1905000" y="1371601"/>
            <a:ext cx="8305800" cy="4637649"/>
          </a:xfrm>
        </p:spPr>
        <p:txBody>
          <a:bodyPr>
            <a:noAutofit/>
          </a:bodyPr>
          <a:lstStyle/>
          <a:p>
            <a:r>
              <a:rPr lang="en-US" sz="2400" b="0"/>
              <a:t>Despite high levels of internet use, significant racial/ethnic,  socioeconomic, and geographic disparities exist.</a:t>
            </a:r>
            <a:endParaRPr lang="en-US" altLang="en-US" sz="2400" b="0"/>
          </a:p>
          <a:p>
            <a:r>
              <a:rPr lang="en-US" sz="2400" b="0"/>
              <a:t>Broadband access is an important predictor of population health outcomes, often independent of other social determinants such as education, income, employment, and race/ethnicity. </a:t>
            </a:r>
            <a:endParaRPr lang="en-US" altLang="en-US" sz="2400" b="0"/>
          </a:p>
          <a:p>
            <a:r>
              <a:rPr lang="en-US" sz="2400" b="0"/>
              <a:t>Communities with low internet access have seven years shorter life expectancy than communities with high access and are at an increased risk of mortality from various chronic conditions, poor health, mental distress, preventable hospitalization, smoking, obesity, and physical inactivity</a:t>
            </a:r>
            <a:r>
              <a:rPr lang="en-US" altLang="en-US" sz="2400" b="0"/>
              <a:t>.</a:t>
            </a:r>
          </a:p>
        </p:txBody>
      </p:sp>
      <p:sp>
        <p:nvSpPr>
          <p:cNvPr id="2" name="Slide Number Placeholder 1"/>
          <p:cNvSpPr>
            <a:spLocks noGrp="1"/>
          </p:cNvSpPr>
          <p:nvPr>
            <p:ph type="sldNum" sz="quarter" idx="12"/>
          </p:nvPr>
        </p:nvSpPr>
        <p:spPr/>
        <p:txBody>
          <a:bodyPr/>
          <a:lstStyle/>
          <a:p>
            <a:pPr>
              <a:defRPr/>
            </a:pPr>
            <a:fld id="{F9ECA865-404D-4A57-9AC1-FD3038CC100D}" type="slidenum">
              <a:rPr lang="en-US">
                <a:solidFill>
                  <a:prstClr val="white"/>
                </a:solidFill>
                <a:latin typeface="Calibri" panose="020F0502020204030204"/>
              </a:rPr>
              <a:pPr>
                <a:defRPr/>
              </a:pPr>
              <a:t>75</a:t>
            </a:fld>
            <a:endParaRPr lang="en-US">
              <a:solidFill>
                <a:prstClr val="white"/>
              </a:solidFill>
              <a:latin typeface="Calibri" panose="020F0502020204030204"/>
            </a:endParaRPr>
          </a:p>
        </p:txBody>
      </p:sp>
    </p:spTree>
    <p:extLst>
      <p:ext uri="{BB962C8B-B14F-4D97-AF65-F5344CB8AC3E}">
        <p14:creationId xmlns:p14="http://schemas.microsoft.com/office/powerpoint/2010/main" val="1275234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7886700" cy="1069848"/>
          </a:xfrm>
        </p:spPr>
        <p:txBody>
          <a:bodyPr>
            <a:normAutofit/>
          </a:bodyPr>
          <a:lstStyle/>
          <a:p>
            <a:r>
              <a:rPr lang="en-US"/>
              <a:t>Conclusions (Continued)</a:t>
            </a:r>
            <a:endParaRPr lang="en-US">
              <a:solidFill>
                <a:srgbClr val="800000"/>
              </a:solidFill>
            </a:endParaRPr>
          </a:p>
        </p:txBody>
      </p:sp>
      <p:sp>
        <p:nvSpPr>
          <p:cNvPr id="6" name="Content Placeholder 5"/>
          <p:cNvSpPr>
            <a:spLocks noGrp="1"/>
          </p:cNvSpPr>
          <p:nvPr>
            <p:ph idx="1"/>
          </p:nvPr>
        </p:nvSpPr>
        <p:spPr>
          <a:xfrm>
            <a:off x="1905001" y="1153552"/>
            <a:ext cx="8355037" cy="4790049"/>
          </a:xfrm>
        </p:spPr>
        <p:txBody>
          <a:bodyPr>
            <a:noAutofit/>
          </a:bodyPr>
          <a:lstStyle/>
          <a:p>
            <a:r>
              <a:rPr lang="en-US" sz="2400" b="0"/>
              <a:t>More than a quarter million (or 34%) American Indians and Alaska Native adults, 5.1 million (23%) Black/African Americans, and 7.2 million (21%) Hispanics lack access to broadband internet.</a:t>
            </a:r>
            <a:endParaRPr lang="en-US" altLang="en-US" sz="2400" b="0"/>
          </a:p>
          <a:p>
            <a:r>
              <a:rPr lang="en-US" sz="2400" b="0"/>
              <a:t>More than 30% of the rural population (or 46 million people) lack access to broadband internet. Lack of broadband access is particularly acute in small rural towns.</a:t>
            </a:r>
            <a:endParaRPr lang="en-US" altLang="en-US" sz="2400" b="0"/>
          </a:p>
          <a:p>
            <a:r>
              <a:rPr lang="en-US" sz="2400" b="0"/>
              <a:t>Closing the social divide in broadband internet access can positively impact individual empowerment, educational attainment, economic growth, community development, access to health care and health-related information, and health promotion efforts</a:t>
            </a:r>
            <a:r>
              <a:rPr lang="en-US" altLang="en-US" sz="2400" b="0"/>
              <a:t>.</a:t>
            </a:r>
          </a:p>
        </p:txBody>
      </p:sp>
      <p:sp>
        <p:nvSpPr>
          <p:cNvPr id="2" name="Slide Number Placeholder 1"/>
          <p:cNvSpPr>
            <a:spLocks noGrp="1"/>
          </p:cNvSpPr>
          <p:nvPr>
            <p:ph type="sldNum" sz="quarter" idx="12"/>
          </p:nvPr>
        </p:nvSpPr>
        <p:spPr/>
        <p:txBody>
          <a:bodyPr/>
          <a:lstStyle/>
          <a:p>
            <a:pPr>
              <a:defRPr/>
            </a:pPr>
            <a:fld id="{F9ECA865-404D-4A57-9AC1-FD3038CC100D}" type="slidenum">
              <a:rPr lang="en-US">
                <a:solidFill>
                  <a:prstClr val="white"/>
                </a:solidFill>
                <a:latin typeface="Calibri" panose="020F0502020204030204"/>
              </a:rPr>
              <a:pPr>
                <a:defRPr/>
              </a:pPr>
              <a:t>76</a:t>
            </a:fld>
            <a:endParaRPr lang="en-US">
              <a:solidFill>
                <a:prstClr val="white"/>
              </a:solidFill>
              <a:latin typeface="Calibri" panose="020F0502020204030204"/>
            </a:endParaRPr>
          </a:p>
        </p:txBody>
      </p:sp>
    </p:spTree>
    <p:extLst>
      <p:ext uri="{BB962C8B-B14F-4D97-AF65-F5344CB8AC3E}">
        <p14:creationId xmlns:p14="http://schemas.microsoft.com/office/powerpoint/2010/main" val="41153211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89176" y="0"/>
            <a:ext cx="7886700" cy="1066800"/>
          </a:xfrm>
        </p:spPr>
        <p:txBody>
          <a:bodyPr>
            <a:noAutofit/>
          </a:bodyPr>
          <a:lstStyle/>
          <a:p>
            <a:r>
              <a:rPr lang="en-US"/>
              <a:t>Contact Information</a:t>
            </a:r>
          </a:p>
        </p:txBody>
      </p:sp>
      <p:sp>
        <p:nvSpPr>
          <p:cNvPr id="6" name="Content Placeholder 5"/>
          <p:cNvSpPr>
            <a:spLocks noGrp="1"/>
          </p:cNvSpPr>
          <p:nvPr>
            <p:ph idx="1"/>
          </p:nvPr>
        </p:nvSpPr>
        <p:spPr>
          <a:xfrm>
            <a:off x="1828800" y="2133601"/>
            <a:ext cx="8585982" cy="3352799"/>
          </a:xfrm>
        </p:spPr>
        <p:txBody>
          <a:bodyPr>
            <a:noAutofit/>
          </a:bodyPr>
          <a:lstStyle/>
          <a:p>
            <a:pPr marL="0" indent="0">
              <a:buNone/>
            </a:pPr>
            <a:r>
              <a:rPr lang="en-US" sz="2400"/>
              <a:t>Gopal K. Singh, Ph.D. (</a:t>
            </a:r>
            <a:r>
              <a:rPr lang="en-US" sz="2000">
                <a:solidFill>
                  <a:srgbClr val="800000"/>
                </a:solidFill>
              </a:rPr>
              <a:t>Email: GSingh@hrsa.gov</a:t>
            </a:r>
            <a:r>
              <a:rPr lang="en-US" sz="2400">
                <a:solidFill>
                  <a:schemeClr val="accent5">
                    <a:lumMod val="50000"/>
                  </a:schemeClr>
                </a:solidFill>
              </a:rPr>
              <a:t>)</a:t>
            </a:r>
          </a:p>
          <a:p>
            <a:pPr marL="0" indent="0">
              <a:buNone/>
            </a:pPr>
            <a:r>
              <a:rPr lang="en-US" sz="2400" b="0"/>
              <a:t>Office of Health Equity</a:t>
            </a:r>
            <a:endParaRPr lang="en-US" sz="2400">
              <a:solidFill>
                <a:schemeClr val="accent5">
                  <a:lumMod val="50000"/>
                </a:schemeClr>
              </a:solidFill>
            </a:endParaRPr>
          </a:p>
          <a:p>
            <a:pPr marL="0" indent="0">
              <a:buNone/>
            </a:pPr>
            <a:r>
              <a:rPr lang="en-US" sz="2400" b="0"/>
              <a:t>Health Resources and Services Administration</a:t>
            </a:r>
          </a:p>
          <a:p>
            <a:pPr marL="0" indent="0">
              <a:buNone/>
            </a:pPr>
            <a:r>
              <a:rPr lang="en-US" sz="2400" b="0"/>
              <a:t>U.S. Department of Health and Human Services</a:t>
            </a:r>
          </a:p>
          <a:p>
            <a:pPr marL="0" indent="0">
              <a:buNone/>
            </a:pPr>
            <a:endParaRPr lang="en-US" sz="1800">
              <a:solidFill>
                <a:srgbClr val="800000"/>
              </a:solidFill>
            </a:endParaRPr>
          </a:p>
          <a:p>
            <a:pPr marL="0" indent="0">
              <a:buNone/>
            </a:pPr>
            <a:r>
              <a:rPr lang="en-US" sz="1800">
                <a:solidFill>
                  <a:srgbClr val="800000"/>
                </a:solidFill>
              </a:rPr>
              <a:t>Web:	</a:t>
            </a:r>
            <a:r>
              <a:rPr lang="en-US" sz="1800">
                <a:hlinkClick r:id="rId2"/>
              </a:rPr>
              <a:t>https://www.hrsa.gov/about/organization/bureaus/ohe/index.html</a:t>
            </a:r>
            <a:endParaRPr lang="en-US" sz="1800"/>
          </a:p>
        </p:txBody>
      </p:sp>
      <p:sp>
        <p:nvSpPr>
          <p:cNvPr id="4" name="Slide Number Placeholder 3"/>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77</a:t>
            </a:fld>
            <a:endParaRPr lang="en-US">
              <a:solidFill>
                <a:prstClr val="white"/>
              </a:solidFill>
              <a:latin typeface="Calibri" panose="020F0502020204030204"/>
            </a:endParaRPr>
          </a:p>
        </p:txBody>
      </p:sp>
    </p:spTree>
    <p:extLst>
      <p:ext uri="{BB962C8B-B14F-4D97-AF65-F5344CB8AC3E}">
        <p14:creationId xmlns:p14="http://schemas.microsoft.com/office/powerpoint/2010/main" val="13906666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9ECA865-404D-4A57-9AC1-FD3038CC100D}" type="slidenum">
              <a:rPr lang="en-US">
                <a:solidFill>
                  <a:prstClr val="white"/>
                </a:solidFill>
                <a:latin typeface="Calibri" panose="020F0502020204030204"/>
              </a:rPr>
              <a:pPr/>
              <a:t>78</a:t>
            </a:fld>
            <a:endParaRPr lang="en-US">
              <a:solidFill>
                <a:prstClr val="white"/>
              </a:solidFill>
              <a:latin typeface="Calibri" panose="020F0502020204030204"/>
            </a:endParaRPr>
          </a:p>
        </p:txBody>
      </p:sp>
      <p:sp>
        <p:nvSpPr>
          <p:cNvPr id="36" name="Title 1">
            <a:extLst>
              <a:ext uri="{FF2B5EF4-FFF2-40B4-BE49-F238E27FC236}">
                <a16:creationId xmlns:a16="http://schemas.microsoft.com/office/drawing/2014/main" id="{8952E310-3D82-418F-A534-CFB4C19B48C5}"/>
              </a:ext>
            </a:extLst>
          </p:cNvPr>
          <p:cNvSpPr txBox="1">
            <a:spLocks/>
          </p:cNvSpPr>
          <p:nvPr/>
        </p:nvSpPr>
        <p:spPr>
          <a:xfrm>
            <a:off x="2152650" y="947332"/>
            <a:ext cx="7886700" cy="712812"/>
          </a:xfrm>
          <a:prstGeom prst="rect">
            <a:avLst/>
          </a:prstGeom>
        </p:spPr>
        <p:txBody>
          <a:bodyPr>
            <a:normAutofit/>
          </a:bodyPr>
          <a:lstStyle>
            <a:lvl1pPr algn="l" defTabSz="914400" rtl="0" eaLnBrk="1" latinLnBrk="0" hangingPunct="1">
              <a:lnSpc>
                <a:spcPct val="90000"/>
              </a:lnSpc>
              <a:spcBef>
                <a:spcPct val="0"/>
              </a:spcBef>
              <a:buNone/>
              <a:defRPr lang="en-US" sz="3000" b="1" kern="1200" dirty="0">
                <a:solidFill>
                  <a:srgbClr val="0F4D7B"/>
                </a:solidFill>
                <a:latin typeface="+mn-lt"/>
                <a:ea typeface="+mj-ea"/>
                <a:cs typeface="+mj-cs"/>
              </a:defRPr>
            </a:lvl1pPr>
          </a:lstStyle>
          <a:p>
            <a:pPr algn="ctr"/>
            <a:r>
              <a:rPr lang="en-US">
                <a:latin typeface="Calibri" panose="020F0502020204030204"/>
              </a:rPr>
              <a:t>Connect with HRSA</a:t>
            </a:r>
          </a:p>
        </p:txBody>
      </p:sp>
      <p:sp>
        <p:nvSpPr>
          <p:cNvPr id="37" name="Content Placeholder 3">
            <a:extLst>
              <a:ext uri="{FF2B5EF4-FFF2-40B4-BE49-F238E27FC236}">
                <a16:creationId xmlns:a16="http://schemas.microsoft.com/office/drawing/2014/main" id="{F491DFDA-565C-4E62-BA12-421BD0DE06E8}"/>
              </a:ext>
            </a:extLst>
          </p:cNvPr>
          <p:cNvSpPr txBox="1">
            <a:spLocks noChangeAspect="1"/>
          </p:cNvSpPr>
          <p:nvPr/>
        </p:nvSpPr>
        <p:spPr>
          <a:xfrm>
            <a:off x="2152650" y="1996194"/>
            <a:ext cx="7886700" cy="1122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25" b="0">
                <a:solidFill>
                  <a:prstClr val="black"/>
                </a:solidFill>
                <a:latin typeface="Calibri" panose="020F0502020204030204"/>
              </a:rPr>
              <a:t>Learn more about our agency at: </a:t>
            </a:r>
          </a:p>
          <a:p>
            <a:pPr marL="0" indent="0" algn="ctr">
              <a:buNone/>
            </a:pPr>
            <a:r>
              <a:rPr lang="en-US" sz="3225" b="0" u="sng">
                <a:solidFill>
                  <a:srgbClr val="0563C1"/>
                </a:solidFill>
                <a:uFill>
                  <a:solidFill>
                    <a:srgbClr val="0563C1"/>
                  </a:solidFill>
                </a:uFill>
                <a:latin typeface="Calibri" panose="020F0502020204030204"/>
                <a:sym typeface="Calibri"/>
                <a:hlinkClick r:id="rId2"/>
              </a:rPr>
              <a:t>www.HRSA.gov</a:t>
            </a:r>
            <a:endParaRPr lang="en-US" sz="3225" b="0" u="sng">
              <a:solidFill>
                <a:srgbClr val="0563C1"/>
              </a:solidFill>
              <a:uFill>
                <a:solidFill>
                  <a:srgbClr val="0563C1"/>
                </a:solidFill>
              </a:uFill>
              <a:latin typeface="Calibri" panose="020F0502020204030204"/>
              <a:sym typeface="Calibri"/>
            </a:endParaRPr>
          </a:p>
        </p:txBody>
      </p:sp>
      <p:sp>
        <p:nvSpPr>
          <p:cNvPr id="38" name="Content Placeholder 4">
            <a:extLst>
              <a:ext uri="{FF2B5EF4-FFF2-40B4-BE49-F238E27FC236}">
                <a16:creationId xmlns:a16="http://schemas.microsoft.com/office/drawing/2014/main" id="{CE9220D7-A106-44C2-B0E6-9AE990EBF466}"/>
              </a:ext>
            </a:extLst>
          </p:cNvPr>
          <p:cNvSpPr txBox="1">
            <a:spLocks/>
          </p:cNvSpPr>
          <p:nvPr/>
        </p:nvSpPr>
        <p:spPr>
          <a:xfrm>
            <a:off x="2152650" y="3484286"/>
            <a:ext cx="7886700" cy="5304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a:solidFill>
                  <a:prstClr val="black"/>
                </a:solidFill>
                <a:latin typeface="Calibri" panose="020F0502020204030204"/>
                <a:hlinkClick r:id="rId3"/>
              </a:rPr>
              <a:t>Sign up for the HRSA </a:t>
            </a:r>
            <a:r>
              <a:rPr lang="en-US" b="0" err="1">
                <a:solidFill>
                  <a:prstClr val="black"/>
                </a:solidFill>
                <a:latin typeface="Calibri" panose="020F0502020204030204"/>
                <a:hlinkClick r:id="rId3"/>
              </a:rPr>
              <a:t>eNews</a:t>
            </a:r>
            <a:endParaRPr lang="en-US" b="0">
              <a:solidFill>
                <a:prstClr val="black"/>
              </a:solidFill>
              <a:latin typeface="Calibri" panose="020F0502020204030204"/>
            </a:endParaRPr>
          </a:p>
        </p:txBody>
      </p:sp>
      <p:sp>
        <p:nvSpPr>
          <p:cNvPr id="39" name="Content Placeholder 12">
            <a:extLst>
              <a:ext uri="{FF2B5EF4-FFF2-40B4-BE49-F238E27FC236}">
                <a16:creationId xmlns:a16="http://schemas.microsoft.com/office/drawing/2014/main" id="{4F51BE1E-2A32-47E0-96AD-C6A7DF86731E}"/>
              </a:ext>
            </a:extLst>
          </p:cNvPr>
          <p:cNvSpPr txBox="1">
            <a:spLocks/>
          </p:cNvSpPr>
          <p:nvPr/>
        </p:nvSpPr>
        <p:spPr>
          <a:xfrm>
            <a:off x="3330950" y="4181225"/>
            <a:ext cx="5530103" cy="5304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b="1" kern="1200">
                <a:solidFill>
                  <a:srgbClr val="0F4D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0">
                <a:solidFill>
                  <a:prstClr val="black"/>
                </a:solidFill>
                <a:latin typeface="Calibri" panose="020F0502020204030204"/>
              </a:rPr>
              <a:t>FOLLOW US: </a:t>
            </a:r>
          </a:p>
        </p:txBody>
      </p:sp>
      <p:pic>
        <p:nvPicPr>
          <p:cNvPr id="40" name="Picture 39" descr="&quot;&quot;">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9706" y="3491163"/>
            <a:ext cx="553115" cy="367835"/>
          </a:xfrm>
          <a:prstGeom prst="rect">
            <a:avLst/>
          </a:prstGeom>
        </p:spPr>
      </p:pic>
      <p:grpSp>
        <p:nvGrpSpPr>
          <p:cNvPr id="41" name="Group 40" descr="Social Media Icons&#10;"/>
          <p:cNvGrpSpPr/>
          <p:nvPr/>
        </p:nvGrpSpPr>
        <p:grpSpPr>
          <a:xfrm>
            <a:off x="4371545" y="4711636"/>
            <a:ext cx="3448898" cy="598496"/>
            <a:chOff x="3799084" y="5111968"/>
            <a:chExt cx="4598531" cy="797995"/>
          </a:xfrm>
        </p:grpSpPr>
        <p:pic>
          <p:nvPicPr>
            <p:cNvPr id="42" name="Picture 41" descr="Facebook">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084" y="5117474"/>
              <a:ext cx="781093" cy="781093"/>
            </a:xfrm>
            <a:prstGeom prst="rect">
              <a:avLst/>
            </a:prstGeom>
          </p:spPr>
        </p:pic>
        <p:pic>
          <p:nvPicPr>
            <p:cNvPr id="43" name="Picture 42" descr="Twitter">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5581" y="5113531"/>
              <a:ext cx="777240" cy="777240"/>
            </a:xfrm>
            <a:prstGeom prst="rect">
              <a:avLst/>
            </a:prstGeom>
          </p:spPr>
        </p:pic>
        <p:pic>
          <p:nvPicPr>
            <p:cNvPr id="44" name="Picture 43" descr="Instagram">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9646" y="5119224"/>
              <a:ext cx="786290" cy="785036"/>
            </a:xfrm>
            <a:prstGeom prst="rect">
              <a:avLst/>
            </a:prstGeom>
          </p:spPr>
        </p:pic>
        <p:pic>
          <p:nvPicPr>
            <p:cNvPr id="45" name="Picture 44" descr="Instagram">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9254" y="5124834"/>
              <a:ext cx="786384" cy="785129"/>
            </a:xfrm>
            <a:prstGeom prst="rect">
              <a:avLst/>
            </a:prstGeom>
          </p:spPr>
        </p:pic>
        <p:pic>
          <p:nvPicPr>
            <p:cNvPr id="46" name="Picture 45" descr="YouTube">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12580" y="5111968"/>
              <a:ext cx="785035" cy="785035"/>
            </a:xfrm>
            <a:prstGeom prst="rect">
              <a:avLst/>
            </a:prstGeom>
          </p:spPr>
        </p:pic>
      </p:grpSp>
    </p:spTree>
    <p:extLst>
      <p:ext uri="{BB962C8B-B14F-4D97-AF65-F5344CB8AC3E}">
        <p14:creationId xmlns:p14="http://schemas.microsoft.com/office/powerpoint/2010/main" val="23652439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2">
            <a:extLst>
              <a:ext uri="{FF2B5EF4-FFF2-40B4-BE49-F238E27FC236}">
                <a16:creationId xmlns:a16="http://schemas.microsoft.com/office/drawing/2014/main" id="{01A3B623-4D7F-DE41-B914-B6EEEB3E5177}"/>
              </a:ext>
            </a:extLst>
          </p:cNvPr>
          <p:cNvSpPr>
            <a:spLocks noGrp="1" noChangeArrowheads="1"/>
          </p:cNvSpPr>
          <p:nvPr>
            <p:ph type="ctrTitle"/>
          </p:nvPr>
        </p:nvSpPr>
        <p:spPr>
          <a:xfrm>
            <a:off x="798513" y="1372442"/>
            <a:ext cx="6704430" cy="2009775"/>
          </a:xfrm>
        </p:spPr>
        <p:txBody>
          <a:bodyPr/>
          <a:lstStyle/>
          <a:p>
            <a:r>
              <a:rPr lang="en-US" altLang="en-US">
                <a:cs typeface="Arial Narrow" panose="020B0604020202020204" pitchFamily="34" charset="0"/>
              </a:rPr>
              <a:t>A </a:t>
            </a:r>
            <a:r>
              <a:rPr altLang="en-US">
                <a:cs typeface="Arial Narrow" panose="020B0604020202020204" pitchFamily="34" charset="0"/>
              </a:rPr>
              <a:t>National Strategy</a:t>
            </a:r>
            <a:br>
              <a:rPr lang="en-US" altLang="en-US">
                <a:cs typeface="Arial Narrow" panose="020B0604020202020204" pitchFamily="34" charset="0"/>
              </a:rPr>
            </a:br>
            <a:r>
              <a:rPr altLang="en-US">
                <a:cs typeface="Arial Narrow" panose="020B0604020202020204" pitchFamily="34" charset="0"/>
              </a:rPr>
              <a:t>for Digital Health</a:t>
            </a:r>
          </a:p>
        </p:txBody>
      </p:sp>
      <p:sp>
        <p:nvSpPr>
          <p:cNvPr id="5" name="Text Placeholder 4">
            <a:extLst>
              <a:ext uri="{FF2B5EF4-FFF2-40B4-BE49-F238E27FC236}">
                <a16:creationId xmlns:a16="http://schemas.microsoft.com/office/drawing/2014/main" id="{4259B297-99FC-EB49-B76C-C7631C4083C0}"/>
              </a:ext>
            </a:extLst>
          </p:cNvPr>
          <p:cNvSpPr>
            <a:spLocks noGrp="1"/>
          </p:cNvSpPr>
          <p:nvPr>
            <p:ph type="body" sz="quarter" idx="20"/>
          </p:nvPr>
        </p:nvSpPr>
        <p:spPr>
          <a:xfrm>
            <a:off x="798513" y="4079971"/>
            <a:ext cx="5515201" cy="628650"/>
          </a:xfrm>
        </p:spPr>
        <p:txBody>
          <a:bodyPr rtlCol="0">
            <a:normAutofit/>
          </a:bodyPr>
          <a:lstStyle/>
          <a:p>
            <a:pPr fontAlgn="auto">
              <a:defRPr/>
            </a:pPr>
            <a:r>
              <a:rPr lang="en-US">
                <a:ea typeface="+mn-ea"/>
              </a:rPr>
              <a:t>Jill D. Egeth, PhD</a:t>
            </a:r>
          </a:p>
        </p:txBody>
      </p:sp>
      <p:sp>
        <p:nvSpPr>
          <p:cNvPr id="2" name="Footer Placeholder 1">
            <a:extLst>
              <a:ext uri="{FF2B5EF4-FFF2-40B4-BE49-F238E27FC236}">
                <a16:creationId xmlns:a16="http://schemas.microsoft.com/office/drawing/2014/main" id="{4ED70D30-E377-C942-B8DC-098290C7CC75}"/>
              </a:ext>
            </a:extLst>
          </p:cNvPr>
          <p:cNvSpPr>
            <a:spLocks noGrp="1"/>
          </p:cNvSpPr>
          <p:nvPr>
            <p:ph type="ftr" sz="quarter" idx="2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pic>
        <p:nvPicPr>
          <p:cNvPr id="8" name="Picture 7">
            <a:extLst>
              <a:ext uri="{FF2B5EF4-FFF2-40B4-BE49-F238E27FC236}">
                <a16:creationId xmlns:a16="http://schemas.microsoft.com/office/drawing/2014/main" id="{86F7A565-7E68-9F47-ADC2-D5CEADA8576A}"/>
              </a:ext>
            </a:extLst>
          </p:cNvPr>
          <p:cNvPicPr>
            <a:picLocks noChangeAspect="1"/>
          </p:cNvPicPr>
          <p:nvPr/>
        </p:nvPicPr>
        <p:blipFill>
          <a:blip r:embed="rId3"/>
          <a:stretch>
            <a:fillRect/>
          </a:stretch>
        </p:blipFill>
        <p:spPr>
          <a:xfrm>
            <a:off x="7502943" y="1760849"/>
            <a:ext cx="4333038" cy="3336518"/>
          </a:xfrm>
          <a:prstGeom prst="rect">
            <a:avLst/>
          </a:prstGeom>
        </p:spPr>
      </p:pic>
      <p:pic>
        <p:nvPicPr>
          <p:cNvPr id="10" name="Picture 9">
            <a:extLst>
              <a:ext uri="{FF2B5EF4-FFF2-40B4-BE49-F238E27FC236}">
                <a16:creationId xmlns:a16="http://schemas.microsoft.com/office/drawing/2014/main" id="{B5D4D057-A9B7-6047-8399-C4693D33BEA6}"/>
              </a:ext>
            </a:extLst>
          </p:cNvPr>
          <p:cNvPicPr>
            <a:picLocks noChangeAspect="1"/>
          </p:cNvPicPr>
          <p:nvPr/>
        </p:nvPicPr>
        <p:blipFill>
          <a:blip r:embed="rId4"/>
          <a:stretch>
            <a:fillRect/>
          </a:stretch>
        </p:blipFill>
        <p:spPr>
          <a:xfrm>
            <a:off x="8916127" y="5958512"/>
            <a:ext cx="2919854" cy="28903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9AF38-EDA5-4500-9047-1426982B2564}"/>
              </a:ext>
            </a:extLst>
          </p:cNvPr>
          <p:cNvSpPr>
            <a:spLocks noGrp="1"/>
          </p:cNvSpPr>
          <p:nvPr>
            <p:ph type="title"/>
          </p:nvPr>
        </p:nvSpPr>
        <p:spPr/>
        <p:txBody>
          <a:bodyPr/>
          <a:lstStyle/>
          <a:p>
            <a:r>
              <a:rPr lang="en-US" b="1"/>
              <a:t>Agenda</a:t>
            </a:r>
          </a:p>
        </p:txBody>
      </p:sp>
      <p:graphicFrame>
        <p:nvGraphicFramePr>
          <p:cNvPr id="5" name="Table 5">
            <a:extLst>
              <a:ext uri="{FF2B5EF4-FFF2-40B4-BE49-F238E27FC236}">
                <a16:creationId xmlns:a16="http://schemas.microsoft.com/office/drawing/2014/main" id="{BEC307B3-4BC2-486D-8387-26B517D369D9}"/>
              </a:ext>
            </a:extLst>
          </p:cNvPr>
          <p:cNvGraphicFramePr>
            <a:graphicFrameLocks noGrp="1"/>
          </p:cNvGraphicFramePr>
          <p:nvPr>
            <p:ph idx="1"/>
            <p:extLst>
              <p:ext uri="{D42A27DB-BD31-4B8C-83A1-F6EECF244321}">
                <p14:modId xmlns:p14="http://schemas.microsoft.com/office/powerpoint/2010/main" val="2742060523"/>
              </p:ext>
            </p:extLst>
          </p:nvPr>
        </p:nvGraphicFramePr>
        <p:xfrm>
          <a:off x="838200" y="1690688"/>
          <a:ext cx="10454640" cy="3837835"/>
        </p:xfrm>
        <a:graphic>
          <a:graphicData uri="http://schemas.openxmlformats.org/drawingml/2006/table">
            <a:tbl>
              <a:tblPr firstRow="1" bandRow="1">
                <a:tableStyleId>{69CF1AB2-1976-4502-BF36-3FF5EA218861}</a:tableStyleId>
              </a:tblPr>
              <a:tblGrid>
                <a:gridCol w="2318657">
                  <a:extLst>
                    <a:ext uri="{9D8B030D-6E8A-4147-A177-3AD203B41FA5}">
                      <a16:colId xmlns:a16="http://schemas.microsoft.com/office/drawing/2014/main" val="524124689"/>
                    </a:ext>
                  </a:extLst>
                </a:gridCol>
                <a:gridCol w="8135983">
                  <a:extLst>
                    <a:ext uri="{9D8B030D-6E8A-4147-A177-3AD203B41FA5}">
                      <a16:colId xmlns:a16="http://schemas.microsoft.com/office/drawing/2014/main" val="1887551255"/>
                    </a:ext>
                  </a:extLst>
                </a:gridCol>
              </a:tblGrid>
              <a:tr h="639551">
                <a:tc>
                  <a:txBody>
                    <a:bodyPr/>
                    <a:lstStyle/>
                    <a:p>
                      <a:r>
                        <a:rPr lang="en-US" b="0">
                          <a:solidFill>
                            <a:schemeClr val="tx1"/>
                          </a:solidFill>
                        </a:rPr>
                        <a:t>10:00 am – 10:20 am</a:t>
                      </a:r>
                    </a:p>
                  </a:txBody>
                  <a:tcPr/>
                </a:tc>
                <a:tc>
                  <a:txBody>
                    <a:bodyPr/>
                    <a:lstStyle/>
                    <a:p>
                      <a:r>
                        <a:rPr lang="en-US" b="0">
                          <a:solidFill>
                            <a:schemeClr val="tx1"/>
                          </a:solidFill>
                        </a:rPr>
                        <a:t>Welcome, Remarks and Introductions</a:t>
                      </a:r>
                    </a:p>
                  </a:txBody>
                  <a:tcPr/>
                </a:tc>
                <a:extLst>
                  <a:ext uri="{0D108BD9-81ED-4DB2-BD59-A6C34878D82A}">
                    <a16:rowId xmlns:a16="http://schemas.microsoft.com/office/drawing/2014/main" val="3383229899"/>
                  </a:ext>
                </a:extLst>
              </a:tr>
              <a:tr h="639551">
                <a:tc>
                  <a:txBody>
                    <a:bodyPr/>
                    <a:lstStyle/>
                    <a:p>
                      <a:r>
                        <a:rPr lang="en-US"/>
                        <a:t>10:20 am – 11:25 am</a:t>
                      </a:r>
                    </a:p>
                  </a:txBody>
                  <a:tcPr/>
                </a:tc>
                <a:tc>
                  <a:txBody>
                    <a:bodyPr/>
                    <a:lstStyle/>
                    <a:p>
                      <a:r>
                        <a:rPr lang="en-US"/>
                        <a:t>PANEL 1: Current Perspectives—Relationship Between Broadband and Health </a:t>
                      </a:r>
                    </a:p>
                  </a:txBody>
                  <a:tcPr/>
                </a:tc>
                <a:extLst>
                  <a:ext uri="{0D108BD9-81ED-4DB2-BD59-A6C34878D82A}">
                    <a16:rowId xmlns:a16="http://schemas.microsoft.com/office/drawing/2014/main" val="674764482"/>
                  </a:ext>
                </a:extLst>
              </a:tr>
              <a:tr h="639551">
                <a:tc>
                  <a:txBody>
                    <a:bodyPr/>
                    <a:lstStyle/>
                    <a:p>
                      <a:r>
                        <a:rPr lang="en-US"/>
                        <a:t>11:25 am – 11:35 am</a:t>
                      </a:r>
                    </a:p>
                  </a:txBody>
                  <a:tcPr/>
                </a:tc>
                <a:tc>
                  <a:txBody>
                    <a:bodyPr/>
                    <a:lstStyle/>
                    <a:p>
                      <a:r>
                        <a:rPr lang="en-US"/>
                        <a:t>Brief Break </a:t>
                      </a:r>
                    </a:p>
                  </a:txBody>
                  <a:tcPr/>
                </a:tc>
                <a:extLst>
                  <a:ext uri="{0D108BD9-81ED-4DB2-BD59-A6C34878D82A}">
                    <a16:rowId xmlns:a16="http://schemas.microsoft.com/office/drawing/2014/main" val="298766483"/>
                  </a:ext>
                </a:extLst>
              </a:tr>
              <a:tr h="639551">
                <a:tc>
                  <a:txBody>
                    <a:bodyPr/>
                    <a:lstStyle/>
                    <a:p>
                      <a:r>
                        <a:rPr lang="en-US"/>
                        <a:t>11:35 am – 12:00 pm</a:t>
                      </a:r>
                    </a:p>
                  </a:txBody>
                  <a:tcPr/>
                </a:tc>
                <a:tc>
                  <a:txBody>
                    <a:bodyPr/>
                    <a:lstStyle/>
                    <a:p>
                      <a:r>
                        <a:rPr lang="en-US"/>
                        <a:t>Fireside Chat:  The Value Proposition of Broadband Connectivity in Health </a:t>
                      </a:r>
                    </a:p>
                  </a:txBody>
                  <a:tcPr/>
                </a:tc>
                <a:extLst>
                  <a:ext uri="{0D108BD9-81ED-4DB2-BD59-A6C34878D82A}">
                    <a16:rowId xmlns:a16="http://schemas.microsoft.com/office/drawing/2014/main" val="4091704524"/>
                  </a:ext>
                </a:extLst>
              </a:tr>
              <a:tr h="639551">
                <a:tc>
                  <a:txBody>
                    <a:bodyPr/>
                    <a:lstStyle/>
                    <a:p>
                      <a:r>
                        <a:rPr lang="en-US"/>
                        <a:t>12:00 pm – 1:00 pm</a:t>
                      </a:r>
                    </a:p>
                  </a:txBody>
                  <a:tcPr/>
                </a:tc>
                <a:tc>
                  <a:txBody>
                    <a:bodyPr/>
                    <a:lstStyle/>
                    <a:p>
                      <a:r>
                        <a:rPr lang="en-US"/>
                        <a:t>PANEL 2: How Connectivity is Enhancing Health and Transforming Health Care; Emerging Technologies and Innovations</a:t>
                      </a:r>
                    </a:p>
                  </a:txBody>
                  <a:tcPr/>
                </a:tc>
                <a:extLst>
                  <a:ext uri="{0D108BD9-81ED-4DB2-BD59-A6C34878D82A}">
                    <a16:rowId xmlns:a16="http://schemas.microsoft.com/office/drawing/2014/main" val="1050744059"/>
                  </a:ext>
                </a:extLst>
              </a:tr>
              <a:tr h="639551">
                <a:tc>
                  <a:txBody>
                    <a:bodyPr/>
                    <a:lstStyle/>
                    <a:p>
                      <a:r>
                        <a:rPr lang="en-US"/>
                        <a:t>1:00 pm – 1:30 pm</a:t>
                      </a:r>
                    </a:p>
                  </a:txBody>
                  <a:tcPr/>
                </a:tc>
                <a:tc>
                  <a:txBody>
                    <a:bodyPr/>
                    <a:lstStyle/>
                    <a:p>
                      <a:r>
                        <a:rPr lang="en-US"/>
                        <a:t>Lunch Break</a:t>
                      </a:r>
                    </a:p>
                  </a:txBody>
                  <a:tcPr/>
                </a:tc>
                <a:extLst>
                  <a:ext uri="{0D108BD9-81ED-4DB2-BD59-A6C34878D82A}">
                    <a16:rowId xmlns:a16="http://schemas.microsoft.com/office/drawing/2014/main" val="1392541815"/>
                  </a:ext>
                </a:extLst>
              </a:tr>
            </a:tbl>
          </a:graphicData>
        </a:graphic>
      </p:graphicFrame>
    </p:spTree>
    <p:extLst>
      <p:ext uri="{BB962C8B-B14F-4D97-AF65-F5344CB8AC3E}">
        <p14:creationId xmlns:p14="http://schemas.microsoft.com/office/powerpoint/2010/main" val="3215907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24DD5-96F2-E348-BCDB-480453FB7095}"/>
              </a:ext>
            </a:extLst>
          </p:cNvPr>
          <p:cNvSpPr>
            <a:spLocks noGrp="1"/>
          </p:cNvSpPr>
          <p:nvPr>
            <p:ph type="title"/>
          </p:nvPr>
        </p:nvSpPr>
        <p:spPr>
          <a:xfrm>
            <a:off x="434488" y="2623359"/>
            <a:ext cx="10515600" cy="1588127"/>
          </a:xfrm>
        </p:spPr>
        <p:txBody>
          <a:bodyPr/>
          <a:lstStyle/>
          <a:p>
            <a:pPr marL="457200" indent="-457200"/>
            <a:r>
              <a:rPr lang="en-US" sz="3600"/>
              <a:t>1. Scope and Purpose</a:t>
            </a:r>
            <a:br>
              <a:rPr lang="en-US" sz="3600"/>
            </a:br>
            <a:br>
              <a:rPr lang="en-US" sz="3600"/>
            </a:br>
            <a:endParaRPr lang="en-US" sz="3600"/>
          </a:p>
        </p:txBody>
      </p:sp>
      <p:sp>
        <p:nvSpPr>
          <p:cNvPr id="4" name="Footer Placeholder 3">
            <a:extLst>
              <a:ext uri="{FF2B5EF4-FFF2-40B4-BE49-F238E27FC236}">
                <a16:creationId xmlns:a16="http://schemas.microsoft.com/office/drawing/2014/main" id="{2BE9A3B6-9AE1-9148-BD46-4C2FBC6EAFDE}"/>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Tree>
    <p:extLst>
      <p:ext uri="{BB962C8B-B14F-4D97-AF65-F5344CB8AC3E}">
        <p14:creationId xmlns:p14="http://schemas.microsoft.com/office/powerpoint/2010/main" val="34434224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C4DF-4043-D748-A20F-7C4B38123C4C}"/>
              </a:ext>
            </a:extLst>
          </p:cNvPr>
          <p:cNvSpPr>
            <a:spLocks noGrp="1"/>
          </p:cNvSpPr>
          <p:nvPr>
            <p:ph type="title"/>
          </p:nvPr>
        </p:nvSpPr>
        <p:spPr/>
        <p:txBody>
          <a:bodyPr/>
          <a:lstStyle/>
          <a:p>
            <a:r>
              <a:rPr lang="en-US"/>
              <a:t>Digital Health…</a:t>
            </a:r>
          </a:p>
        </p:txBody>
      </p:sp>
      <p:sp>
        <p:nvSpPr>
          <p:cNvPr id="3" name="Text Placeholder 2">
            <a:extLst>
              <a:ext uri="{FF2B5EF4-FFF2-40B4-BE49-F238E27FC236}">
                <a16:creationId xmlns:a16="http://schemas.microsoft.com/office/drawing/2014/main" id="{5F216E25-1DEF-7E42-A286-6197B4E75C7B}"/>
              </a:ext>
            </a:extLst>
          </p:cNvPr>
          <p:cNvSpPr>
            <a:spLocks noGrp="1"/>
          </p:cNvSpPr>
          <p:nvPr>
            <p:ph type="body" sz="quarter" idx="13"/>
          </p:nvPr>
        </p:nvSpPr>
        <p:spPr>
          <a:xfrm>
            <a:off x="414339" y="1295400"/>
            <a:ext cx="11097724" cy="4876800"/>
          </a:xfrm>
        </p:spPr>
        <p:txBody>
          <a:bodyPr/>
          <a:lstStyle/>
          <a:p>
            <a:pPr marL="57150" indent="0">
              <a:spcAft>
                <a:spcPts val="1100"/>
              </a:spcAft>
              <a:buNone/>
              <a:tabLst>
                <a:tab pos="10847388" algn="l"/>
              </a:tabLst>
            </a:pPr>
            <a:r>
              <a:rPr lang="en-US" b="0" i="1"/>
              <a:t>...is the convergence of health-related sciences and digital technologies that empower people and populations to manage their health and well-being  (MCRA)</a:t>
            </a:r>
          </a:p>
          <a:p>
            <a:pPr marL="57150" indent="0">
              <a:spcAft>
                <a:spcPts val="1100"/>
              </a:spcAft>
              <a:buNone/>
              <a:tabLst>
                <a:tab pos="10847388" algn="l"/>
              </a:tabLst>
            </a:pPr>
            <a:r>
              <a:rPr lang="en-US" b="0" i="1"/>
              <a:t>…includes categories such as mobile health (mHealth), health information technology (IT), wearable devices, telehealth and telemedicine, and personalized medicine  (FDA)</a:t>
            </a:r>
          </a:p>
          <a:p>
            <a:pPr marL="57150" indent="0">
              <a:spcAft>
                <a:spcPts val="1100"/>
              </a:spcAft>
              <a:buNone/>
              <a:tabLst>
                <a:tab pos="10847388" algn="l"/>
              </a:tabLst>
            </a:pPr>
            <a:r>
              <a:rPr lang="en-US" b="0" i="1"/>
              <a:t>….connects and empowers people and populations to manage health and wellness, augmented by accessible and supportive provider teams working within flexible, integrated, interoperable, and digitally-enabled care environments that strategically leverage digital tools, technologies and services to transform care delivery (HIMSS)</a:t>
            </a:r>
            <a:endParaRPr lang="en-US" i="1"/>
          </a:p>
        </p:txBody>
      </p:sp>
      <p:sp>
        <p:nvSpPr>
          <p:cNvPr id="5" name="Footer Placeholder 4">
            <a:extLst>
              <a:ext uri="{FF2B5EF4-FFF2-40B4-BE49-F238E27FC236}">
                <a16:creationId xmlns:a16="http://schemas.microsoft.com/office/drawing/2014/main" id="{B0192B95-1C4C-1842-8CA1-9293A6256A65}"/>
              </a:ext>
            </a:extLst>
          </p:cNvPr>
          <p:cNvSpPr>
            <a:spLocks noGrp="1"/>
          </p:cNvSpPr>
          <p:nvPr>
            <p:ph type="ftr" sz="quarter" idx="1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Tree>
    <p:extLst>
      <p:ext uri="{BB962C8B-B14F-4D97-AF65-F5344CB8AC3E}">
        <p14:creationId xmlns:p14="http://schemas.microsoft.com/office/powerpoint/2010/main" val="34360908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C4DF-4043-D748-A20F-7C4B38123C4C}"/>
              </a:ext>
            </a:extLst>
          </p:cNvPr>
          <p:cNvSpPr>
            <a:spLocks noGrp="1"/>
          </p:cNvSpPr>
          <p:nvPr>
            <p:ph type="title"/>
          </p:nvPr>
        </p:nvSpPr>
        <p:spPr/>
        <p:txBody>
          <a:bodyPr/>
          <a:lstStyle/>
          <a:p>
            <a:r>
              <a:rPr lang="en-US"/>
              <a:t>Why do we need a National Strategy?</a:t>
            </a:r>
          </a:p>
        </p:txBody>
      </p:sp>
      <p:sp>
        <p:nvSpPr>
          <p:cNvPr id="3" name="Text Placeholder 2">
            <a:extLst>
              <a:ext uri="{FF2B5EF4-FFF2-40B4-BE49-F238E27FC236}">
                <a16:creationId xmlns:a16="http://schemas.microsoft.com/office/drawing/2014/main" id="{5F216E25-1DEF-7E42-A286-6197B4E75C7B}"/>
              </a:ext>
            </a:extLst>
          </p:cNvPr>
          <p:cNvSpPr>
            <a:spLocks noGrp="1"/>
          </p:cNvSpPr>
          <p:nvPr>
            <p:ph type="body" sz="quarter" idx="13"/>
          </p:nvPr>
        </p:nvSpPr>
        <p:spPr>
          <a:xfrm>
            <a:off x="414338" y="1412110"/>
            <a:ext cx="7757389" cy="4760089"/>
          </a:xfrm>
        </p:spPr>
        <p:txBody>
          <a:bodyPr/>
          <a:lstStyle/>
          <a:p>
            <a:r>
              <a:rPr lang="en-US"/>
              <a:t>COVID-19 is a watershed </a:t>
            </a:r>
          </a:p>
          <a:p>
            <a:r>
              <a:rPr lang="en-US"/>
              <a:t>The strategy provides a framework to aid in determining priorities and laying the groundwork for change </a:t>
            </a:r>
          </a:p>
          <a:p>
            <a:r>
              <a:rPr lang="en-US"/>
              <a:t>Intended for leaders in the digital health community—including government, care providers, community champions, academia, and technology developers</a:t>
            </a:r>
          </a:p>
          <a:p>
            <a:r>
              <a:rPr lang="en-US"/>
              <a:t>Authored by the Health FFRDC and Health Innovation Center, with guidance from the Health Advisory Committee </a:t>
            </a:r>
          </a:p>
        </p:txBody>
      </p:sp>
      <p:sp>
        <p:nvSpPr>
          <p:cNvPr id="5" name="Footer Placeholder 4">
            <a:extLst>
              <a:ext uri="{FF2B5EF4-FFF2-40B4-BE49-F238E27FC236}">
                <a16:creationId xmlns:a16="http://schemas.microsoft.com/office/drawing/2014/main" id="{B0192B95-1C4C-1842-8CA1-9293A6256A65}"/>
              </a:ext>
            </a:extLst>
          </p:cNvPr>
          <p:cNvSpPr>
            <a:spLocks noGrp="1"/>
          </p:cNvSpPr>
          <p:nvPr>
            <p:ph type="ftr" sz="quarter" idx="1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pic>
        <p:nvPicPr>
          <p:cNvPr id="3076" name="Picture 4" descr="Confused tv Vector Clipart in AI, SVG, EPS, PSD, PNG">
            <a:extLst>
              <a:ext uri="{FF2B5EF4-FFF2-40B4-BE49-F238E27FC236}">
                <a16:creationId xmlns:a16="http://schemas.microsoft.com/office/drawing/2014/main" id="{DEA0402E-0EE4-A248-8426-BD6685F5C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241" y="2196134"/>
            <a:ext cx="3022600" cy="26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6395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724DD5-96F2-E348-BCDB-480453FB7095}"/>
              </a:ext>
            </a:extLst>
          </p:cNvPr>
          <p:cNvSpPr>
            <a:spLocks noGrp="1"/>
          </p:cNvSpPr>
          <p:nvPr>
            <p:ph type="title"/>
          </p:nvPr>
        </p:nvSpPr>
        <p:spPr>
          <a:xfrm>
            <a:off x="434487" y="2872658"/>
            <a:ext cx="10802263" cy="1089529"/>
          </a:xfrm>
        </p:spPr>
        <p:txBody>
          <a:bodyPr/>
          <a:lstStyle/>
          <a:p>
            <a:pPr marL="457200" indent="-457200"/>
            <a:r>
              <a:rPr lang="en-US" sz="3600"/>
              <a:t>2. Strategy Goals and Objectives</a:t>
            </a:r>
            <a:br>
              <a:rPr lang="en-US" sz="3600"/>
            </a:br>
            <a:endParaRPr lang="en-US" sz="3600"/>
          </a:p>
        </p:txBody>
      </p:sp>
      <p:sp>
        <p:nvSpPr>
          <p:cNvPr id="4" name="Footer Placeholder 3">
            <a:extLst>
              <a:ext uri="{FF2B5EF4-FFF2-40B4-BE49-F238E27FC236}">
                <a16:creationId xmlns:a16="http://schemas.microsoft.com/office/drawing/2014/main" id="{2BE9A3B6-9AE1-9148-BD46-4C2FBC6EAFDE}"/>
              </a:ext>
            </a:extLst>
          </p:cNvPr>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Tree>
    <p:extLst>
      <p:ext uri="{BB962C8B-B14F-4D97-AF65-F5344CB8AC3E}">
        <p14:creationId xmlns:p14="http://schemas.microsoft.com/office/powerpoint/2010/main" val="219184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5A1B4800-CC22-4AFF-B94C-FBCFEFD5B50C}"/>
              </a:ext>
            </a:extLst>
          </p:cNvPr>
          <p:cNvCxnSpPr>
            <a:cxnSpLocks/>
          </p:cNvCxnSpPr>
          <p:nvPr/>
        </p:nvCxnSpPr>
        <p:spPr>
          <a:xfrm>
            <a:off x="267300" y="1563373"/>
            <a:ext cx="11657400"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74469CF9-1302-412D-A06D-FC96F8572661}"/>
              </a:ext>
            </a:extLst>
          </p:cNvPr>
          <p:cNvSpPr/>
          <p:nvPr/>
        </p:nvSpPr>
        <p:spPr>
          <a:xfrm>
            <a:off x="10104788" y="3271067"/>
            <a:ext cx="1856232" cy="3059351"/>
          </a:xfrm>
          <a:prstGeom prst="rect">
            <a:avLst/>
          </a:prstGeom>
          <a:solidFill>
            <a:schemeClr val="tx2"/>
          </a:solidFill>
          <a:ln w="6350" cap="flat" cmpd="sng" algn="ctr">
            <a:noFill/>
            <a:prstDash val="solid"/>
            <a:miter lim="800000"/>
          </a:ln>
          <a:effectLst/>
        </p:spPr>
        <p:txBody>
          <a:bodyPr lIns="45720" tIns="182880" rIns="27432" rtlCol="0" anchor="t"/>
          <a:lstStyle/>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Create a new National Broadband Plan</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Ensure community engagement in digital health  development and research  </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Improve measurement, monitoring, research, and practice to account for inequities and varying levels of access</a:t>
            </a:r>
          </a:p>
          <a:p>
            <a:pPr marL="0" marR="0" lvl="0" indent="0" algn="ctr" defTabSz="914400" rtl="0" eaLnBrk="1" fontAlgn="auto" latinLnBrk="0" hangingPunct="1">
              <a:lnSpc>
                <a:spcPct val="100000"/>
              </a:lnSpc>
              <a:spcBef>
                <a:spcPct val="0"/>
              </a:spcBef>
              <a:spcAft>
                <a:spcPts val="600"/>
              </a:spcAft>
              <a:buClrTx/>
              <a:buSzTx/>
              <a:buFontTx/>
              <a:buNone/>
              <a:tabLst/>
              <a:defRPr/>
            </a:pPr>
            <a:endPar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endParaRPr>
          </a:p>
        </p:txBody>
      </p:sp>
      <p:sp>
        <p:nvSpPr>
          <p:cNvPr id="261" name="Rectangle 260">
            <a:extLst>
              <a:ext uri="{FF2B5EF4-FFF2-40B4-BE49-F238E27FC236}">
                <a16:creationId xmlns:a16="http://schemas.microsoft.com/office/drawing/2014/main" id="{5640002B-9F78-422B-B2B2-6BA679A262FF}"/>
              </a:ext>
            </a:extLst>
          </p:cNvPr>
          <p:cNvSpPr/>
          <p:nvPr/>
        </p:nvSpPr>
        <p:spPr>
          <a:xfrm>
            <a:off x="6141859" y="3276490"/>
            <a:ext cx="1856232" cy="3053287"/>
          </a:xfrm>
          <a:prstGeom prst="rect">
            <a:avLst/>
          </a:prstGeom>
          <a:solidFill>
            <a:schemeClr val="tx2"/>
          </a:solidFill>
          <a:ln w="6350" cap="flat" cmpd="sng" algn="ctr">
            <a:noFill/>
            <a:prstDash val="solid"/>
            <a:miter lim="800000"/>
          </a:ln>
          <a:effectLst/>
        </p:spPr>
        <p:txBody>
          <a:bodyPr lIns="45720" tIns="182880" rIns="27432" rtlCol="0" anchor="t"/>
          <a:lstStyle/>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Develop funding strategies to encourage a systems approach to investment in public health workforce and infrastructure</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Establish a representative governance entity to drive modernization of digital public health infrastructure </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Partner to expand available data and improve reporting to public health agencies</a:t>
            </a:r>
          </a:p>
        </p:txBody>
      </p:sp>
      <p:sp>
        <p:nvSpPr>
          <p:cNvPr id="262" name="Rectangle 261">
            <a:extLst>
              <a:ext uri="{FF2B5EF4-FFF2-40B4-BE49-F238E27FC236}">
                <a16:creationId xmlns:a16="http://schemas.microsoft.com/office/drawing/2014/main" id="{767A88A2-9010-4EB8-8543-EA6A976B8389}"/>
              </a:ext>
            </a:extLst>
          </p:cNvPr>
          <p:cNvSpPr/>
          <p:nvPr/>
        </p:nvSpPr>
        <p:spPr>
          <a:xfrm>
            <a:off x="229801" y="3259452"/>
            <a:ext cx="1852315" cy="3072336"/>
          </a:xfrm>
          <a:prstGeom prst="rect">
            <a:avLst/>
          </a:prstGeom>
          <a:solidFill>
            <a:schemeClr val="tx2"/>
          </a:solidFill>
          <a:ln w="6350" cap="flat" cmpd="sng" algn="ctr">
            <a:noFill/>
            <a:prstDash val="solid"/>
            <a:miter lim="800000"/>
          </a:ln>
          <a:effectLst/>
        </p:spPr>
        <p:txBody>
          <a:bodyPr lIns="45720" tIns="182880" rIns="27432" rtlCol="0" anchor="t"/>
          <a:lstStyle/>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Standardize patient identification</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Standardize health data</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Standardize the health architecture</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Secure the connected health ecosystem</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endParaRPr>
          </a:p>
        </p:txBody>
      </p:sp>
      <p:sp>
        <p:nvSpPr>
          <p:cNvPr id="263" name="Rectangle 262">
            <a:extLst>
              <a:ext uri="{FF2B5EF4-FFF2-40B4-BE49-F238E27FC236}">
                <a16:creationId xmlns:a16="http://schemas.microsoft.com/office/drawing/2014/main" id="{FEE8B399-E8D7-4F6F-BF32-3DD816628BAA}"/>
              </a:ext>
            </a:extLst>
          </p:cNvPr>
          <p:cNvSpPr/>
          <p:nvPr/>
        </p:nvSpPr>
        <p:spPr>
          <a:xfrm>
            <a:off x="8113197" y="3276490"/>
            <a:ext cx="1876484" cy="3053287"/>
          </a:xfrm>
          <a:prstGeom prst="rect">
            <a:avLst/>
          </a:prstGeom>
          <a:solidFill>
            <a:schemeClr val="tx2"/>
          </a:solidFill>
          <a:ln w="6350" cap="flat" cmpd="sng" algn="ctr">
            <a:noFill/>
            <a:prstDash val="solid"/>
            <a:miter lim="800000"/>
          </a:ln>
          <a:effectLst/>
        </p:spPr>
        <p:txBody>
          <a:bodyPr lIns="45720" tIns="182880" rIns="27432" rtlCol="0" anchor="t"/>
          <a:lstStyle/>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Support the National Health Care Workforce Commission</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Invest in upskilling workforce</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Modernize post-secondary accreditation requirements</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Support model programming for continuing education in digital health and data science</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Establish a newly defined digitally-enabled workforce </a:t>
            </a:r>
          </a:p>
        </p:txBody>
      </p:sp>
      <p:sp>
        <p:nvSpPr>
          <p:cNvPr id="264" name="Rectangle 263">
            <a:extLst>
              <a:ext uri="{FF2B5EF4-FFF2-40B4-BE49-F238E27FC236}">
                <a16:creationId xmlns:a16="http://schemas.microsoft.com/office/drawing/2014/main" id="{67630276-9B47-4DE6-BEE4-F970F489AEF9}"/>
              </a:ext>
            </a:extLst>
          </p:cNvPr>
          <p:cNvSpPr/>
          <p:nvPr/>
        </p:nvSpPr>
        <p:spPr>
          <a:xfrm>
            <a:off x="2197222" y="3259452"/>
            <a:ext cx="1852316" cy="3072336"/>
          </a:xfrm>
          <a:prstGeom prst="rect">
            <a:avLst/>
          </a:prstGeom>
          <a:solidFill>
            <a:schemeClr val="tx2"/>
          </a:solidFill>
          <a:ln w="6350" cap="flat" cmpd="sng" algn="ctr">
            <a:noFill/>
            <a:prstDash val="solid"/>
            <a:miter lim="800000"/>
          </a:ln>
          <a:effectLst/>
        </p:spPr>
        <p:txBody>
          <a:bodyPr lIns="45720" tIns="182880" rIns="27432" rtlCol="0" anchor="t"/>
          <a:lstStyle/>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Provide individuals with ownership of data relating to their health</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Create a national action plan to improve digital health literacy</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Develop a framework for reasonable use of digital health</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Assess options for reimbursing use of digital  modalities </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Analyze impact of restrictions on use of telemedicine</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Further mature the nation’s precision medicine capability</a:t>
            </a:r>
          </a:p>
        </p:txBody>
      </p:sp>
      <p:sp>
        <p:nvSpPr>
          <p:cNvPr id="67" name="Rectangle 66">
            <a:extLst>
              <a:ext uri="{FF2B5EF4-FFF2-40B4-BE49-F238E27FC236}">
                <a16:creationId xmlns:a16="http://schemas.microsoft.com/office/drawing/2014/main" id="{3D1ACB51-EDFB-5246-BF4A-0EC7F159970A}"/>
              </a:ext>
            </a:extLst>
          </p:cNvPr>
          <p:cNvSpPr/>
          <p:nvPr/>
        </p:nvSpPr>
        <p:spPr>
          <a:xfrm>
            <a:off x="4161476" y="3276490"/>
            <a:ext cx="1862109" cy="3053287"/>
          </a:xfrm>
          <a:prstGeom prst="rect">
            <a:avLst/>
          </a:prstGeom>
          <a:solidFill>
            <a:schemeClr val="tx2"/>
          </a:solidFill>
          <a:ln w="6350" cap="flat" cmpd="sng" algn="ctr">
            <a:noFill/>
            <a:prstDash val="solid"/>
            <a:miter lim="800000"/>
          </a:ln>
          <a:effectLst/>
        </p:spPr>
        <p:txBody>
          <a:bodyPr lIns="45720" tIns="182880" rIns="27432" rtlCol="0" anchor="t"/>
          <a:lstStyle/>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Create governance for reliable, transparent and ethical AI development</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Apply a maturity model to guide AI development and use  </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Support practices that will ensure AI integrity</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Conduct rigorous AI evaluations and establish performance metrics</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rPr>
              <a:t>Foster informed AI users through certification and continuing credit training </a:t>
            </a:r>
          </a:p>
          <a:p>
            <a:pPr marL="91440" marR="0" lvl="0" indent="-9144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mn-cs"/>
            </a:endParaRPr>
          </a:p>
        </p:txBody>
      </p:sp>
      <p:sp>
        <p:nvSpPr>
          <p:cNvPr id="152" name="TextBox 151">
            <a:extLst>
              <a:ext uri="{FF2B5EF4-FFF2-40B4-BE49-F238E27FC236}">
                <a16:creationId xmlns:a16="http://schemas.microsoft.com/office/drawing/2014/main" id="{A3A09222-1041-46D4-92D9-B97818D8D9C6}"/>
              </a:ext>
            </a:extLst>
          </p:cNvPr>
          <p:cNvSpPr txBox="1"/>
          <p:nvPr/>
        </p:nvSpPr>
        <p:spPr>
          <a:xfrm>
            <a:off x="162687" y="271069"/>
            <a:ext cx="11767274" cy="607921"/>
          </a:xfrm>
          <a:prstGeom prst="rect">
            <a:avLst/>
          </a:prstGeom>
          <a:solidFill>
            <a:schemeClr val="bg1">
              <a:lumMod val="25000"/>
              <a:lumOff val="75000"/>
            </a:schemeClr>
          </a:solidFill>
          <a:ln>
            <a:noFill/>
          </a:ln>
        </p:spPr>
        <p:txBody>
          <a:bodyPr wrap="square" lIns="91440" tIns="45720" rIns="91440" bIns="0" rtlCol="0" anchor="t">
            <a:noAutofit/>
          </a:bodyPr>
          <a:lstStyle/>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1800" b="1"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Arial" panose="020B0604020202020204" pitchFamily="34" charset="0"/>
              </a:rPr>
              <a:t>Vision</a:t>
            </a:r>
          </a:p>
          <a:p>
            <a:pPr marL="0" marR="0" lvl="0" indent="0" algn="ctr" defTabSz="914400" rtl="0" eaLnBrk="0" fontAlgn="base" latinLnBrk="0" hangingPunct="0">
              <a:lnSpc>
                <a:spcPct val="108000"/>
              </a:lnSpc>
              <a:spcBef>
                <a:spcPct val="0"/>
              </a:spcBef>
              <a:spcAft>
                <a:spcPct val="0"/>
              </a:spcAft>
              <a:buClrTx/>
              <a:buSzTx/>
              <a:buFontTx/>
              <a:buNone/>
              <a:tabLst/>
              <a:defRPr/>
            </a:pPr>
            <a:r>
              <a:rPr kumimoji="0" lang="en-US" sz="1600" b="1" i="1"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lt"/>
                <a:cs typeface="Arial"/>
              </a:rPr>
              <a:t>     Improved health and well-being of the nation powered by a digital health ecosystem</a:t>
            </a:r>
          </a:p>
          <a:p>
            <a:pPr marL="0" marR="0" lvl="0" indent="0" algn="l" defTabSz="914400" rtl="0" eaLnBrk="0" fontAlgn="base" latinLnBrk="0" hangingPunct="0">
              <a:lnSpc>
                <a:spcPts val="600"/>
              </a:lnSpc>
              <a:spcBef>
                <a:spcPct val="0"/>
              </a:spcBef>
              <a:spcAft>
                <a:spcPct val="0"/>
              </a:spcAft>
              <a:buClrTx/>
              <a:buSzTx/>
              <a:buFontTx/>
              <a:buNone/>
              <a:tabLst/>
              <a:defRPr/>
            </a:pPr>
            <a:r>
              <a:rPr kumimoji="0" lang="en-US" sz="1400" b="1" i="0" u="none" strike="noStrike" kern="0" cap="none" spc="0" normalizeH="0" baseline="0" noProof="0">
                <a:ln>
                  <a:noFill/>
                </a:ln>
                <a:solidFill>
                  <a:srgbClr val="0D2541">
                    <a:lumMod val="90000"/>
                    <a:lumOff val="10000"/>
                  </a:srgbClr>
                </a:solidFill>
                <a:effectLst/>
                <a:uLnTx/>
                <a:uFillTx/>
                <a:latin typeface="Arial" panose="020B0604020202020204" pitchFamily="34" charset="0"/>
                <a:ea typeface="+mn-ea"/>
                <a:cs typeface="Arial" panose="020B0604020202020204" pitchFamily="34" charset="0"/>
              </a:rPr>
              <a:t>			              </a:t>
            </a:r>
          </a:p>
        </p:txBody>
      </p:sp>
      <p:sp>
        <p:nvSpPr>
          <p:cNvPr id="75" name="Rounded Rectangle 74">
            <a:extLst>
              <a:ext uri="{FF2B5EF4-FFF2-40B4-BE49-F238E27FC236}">
                <a16:creationId xmlns:a16="http://schemas.microsoft.com/office/drawing/2014/main" id="{EB981F4B-792E-3C46-B3CF-69F173E21A60}"/>
              </a:ext>
            </a:extLst>
          </p:cNvPr>
          <p:cNvSpPr/>
          <p:nvPr/>
        </p:nvSpPr>
        <p:spPr>
          <a:xfrm>
            <a:off x="162688" y="961062"/>
            <a:ext cx="11767275" cy="357965"/>
          </a:xfrm>
          <a:prstGeom prst="roundRect">
            <a:avLst>
              <a:gd name="adj" fmla="val 0"/>
            </a:avLst>
          </a:prstGeom>
          <a:solidFill>
            <a:srgbClr val="FFC000"/>
          </a:solidFill>
          <a:ln w="381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mn-cs"/>
              </a:rPr>
              <a:t>Collaborative Governance</a:t>
            </a:r>
            <a:endParaRPr kumimoji="0" lang="en-US" sz="1600" b="1"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TextBox 63">
            <a:extLst>
              <a:ext uri="{FF2B5EF4-FFF2-40B4-BE49-F238E27FC236}">
                <a16:creationId xmlns:a16="http://schemas.microsoft.com/office/drawing/2014/main" id="{ED2A3169-F9FB-4F8B-B4BF-D9314A22B96E}"/>
              </a:ext>
            </a:extLst>
          </p:cNvPr>
          <p:cNvSpPr txBox="1"/>
          <p:nvPr/>
        </p:nvSpPr>
        <p:spPr>
          <a:xfrm>
            <a:off x="4781115" y="1388177"/>
            <a:ext cx="2629753" cy="369332"/>
          </a:xfrm>
          <a:prstGeom prst="rect">
            <a:avLst/>
          </a:prstGeom>
          <a:solidFill>
            <a:srgbClr val="0D2541"/>
          </a:solidFill>
        </p:spPr>
        <p:txBody>
          <a:bodyPr wrap="square">
            <a:spAutoFit/>
          </a:bodyPr>
          <a:lstStyle/>
          <a:p>
            <a:pPr marL="0" marR="0" lvl="0" indent="0" algn="ctr" defTabSz="914400" rtl="0" eaLnBrk="1" fontAlgn="auto" latinLnBrk="0" hangingPunct="1">
              <a:lnSpc>
                <a:spcPct val="108000"/>
              </a:lnSpc>
              <a:spcBef>
                <a:spcPts val="1200"/>
              </a:spcBef>
              <a:spcAft>
                <a:spcPts val="0"/>
              </a:spcAft>
              <a:buClrTx/>
              <a:buSzTx/>
              <a:buFontTx/>
              <a:buNone/>
              <a:tabLst/>
              <a:defRPr/>
            </a:pPr>
            <a:r>
              <a:rPr kumimoji="0" lang="en-US" sz="1800" b="1" i="0" u="none" strike="noStrike" kern="0" cap="none" spc="0" normalizeH="0" baseline="0" noProof="0">
                <a:ln>
                  <a:noFill/>
                </a:ln>
                <a:solidFill>
                  <a:srgbClr val="00B0F0"/>
                </a:solidFill>
                <a:effectLst/>
                <a:uLnTx/>
                <a:uFillTx/>
                <a:latin typeface="Arial" panose="020B0604020202020204" pitchFamily="34" charset="0"/>
                <a:ea typeface="+mn-ea"/>
                <a:cs typeface="Arial"/>
              </a:rPr>
              <a:t>Goals and Objectives</a:t>
            </a:r>
            <a:endParaRPr kumimoji="0" lang="en-US" sz="1200" b="1" i="0" u="none" strike="noStrike" kern="0" cap="none" spc="0" normalizeH="0" baseline="0" noProof="0">
              <a:ln>
                <a:noFill/>
              </a:ln>
              <a:solidFill>
                <a:srgbClr val="00B0F0"/>
              </a:solidFill>
              <a:effectLst/>
              <a:uLnTx/>
              <a:uFillTx/>
              <a:latin typeface="Arial" panose="020B0604020202020204" pitchFamily="34" charset="0"/>
              <a:ea typeface="+mn-ea"/>
              <a:cs typeface="Arial"/>
            </a:endParaRPr>
          </a:p>
        </p:txBody>
      </p:sp>
      <p:sp>
        <p:nvSpPr>
          <p:cNvPr id="223" name="Rectangle 222">
            <a:extLst>
              <a:ext uri="{FF2B5EF4-FFF2-40B4-BE49-F238E27FC236}">
                <a16:creationId xmlns:a16="http://schemas.microsoft.com/office/drawing/2014/main" id="{CC5ED892-984B-46D7-8DE1-AD715450B6AA}"/>
              </a:ext>
            </a:extLst>
          </p:cNvPr>
          <p:cNvSpPr/>
          <p:nvPr/>
        </p:nvSpPr>
        <p:spPr>
          <a:xfrm>
            <a:off x="6139771" y="2328309"/>
            <a:ext cx="1856232" cy="962651"/>
          </a:xfrm>
          <a:prstGeom prst="rect">
            <a:avLst/>
          </a:prstGeom>
          <a:solidFill>
            <a:srgbClr val="0070C0"/>
          </a:solidFill>
          <a:ln w="6350" cap="flat" cmpd="sng" algn="ctr">
            <a:noFill/>
            <a:prstDash val="solid"/>
            <a:miter lim="800000"/>
          </a:ln>
          <a:effectLst/>
        </p:spPr>
        <p:txBody>
          <a:bodyPr lIns="91440" r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Institutionalize rapid sharing of integrated data for public health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24" name="Rectangle 223">
            <a:extLst>
              <a:ext uri="{FF2B5EF4-FFF2-40B4-BE49-F238E27FC236}">
                <a16:creationId xmlns:a16="http://schemas.microsoft.com/office/drawing/2014/main" id="{35122FB7-9CEA-4621-837A-05BC36BE7DDE}"/>
              </a:ext>
            </a:extLst>
          </p:cNvPr>
          <p:cNvSpPr/>
          <p:nvPr/>
        </p:nvSpPr>
        <p:spPr>
          <a:xfrm>
            <a:off x="229801" y="2324552"/>
            <a:ext cx="1856232" cy="962651"/>
          </a:xfrm>
          <a:prstGeom prst="rect">
            <a:avLst/>
          </a:prstGeom>
          <a:solidFill>
            <a:srgbClr val="0070C0"/>
          </a:solidFill>
          <a:ln w="6350" cap="flat" cmpd="sng" algn="ctr">
            <a:noFill/>
            <a:prstDash val="solid"/>
            <a:miter lim="800000"/>
          </a:ln>
          <a:effectLst/>
        </p:spPr>
        <p:txBody>
          <a:bodyPr lIns="91440" r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rPr>
              <a:t>Form a connected health ecosystem defined by timely, secure data exchange</a:t>
            </a:r>
          </a:p>
        </p:txBody>
      </p:sp>
      <p:sp>
        <p:nvSpPr>
          <p:cNvPr id="61" name="Rectangle 60">
            <a:extLst>
              <a:ext uri="{FF2B5EF4-FFF2-40B4-BE49-F238E27FC236}">
                <a16:creationId xmlns:a16="http://schemas.microsoft.com/office/drawing/2014/main" id="{F5515C2A-B9C0-44B5-B2D4-2E8948F475ED}"/>
              </a:ext>
            </a:extLst>
          </p:cNvPr>
          <p:cNvSpPr/>
          <p:nvPr/>
        </p:nvSpPr>
        <p:spPr>
          <a:xfrm>
            <a:off x="8135277" y="2324552"/>
            <a:ext cx="1856232" cy="962651"/>
          </a:xfrm>
          <a:prstGeom prst="rect">
            <a:avLst/>
          </a:prstGeom>
          <a:solidFill>
            <a:srgbClr val="0070C0"/>
          </a:solidFill>
          <a:ln w="6350" cap="flat" cmpd="sng" algn="ctr">
            <a:noFill/>
            <a:prstDash val="solid"/>
            <a:miter lim="800000"/>
          </a:ln>
          <a:effectLst/>
        </p:spPr>
        <p:txBody>
          <a:bodyPr lIns="91440" r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rPr>
              <a:t>Build a workforce skilled in application of digital health</a:t>
            </a:r>
          </a:p>
        </p:txBody>
      </p:sp>
      <p:sp>
        <p:nvSpPr>
          <p:cNvPr id="105" name="Rectangle 104">
            <a:extLst>
              <a:ext uri="{FF2B5EF4-FFF2-40B4-BE49-F238E27FC236}">
                <a16:creationId xmlns:a16="http://schemas.microsoft.com/office/drawing/2014/main" id="{A385097B-1CCB-B44A-AB6B-CAF8A5A59B7E}"/>
              </a:ext>
            </a:extLst>
          </p:cNvPr>
          <p:cNvSpPr/>
          <p:nvPr/>
        </p:nvSpPr>
        <p:spPr>
          <a:xfrm>
            <a:off x="10104788" y="2324552"/>
            <a:ext cx="1856232" cy="962651"/>
          </a:xfrm>
          <a:prstGeom prst="rect">
            <a:avLst/>
          </a:prstGeom>
          <a:solidFill>
            <a:srgbClr val="0070C0"/>
          </a:solidFill>
          <a:ln w="6350" cap="flat" cmpd="sng" algn="ctr">
            <a:noFill/>
            <a:prstDash val="solid"/>
            <a:miter lim="800000"/>
          </a:ln>
          <a:effectLst/>
        </p:spPr>
        <p:txBody>
          <a:bodyPr lIns="91440" r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rPr>
              <a:t>Grow digital equity to achieve health equity </a:t>
            </a:r>
          </a:p>
        </p:txBody>
      </p:sp>
      <p:sp>
        <p:nvSpPr>
          <p:cNvPr id="104" name="Rectangle 103">
            <a:extLst>
              <a:ext uri="{FF2B5EF4-FFF2-40B4-BE49-F238E27FC236}">
                <a16:creationId xmlns:a16="http://schemas.microsoft.com/office/drawing/2014/main" id="{FE29057B-6096-0242-A3AB-75F86FBB45E2}"/>
              </a:ext>
            </a:extLst>
          </p:cNvPr>
          <p:cNvSpPr/>
          <p:nvPr/>
        </p:nvSpPr>
        <p:spPr>
          <a:xfrm>
            <a:off x="2195394" y="2324552"/>
            <a:ext cx="1856232" cy="962651"/>
          </a:xfrm>
          <a:prstGeom prst="rect">
            <a:avLst/>
          </a:prstGeom>
          <a:solidFill>
            <a:srgbClr val="0070C0"/>
          </a:solidFill>
          <a:ln w="6350" cap="flat" cmpd="sng" algn="ctr">
            <a:noFill/>
            <a:prstDash val="solid"/>
            <a:miter lim="800000"/>
          </a:ln>
          <a:effectLst/>
        </p:spPr>
        <p:txBody>
          <a:bodyPr lIns="91440" rIns="91440" rtlCol="0" anchor="ctr" anchorCtr="0"/>
          <a:lstStyle/>
          <a:p>
            <a:pPr marL="0" marR="0" lvl="0" indent="-333375"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rPr>
              <a:t>Empower individuals to take charge of their health and well-being</a:t>
            </a:r>
            <a:endParaRPr kumimoji="0" lang="en-US" sz="12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7" name="Rectangle 86">
            <a:extLst>
              <a:ext uri="{FF2B5EF4-FFF2-40B4-BE49-F238E27FC236}">
                <a16:creationId xmlns:a16="http://schemas.microsoft.com/office/drawing/2014/main" id="{D2EE0F92-7CF6-DE42-8AD4-3B05EA87FD33}"/>
              </a:ext>
            </a:extLst>
          </p:cNvPr>
          <p:cNvSpPr/>
          <p:nvPr/>
        </p:nvSpPr>
        <p:spPr>
          <a:xfrm>
            <a:off x="4164414" y="2324458"/>
            <a:ext cx="1856232" cy="962651"/>
          </a:xfrm>
          <a:prstGeom prst="rect">
            <a:avLst/>
          </a:prstGeom>
          <a:solidFill>
            <a:srgbClr val="0070C0"/>
          </a:solidFill>
          <a:ln w="6350" cap="flat" cmpd="sng" algn="ctr">
            <a:noFill/>
            <a:prstDash val="solid"/>
            <a:miter lim="800000"/>
          </a:ln>
          <a:effectLst/>
        </p:spPr>
        <p:txBody>
          <a:bodyPr lIns="91440" rIns="91440" rtlCol="0" anchor="ctr" anchorCtr="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rPr>
              <a:t>Establish artificial intelligence as a trusted cornerstone of digital health </a:t>
            </a:r>
          </a:p>
        </p:txBody>
      </p:sp>
      <p:grpSp>
        <p:nvGrpSpPr>
          <p:cNvPr id="26" name="Group 25">
            <a:extLst>
              <a:ext uri="{FF2B5EF4-FFF2-40B4-BE49-F238E27FC236}">
                <a16:creationId xmlns:a16="http://schemas.microsoft.com/office/drawing/2014/main" id="{468A75B8-D850-451B-96B9-EB5995DC85AB}"/>
              </a:ext>
            </a:extLst>
          </p:cNvPr>
          <p:cNvGrpSpPr/>
          <p:nvPr/>
        </p:nvGrpSpPr>
        <p:grpSpPr>
          <a:xfrm>
            <a:off x="919489" y="3259452"/>
            <a:ext cx="10351843" cy="130328"/>
            <a:chOff x="919489" y="3307081"/>
            <a:chExt cx="10351843" cy="130328"/>
          </a:xfrm>
        </p:grpSpPr>
        <p:sp>
          <p:nvSpPr>
            <p:cNvPr id="193" name="Isosceles Triangle 23">
              <a:extLst>
                <a:ext uri="{FF2B5EF4-FFF2-40B4-BE49-F238E27FC236}">
                  <a16:creationId xmlns:a16="http://schemas.microsoft.com/office/drawing/2014/main" id="{ED72AB9B-C0B9-43BC-8558-B8E9E4FE36E7}"/>
                </a:ext>
              </a:extLst>
            </p:cNvPr>
            <p:cNvSpPr/>
            <p:nvPr/>
          </p:nvSpPr>
          <p:spPr>
            <a:xfrm rot="10800000">
              <a:off x="6844480" y="3307081"/>
              <a:ext cx="476856" cy="116827"/>
            </a:xfrm>
            <a:prstGeom prst="triangle">
              <a:avLst/>
            </a:prstGeom>
            <a:solidFill>
              <a:srgbClr val="0070C0"/>
            </a:solidFill>
            <a:ln w="12700" cap="flat" cmpd="sng" algn="ctr">
              <a:noFill/>
              <a:prstDash val="solid"/>
              <a:miter lim="800000"/>
            </a:ln>
            <a:effectLst/>
          </p:spPr>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4" name="Isosceles Triangle 23">
              <a:extLst>
                <a:ext uri="{FF2B5EF4-FFF2-40B4-BE49-F238E27FC236}">
                  <a16:creationId xmlns:a16="http://schemas.microsoft.com/office/drawing/2014/main" id="{F1EC6A32-2A45-4C7F-A64F-6426F2142138}"/>
                </a:ext>
              </a:extLst>
            </p:cNvPr>
            <p:cNvSpPr/>
            <p:nvPr/>
          </p:nvSpPr>
          <p:spPr>
            <a:xfrm rot="10800000">
              <a:off x="919489" y="3307081"/>
              <a:ext cx="476856" cy="116827"/>
            </a:xfrm>
            <a:prstGeom prst="triangle">
              <a:avLst/>
            </a:prstGeom>
            <a:solidFill>
              <a:srgbClr val="0070C0"/>
            </a:solidFill>
            <a:ln w="12700" cap="flat" cmpd="sng" algn="ctr">
              <a:noFill/>
              <a:prstDash val="solid"/>
              <a:miter lim="800000"/>
            </a:ln>
            <a:effectLst/>
          </p:spPr>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9" name="Isosceles Triangle 23">
              <a:extLst>
                <a:ext uri="{FF2B5EF4-FFF2-40B4-BE49-F238E27FC236}">
                  <a16:creationId xmlns:a16="http://schemas.microsoft.com/office/drawing/2014/main" id="{139C8326-7070-489D-A5FD-D7D6B84B11C2}"/>
                </a:ext>
              </a:extLst>
            </p:cNvPr>
            <p:cNvSpPr/>
            <p:nvPr/>
          </p:nvSpPr>
          <p:spPr>
            <a:xfrm rot="10800000">
              <a:off x="8819477" y="3307081"/>
              <a:ext cx="476856" cy="116827"/>
            </a:xfrm>
            <a:prstGeom prst="triangle">
              <a:avLst/>
            </a:prstGeom>
            <a:solidFill>
              <a:srgbClr val="0070C0"/>
            </a:solidFill>
            <a:ln w="12700" cap="flat" cmpd="sng" algn="ctr">
              <a:noFill/>
              <a:prstDash val="solid"/>
              <a:miter lim="800000"/>
            </a:ln>
            <a:effectLst/>
          </p:spPr>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0" name="Isosceles Triangle 23">
              <a:extLst>
                <a:ext uri="{FF2B5EF4-FFF2-40B4-BE49-F238E27FC236}">
                  <a16:creationId xmlns:a16="http://schemas.microsoft.com/office/drawing/2014/main" id="{C19A9C93-4EA8-4653-B195-CD94351D45DC}"/>
                </a:ext>
              </a:extLst>
            </p:cNvPr>
            <p:cNvSpPr/>
            <p:nvPr/>
          </p:nvSpPr>
          <p:spPr>
            <a:xfrm rot="10800000">
              <a:off x="10794476" y="3307082"/>
              <a:ext cx="476856" cy="116827"/>
            </a:xfrm>
            <a:prstGeom prst="triangle">
              <a:avLst/>
            </a:prstGeom>
            <a:solidFill>
              <a:srgbClr val="0070C0"/>
            </a:solidFill>
            <a:ln w="12700" cap="flat" cmpd="sng" algn="ctr">
              <a:noFill/>
              <a:prstDash val="solid"/>
              <a:miter lim="800000"/>
            </a:ln>
            <a:effectLst/>
          </p:spPr>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1" name="Isosceles Triangle 23">
              <a:extLst>
                <a:ext uri="{FF2B5EF4-FFF2-40B4-BE49-F238E27FC236}">
                  <a16:creationId xmlns:a16="http://schemas.microsoft.com/office/drawing/2014/main" id="{BF82AB64-94E6-4489-A2CE-EBCC17E77404}"/>
                </a:ext>
              </a:extLst>
            </p:cNvPr>
            <p:cNvSpPr/>
            <p:nvPr/>
          </p:nvSpPr>
          <p:spPr>
            <a:xfrm rot="10800000">
              <a:off x="2894486" y="3307081"/>
              <a:ext cx="476856" cy="116827"/>
            </a:xfrm>
            <a:prstGeom prst="triangle">
              <a:avLst/>
            </a:prstGeom>
            <a:solidFill>
              <a:srgbClr val="0070C0"/>
            </a:solidFill>
            <a:ln w="12700" cap="flat" cmpd="sng" algn="ctr">
              <a:noFill/>
              <a:prstDash val="solid"/>
              <a:miter lim="800000"/>
            </a:ln>
            <a:effectLst/>
          </p:spPr>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2" name="Isosceles Triangle 23">
              <a:extLst>
                <a:ext uri="{FF2B5EF4-FFF2-40B4-BE49-F238E27FC236}">
                  <a16:creationId xmlns:a16="http://schemas.microsoft.com/office/drawing/2014/main" id="{EF2D30F1-8274-451F-955C-7856F8EA124D}"/>
                </a:ext>
              </a:extLst>
            </p:cNvPr>
            <p:cNvSpPr/>
            <p:nvPr/>
          </p:nvSpPr>
          <p:spPr>
            <a:xfrm rot="10800000">
              <a:off x="4869483" y="3320582"/>
              <a:ext cx="476856" cy="116827"/>
            </a:xfrm>
            <a:prstGeom prst="triangle">
              <a:avLst/>
            </a:prstGeom>
            <a:solidFill>
              <a:srgbClr val="0070C0"/>
            </a:solidFill>
            <a:ln w="12700" cap="flat" cmpd="sng" algn="ctr">
              <a:noFill/>
              <a:prstDash val="solid"/>
              <a:miter lim="800000"/>
            </a:ln>
            <a:effectLst/>
          </p:spPr>
          <p:txBody>
            <a:bodyPr lIns="91440" r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cxnSp>
        <p:nvCxnSpPr>
          <p:cNvPr id="22" name="Straight Connector 21">
            <a:extLst>
              <a:ext uri="{FF2B5EF4-FFF2-40B4-BE49-F238E27FC236}">
                <a16:creationId xmlns:a16="http://schemas.microsoft.com/office/drawing/2014/main" id="{82EFE86A-842B-46BB-9C22-F3314B253F26}"/>
              </a:ext>
            </a:extLst>
          </p:cNvPr>
          <p:cNvCxnSpPr>
            <a:cxnSpLocks/>
          </p:cNvCxnSpPr>
          <p:nvPr/>
        </p:nvCxnSpPr>
        <p:spPr>
          <a:xfrm>
            <a:off x="229800" y="6324222"/>
            <a:ext cx="1856232" cy="0"/>
          </a:xfrm>
          <a:prstGeom prst="line">
            <a:avLst/>
          </a:prstGeom>
          <a:ln w="57150">
            <a:solidFill>
              <a:srgbClr val="39C5F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917FE55-47ED-4755-BAE4-9F846C6D3BE9}"/>
              </a:ext>
            </a:extLst>
          </p:cNvPr>
          <p:cNvCxnSpPr>
            <a:cxnSpLocks/>
          </p:cNvCxnSpPr>
          <p:nvPr/>
        </p:nvCxnSpPr>
        <p:spPr>
          <a:xfrm>
            <a:off x="2195394" y="6324222"/>
            <a:ext cx="1854144" cy="0"/>
          </a:xfrm>
          <a:prstGeom prst="line">
            <a:avLst/>
          </a:prstGeom>
          <a:ln w="57150">
            <a:solidFill>
              <a:srgbClr val="39C5F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90DC211-25EA-4092-908B-CD33A2E70AFB}"/>
              </a:ext>
            </a:extLst>
          </p:cNvPr>
          <p:cNvCxnSpPr>
            <a:cxnSpLocks/>
          </p:cNvCxnSpPr>
          <p:nvPr/>
        </p:nvCxnSpPr>
        <p:spPr>
          <a:xfrm>
            <a:off x="4164414" y="6324222"/>
            <a:ext cx="1856232" cy="0"/>
          </a:xfrm>
          <a:prstGeom prst="line">
            <a:avLst/>
          </a:prstGeom>
          <a:ln w="57150">
            <a:solidFill>
              <a:srgbClr val="39C5F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58AF1370-F9FF-47BE-AED9-8B03DC966D3F}"/>
              </a:ext>
            </a:extLst>
          </p:cNvPr>
          <p:cNvCxnSpPr>
            <a:cxnSpLocks/>
          </p:cNvCxnSpPr>
          <p:nvPr/>
        </p:nvCxnSpPr>
        <p:spPr>
          <a:xfrm>
            <a:off x="6139771" y="6324222"/>
            <a:ext cx="1856232" cy="0"/>
          </a:xfrm>
          <a:prstGeom prst="line">
            <a:avLst/>
          </a:prstGeom>
          <a:ln w="57150">
            <a:solidFill>
              <a:srgbClr val="39C5F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822CE58-25B1-44B8-B0E8-8796D95F0A0D}"/>
              </a:ext>
            </a:extLst>
          </p:cNvPr>
          <p:cNvCxnSpPr>
            <a:cxnSpLocks/>
          </p:cNvCxnSpPr>
          <p:nvPr/>
        </p:nvCxnSpPr>
        <p:spPr>
          <a:xfrm>
            <a:off x="8113197" y="6324222"/>
            <a:ext cx="1876484" cy="0"/>
          </a:xfrm>
          <a:prstGeom prst="line">
            <a:avLst/>
          </a:prstGeom>
          <a:ln w="57150">
            <a:solidFill>
              <a:srgbClr val="39C5F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6F73DC8-8BF4-457F-A435-C680F8ED9D5D}"/>
              </a:ext>
            </a:extLst>
          </p:cNvPr>
          <p:cNvCxnSpPr>
            <a:cxnSpLocks/>
          </p:cNvCxnSpPr>
          <p:nvPr/>
        </p:nvCxnSpPr>
        <p:spPr>
          <a:xfrm>
            <a:off x="10104399" y="6324222"/>
            <a:ext cx="1856232" cy="0"/>
          </a:xfrm>
          <a:prstGeom prst="line">
            <a:avLst/>
          </a:prstGeom>
          <a:ln w="57150">
            <a:solidFill>
              <a:srgbClr val="39C5F3"/>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8D25E15-9692-481D-9270-337AB3D7F1F9}"/>
              </a:ext>
            </a:extLst>
          </p:cNvPr>
          <p:cNvGrpSpPr/>
          <p:nvPr/>
        </p:nvGrpSpPr>
        <p:grpSpPr>
          <a:xfrm>
            <a:off x="10729974" y="1872689"/>
            <a:ext cx="541358" cy="541358"/>
            <a:chOff x="10729974" y="1872689"/>
            <a:chExt cx="541358" cy="541358"/>
          </a:xfrm>
        </p:grpSpPr>
        <p:sp>
          <p:nvSpPr>
            <p:cNvPr id="112" name="Oval 111">
              <a:extLst>
                <a:ext uri="{FF2B5EF4-FFF2-40B4-BE49-F238E27FC236}">
                  <a16:creationId xmlns:a16="http://schemas.microsoft.com/office/drawing/2014/main" id="{DB55849F-D2AB-49D4-BC44-2C60F01234CC}"/>
                </a:ext>
              </a:extLst>
            </p:cNvPr>
            <p:cNvSpPr/>
            <p:nvPr/>
          </p:nvSpPr>
          <p:spPr>
            <a:xfrm>
              <a:off x="10729974" y="1872689"/>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116" name="Graphic 115">
              <a:extLst>
                <a:ext uri="{FF2B5EF4-FFF2-40B4-BE49-F238E27FC236}">
                  <a16:creationId xmlns:a16="http://schemas.microsoft.com/office/drawing/2014/main" id="{C8420A9A-ECC7-4542-9004-2163B569F0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5457" y="1975690"/>
              <a:ext cx="376960" cy="335076"/>
            </a:xfrm>
            <a:prstGeom prst="rect">
              <a:avLst/>
            </a:prstGeom>
          </p:spPr>
        </p:pic>
      </p:grpSp>
      <p:grpSp>
        <p:nvGrpSpPr>
          <p:cNvPr id="15" name="Group 14">
            <a:extLst>
              <a:ext uri="{FF2B5EF4-FFF2-40B4-BE49-F238E27FC236}">
                <a16:creationId xmlns:a16="http://schemas.microsoft.com/office/drawing/2014/main" id="{C80E7669-AAE1-4AC9-94BD-ED1483396E69}"/>
              </a:ext>
            </a:extLst>
          </p:cNvPr>
          <p:cNvGrpSpPr/>
          <p:nvPr/>
        </p:nvGrpSpPr>
        <p:grpSpPr>
          <a:xfrm>
            <a:off x="887238" y="1872689"/>
            <a:ext cx="541358" cy="541358"/>
            <a:chOff x="887238" y="1872689"/>
            <a:chExt cx="541358" cy="541358"/>
          </a:xfrm>
        </p:grpSpPr>
        <p:sp>
          <p:nvSpPr>
            <p:cNvPr id="113" name="Oval 112">
              <a:extLst>
                <a:ext uri="{FF2B5EF4-FFF2-40B4-BE49-F238E27FC236}">
                  <a16:creationId xmlns:a16="http://schemas.microsoft.com/office/drawing/2014/main" id="{926856A5-14FB-4043-B022-1208F481D302}"/>
                </a:ext>
              </a:extLst>
            </p:cNvPr>
            <p:cNvSpPr/>
            <p:nvPr/>
          </p:nvSpPr>
          <p:spPr>
            <a:xfrm>
              <a:off x="887238" y="1872689"/>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119" name="Graphic 118">
              <a:extLst>
                <a:ext uri="{FF2B5EF4-FFF2-40B4-BE49-F238E27FC236}">
                  <a16:creationId xmlns:a16="http://schemas.microsoft.com/office/drawing/2014/main" id="{A53CE54E-F2C3-4136-B8AE-6CC86505E0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631" y="1944221"/>
              <a:ext cx="360653" cy="408740"/>
            </a:xfrm>
            <a:prstGeom prst="rect">
              <a:avLst/>
            </a:prstGeom>
          </p:spPr>
        </p:pic>
      </p:grpSp>
      <p:grpSp>
        <p:nvGrpSpPr>
          <p:cNvPr id="14" name="Group 13">
            <a:extLst>
              <a:ext uri="{FF2B5EF4-FFF2-40B4-BE49-F238E27FC236}">
                <a16:creationId xmlns:a16="http://schemas.microsoft.com/office/drawing/2014/main" id="{173F5E76-1FED-4624-9E53-ECAC3FE3FC4B}"/>
              </a:ext>
            </a:extLst>
          </p:cNvPr>
          <p:cNvGrpSpPr/>
          <p:nvPr/>
        </p:nvGrpSpPr>
        <p:grpSpPr>
          <a:xfrm>
            <a:off x="2855785" y="1872689"/>
            <a:ext cx="541358" cy="541358"/>
            <a:chOff x="2855785" y="1872689"/>
            <a:chExt cx="541358" cy="541358"/>
          </a:xfrm>
        </p:grpSpPr>
        <p:sp>
          <p:nvSpPr>
            <p:cNvPr id="114" name="Oval 113">
              <a:extLst>
                <a:ext uri="{FF2B5EF4-FFF2-40B4-BE49-F238E27FC236}">
                  <a16:creationId xmlns:a16="http://schemas.microsoft.com/office/drawing/2014/main" id="{0A4A3773-64CB-4336-B777-12A3412BB732}"/>
                </a:ext>
              </a:extLst>
            </p:cNvPr>
            <p:cNvSpPr/>
            <p:nvPr/>
          </p:nvSpPr>
          <p:spPr>
            <a:xfrm>
              <a:off x="2855785" y="1872689"/>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3" name="Graphic 2">
              <a:extLst>
                <a:ext uri="{FF2B5EF4-FFF2-40B4-BE49-F238E27FC236}">
                  <a16:creationId xmlns:a16="http://schemas.microsoft.com/office/drawing/2014/main" id="{870363DD-D596-44DF-8B1E-BE8A0909AD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51205" y="1972033"/>
              <a:ext cx="352425" cy="352425"/>
            </a:xfrm>
            <a:prstGeom prst="rect">
              <a:avLst/>
            </a:prstGeom>
          </p:spPr>
        </p:pic>
      </p:grpSp>
      <p:grpSp>
        <p:nvGrpSpPr>
          <p:cNvPr id="13" name="Group 12">
            <a:extLst>
              <a:ext uri="{FF2B5EF4-FFF2-40B4-BE49-F238E27FC236}">
                <a16:creationId xmlns:a16="http://schemas.microsoft.com/office/drawing/2014/main" id="{CC5EF407-5059-48F6-86B2-E23246BD3B73}"/>
              </a:ext>
            </a:extLst>
          </p:cNvPr>
          <p:cNvGrpSpPr/>
          <p:nvPr/>
        </p:nvGrpSpPr>
        <p:grpSpPr>
          <a:xfrm>
            <a:off x="4824332" y="1872689"/>
            <a:ext cx="541358" cy="541358"/>
            <a:chOff x="4824332" y="1872689"/>
            <a:chExt cx="541358" cy="541358"/>
          </a:xfrm>
        </p:grpSpPr>
        <p:sp>
          <p:nvSpPr>
            <p:cNvPr id="115" name="Oval 114">
              <a:extLst>
                <a:ext uri="{FF2B5EF4-FFF2-40B4-BE49-F238E27FC236}">
                  <a16:creationId xmlns:a16="http://schemas.microsoft.com/office/drawing/2014/main" id="{C884EF6D-7306-4F72-B9CB-777E64FEECDE}"/>
                </a:ext>
              </a:extLst>
            </p:cNvPr>
            <p:cNvSpPr/>
            <p:nvPr/>
          </p:nvSpPr>
          <p:spPr>
            <a:xfrm>
              <a:off x="4824332" y="1872689"/>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5" name="Graphic 4">
              <a:extLst>
                <a:ext uri="{FF2B5EF4-FFF2-40B4-BE49-F238E27FC236}">
                  <a16:creationId xmlns:a16="http://schemas.microsoft.com/office/drawing/2014/main" id="{90C33DE3-D476-4996-B8FE-66B88D2325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88836" y="1971961"/>
              <a:ext cx="438150" cy="381000"/>
            </a:xfrm>
            <a:prstGeom prst="rect">
              <a:avLst/>
            </a:prstGeom>
          </p:spPr>
        </p:pic>
      </p:grpSp>
      <p:grpSp>
        <p:nvGrpSpPr>
          <p:cNvPr id="12" name="Group 11">
            <a:extLst>
              <a:ext uri="{FF2B5EF4-FFF2-40B4-BE49-F238E27FC236}">
                <a16:creationId xmlns:a16="http://schemas.microsoft.com/office/drawing/2014/main" id="{755D24EC-0FBE-470C-BD4A-184E97672EFC}"/>
              </a:ext>
            </a:extLst>
          </p:cNvPr>
          <p:cNvGrpSpPr/>
          <p:nvPr/>
        </p:nvGrpSpPr>
        <p:grpSpPr>
          <a:xfrm>
            <a:off x="6792879" y="1872689"/>
            <a:ext cx="541358" cy="541358"/>
            <a:chOff x="6792879" y="1872689"/>
            <a:chExt cx="541358" cy="541358"/>
          </a:xfrm>
        </p:grpSpPr>
        <p:sp>
          <p:nvSpPr>
            <p:cNvPr id="37" name="Oval 36">
              <a:extLst>
                <a:ext uri="{FF2B5EF4-FFF2-40B4-BE49-F238E27FC236}">
                  <a16:creationId xmlns:a16="http://schemas.microsoft.com/office/drawing/2014/main" id="{F7047B79-ABC1-4974-B8F8-6E1C6FACC8BB}"/>
                </a:ext>
              </a:extLst>
            </p:cNvPr>
            <p:cNvSpPr/>
            <p:nvPr/>
          </p:nvSpPr>
          <p:spPr>
            <a:xfrm>
              <a:off x="6792879" y="1872689"/>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7" name="Graphic 6">
              <a:extLst>
                <a:ext uri="{FF2B5EF4-FFF2-40B4-BE49-F238E27FC236}">
                  <a16:creationId xmlns:a16="http://schemas.microsoft.com/office/drawing/2014/main" id="{1F28F6C1-D441-4FE9-BFDB-D4EBD2EB74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72022" y="1914965"/>
              <a:ext cx="447675" cy="447675"/>
            </a:xfrm>
            <a:prstGeom prst="rect">
              <a:avLst/>
            </a:prstGeom>
          </p:spPr>
        </p:pic>
      </p:grpSp>
      <p:grpSp>
        <p:nvGrpSpPr>
          <p:cNvPr id="11" name="Group 10">
            <a:extLst>
              <a:ext uri="{FF2B5EF4-FFF2-40B4-BE49-F238E27FC236}">
                <a16:creationId xmlns:a16="http://schemas.microsoft.com/office/drawing/2014/main" id="{1D673811-A2D7-4AAF-AC0C-D2FA539C5085}"/>
              </a:ext>
            </a:extLst>
          </p:cNvPr>
          <p:cNvGrpSpPr/>
          <p:nvPr/>
        </p:nvGrpSpPr>
        <p:grpSpPr>
          <a:xfrm>
            <a:off x="8761426" y="1872689"/>
            <a:ext cx="541358" cy="541358"/>
            <a:chOff x="8761426" y="1872689"/>
            <a:chExt cx="541358" cy="541358"/>
          </a:xfrm>
        </p:grpSpPr>
        <p:sp>
          <p:nvSpPr>
            <p:cNvPr id="111" name="Oval 110">
              <a:extLst>
                <a:ext uri="{FF2B5EF4-FFF2-40B4-BE49-F238E27FC236}">
                  <a16:creationId xmlns:a16="http://schemas.microsoft.com/office/drawing/2014/main" id="{C0F7BC94-CBA4-4A7E-BBA2-8E65154C96A1}"/>
                </a:ext>
              </a:extLst>
            </p:cNvPr>
            <p:cNvSpPr/>
            <p:nvPr/>
          </p:nvSpPr>
          <p:spPr>
            <a:xfrm>
              <a:off x="8761426" y="1872689"/>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9" name="Graphic 8">
              <a:extLst>
                <a:ext uri="{FF2B5EF4-FFF2-40B4-BE49-F238E27FC236}">
                  <a16:creationId xmlns:a16="http://schemas.microsoft.com/office/drawing/2014/main" id="{80242D9E-3275-4EEE-948A-749C28CCF4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03505" y="1956640"/>
              <a:ext cx="457200" cy="314325"/>
            </a:xfrm>
            <a:prstGeom prst="rect">
              <a:avLst/>
            </a:prstGeom>
          </p:spPr>
        </p:pic>
      </p:grpSp>
      <p:sp>
        <p:nvSpPr>
          <p:cNvPr id="2" name="Footer Placeholder 1">
            <a:extLst>
              <a:ext uri="{FF2B5EF4-FFF2-40B4-BE49-F238E27FC236}">
                <a16:creationId xmlns:a16="http://schemas.microsoft.com/office/drawing/2014/main" id="{D621DFF4-D028-E44D-BB8F-80D3E98D9299}"/>
              </a:ext>
            </a:extLst>
          </p:cNvPr>
          <p:cNvSpPr>
            <a:spLocks noGrp="1"/>
          </p:cNvSpPr>
          <p:nvPr>
            <p:ph type="ftr" sz="quarter" idx="1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t>
            </a:r>
            <a:r>
              <a:rPr kumimoji="0" lang="en-US" sz="800" b="0" i="0" u="none" strike="noStrike" kern="1200" cap="all" spc="0" normalizeH="0" baseline="0" noProof="0">
                <a:ln>
                  <a:noFill/>
                </a:ln>
                <a:solidFill>
                  <a:srgbClr val="FFFFFF"/>
                </a:solidFill>
                <a:effectLst/>
                <a:uLnTx/>
                <a:uFillTx/>
                <a:latin typeface="Arial" panose="020B0604020202020204" pitchFamily="34" charset="0"/>
                <a:ea typeface="+mn-ea"/>
                <a:cs typeface="+mn-cs"/>
              </a:rPr>
              <a:t>All Rights Reserved. Approved for Public Release; Distribution Unlimited. Case 22-0502</a:t>
            </a:r>
            <a:endPar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011A65E7-81B3-43AF-8AC9-7DE3D2EA432A}"/>
              </a:ext>
            </a:extLst>
          </p:cNvPr>
          <p:cNvSpPr/>
          <p:nvPr/>
        </p:nvSpPr>
        <p:spPr>
          <a:xfrm>
            <a:off x="10016223" y="1820077"/>
            <a:ext cx="2006901" cy="456832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66531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7" name="Group 2">
            <a:extLst>
              <a:ext uri="{FF2B5EF4-FFF2-40B4-BE49-F238E27FC236}">
                <a16:creationId xmlns:a16="http://schemas.microsoft.com/office/drawing/2014/main" id="{587B2F26-1428-5049-8F25-63E28EFA978B}"/>
              </a:ext>
            </a:extLst>
          </p:cNvPr>
          <p:cNvGrpSpPr>
            <a:grpSpLocks/>
          </p:cNvGrpSpPr>
          <p:nvPr/>
        </p:nvGrpSpPr>
        <p:grpSpPr bwMode="auto">
          <a:xfrm>
            <a:off x="1282700" y="1186370"/>
            <a:ext cx="9626600" cy="4485259"/>
            <a:chOff x="1798066" y="965517"/>
            <a:chExt cx="9146598" cy="4028168"/>
          </a:xfrm>
        </p:grpSpPr>
        <p:sp>
          <p:nvSpPr>
            <p:cNvPr id="260" name="Rectangle 259">
              <a:extLst>
                <a:ext uri="{FF2B5EF4-FFF2-40B4-BE49-F238E27FC236}">
                  <a16:creationId xmlns:a16="http://schemas.microsoft.com/office/drawing/2014/main" id="{33409AD9-FDB4-1C44-B32D-ED980460B83A}"/>
                </a:ext>
              </a:extLst>
            </p:cNvPr>
            <p:cNvSpPr/>
            <p:nvPr/>
          </p:nvSpPr>
          <p:spPr>
            <a:xfrm>
              <a:off x="1798066" y="1934334"/>
              <a:ext cx="9146598" cy="3059351"/>
            </a:xfrm>
            <a:prstGeom prst="rect">
              <a:avLst/>
            </a:prstGeom>
            <a:solidFill>
              <a:schemeClr val="tx2"/>
            </a:solidFill>
            <a:ln w="6350" cap="flat" cmpd="sng" algn="ctr">
              <a:noFill/>
              <a:prstDash val="solid"/>
              <a:miter lim="800000"/>
            </a:ln>
            <a:effectLst/>
          </p:spPr>
          <p:txBody>
            <a:bodyPr lIns="45720" tIns="182880" rIns="27432"/>
            <a:lstStyle/>
            <a:p>
              <a:pPr marL="347663" marR="0" lvl="0" indent="-1984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Create a </a:t>
              </a:r>
              <a:r>
                <a:rPr kumimoji="0" lang="en-US" sz="1800" b="1" i="0" u="none" strike="noStrike" kern="0" cap="none" spc="0" normalizeH="0" baseline="0" noProof="0">
                  <a:ln>
                    <a:noFill/>
                  </a:ln>
                  <a:solidFill>
                    <a:srgbClr val="000000"/>
                  </a:solidFill>
                  <a:effectLst/>
                  <a:highlight>
                    <a:srgbClr val="FFFF00"/>
                  </a:highlight>
                  <a:uLnTx/>
                  <a:uFillTx/>
                  <a:latin typeface="Arial" panose="020B0604020202020204"/>
                  <a:ea typeface="+mn-ea"/>
                  <a:cs typeface="+mn-cs"/>
                </a:rPr>
                <a:t>new National Broadband Plan.</a:t>
              </a:r>
            </a:p>
            <a:p>
              <a:pPr marL="347663" marR="0" lvl="0" indent="-1984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000000"/>
                  </a:solidFill>
                  <a:effectLst/>
                  <a:highlight>
                    <a:srgbClr val="FFFF00"/>
                  </a:highlight>
                  <a:uLnTx/>
                  <a:uFillTx/>
                  <a:latin typeface="Arial" panose="020B0604020202020204"/>
                  <a:ea typeface="+mn-ea"/>
                  <a:cs typeface="+mn-cs"/>
                </a:rPr>
                <a:t>Ensure community engagement </a:t>
              </a: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in digital health development and research.  </a:t>
              </a:r>
            </a:p>
            <a:p>
              <a:pPr marL="347663" marR="0" lvl="0" indent="-1984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000000"/>
                  </a:solidFill>
                  <a:effectLst/>
                  <a:highlight>
                    <a:srgbClr val="FFFF00"/>
                  </a:highlight>
                  <a:uLnTx/>
                  <a:uFillTx/>
                  <a:latin typeface="Arial" panose="020B0604020202020204"/>
                  <a:ea typeface="+mn-ea"/>
                  <a:cs typeface="+mn-cs"/>
                </a:rPr>
                <a:t>Improve measurement, monitoring, research, and practice </a:t>
              </a:r>
              <a:r>
                <a:rPr kumimoji="0" lang="en-US" sz="1800" b="0" i="0" u="none" strike="noStrike" kern="0" cap="none" spc="0" normalizeH="0" baseline="0" noProof="0">
                  <a:ln>
                    <a:noFill/>
                  </a:ln>
                  <a:solidFill>
                    <a:srgbClr val="000000"/>
                  </a:solidFill>
                  <a:effectLst/>
                  <a:uLnTx/>
                  <a:uFillTx/>
                  <a:latin typeface="Arial" panose="020B0604020202020204"/>
                  <a:ea typeface="+mn-ea"/>
                  <a:cs typeface="+mn-cs"/>
                </a:rPr>
                <a:t>to account for inequities and varying levels of access</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0" cap="none" spc="0" normalizeH="0" baseline="0" noProof="0">
                <a:ln>
                  <a:noFill/>
                </a:ln>
                <a:solidFill>
                  <a:srgbClr val="0D2541">
                    <a:lumMod val="90000"/>
                    <a:lumOff val="10000"/>
                  </a:srgbClr>
                </a:solidFill>
                <a:effectLst/>
                <a:uLnTx/>
                <a:uFillTx/>
                <a:latin typeface="Arial" panose="020B0604020202020204"/>
                <a:ea typeface="+mn-ea"/>
                <a:cs typeface="+mn-cs"/>
              </a:endParaRPr>
            </a:p>
          </p:txBody>
        </p:sp>
        <p:sp>
          <p:nvSpPr>
            <p:cNvPr id="105" name="Rectangle 104">
              <a:extLst>
                <a:ext uri="{FF2B5EF4-FFF2-40B4-BE49-F238E27FC236}">
                  <a16:creationId xmlns:a16="http://schemas.microsoft.com/office/drawing/2014/main" id="{23EA111E-9F83-5C49-81B4-D38203F8A149}"/>
                </a:ext>
              </a:extLst>
            </p:cNvPr>
            <p:cNvSpPr/>
            <p:nvPr/>
          </p:nvSpPr>
          <p:spPr>
            <a:xfrm>
              <a:off x="1798066" y="965517"/>
              <a:ext cx="9146598" cy="962269"/>
            </a:xfrm>
            <a:prstGeom prst="rect">
              <a:avLst/>
            </a:prstGeom>
            <a:solidFill>
              <a:srgbClr val="0070C0"/>
            </a:solidFill>
            <a:ln w="635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Arial" panose="020B0604020202020204"/>
                  <a:ea typeface="+mn-ea"/>
                  <a:cs typeface="+mn-cs"/>
                </a:rPr>
                <a:t>Grow digital equity to achieve health equity </a:t>
              </a:r>
            </a:p>
          </p:txBody>
        </p:sp>
      </p:grpSp>
      <p:grpSp>
        <p:nvGrpSpPr>
          <p:cNvPr id="86018" name="Group 1">
            <a:extLst>
              <a:ext uri="{FF2B5EF4-FFF2-40B4-BE49-F238E27FC236}">
                <a16:creationId xmlns:a16="http://schemas.microsoft.com/office/drawing/2014/main" id="{ED759C05-CB51-014E-A66C-88DE08E693DD}"/>
              </a:ext>
            </a:extLst>
          </p:cNvPr>
          <p:cNvGrpSpPr>
            <a:grpSpLocks/>
          </p:cNvGrpSpPr>
          <p:nvPr/>
        </p:nvGrpSpPr>
        <p:grpSpPr bwMode="auto">
          <a:xfrm>
            <a:off x="5697389" y="902538"/>
            <a:ext cx="541337" cy="541338"/>
            <a:chOff x="5815382" y="663265"/>
            <a:chExt cx="541358" cy="541358"/>
          </a:xfrm>
        </p:grpSpPr>
        <p:sp>
          <p:nvSpPr>
            <p:cNvPr id="112" name="Oval 111">
              <a:extLst>
                <a:ext uri="{FF2B5EF4-FFF2-40B4-BE49-F238E27FC236}">
                  <a16:creationId xmlns:a16="http://schemas.microsoft.com/office/drawing/2014/main" id="{3B61F792-4465-A645-A470-0CDCDDAFF869}"/>
                </a:ext>
              </a:extLst>
            </p:cNvPr>
            <p:cNvSpPr/>
            <p:nvPr/>
          </p:nvSpPr>
          <p:spPr>
            <a:xfrm>
              <a:off x="5815382" y="663265"/>
              <a:ext cx="541358" cy="541358"/>
            </a:xfrm>
            <a:prstGeom prst="ellipse">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2541"/>
                </a:solidFill>
                <a:effectLst/>
                <a:uLnTx/>
                <a:uFillTx/>
                <a:latin typeface="Arial" panose="020B0604020202020204"/>
                <a:ea typeface="+mn-ea"/>
                <a:cs typeface="+mn-cs"/>
              </a:endParaRPr>
            </a:p>
          </p:txBody>
        </p:sp>
        <p:pic>
          <p:nvPicPr>
            <p:cNvPr id="86020" name="Graphic 115">
              <a:extLst>
                <a:ext uri="{FF2B5EF4-FFF2-40B4-BE49-F238E27FC236}">
                  <a16:creationId xmlns:a16="http://schemas.microsoft.com/office/drawing/2014/main" id="{8C50B8B2-211E-F44A-902D-32ED633D7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520" y="748425"/>
              <a:ext cx="376960" cy="33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a:extLst>
              <a:ext uri="{FF2B5EF4-FFF2-40B4-BE49-F238E27FC236}">
                <a16:creationId xmlns:a16="http://schemas.microsoft.com/office/drawing/2014/main" id="{84BF8818-976A-6647-9528-3DCB52F79A7F}"/>
              </a:ext>
            </a:extLst>
          </p:cNvPr>
          <p:cNvSpPr>
            <a:spLocks noGrp="1"/>
          </p:cNvSpPr>
          <p:nvPr>
            <p:ph type="ftr" sz="quarter" idx="1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840A-3A3A-46C0-A749-D0F226CEBE1E}"/>
              </a:ext>
            </a:extLst>
          </p:cNvPr>
          <p:cNvSpPr>
            <a:spLocks noGrp="1"/>
          </p:cNvSpPr>
          <p:nvPr>
            <p:ph type="title"/>
          </p:nvPr>
        </p:nvSpPr>
        <p:spPr/>
        <p:txBody>
          <a:bodyPr/>
          <a:lstStyle/>
          <a:p>
            <a:r>
              <a:rPr lang="en-US"/>
              <a:t>Create a New National Broadband Plan</a:t>
            </a:r>
          </a:p>
        </p:txBody>
      </p:sp>
      <p:sp>
        <p:nvSpPr>
          <p:cNvPr id="3" name="Text Placeholder 2">
            <a:extLst>
              <a:ext uri="{FF2B5EF4-FFF2-40B4-BE49-F238E27FC236}">
                <a16:creationId xmlns:a16="http://schemas.microsoft.com/office/drawing/2014/main" id="{72A2132D-F460-463B-8073-88BD4B16191C}"/>
              </a:ext>
            </a:extLst>
          </p:cNvPr>
          <p:cNvSpPr>
            <a:spLocks noGrp="1"/>
          </p:cNvSpPr>
          <p:nvPr>
            <p:ph type="body" sz="quarter" idx="13"/>
          </p:nvPr>
        </p:nvSpPr>
        <p:spPr>
          <a:xfrm>
            <a:off x="414338" y="1295400"/>
            <a:ext cx="11363325" cy="5173662"/>
          </a:xfrm>
        </p:spPr>
        <p:txBody>
          <a:bodyPr/>
          <a:lstStyle/>
          <a:p>
            <a:r>
              <a:rPr lang="en-US" sz="2000"/>
              <a:t>The FCC developed the most recent broadband in 2010 . Given the reliance on broadband by all individuals and communities, the nation needs a new plan to: </a:t>
            </a:r>
          </a:p>
          <a:p>
            <a:pPr lvl="1"/>
            <a:r>
              <a:rPr lang="en-US" sz="2000"/>
              <a:t>Consider the expanding needs and widening digital health disparities among U.S. communities while also recognizing significant technological advancements over the past decade and opportunities to ensure universal access to broadband and other infrastructure. </a:t>
            </a:r>
          </a:p>
          <a:p>
            <a:pPr lvl="1"/>
            <a:r>
              <a:rPr lang="en-US" sz="2000"/>
              <a:t>Provide opportunities for all communities to participate in a broadband-needs assessment and proposed interventions. </a:t>
            </a:r>
          </a:p>
          <a:p>
            <a:pPr lvl="1"/>
            <a:r>
              <a:rPr lang="en-US" sz="2000"/>
              <a:t>Create an accurate mapping of broadband availability and speed. </a:t>
            </a:r>
          </a:p>
          <a:p>
            <a:pPr lvl="1"/>
            <a:r>
              <a:rPr lang="en-US" sz="2000"/>
              <a:t>Include broadband capability as part of a larger plan to develop “smart” communities. </a:t>
            </a:r>
          </a:p>
          <a:p>
            <a:pPr lvl="1"/>
            <a:r>
              <a:rPr lang="en-US" sz="2000"/>
              <a:t>Create a government-wide approach to broadband adoption and affordability that replaces the current approach to broadband infrastructure, which is fragmented across the government and sometimes not aligned across federal agencies. </a:t>
            </a:r>
          </a:p>
          <a:p>
            <a:endParaRPr lang="en-US"/>
          </a:p>
          <a:p>
            <a:endParaRPr lang="en-US"/>
          </a:p>
        </p:txBody>
      </p:sp>
      <p:sp>
        <p:nvSpPr>
          <p:cNvPr id="4" name="Footer Placeholder 3">
            <a:extLst>
              <a:ext uri="{FF2B5EF4-FFF2-40B4-BE49-F238E27FC236}">
                <a16:creationId xmlns:a16="http://schemas.microsoft.com/office/drawing/2014/main" id="{39DCA712-E71F-4332-9466-1C5CA7010DA1}"/>
              </a:ext>
            </a:extLst>
          </p:cNvPr>
          <p:cNvSpPr>
            <a:spLocks noGrp="1"/>
          </p:cNvSpPr>
          <p:nvPr>
            <p:ph type="ftr" sz="quarter" idx="1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Tree>
    <p:extLst>
      <p:ext uri="{BB962C8B-B14F-4D97-AF65-F5344CB8AC3E}">
        <p14:creationId xmlns:p14="http://schemas.microsoft.com/office/powerpoint/2010/main" val="1253174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840A-3A3A-46C0-A749-D0F226CEBE1E}"/>
              </a:ext>
            </a:extLst>
          </p:cNvPr>
          <p:cNvSpPr>
            <a:spLocks noGrp="1"/>
          </p:cNvSpPr>
          <p:nvPr>
            <p:ph type="title"/>
          </p:nvPr>
        </p:nvSpPr>
        <p:spPr/>
        <p:txBody>
          <a:bodyPr/>
          <a:lstStyle/>
          <a:p>
            <a:r>
              <a:rPr lang="en-US" sz="2400"/>
              <a:t>Improve Measurement, Monitoring, Research, and Practices to Account for Health Inequities and Varying Levels of Digital Access</a:t>
            </a:r>
          </a:p>
        </p:txBody>
      </p:sp>
      <p:sp>
        <p:nvSpPr>
          <p:cNvPr id="3" name="Text Placeholder 2">
            <a:extLst>
              <a:ext uri="{FF2B5EF4-FFF2-40B4-BE49-F238E27FC236}">
                <a16:creationId xmlns:a16="http://schemas.microsoft.com/office/drawing/2014/main" id="{72A2132D-F460-463B-8073-88BD4B16191C}"/>
              </a:ext>
            </a:extLst>
          </p:cNvPr>
          <p:cNvSpPr>
            <a:spLocks noGrp="1"/>
          </p:cNvSpPr>
          <p:nvPr>
            <p:ph type="body" sz="quarter" idx="13"/>
          </p:nvPr>
        </p:nvSpPr>
        <p:spPr>
          <a:xfrm>
            <a:off x="414338" y="1295399"/>
            <a:ext cx="11363325" cy="5197475"/>
          </a:xfrm>
        </p:spPr>
        <p:txBody>
          <a:bodyPr/>
          <a:lstStyle/>
          <a:p>
            <a:r>
              <a:rPr lang="en-US"/>
              <a:t>Tracking progress toward health equity requires continual capture of indicators to monitor access to digital technology, use of that technology, and skills of diverse populations. Actions should include: </a:t>
            </a:r>
          </a:p>
          <a:p>
            <a:pPr lvl="1"/>
            <a:r>
              <a:rPr lang="en-US"/>
              <a:t>Enhance measurement of successes and failures in digital access and equity</a:t>
            </a:r>
          </a:p>
          <a:p>
            <a:pPr lvl="1"/>
            <a:r>
              <a:rPr lang="en-US"/>
              <a:t>Identify and apply a systematic approach for assessing equity impacts of digital health interventions. </a:t>
            </a:r>
          </a:p>
          <a:p>
            <a:pPr lvl="1"/>
            <a:r>
              <a:rPr lang="en-US"/>
              <a:t>Design health equity metrics appropriate to enhancing measures of digital health. </a:t>
            </a:r>
          </a:p>
          <a:p>
            <a:pPr lvl="1"/>
            <a:r>
              <a:rPr lang="en-US"/>
              <a:t>Ensure that analysis includes a focus on different populations that have faced unique historical barriers and appropriately customize solutions</a:t>
            </a:r>
          </a:p>
          <a:p>
            <a:pPr lvl="1"/>
            <a:r>
              <a:rPr lang="en-US"/>
              <a:t>Take steps to minimize bias in AI and the underlying algorithms. </a:t>
            </a:r>
          </a:p>
          <a:p>
            <a:endParaRPr lang="en-US"/>
          </a:p>
        </p:txBody>
      </p:sp>
      <p:sp>
        <p:nvSpPr>
          <p:cNvPr id="4" name="Footer Placeholder 3">
            <a:extLst>
              <a:ext uri="{FF2B5EF4-FFF2-40B4-BE49-F238E27FC236}">
                <a16:creationId xmlns:a16="http://schemas.microsoft.com/office/drawing/2014/main" id="{39DCA712-E71F-4332-9466-1C5CA7010DA1}"/>
              </a:ext>
            </a:extLst>
          </p:cNvPr>
          <p:cNvSpPr>
            <a:spLocks noGrp="1"/>
          </p:cNvSpPr>
          <p:nvPr>
            <p:ph type="ftr" sz="quarter" idx="15"/>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Tree>
    <p:extLst>
      <p:ext uri="{BB962C8B-B14F-4D97-AF65-F5344CB8AC3E}">
        <p14:creationId xmlns:p14="http://schemas.microsoft.com/office/powerpoint/2010/main" val="24994799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661B4-32CA-BD4C-9715-48E9A32B26BA}"/>
              </a:ext>
            </a:extLst>
          </p:cNvPr>
          <p:cNvSpPr>
            <a:spLocks noGrp="1"/>
          </p:cNvSpPr>
          <p:nvPr>
            <p:ph type="title"/>
          </p:nvPr>
        </p:nvSpPr>
        <p:spPr>
          <a:xfrm>
            <a:off x="433388" y="388938"/>
            <a:ext cx="11174412" cy="527050"/>
          </a:xfrm>
        </p:spPr>
        <p:txBody>
          <a:bodyPr rtlCol="0">
            <a:noAutofit/>
          </a:bodyPr>
          <a:lstStyle/>
          <a:p>
            <a:pPr marL="1147445" indent="-1147445" algn="l" fontAlgn="auto">
              <a:spcAft>
                <a:spcPts val="0"/>
              </a:spcAft>
              <a:defRPr/>
            </a:pPr>
            <a:r>
              <a:rPr lang="en-US">
                <a:ea typeface="+mj-ea"/>
              </a:rPr>
              <a:t>Governance Reform  </a:t>
            </a:r>
            <a:r>
              <a:rPr>
                <a:ea typeface="+mj-ea"/>
              </a:rPr>
              <a:t>  </a:t>
            </a:r>
            <a:endParaRPr b="0">
              <a:latin typeface="+mj-lt"/>
              <a:ea typeface="+mj-ea"/>
              <a:cs typeface="Arial" panose="020B0604020202020204"/>
            </a:endParaRPr>
          </a:p>
        </p:txBody>
      </p:sp>
      <p:sp>
        <p:nvSpPr>
          <p:cNvPr id="5131" name="Content Placeholder 4">
            <a:extLst>
              <a:ext uri="{FF2B5EF4-FFF2-40B4-BE49-F238E27FC236}">
                <a16:creationId xmlns:a16="http://schemas.microsoft.com/office/drawing/2014/main" id="{2EB451F5-EB54-A644-B60E-ED63A7B770DB}"/>
              </a:ext>
            </a:extLst>
          </p:cNvPr>
          <p:cNvSpPr>
            <a:spLocks noGrp="1"/>
          </p:cNvSpPr>
          <p:nvPr>
            <p:ph type="body" sz="quarter" idx="13"/>
          </p:nvPr>
        </p:nvSpPr>
        <p:spPr>
          <a:xfrm>
            <a:off x="360363" y="2701926"/>
            <a:ext cx="11471275" cy="3602622"/>
          </a:xfrm>
        </p:spPr>
        <p:txBody>
          <a:bodyPr rtlCol="0">
            <a:normAutofit/>
          </a:bodyPr>
          <a:lstStyle/>
          <a:p>
            <a:pPr marL="749300" indent="-568325" fontAlgn="auto">
              <a:tabLst>
                <a:tab pos="9247188" algn="l"/>
              </a:tabLst>
              <a:defRPr/>
            </a:pPr>
            <a:endParaRPr sz="1400">
              <a:ea typeface="+mn-ea"/>
              <a:cs typeface="+mn-cs"/>
            </a:endParaRPr>
          </a:p>
          <a:p>
            <a:pPr marL="638175" indent="-457200" fontAlgn="auto">
              <a:buFont typeface="+mj-lt"/>
              <a:buAutoNum type="arabicPeriod"/>
              <a:tabLst>
                <a:tab pos="9247188" algn="l"/>
              </a:tabLst>
              <a:defRPr/>
            </a:pPr>
            <a:r>
              <a:rPr sz="2100">
                <a:ea typeface="+mn-ea"/>
                <a:cs typeface="+mn-cs"/>
              </a:rPr>
              <a:t>Declare digital health a national priority.</a:t>
            </a:r>
            <a:endParaRPr sz="1700">
              <a:ea typeface="+mn-ea"/>
              <a:cs typeface="+mn-cs"/>
            </a:endParaRPr>
          </a:p>
          <a:p>
            <a:pPr marL="638175" indent="-457200" fontAlgn="auto">
              <a:buFont typeface="+mj-lt"/>
              <a:buAutoNum type="arabicPeriod"/>
              <a:tabLst>
                <a:tab pos="9247188" algn="l"/>
              </a:tabLst>
              <a:defRPr/>
            </a:pPr>
            <a:r>
              <a:rPr sz="2100">
                <a:ea typeface="+mn-ea"/>
                <a:cs typeface="+mn-cs"/>
              </a:rPr>
              <a:t>Establish a</a:t>
            </a:r>
            <a:r>
              <a:rPr sz="2100">
                <a:ea typeface="+mn-ea"/>
              </a:rPr>
              <a:t>n </a:t>
            </a:r>
            <a:r>
              <a:rPr sz="2100">
                <a:ea typeface="+mn-ea"/>
                <a:cs typeface="+mn-cs"/>
              </a:rPr>
              <a:t>entity to </a:t>
            </a:r>
            <a:r>
              <a:rPr lang="en-US" sz="2100">
                <a:ea typeface="+mn-ea"/>
                <a:cs typeface="+mn-cs"/>
              </a:rPr>
              <a:t>drive development of </a:t>
            </a:r>
            <a:r>
              <a:rPr sz="2100">
                <a:ea typeface="+mn-ea"/>
                <a:cs typeface="+mn-cs"/>
              </a:rPr>
              <a:t>a governance structure across the public and private secto</a:t>
            </a:r>
            <a:r>
              <a:rPr lang="en-US" sz="2100">
                <a:ea typeface="+mn-ea"/>
                <a:cs typeface="+mn-cs"/>
              </a:rPr>
              <a:t>rs.</a:t>
            </a:r>
            <a:endParaRPr sz="1600">
              <a:ea typeface="+mn-ea"/>
              <a:cs typeface="+mn-cs"/>
            </a:endParaRPr>
          </a:p>
          <a:p>
            <a:pPr marL="638175" indent="-457200" fontAlgn="auto">
              <a:buFont typeface="+mj-lt"/>
              <a:buAutoNum type="arabicPeriod"/>
              <a:tabLst>
                <a:tab pos="9247188" algn="l"/>
              </a:tabLst>
              <a:defRPr/>
            </a:pPr>
            <a:r>
              <a:rPr sz="2100">
                <a:ea typeface="+mn-ea"/>
                <a:cs typeface="+mn-cs"/>
              </a:rPr>
              <a:t>Define explicit roles, responsibilities and rights. </a:t>
            </a:r>
            <a:r>
              <a:rPr lang="en-US" sz="2100">
                <a:ea typeface="+mn-ea"/>
                <a:cs typeface="+mn-cs"/>
              </a:rPr>
              <a:t> </a:t>
            </a:r>
            <a:endParaRPr lang="en-US" sz="1600">
              <a:ea typeface="+mn-ea"/>
              <a:cs typeface="+mn-cs"/>
            </a:endParaRPr>
          </a:p>
          <a:p>
            <a:pPr marL="638175" indent="-457200" fontAlgn="auto">
              <a:buFont typeface="+mj-lt"/>
              <a:buAutoNum type="arabicPeriod"/>
              <a:tabLst>
                <a:tab pos="9247188" algn="l"/>
              </a:tabLst>
              <a:defRPr/>
            </a:pPr>
            <a:r>
              <a:rPr sz="2100">
                <a:ea typeface="+mn-ea"/>
              </a:rPr>
              <a:t>Develop </a:t>
            </a:r>
            <a:r>
              <a:rPr lang="en-US" sz="2100">
                <a:ea typeface="+mn-ea"/>
              </a:rPr>
              <a:t>and support </a:t>
            </a:r>
            <a:r>
              <a:rPr sz="2100">
                <a:ea typeface="+mn-ea"/>
              </a:rPr>
              <a:t>actionable guidelines. </a:t>
            </a:r>
            <a:r>
              <a:rPr lang="en-US" sz="2100">
                <a:ea typeface="+mn-ea"/>
              </a:rPr>
              <a:t> </a:t>
            </a:r>
          </a:p>
          <a:p>
            <a:pPr marL="638175" indent="-457200" fontAlgn="auto">
              <a:buFont typeface="+mj-lt"/>
              <a:buAutoNum type="arabicPeriod"/>
              <a:tabLst>
                <a:tab pos="9247188" algn="l"/>
              </a:tabLst>
              <a:defRPr/>
            </a:pPr>
            <a:r>
              <a:rPr sz="2100">
                <a:ea typeface="+mn-ea"/>
                <a:cs typeface="+mn-cs"/>
              </a:rPr>
              <a:t>Incrementally institutionalize governance structures into law.</a:t>
            </a:r>
            <a:endParaRPr sz="1900">
              <a:ea typeface="+mn-ea"/>
              <a:cs typeface="+mn-cs"/>
            </a:endParaRPr>
          </a:p>
        </p:txBody>
      </p:sp>
      <p:sp>
        <p:nvSpPr>
          <p:cNvPr id="6" name="Footer Placeholder 5">
            <a:extLst>
              <a:ext uri="{FF2B5EF4-FFF2-40B4-BE49-F238E27FC236}">
                <a16:creationId xmlns:a16="http://schemas.microsoft.com/office/drawing/2014/main" id="{9D362D0F-03F3-844C-A88F-E2135E295C96}"/>
              </a:ext>
            </a:extLst>
          </p:cNvPr>
          <p:cNvSpPr>
            <a:spLocks noGrp="1"/>
          </p:cNvSpPr>
          <p:nvPr>
            <p:ph type="ftr" sz="quarter" idx="16"/>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sp>
        <p:nvSpPr>
          <p:cNvPr id="5" name="TextBox 4">
            <a:extLst>
              <a:ext uri="{FF2B5EF4-FFF2-40B4-BE49-F238E27FC236}">
                <a16:creationId xmlns:a16="http://schemas.microsoft.com/office/drawing/2014/main" id="{B1813683-7809-2644-9ECD-B4E3FF81CB20}"/>
              </a:ext>
            </a:extLst>
          </p:cNvPr>
          <p:cNvSpPr txBox="1"/>
          <p:nvPr/>
        </p:nvSpPr>
        <p:spPr>
          <a:xfrm>
            <a:off x="584200" y="1309688"/>
            <a:ext cx="11023600" cy="1201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D2541"/>
                </a:solidFill>
                <a:effectLst/>
                <a:uLnTx/>
                <a:uFillTx/>
                <a:latin typeface="Arial" panose="020B0604020202020204"/>
                <a:ea typeface="+mn-ea"/>
                <a:cs typeface="+mn-cs"/>
              </a:rPr>
              <a:t>Reform of fragmented and out-of-date governance structures is needed using a whole-of-nation approach to achieve an effective process that harmonizes efforts across the ecosystem. </a:t>
            </a:r>
            <a:endParaRPr kumimoji="0" lang="en-US" sz="2400" b="0" i="0" u="none" strike="noStrike" kern="1200" cap="none" spc="0" normalizeH="0" baseline="0" noProof="0">
              <a:ln>
                <a:noFill/>
              </a:ln>
              <a:solidFill>
                <a:srgbClr val="0D2541"/>
              </a:solidFill>
              <a:effectLst/>
              <a:uLnTx/>
              <a:uFillTx/>
              <a:latin typeface="Arial" panose="020B0604020202020204"/>
              <a:ea typeface="+mn-ea"/>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CCA218D-3A7F-4207-8852-163C9A8D12E1}"/>
              </a:ext>
            </a:extLst>
          </p:cNvPr>
          <p:cNvSpPr>
            <a:spLocks noGrp="1"/>
          </p:cNvSpPr>
          <p:nvPr>
            <p:ph type="body" sz="quarter" idx="17"/>
          </p:nvPr>
        </p:nvSpPr>
        <p:spPr>
          <a:xfrm>
            <a:off x="446906" y="736981"/>
            <a:ext cx="10062344" cy="727753"/>
          </a:xfrm>
        </p:spPr>
        <p:txBody>
          <a:bodyPr>
            <a:noAutofit/>
          </a:bodyPr>
          <a:lstStyle/>
          <a:p>
            <a:r>
              <a:rPr lang="en-US" sz="3200"/>
              <a:t>For more information and to share your thoughts:</a:t>
            </a:r>
          </a:p>
        </p:txBody>
      </p:sp>
      <p:sp>
        <p:nvSpPr>
          <p:cNvPr id="10" name="Text Placeholder 9">
            <a:extLst>
              <a:ext uri="{FF2B5EF4-FFF2-40B4-BE49-F238E27FC236}">
                <a16:creationId xmlns:a16="http://schemas.microsoft.com/office/drawing/2014/main" id="{B5DBFE41-B807-4C34-8659-E212DADCE97C}"/>
              </a:ext>
            </a:extLst>
          </p:cNvPr>
          <p:cNvSpPr>
            <a:spLocks noGrp="1"/>
          </p:cNvSpPr>
          <p:nvPr>
            <p:ph type="body" sz="quarter" idx="16"/>
          </p:nvPr>
        </p:nvSpPr>
        <p:spPr>
          <a:xfrm>
            <a:off x="446906" y="2295074"/>
            <a:ext cx="5649094" cy="1099227"/>
          </a:xfrm>
        </p:spPr>
        <p:txBody>
          <a:bodyPr/>
          <a:lstStyle/>
          <a:p>
            <a:r>
              <a:rPr lang="en-US" sz="2800"/>
              <a:t>Contact us:</a:t>
            </a:r>
          </a:p>
          <a:p>
            <a:r>
              <a:rPr lang="en-US" sz="2800">
                <a:hlinkClick r:id="rId3"/>
              </a:rPr>
              <a:t>DigitalHealth@mitre.org</a:t>
            </a:r>
            <a:endParaRPr lang="en-US" sz="2800"/>
          </a:p>
          <a:p>
            <a:endParaRPr lang="en-US" sz="2800"/>
          </a:p>
        </p:txBody>
      </p:sp>
      <p:sp>
        <p:nvSpPr>
          <p:cNvPr id="6" name="Footer Placeholder 5">
            <a:extLst>
              <a:ext uri="{FF2B5EF4-FFF2-40B4-BE49-F238E27FC236}">
                <a16:creationId xmlns:a16="http://schemas.microsoft.com/office/drawing/2014/main" id="{21F8F59A-FA66-4C2F-8A23-6903354C6B07}"/>
              </a:ext>
            </a:extLst>
          </p:cNvPr>
          <p:cNvSpPr>
            <a:spLocks noGrp="1"/>
          </p:cNvSpPr>
          <p:nvPr>
            <p:ph type="ftr" sz="quarter" idx="18"/>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all" spc="0" normalizeH="0" baseline="0" noProof="0">
                <a:ln>
                  <a:noFill/>
                </a:ln>
                <a:solidFill>
                  <a:srgbClr val="E6E6E6"/>
                </a:solidFill>
                <a:effectLst/>
                <a:uLnTx/>
                <a:uFillTx/>
                <a:latin typeface="Arial" panose="020B0604020202020204" pitchFamily="34" charset="0"/>
                <a:ea typeface="+mn-ea"/>
                <a:cs typeface="+mn-cs"/>
              </a:rPr>
              <a:t>© 2022 THE MITRE CORPORATION. All Rights Reserved. Approved for Public Release; Distribution Unlimited. Case 22-0502</a:t>
            </a:r>
          </a:p>
        </p:txBody>
      </p:sp>
      <p:pic>
        <p:nvPicPr>
          <p:cNvPr id="9" name="Picture 8" descr="MITRE Logo MITRE">
            <a:extLst>
              <a:ext uri="{FF2B5EF4-FFF2-40B4-BE49-F238E27FC236}">
                <a16:creationId xmlns:a16="http://schemas.microsoft.com/office/drawing/2014/main" id="{31B30877-9290-0E4F-8099-3539326310A9}"/>
              </a:ext>
            </a:extLst>
          </p:cNvPr>
          <p:cNvPicPr>
            <a:picLocks noChangeAspect="1"/>
          </p:cNvPicPr>
          <p:nvPr/>
        </p:nvPicPr>
        <p:blipFill>
          <a:blip r:embed="rId4"/>
          <a:stretch>
            <a:fillRect/>
          </a:stretch>
        </p:blipFill>
        <p:spPr>
          <a:xfrm>
            <a:off x="429768" y="6327648"/>
            <a:ext cx="649678" cy="182880"/>
          </a:xfrm>
          <a:prstGeom prst="rect">
            <a:avLst/>
          </a:prstGeom>
        </p:spPr>
      </p:pic>
    </p:spTree>
    <p:extLst>
      <p:ext uri="{BB962C8B-B14F-4D97-AF65-F5344CB8AC3E}">
        <p14:creationId xmlns:p14="http://schemas.microsoft.com/office/powerpoint/2010/main" val="2410548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7A245-730D-4035-B973-CC35FDB63C42}"/>
              </a:ext>
            </a:extLst>
          </p:cNvPr>
          <p:cNvSpPr>
            <a:spLocks noGrp="1"/>
          </p:cNvSpPr>
          <p:nvPr>
            <p:ph type="title"/>
          </p:nvPr>
        </p:nvSpPr>
        <p:spPr/>
        <p:txBody>
          <a:bodyPr/>
          <a:lstStyle/>
          <a:p>
            <a:r>
              <a:rPr lang="en-US" b="1"/>
              <a:t>Agenda</a:t>
            </a:r>
          </a:p>
        </p:txBody>
      </p:sp>
      <p:graphicFrame>
        <p:nvGraphicFramePr>
          <p:cNvPr id="4" name="Table 4">
            <a:extLst>
              <a:ext uri="{FF2B5EF4-FFF2-40B4-BE49-F238E27FC236}">
                <a16:creationId xmlns:a16="http://schemas.microsoft.com/office/drawing/2014/main" id="{6AD80B38-1843-4F6E-BA9A-D12E365A172F}"/>
              </a:ext>
            </a:extLst>
          </p:cNvPr>
          <p:cNvGraphicFramePr>
            <a:graphicFrameLocks noGrp="1"/>
          </p:cNvGraphicFramePr>
          <p:nvPr>
            <p:ph idx="1"/>
            <p:extLst>
              <p:ext uri="{D42A27DB-BD31-4B8C-83A1-F6EECF244321}">
                <p14:modId xmlns:p14="http://schemas.microsoft.com/office/powerpoint/2010/main" val="2342164824"/>
              </p:ext>
            </p:extLst>
          </p:nvPr>
        </p:nvGraphicFramePr>
        <p:xfrm>
          <a:off x="786384" y="1764792"/>
          <a:ext cx="10567416" cy="3261235"/>
        </p:xfrm>
        <a:graphic>
          <a:graphicData uri="http://schemas.openxmlformats.org/drawingml/2006/table">
            <a:tbl>
              <a:tblPr firstRow="1" bandRow="1">
                <a:tableStyleId>{69CF1AB2-1976-4502-BF36-3FF5EA218861}</a:tableStyleId>
              </a:tblPr>
              <a:tblGrid>
                <a:gridCol w="1978587">
                  <a:extLst>
                    <a:ext uri="{9D8B030D-6E8A-4147-A177-3AD203B41FA5}">
                      <a16:colId xmlns:a16="http://schemas.microsoft.com/office/drawing/2014/main" val="903775081"/>
                    </a:ext>
                  </a:extLst>
                </a:gridCol>
                <a:gridCol w="8588829">
                  <a:extLst>
                    <a:ext uri="{9D8B030D-6E8A-4147-A177-3AD203B41FA5}">
                      <a16:colId xmlns:a16="http://schemas.microsoft.com/office/drawing/2014/main" val="161737516"/>
                    </a:ext>
                  </a:extLst>
                </a:gridCol>
              </a:tblGrid>
              <a:tr h="652247">
                <a:tc>
                  <a:txBody>
                    <a:bodyPr/>
                    <a:lstStyle/>
                    <a:p>
                      <a:pPr algn="l"/>
                      <a:r>
                        <a:rPr lang="en-US" b="0">
                          <a:solidFill>
                            <a:schemeClr val="tx1"/>
                          </a:solidFill>
                        </a:rPr>
                        <a:t>1:30 pm – 2:30 pm</a:t>
                      </a:r>
                    </a:p>
                  </a:txBody>
                  <a:tcPr/>
                </a:tc>
                <a:tc>
                  <a:txBody>
                    <a:bodyPr/>
                    <a:lstStyle/>
                    <a:p>
                      <a:pPr algn="l"/>
                      <a:r>
                        <a:rPr lang="en-US" b="0">
                          <a:solidFill>
                            <a:schemeClr val="tx1"/>
                          </a:solidFill>
                        </a:rPr>
                        <a:t>PANEL 3: Connecting the Dots—Establishing Broadband Connectivity as a Social Determinant of Health Domain </a:t>
                      </a:r>
                    </a:p>
                  </a:txBody>
                  <a:tcPr/>
                </a:tc>
                <a:extLst>
                  <a:ext uri="{0D108BD9-81ED-4DB2-BD59-A6C34878D82A}">
                    <a16:rowId xmlns:a16="http://schemas.microsoft.com/office/drawing/2014/main" val="2150560636"/>
                  </a:ext>
                </a:extLst>
              </a:tr>
              <a:tr h="652247">
                <a:tc>
                  <a:txBody>
                    <a:bodyPr/>
                    <a:lstStyle/>
                    <a:p>
                      <a:pPr algn="l"/>
                      <a:r>
                        <a:rPr lang="en-US"/>
                        <a:t>2:30 pm – 3:30 pm</a:t>
                      </a:r>
                    </a:p>
                  </a:txBody>
                  <a:tcPr/>
                </a:tc>
                <a:tc>
                  <a:txBody>
                    <a:bodyPr/>
                    <a:lstStyle/>
                    <a:p>
                      <a:pPr algn="l"/>
                      <a:r>
                        <a:rPr lang="en-US"/>
                        <a:t>PANEL 4: Looking Ahead—Implications of Broadband Connectivity as a Social Determinant of Health Domain on Government Policies, Clinical Care, and Health Equity </a:t>
                      </a:r>
                    </a:p>
                  </a:txBody>
                  <a:tcPr/>
                </a:tc>
                <a:extLst>
                  <a:ext uri="{0D108BD9-81ED-4DB2-BD59-A6C34878D82A}">
                    <a16:rowId xmlns:a16="http://schemas.microsoft.com/office/drawing/2014/main" val="702085718"/>
                  </a:ext>
                </a:extLst>
              </a:tr>
              <a:tr h="652247">
                <a:tc>
                  <a:txBody>
                    <a:bodyPr/>
                    <a:lstStyle/>
                    <a:p>
                      <a:pPr algn="l"/>
                      <a:r>
                        <a:rPr lang="en-US"/>
                        <a:t>3:30 pm – 3:35 pm</a:t>
                      </a:r>
                    </a:p>
                  </a:txBody>
                  <a:tcPr/>
                </a:tc>
                <a:tc>
                  <a:txBody>
                    <a:bodyPr/>
                    <a:lstStyle/>
                    <a:p>
                      <a:pPr algn="l"/>
                      <a:r>
                        <a:rPr lang="en-US"/>
                        <a:t>Brief Break </a:t>
                      </a:r>
                    </a:p>
                  </a:txBody>
                  <a:tcPr/>
                </a:tc>
                <a:extLst>
                  <a:ext uri="{0D108BD9-81ED-4DB2-BD59-A6C34878D82A}">
                    <a16:rowId xmlns:a16="http://schemas.microsoft.com/office/drawing/2014/main" val="3369766996"/>
                  </a:ext>
                </a:extLst>
              </a:tr>
              <a:tr h="652247">
                <a:tc>
                  <a:txBody>
                    <a:bodyPr/>
                    <a:lstStyle/>
                    <a:p>
                      <a:pPr algn="l"/>
                      <a:r>
                        <a:rPr lang="en-US"/>
                        <a:t>3:35 pm – 4:25 pm</a:t>
                      </a:r>
                    </a:p>
                  </a:txBody>
                  <a:tcPr/>
                </a:tc>
                <a:tc>
                  <a:txBody>
                    <a:bodyPr/>
                    <a:lstStyle/>
                    <a:p>
                      <a:pPr algn="l"/>
                      <a:r>
                        <a:rPr lang="en-US"/>
                        <a:t>PANEL 5: Next Steps—A Focus on Broadband and Health Data and Social Determinants of Health Research </a:t>
                      </a:r>
                    </a:p>
                  </a:txBody>
                  <a:tcPr/>
                </a:tc>
                <a:extLst>
                  <a:ext uri="{0D108BD9-81ED-4DB2-BD59-A6C34878D82A}">
                    <a16:rowId xmlns:a16="http://schemas.microsoft.com/office/drawing/2014/main" val="3833930823"/>
                  </a:ext>
                </a:extLst>
              </a:tr>
              <a:tr h="652247">
                <a:tc>
                  <a:txBody>
                    <a:bodyPr/>
                    <a:lstStyle/>
                    <a:p>
                      <a:pPr algn="l"/>
                      <a:r>
                        <a:rPr lang="en-US"/>
                        <a:t>4:25 pm – 4:30 pm</a:t>
                      </a:r>
                    </a:p>
                  </a:txBody>
                  <a:tcPr/>
                </a:tc>
                <a:tc>
                  <a:txBody>
                    <a:bodyPr/>
                    <a:lstStyle/>
                    <a:p>
                      <a:pPr algn="l"/>
                      <a:r>
                        <a:rPr lang="en-US"/>
                        <a:t>C2H Task Force Closing Remarks</a:t>
                      </a:r>
                    </a:p>
                  </a:txBody>
                  <a:tcPr/>
                </a:tc>
                <a:extLst>
                  <a:ext uri="{0D108BD9-81ED-4DB2-BD59-A6C34878D82A}">
                    <a16:rowId xmlns:a16="http://schemas.microsoft.com/office/drawing/2014/main" val="184751622"/>
                  </a:ext>
                </a:extLst>
              </a:tr>
            </a:tbl>
          </a:graphicData>
        </a:graphic>
      </p:graphicFrame>
    </p:spTree>
    <p:extLst>
      <p:ext uri="{BB962C8B-B14F-4D97-AF65-F5344CB8AC3E}">
        <p14:creationId xmlns:p14="http://schemas.microsoft.com/office/powerpoint/2010/main" val="19028641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2D55-1799-4064-9299-D428BCE2D394}"/>
              </a:ext>
            </a:extLst>
          </p:cNvPr>
          <p:cNvSpPr>
            <a:spLocks noGrp="1"/>
          </p:cNvSpPr>
          <p:nvPr>
            <p:ph type="title"/>
          </p:nvPr>
        </p:nvSpPr>
        <p:spPr>
          <a:xfrm>
            <a:off x="831850" y="1175658"/>
            <a:ext cx="10515600" cy="4545874"/>
          </a:xfrm>
        </p:spPr>
        <p:txBody>
          <a:bodyPr>
            <a:normAutofit fontScale="90000"/>
          </a:bodyPr>
          <a:lstStyle/>
          <a:p>
            <a:r>
              <a:rPr lang="en-US" b="1"/>
              <a:t>PANEL 4:  Looking Ahead—Implications of Broadband Connectivity as a Social Determinant of Health Domain on Government Policies, Clinical Care, and Health Equity </a:t>
            </a:r>
          </a:p>
        </p:txBody>
      </p:sp>
    </p:spTree>
    <p:extLst>
      <p:ext uri="{BB962C8B-B14F-4D97-AF65-F5344CB8AC3E}">
        <p14:creationId xmlns:p14="http://schemas.microsoft.com/office/powerpoint/2010/main" val="2096853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B47B69F-04E0-4FA8-BA8C-698CF6187E54}"/>
              </a:ext>
            </a:extLst>
          </p:cNvPr>
          <p:cNvGraphicFramePr/>
          <p:nvPr>
            <p:extLst>
              <p:ext uri="{D42A27DB-BD31-4B8C-83A1-F6EECF244321}">
                <p14:modId xmlns:p14="http://schemas.microsoft.com/office/powerpoint/2010/main" val="305597493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58268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3122" y="-30900"/>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8123416" y="1475234"/>
            <a:ext cx="3214307" cy="2901694"/>
          </a:xfrm>
        </p:spPr>
        <p:txBody>
          <a:bodyPr anchor="b">
            <a:normAutofit/>
          </a:bodyPr>
          <a:lstStyle/>
          <a:p>
            <a:r>
              <a:rPr lang="en-US" sz="4400">
                <a:solidFill>
                  <a:schemeClr val="tx1"/>
                </a:solidFill>
              </a:rPr>
              <a:t>Broadband Adoption &amp; Health Care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608575"/>
            <a:ext cx="3205640" cy="1222405"/>
          </a:xfrm>
        </p:spPr>
        <p:txBody>
          <a:bodyPr anchor="t">
            <a:noAutofit/>
          </a:bodyPr>
          <a:lstStyle/>
          <a:p>
            <a:pPr>
              <a:lnSpc>
                <a:spcPct val="100000"/>
              </a:lnSpc>
            </a:pPr>
            <a:r>
              <a:rPr lang="en-US" sz="1600"/>
              <a:t>John B. Horrigan</a:t>
            </a:r>
          </a:p>
          <a:p>
            <a:pPr>
              <a:lnSpc>
                <a:spcPct val="100000"/>
              </a:lnSpc>
            </a:pPr>
            <a:r>
              <a:rPr lang="en-US" sz="1600"/>
              <a:t>Benton Institute</a:t>
            </a:r>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9D39-AF32-4EDD-A0D5-F91E65264082}"/>
              </a:ext>
            </a:extLst>
          </p:cNvPr>
          <p:cNvSpPr>
            <a:spLocks noGrp="1"/>
          </p:cNvSpPr>
          <p:nvPr>
            <p:ph type="title"/>
          </p:nvPr>
        </p:nvSpPr>
        <p:spPr>
          <a:xfrm>
            <a:off x="1097279" y="286603"/>
            <a:ext cx="10664086" cy="1450757"/>
          </a:xfrm>
        </p:spPr>
        <p:txBody>
          <a:bodyPr>
            <a:normAutofit/>
          </a:bodyPr>
          <a:lstStyle/>
          <a:p>
            <a:r>
              <a:rPr lang="en-US" sz="3200" b="1">
                <a:effectLst>
                  <a:outerShdw blurRad="38100" dist="38100" dir="2700000" algn="tl">
                    <a:srgbClr val="000000">
                      <a:alpha val="43137"/>
                    </a:srgbClr>
                  </a:outerShdw>
                </a:effectLst>
              </a:rPr>
              <a:t>Broadband inequities and income</a:t>
            </a:r>
          </a:p>
        </p:txBody>
      </p:sp>
      <p:sp>
        <p:nvSpPr>
          <p:cNvPr id="3" name="Content Placeholder 2">
            <a:extLst>
              <a:ext uri="{FF2B5EF4-FFF2-40B4-BE49-F238E27FC236}">
                <a16:creationId xmlns:a16="http://schemas.microsoft.com/office/drawing/2014/main" id="{F98E6540-6B44-4C0E-80CD-83C8A0508FC8}"/>
              </a:ext>
            </a:extLst>
          </p:cNvPr>
          <p:cNvSpPr>
            <a:spLocks noGrp="1"/>
          </p:cNvSpPr>
          <p:nvPr>
            <p:ph idx="1"/>
          </p:nvPr>
        </p:nvSpPr>
        <p:spPr>
          <a:xfrm>
            <a:off x="1097279" y="2108201"/>
            <a:ext cx="10395637" cy="4082874"/>
          </a:xfrm>
        </p:spPr>
        <p:txBody>
          <a:bodyPr>
            <a:normAutofit/>
          </a:bodyPr>
          <a:lstStyle/>
          <a:p>
            <a:pPr>
              <a:buFont typeface="Wingdings" panose="05000000000000000000" pitchFamily="2" charset="2"/>
              <a:buChar char="q"/>
            </a:pPr>
            <a:r>
              <a:rPr lang="en-US" sz="2400"/>
              <a:t>Just 48% of those in poverty have wireline broadband subscriptions at home:</a:t>
            </a:r>
          </a:p>
          <a:p>
            <a:pPr lvl="1">
              <a:buFont typeface="Wingdings" panose="05000000000000000000" pitchFamily="2" charset="2"/>
              <a:buChar char="q"/>
            </a:pPr>
            <a:r>
              <a:rPr lang="en-US" sz="2000"/>
              <a:t>Compared with 84% for those with annual incomes above $75,000. (2019 ACS)</a:t>
            </a:r>
          </a:p>
          <a:p>
            <a:pPr>
              <a:buFont typeface="Wingdings" panose="05000000000000000000" pitchFamily="2" charset="2"/>
              <a:buChar char="q"/>
            </a:pPr>
            <a:r>
              <a:rPr lang="en-US" sz="2200"/>
              <a:t>Low-income households struggled during the pandemic </a:t>
            </a:r>
            <a:r>
              <a:rPr lang="en-US" sz="2200">
                <a:sym typeface="Wingdings" panose="05000000000000000000" pitchFamily="2" charset="2"/>
              </a:rPr>
              <a:t></a:t>
            </a:r>
            <a:r>
              <a:rPr lang="en-US" sz="2200"/>
              <a:t> subscription vulnerability:</a:t>
            </a:r>
          </a:p>
          <a:p>
            <a:pPr lvl="1">
              <a:buFont typeface="Wingdings" panose="05000000000000000000" pitchFamily="2" charset="2"/>
              <a:buChar char="q"/>
            </a:pPr>
            <a:r>
              <a:rPr lang="en-US" sz="2000"/>
              <a:t>18% lost service in 2021 because of pandemic-driven economic difficulties.</a:t>
            </a:r>
          </a:p>
          <a:p>
            <a:pPr lvl="1">
              <a:buFont typeface="Wingdings" panose="05000000000000000000" pitchFamily="2" charset="2"/>
              <a:buChar char="q"/>
            </a:pPr>
            <a:r>
              <a:rPr lang="en-US" sz="2000"/>
              <a:t>46% say affording their monthly broadband service fee is difficult</a:t>
            </a:r>
          </a:p>
          <a:p>
            <a:pPr>
              <a:buFont typeface="Wingdings" panose="05000000000000000000" pitchFamily="2" charset="2"/>
              <a:buChar char="q"/>
            </a:pPr>
            <a:r>
              <a:rPr lang="en-US" sz="2200">
                <a:sym typeface="Wingdings" panose="05000000000000000000" pitchFamily="2" charset="2"/>
              </a:rPr>
              <a:t>The</a:t>
            </a:r>
            <a:r>
              <a:rPr lang="en-US" sz="2000">
                <a:sym typeface="Wingdings" panose="05000000000000000000" pitchFamily="2" charset="2"/>
              </a:rPr>
              <a:t> EBB (now ACP) helped:</a:t>
            </a:r>
          </a:p>
          <a:p>
            <a:pPr lvl="1">
              <a:buFont typeface="Wingdings" panose="05000000000000000000" pitchFamily="2" charset="2"/>
              <a:buChar char="q"/>
            </a:pPr>
            <a:r>
              <a:rPr lang="en-US" sz="1800">
                <a:sym typeface="Wingdings" panose="05000000000000000000" pitchFamily="2" charset="2"/>
              </a:rPr>
              <a:t>9% of low-income households say they have used EBB/ACP or discount programs</a:t>
            </a:r>
          </a:p>
          <a:p>
            <a:pPr lvl="1">
              <a:buFont typeface="Wingdings" panose="05000000000000000000" pitchFamily="2" charset="2"/>
              <a:buChar char="q"/>
            </a:pPr>
            <a:r>
              <a:rPr lang="en-US" sz="1800">
                <a:sym typeface="Wingdings" panose="05000000000000000000" pitchFamily="2" charset="2"/>
              </a:rPr>
              <a:t>Lots more to do on spreading the word about ACP benefits</a:t>
            </a:r>
            <a:endParaRPr lang="en-US" sz="1800"/>
          </a:p>
          <a:p>
            <a:endParaRPr lang="en-US"/>
          </a:p>
        </p:txBody>
      </p:sp>
    </p:spTree>
    <p:extLst>
      <p:ext uri="{BB962C8B-B14F-4D97-AF65-F5344CB8AC3E}">
        <p14:creationId xmlns:p14="http://schemas.microsoft.com/office/powerpoint/2010/main" val="25834039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E176-D483-4A38-B104-D9799025B273}"/>
              </a:ext>
            </a:extLst>
          </p:cNvPr>
          <p:cNvSpPr>
            <a:spLocks noGrp="1"/>
          </p:cNvSpPr>
          <p:nvPr>
            <p:ph type="title"/>
          </p:nvPr>
        </p:nvSpPr>
        <p:spPr/>
        <p:txBody>
          <a:bodyPr/>
          <a:lstStyle/>
          <a:p>
            <a:r>
              <a:rPr lang="en-US" b="1">
                <a:effectLst>
                  <a:outerShdw blurRad="38100" dist="38100" dir="2700000" algn="tl">
                    <a:srgbClr val="000000">
                      <a:alpha val="43137"/>
                    </a:srgbClr>
                  </a:outerShdw>
                </a:effectLst>
              </a:rPr>
              <a:t>Place &amp; race are significant</a:t>
            </a:r>
          </a:p>
        </p:txBody>
      </p:sp>
      <p:sp>
        <p:nvSpPr>
          <p:cNvPr id="3" name="Content Placeholder 2">
            <a:extLst>
              <a:ext uri="{FF2B5EF4-FFF2-40B4-BE49-F238E27FC236}">
                <a16:creationId xmlns:a16="http://schemas.microsoft.com/office/drawing/2014/main" id="{D85E80B1-7394-41E6-8853-B15C7AA828E0}"/>
              </a:ext>
            </a:extLst>
          </p:cNvPr>
          <p:cNvSpPr>
            <a:spLocks noGrp="1"/>
          </p:cNvSpPr>
          <p:nvPr>
            <p:ph idx="1"/>
          </p:nvPr>
        </p:nvSpPr>
        <p:spPr/>
        <p:txBody>
          <a:bodyPr/>
          <a:lstStyle/>
          <a:p>
            <a:pPr>
              <a:buFont typeface="Wingdings" panose="05000000000000000000" pitchFamily="2" charset="2"/>
              <a:buChar char="q"/>
            </a:pPr>
            <a:r>
              <a:rPr lang="en-US" sz="2400"/>
              <a:t>Cities with highest poverty have lowest home broadband adoption rates:</a:t>
            </a:r>
          </a:p>
          <a:p>
            <a:pPr lvl="1">
              <a:buFont typeface="Wingdings" panose="05000000000000000000" pitchFamily="2" charset="2"/>
              <a:buChar char="q"/>
            </a:pPr>
            <a:r>
              <a:rPr lang="en-US" sz="2000"/>
              <a:t>67% of households subscribe among 20 large cities with highest rates of poverty</a:t>
            </a:r>
          </a:p>
          <a:p>
            <a:pPr lvl="1">
              <a:buFont typeface="Wingdings" panose="05000000000000000000" pitchFamily="2" charset="2"/>
              <a:buChar char="q"/>
            </a:pPr>
            <a:r>
              <a:rPr lang="en-US" sz="2000"/>
              <a:t>82% for 20 large cities with lower poverty rates.</a:t>
            </a:r>
          </a:p>
          <a:p>
            <a:pPr>
              <a:buFont typeface="Wingdings" panose="05000000000000000000" pitchFamily="2" charset="2"/>
              <a:buChar char="q"/>
            </a:pPr>
            <a:r>
              <a:rPr lang="en-US" sz="2400"/>
              <a:t>Residential segregation matters:</a:t>
            </a:r>
          </a:p>
          <a:p>
            <a:pPr lvl="1">
              <a:buFont typeface="Wingdings" panose="05000000000000000000" pitchFamily="2" charset="2"/>
              <a:buChar char="q"/>
            </a:pPr>
            <a:r>
              <a:rPr lang="en-US" sz="2000"/>
              <a:t>Highly residentially segregated cities </a:t>
            </a:r>
            <a:r>
              <a:rPr lang="en-US" sz="2000">
                <a:sym typeface="Wingdings" panose="05000000000000000000" pitchFamily="2" charset="2"/>
              </a:rPr>
              <a:t> 68% of households with broadband</a:t>
            </a:r>
          </a:p>
          <a:p>
            <a:pPr lvl="1">
              <a:buFont typeface="Wingdings" panose="05000000000000000000" pitchFamily="2" charset="2"/>
              <a:buChar char="q"/>
            </a:pPr>
            <a:r>
              <a:rPr lang="en-US" sz="2000">
                <a:sym typeface="Wingdings" panose="05000000000000000000" pitchFamily="2" charset="2"/>
              </a:rPr>
              <a:t>Cities with less residential segregation have higher broadband adoption rate  79%</a:t>
            </a:r>
          </a:p>
          <a:p>
            <a:endParaRPr lang="en-US"/>
          </a:p>
        </p:txBody>
      </p:sp>
    </p:spTree>
    <p:extLst>
      <p:ext uri="{BB962C8B-B14F-4D97-AF65-F5344CB8AC3E}">
        <p14:creationId xmlns:p14="http://schemas.microsoft.com/office/powerpoint/2010/main" val="2520563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EF98-C7B7-4FB2-9440-88FED5E7D418}"/>
              </a:ext>
            </a:extLst>
          </p:cNvPr>
          <p:cNvSpPr>
            <a:spLocks noGrp="1"/>
          </p:cNvSpPr>
          <p:nvPr>
            <p:ph type="title"/>
          </p:nvPr>
        </p:nvSpPr>
        <p:spPr/>
        <p:txBody>
          <a:bodyPr>
            <a:normAutofit/>
          </a:bodyPr>
          <a:lstStyle/>
          <a:p>
            <a:r>
              <a:rPr lang="en-US" sz="3600" b="1">
                <a:effectLst>
                  <a:outerShdw blurRad="38100" dist="38100" dir="2700000" algn="tl">
                    <a:srgbClr val="000000">
                      <a:alpha val="43137"/>
                    </a:srgbClr>
                  </a:outerShdw>
                </a:effectLst>
              </a:rPr>
              <a:t>Can broadband address health inequity? </a:t>
            </a:r>
          </a:p>
        </p:txBody>
      </p:sp>
      <p:sp>
        <p:nvSpPr>
          <p:cNvPr id="3" name="Content Placeholder 2">
            <a:extLst>
              <a:ext uri="{FF2B5EF4-FFF2-40B4-BE49-F238E27FC236}">
                <a16:creationId xmlns:a16="http://schemas.microsoft.com/office/drawing/2014/main" id="{9D196B88-8049-49C4-87CD-A95C87B4ED33}"/>
              </a:ext>
            </a:extLst>
          </p:cNvPr>
          <p:cNvSpPr>
            <a:spLocks noGrp="1"/>
          </p:cNvSpPr>
          <p:nvPr>
            <p:ph idx="1"/>
          </p:nvPr>
        </p:nvSpPr>
        <p:spPr/>
        <p:txBody>
          <a:bodyPr>
            <a:normAutofit lnSpcReduction="10000"/>
          </a:bodyPr>
          <a:lstStyle/>
          <a:p>
            <a:pPr>
              <a:buFont typeface="Wingdings" panose="05000000000000000000" pitchFamily="2" charset="2"/>
              <a:buChar char="q"/>
            </a:pPr>
            <a:r>
              <a:rPr lang="en-US" sz="2400"/>
              <a:t>Half (53%) of new internet subscribers use it to search for health &amp; medical information.</a:t>
            </a:r>
          </a:p>
          <a:p>
            <a:pPr lvl="1">
              <a:buFont typeface="Wingdings" panose="05000000000000000000" pitchFamily="2" charset="2"/>
              <a:buChar char="q"/>
            </a:pPr>
            <a:r>
              <a:rPr lang="en-US" sz="2200"/>
              <a:t>Often access to health information is a motivation for getting service</a:t>
            </a:r>
          </a:p>
          <a:p>
            <a:pPr>
              <a:buFont typeface="Wingdings" panose="05000000000000000000" pitchFamily="2" charset="2"/>
              <a:buChar char="q"/>
            </a:pPr>
            <a:r>
              <a:rPr lang="en-US" sz="2400"/>
              <a:t>Digital skills training enhances this!</a:t>
            </a:r>
          </a:p>
          <a:p>
            <a:pPr lvl="1">
              <a:buFont typeface="Wingdings" panose="05000000000000000000" pitchFamily="2" charset="2"/>
              <a:buChar char="q"/>
            </a:pPr>
            <a:r>
              <a:rPr lang="en-US" sz="2000"/>
              <a:t>65% of those with training use home online connectivity for health &amp; medical information</a:t>
            </a:r>
          </a:p>
          <a:p>
            <a:pPr>
              <a:buFont typeface="Wingdings" panose="05000000000000000000" pitchFamily="2" charset="2"/>
              <a:buChar char="q"/>
            </a:pPr>
            <a:r>
              <a:rPr lang="en-US" sz="2400"/>
              <a:t>Trust – must overcome significant worries for low-income and other individuals in sharing personal data</a:t>
            </a:r>
          </a:p>
          <a:p>
            <a:pPr lvl="1">
              <a:buFont typeface="Wingdings" panose="05000000000000000000" pitchFamily="2" charset="2"/>
              <a:buChar char="q"/>
            </a:pPr>
            <a:r>
              <a:rPr lang="en-US" sz="2200"/>
              <a:t>Digital navigators: many new adopters benefit from one-to-one help getting started</a:t>
            </a:r>
          </a:p>
        </p:txBody>
      </p:sp>
    </p:spTree>
    <p:extLst>
      <p:ext uri="{BB962C8B-B14F-4D97-AF65-F5344CB8AC3E}">
        <p14:creationId xmlns:p14="http://schemas.microsoft.com/office/powerpoint/2010/main" val="3491092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 y="1859280"/>
            <a:ext cx="12115800" cy="2560320"/>
          </a:xfrm>
        </p:spPr>
        <p:txBody>
          <a:bodyPr>
            <a:normAutofit fontScale="90000"/>
          </a:bodyPr>
          <a:lstStyle/>
          <a:p>
            <a:r>
              <a:rPr lang="en-US"/>
              <a:t>Telehealth at HRSA and </a:t>
            </a:r>
            <a:br>
              <a:rPr lang="en-US"/>
            </a:br>
            <a:r>
              <a:rPr lang="en-US"/>
              <a:t>The Office for the Advancement of Telehealth</a:t>
            </a:r>
            <a:br>
              <a:rPr lang="en-US" sz="2700"/>
            </a:br>
            <a:r>
              <a:rPr lang="en-US" sz="2700"/>
              <a:t>FCC Digital Health Symposium: </a:t>
            </a:r>
            <a:br>
              <a:rPr lang="en-US" sz="2700"/>
            </a:br>
            <a:r>
              <a:rPr lang="en-US" sz="2700"/>
              <a:t>Advancing Broadband Connectivity as a Social Determinant of Health</a:t>
            </a:r>
            <a:br>
              <a:rPr lang="en-US" sz="2700"/>
            </a:br>
            <a:endParaRPr lang="en-US"/>
          </a:p>
        </p:txBody>
      </p:sp>
      <p:sp>
        <p:nvSpPr>
          <p:cNvPr id="3" name="Subtitle 2"/>
          <p:cNvSpPr>
            <a:spLocks noGrp="1"/>
          </p:cNvSpPr>
          <p:nvPr>
            <p:ph type="subTitle" idx="1"/>
          </p:nvPr>
        </p:nvSpPr>
        <p:spPr>
          <a:xfrm>
            <a:off x="914400" y="4495800"/>
            <a:ext cx="10515600" cy="914400"/>
          </a:xfrm>
        </p:spPr>
        <p:txBody>
          <a:bodyPr>
            <a:noAutofit/>
          </a:bodyPr>
          <a:lstStyle/>
          <a:p>
            <a:pPr algn="l">
              <a:spcBef>
                <a:spcPts val="0"/>
              </a:spcBef>
            </a:pPr>
            <a:r>
              <a:rPr lang="en-US" sz="2000"/>
              <a:t>William England, PhD, JD</a:t>
            </a:r>
            <a:endParaRPr lang="es-ES" sz="2000"/>
          </a:p>
          <a:p>
            <a:pPr lvl="0" algn="l">
              <a:spcBef>
                <a:spcPts val="0"/>
              </a:spcBef>
            </a:pPr>
            <a:r>
              <a:rPr lang="en-US" sz="2000"/>
              <a:t>Senior Advisor, Office for the Advancement of Telehealth</a:t>
            </a:r>
            <a:endParaRPr lang="en-US" sz="2000">
              <a:cs typeface="Calibri"/>
            </a:endParaRPr>
          </a:p>
          <a:p>
            <a:pPr algn="l">
              <a:spcBef>
                <a:spcPts val="0"/>
              </a:spcBef>
            </a:pPr>
            <a:r>
              <a:rPr lang="en-US" sz="2000">
                <a:solidFill>
                  <a:srgbClr val="0F4D7B"/>
                </a:solidFill>
              </a:rPr>
              <a:t>Health Resources and Services Administration (HRSA)</a:t>
            </a:r>
            <a:endParaRPr lang="en-US"/>
          </a:p>
        </p:txBody>
      </p:sp>
      <p:pic>
        <p:nvPicPr>
          <p:cNvPr id="6" name="Picture 1" descr="Vision: Healthy Communities,&#10;Healthy People">
            <a:extLst>
              <a:ext uri="{FF2B5EF4-FFF2-40B4-BE49-F238E27FC236}">
                <a16:creationId xmlns:a16="http://schemas.microsoft.com/office/drawing/2014/main" id="{59B87ACB-63D1-7145-B55B-0A5815BD1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400"/>
            <a:ext cx="12192000" cy="1371600"/>
          </a:xfrm>
          <a:prstGeom prst="rect">
            <a:avLst/>
          </a:prstGeom>
        </p:spPr>
      </p:pic>
    </p:spTree>
    <p:extLst>
      <p:ext uri="{BB962C8B-B14F-4D97-AF65-F5344CB8AC3E}">
        <p14:creationId xmlns:p14="http://schemas.microsoft.com/office/powerpoint/2010/main" val="2267785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Health Resources and Services Administration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85801" y="1159493"/>
            <a:ext cx="2895599" cy="2155207"/>
          </a:xfrm>
        </p:spPr>
        <p:txBody>
          <a:bodyPr>
            <a:normAutofit fontScale="85000" lnSpcReduction="20000"/>
          </a:bodyPr>
          <a:lstStyle/>
          <a:p>
            <a:pPr marL="0" indent="0">
              <a:buNone/>
            </a:pPr>
            <a:r>
              <a:rPr lang="en-US" u="sng"/>
              <a:t>HRSA Mission</a:t>
            </a:r>
            <a:r>
              <a:rPr lang="en-US"/>
              <a:t> </a:t>
            </a:r>
          </a:p>
          <a:p>
            <a:pPr marL="0" indent="0">
              <a:buNone/>
            </a:pPr>
            <a:r>
              <a:rPr lang="en-US"/>
              <a:t>To improve health outcomes and achieve health equity through access to quality services, a skilled health workforce, and innovative, high-value programs.</a:t>
            </a:r>
          </a:p>
          <a:p>
            <a:pPr marL="0" indent="0">
              <a:buNone/>
            </a:pPr>
            <a:endParaRPr lang="en-US"/>
          </a:p>
        </p:txBody>
      </p:sp>
      <p:pic>
        <p:nvPicPr>
          <p:cNvPr id="16" name="Picture 15"/>
          <p:cNvPicPr/>
          <p:nvPr/>
        </p:nvPicPr>
        <p:blipFill rotWithShape="1">
          <a:blip r:embed="rId3">
            <a:extLst>
              <a:ext uri="{28A0092B-C50C-407E-A947-70E740481C1C}">
                <a14:useLocalDpi xmlns:a14="http://schemas.microsoft.com/office/drawing/2010/main" val="0"/>
              </a:ext>
            </a:extLst>
          </a:blip>
          <a:srcRect l="48487" t="1983" r="7761" b="75413"/>
          <a:stretch/>
        </p:blipFill>
        <p:spPr bwMode="auto">
          <a:xfrm>
            <a:off x="6463864" y="3226878"/>
            <a:ext cx="2808154" cy="2259522"/>
          </a:xfrm>
          <a:prstGeom prst="rect">
            <a:avLst/>
          </a:prstGeom>
          <a:noFill/>
          <a:ln>
            <a:noFill/>
          </a:ln>
          <a:extLst>
            <a:ext uri="{53640926-AAD7-44D8-BBD7-CCE9431645EC}">
              <a14:shadowObscured xmlns:a14="http://schemas.microsoft.com/office/drawing/2010/main"/>
            </a:ext>
          </a:extLst>
        </p:spPr>
      </p:pic>
      <p:pic>
        <p:nvPicPr>
          <p:cNvPr id="20" name="Picture 19"/>
          <p:cNvPicPr/>
          <p:nvPr/>
        </p:nvPicPr>
        <p:blipFill rotWithShape="1">
          <a:blip r:embed="rId4"/>
          <a:srcRect l="26485" t="59085" r="42279" b="25002"/>
          <a:stretch/>
        </p:blipFill>
        <p:spPr bwMode="auto">
          <a:xfrm>
            <a:off x="6490140" y="1143000"/>
            <a:ext cx="5455445" cy="2118360"/>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extLst>
              <a:ext uri="{28A0092B-C50C-407E-A947-70E740481C1C}">
                <a14:useLocalDpi xmlns:a14="http://schemas.microsoft.com/office/drawing/2010/main" val="0"/>
              </a:ext>
            </a:extLst>
          </a:blip>
          <a:srcRect l="4898" t="48183" r="54941" b="31592"/>
          <a:stretch/>
        </p:blipFill>
        <p:spPr bwMode="auto">
          <a:xfrm>
            <a:off x="9330685" y="3226879"/>
            <a:ext cx="2524782" cy="2259522"/>
          </a:xfrm>
          <a:prstGeom prst="rect">
            <a:avLst/>
          </a:prstGeom>
          <a:noFill/>
          <a:ln>
            <a:noFill/>
          </a:ln>
          <a:extLst>
            <a:ext uri="{53640926-AAD7-44D8-BBD7-CCE9431645EC}">
              <a14:shadowObscured xmlns:a14="http://schemas.microsoft.com/office/drawing/2010/main"/>
            </a:ext>
          </a:extLst>
        </p:spPr>
      </p:pic>
      <p:pic>
        <p:nvPicPr>
          <p:cNvPr id="22" name="Picture 21"/>
          <p:cNvPicPr/>
          <p:nvPr/>
        </p:nvPicPr>
        <p:blipFill rotWithShape="1">
          <a:blip r:embed="rId5"/>
          <a:srcRect l="26282" t="61795" r="44231" b="26410"/>
          <a:stretch/>
        </p:blipFill>
        <p:spPr bwMode="auto">
          <a:xfrm>
            <a:off x="698936" y="3226878"/>
            <a:ext cx="5473263" cy="1368677"/>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6"/>
          <a:srcRect l="27564" t="24359" r="42949" b="57692"/>
          <a:stretch/>
        </p:blipFill>
        <p:spPr bwMode="auto">
          <a:xfrm>
            <a:off x="838200" y="4595555"/>
            <a:ext cx="5486400" cy="1652845"/>
          </a:xfrm>
          <a:prstGeom prst="rect">
            <a:avLst/>
          </a:prstGeom>
          <a:ln>
            <a:noFill/>
          </a:ln>
          <a:extLst>
            <a:ext uri="{53640926-AAD7-44D8-BBD7-CCE9431645EC}">
              <a14:shadowObscured xmlns:a14="http://schemas.microsoft.com/office/drawing/2010/main"/>
            </a:ext>
          </a:extLst>
        </p:spPr>
      </p:pic>
      <p:pic>
        <p:nvPicPr>
          <p:cNvPr id="24" name="Picture 23"/>
          <p:cNvPicPr/>
          <p:nvPr/>
        </p:nvPicPr>
        <p:blipFill rotWithShape="1">
          <a:blip r:embed="rId3">
            <a:extLst>
              <a:ext uri="{28A0092B-C50C-407E-A947-70E740481C1C}">
                <a14:useLocalDpi xmlns:a14="http://schemas.microsoft.com/office/drawing/2010/main" val="0"/>
              </a:ext>
            </a:extLst>
          </a:blip>
          <a:srcRect l="4898" t="1983" r="53145" b="77594"/>
          <a:stretch/>
        </p:blipFill>
        <p:spPr bwMode="auto">
          <a:xfrm>
            <a:off x="3581400" y="1205864"/>
            <a:ext cx="2823797" cy="20210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17395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HRSA Leadership and History in Telehealth</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A865-404D-4A57-9AC1-FD3038CC100D}"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6481176-849B-4022-9645-EE7C38143221}"/>
              </a:ext>
            </a:extLst>
          </p:cNvPr>
          <p:cNvSpPr>
            <a:spLocks noGrp="1"/>
          </p:cNvSpPr>
          <p:nvPr>
            <p:ph sz="half" idx="4294967295"/>
          </p:nvPr>
        </p:nvSpPr>
        <p:spPr>
          <a:xfrm>
            <a:off x="862914" y="1154848"/>
            <a:ext cx="9116912" cy="569199"/>
          </a:xfrm>
          <a:prstGeom prst="rect">
            <a:avLst/>
          </a:prstGeom>
        </p:spPr>
        <p:txBody>
          <a:bodyPr>
            <a:noAutofit/>
          </a:bodyPr>
          <a:lstStyle/>
          <a:p>
            <a:pPr marL="0" indent="0">
              <a:buNone/>
            </a:pPr>
            <a:r>
              <a:rPr lang="en-US" sz="2400"/>
              <a:t>For over </a:t>
            </a:r>
            <a:r>
              <a:rPr lang="en-US" sz="2400" b="1">
                <a:solidFill>
                  <a:srgbClr val="0F4D7B"/>
                </a:solidFill>
              </a:rPr>
              <a:t>30 years HRSA has been a leader </a:t>
            </a:r>
            <a:r>
              <a:rPr lang="en-US" sz="2400"/>
              <a:t>in the field of telehealth.</a:t>
            </a:r>
          </a:p>
        </p:txBody>
      </p:sp>
      <p:graphicFrame>
        <p:nvGraphicFramePr>
          <p:cNvPr id="6" name="Content Placeholder 4"/>
          <p:cNvGraphicFramePr>
            <a:graphicFrameLocks noGrp="1"/>
          </p:cNvGraphicFramePr>
          <p:nvPr>
            <p:ph idx="4294967295"/>
          </p:nvPr>
        </p:nvGraphicFramePr>
        <p:xfrm>
          <a:off x="349624" y="2351022"/>
          <a:ext cx="10381798" cy="2893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081" y="4148030"/>
            <a:ext cx="1913249"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00000"/>
                </a:solidFill>
                <a:effectLst/>
                <a:uLnTx/>
                <a:uFillTx/>
                <a:latin typeface="Calibri" panose="020F0502020204030204"/>
                <a:ea typeface="+mn-ea"/>
                <a:cs typeface="+mn-cs"/>
              </a:rPr>
              <a:t>1988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00000"/>
                </a:solidFill>
                <a:effectLst/>
                <a:uLnTx/>
                <a:uFillTx/>
                <a:latin typeface="Calibri" panose="020F0502020204030204"/>
                <a:ea typeface="+mn-ea"/>
                <a:cs typeface="+mn-cs"/>
              </a:rPr>
              <a:t>HRSA’s first telehealth program in the Federal Office of Rural Health Policy</a:t>
            </a:r>
          </a:p>
        </p:txBody>
      </p:sp>
      <p:sp>
        <p:nvSpPr>
          <p:cNvPr id="8" name="TextBox 7"/>
          <p:cNvSpPr txBox="1"/>
          <p:nvPr/>
        </p:nvSpPr>
        <p:spPr>
          <a:xfrm>
            <a:off x="5936185" y="1660236"/>
            <a:ext cx="153141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800000"/>
                </a:solidFill>
                <a:effectLst/>
                <a:uLnTx/>
                <a:uFillTx/>
                <a:latin typeface="Calibri" panose="020F0502020204030204"/>
                <a:ea typeface="+mn-ea"/>
                <a:cs typeface="+mn-cs"/>
              </a:rPr>
              <a:t>HRSA Telehealth Workgroup created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00000"/>
                </a:solidFill>
                <a:effectLst/>
                <a:uLnTx/>
                <a:uFillTx/>
                <a:latin typeface="Calibri" panose="020F0502020204030204"/>
                <a:ea typeface="+mn-ea"/>
                <a:cs typeface="+mn-cs"/>
              </a:rPr>
              <a:t>2017</a:t>
            </a:r>
          </a:p>
        </p:txBody>
      </p:sp>
      <p:sp>
        <p:nvSpPr>
          <p:cNvPr id="9" name="TextBox 8"/>
          <p:cNvSpPr txBox="1"/>
          <p:nvPr/>
        </p:nvSpPr>
        <p:spPr>
          <a:xfrm>
            <a:off x="4722372" y="4448904"/>
            <a:ext cx="179397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2016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Federal Telehealth Compendium created</a:t>
            </a:r>
          </a:p>
        </p:txBody>
      </p:sp>
      <p:sp>
        <p:nvSpPr>
          <p:cNvPr id="10" name="TextBox 9"/>
          <p:cNvSpPr txBox="1"/>
          <p:nvPr/>
        </p:nvSpPr>
        <p:spPr>
          <a:xfrm>
            <a:off x="3522405" y="1956187"/>
            <a:ext cx="151530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04040"/>
                </a:solidFill>
                <a:effectLst/>
                <a:uLnTx/>
                <a:uFillTx/>
                <a:latin typeface="Calibri" panose="020F0502020204030204"/>
                <a:ea typeface="+mn-ea"/>
                <a:cs typeface="+mn-cs"/>
              </a:rPr>
              <a:t>Telehealth Resource Center program 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04040"/>
                </a:solidFill>
                <a:effectLst/>
                <a:uLnTx/>
                <a:uFillTx/>
                <a:latin typeface="Calibri" panose="020F0502020204030204"/>
                <a:ea typeface="+mn-ea"/>
                <a:cs typeface="+mn-cs"/>
              </a:rPr>
              <a:t>2006</a:t>
            </a:r>
          </a:p>
        </p:txBody>
      </p:sp>
      <p:sp>
        <p:nvSpPr>
          <p:cNvPr id="11" name="TextBox 10"/>
          <p:cNvSpPr txBox="1"/>
          <p:nvPr/>
        </p:nvSpPr>
        <p:spPr>
          <a:xfrm>
            <a:off x="2465568" y="4125536"/>
            <a:ext cx="167940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19D19">
                    <a:lumMod val="75000"/>
                  </a:srgbClr>
                </a:solidFill>
                <a:effectLst/>
                <a:uLnTx/>
                <a:uFillTx/>
                <a:latin typeface="Calibri" panose="020F0502020204030204"/>
                <a:ea typeface="+mn-ea"/>
                <a:cs typeface="+mn-cs"/>
              </a:rPr>
              <a:t>2002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19D19">
                    <a:lumMod val="75000"/>
                  </a:srgbClr>
                </a:solidFill>
                <a:effectLst/>
                <a:uLnTx/>
                <a:uFillTx/>
                <a:latin typeface="Calibri" panose="020F0502020204030204"/>
                <a:ea typeface="+mn-ea"/>
                <a:cs typeface="+mn-cs"/>
              </a:rPr>
              <a:t>The Office for the Advancement of Telehealth established</a:t>
            </a:r>
          </a:p>
        </p:txBody>
      </p:sp>
      <p:sp>
        <p:nvSpPr>
          <p:cNvPr id="12" name="TextBox 11"/>
          <p:cNvSpPr txBox="1"/>
          <p:nvPr/>
        </p:nvSpPr>
        <p:spPr>
          <a:xfrm>
            <a:off x="1332176" y="1956187"/>
            <a:ext cx="15458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D7B"/>
                </a:solidFill>
                <a:effectLst/>
                <a:uLnTx/>
                <a:uFillTx/>
                <a:latin typeface="Calibri" panose="020F0502020204030204"/>
                <a:ea typeface="+mn-ea"/>
                <a:cs typeface="+mn-cs"/>
              </a:rPr>
              <a:t>Joint Working Group on Telemedicine created (</a:t>
            </a:r>
            <a:r>
              <a:rPr kumimoji="0" lang="en-US" sz="1600" b="1" i="0" u="none" strike="noStrike" kern="1200" cap="none" spc="0" normalizeH="0" baseline="0" noProof="0" err="1">
                <a:ln>
                  <a:noFill/>
                </a:ln>
                <a:solidFill>
                  <a:srgbClr val="0F4D7B"/>
                </a:solidFill>
                <a:effectLst/>
                <a:uLnTx/>
                <a:uFillTx/>
                <a:latin typeface="Calibri" panose="020F0502020204030204"/>
                <a:ea typeface="+mn-ea"/>
                <a:cs typeface="+mn-cs"/>
              </a:rPr>
              <a:t>FedTel</a:t>
            </a:r>
            <a:r>
              <a:rPr kumimoji="0" lang="en-US" sz="1600" b="1" i="0" u="none" strike="noStrike" kern="1200" cap="none" spc="0" normalizeH="0" baseline="0" noProof="0">
                <a:ln>
                  <a:noFill/>
                </a:ln>
                <a:solidFill>
                  <a:srgbClr val="0F4D7B"/>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4D7B"/>
                </a:solidFill>
                <a:effectLst/>
                <a:uLnTx/>
                <a:uFillTx/>
                <a:latin typeface="Calibri" panose="020F0502020204030204"/>
                <a:ea typeface="+mn-ea"/>
                <a:cs typeface="+mn-cs"/>
              </a:rPr>
              <a:t>1995</a:t>
            </a:r>
          </a:p>
        </p:txBody>
      </p:sp>
      <p:sp>
        <p:nvSpPr>
          <p:cNvPr id="13" name="TextBox 12"/>
          <p:cNvSpPr txBox="1"/>
          <p:nvPr/>
        </p:nvSpPr>
        <p:spPr>
          <a:xfrm>
            <a:off x="6217853" y="3295512"/>
            <a:ext cx="1020799" cy="1113889"/>
          </a:xfrm>
          <a:prstGeom prst="roundRect">
            <a:avLst/>
          </a:prstGeom>
          <a:solidFill>
            <a:srgbClr val="800000"/>
          </a:solidFill>
          <a:effectLst>
            <a:glow rad="63500">
              <a:srgbClr val="800000">
                <a:alpha val="40000"/>
              </a:srgbClr>
            </a:glo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1,009 HRSA awards with telehealth identified</a:t>
            </a:r>
          </a:p>
        </p:txBody>
      </p:sp>
      <p:sp>
        <p:nvSpPr>
          <p:cNvPr id="14" name="TextBox 13"/>
          <p:cNvSpPr txBox="1"/>
          <p:nvPr/>
        </p:nvSpPr>
        <p:spPr>
          <a:xfrm>
            <a:off x="5010360" y="3310884"/>
            <a:ext cx="1060325" cy="1123712"/>
          </a:xfrm>
          <a:prstGeom prst="roundRect">
            <a:avLst/>
          </a:prstGeom>
          <a:solidFill>
            <a:schemeClr val="bg1">
              <a:lumMod val="50000"/>
            </a:schemeClr>
          </a:solidFill>
          <a:ln>
            <a:solidFill>
              <a:schemeClr val="accent6">
                <a:lumMod val="60000"/>
                <a:lumOff val="40000"/>
              </a:schemeClr>
            </a:solidFill>
          </a:ln>
          <a:effectLst>
            <a:glow rad="101600">
              <a:schemeClr val="bg1">
                <a:lumMod val="50000"/>
                <a:alpha val="40000"/>
              </a:schemeClr>
            </a:glow>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21 HRSA programs with telehealth identified</a:t>
            </a:r>
          </a:p>
        </p:txBody>
      </p:sp>
      <p:sp>
        <p:nvSpPr>
          <p:cNvPr id="15" name="TextBox 14"/>
          <p:cNvSpPr txBox="1"/>
          <p:nvPr/>
        </p:nvSpPr>
        <p:spPr>
          <a:xfrm>
            <a:off x="9388057" y="4441353"/>
            <a:ext cx="15318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990000">
                    <a:lumMod val="50000"/>
                  </a:srgbClr>
                </a:solidFill>
                <a:effectLst/>
                <a:uLnTx/>
                <a:uFillTx/>
                <a:latin typeface="Calibri" panose="020F0502020204030204"/>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990000">
                    <a:lumMod val="50000"/>
                  </a:srgbClr>
                </a:solidFill>
                <a:effectLst/>
                <a:uLnTx/>
                <a:uFillTx/>
                <a:latin typeface="Calibri" panose="020F0502020204030204"/>
                <a:ea typeface="+mn-ea"/>
                <a:cs typeface="+mn-cs"/>
              </a:rPr>
              <a:t>COVID-19 changed the telehealth landscape</a:t>
            </a:r>
          </a:p>
        </p:txBody>
      </p:sp>
      <p:sp>
        <p:nvSpPr>
          <p:cNvPr id="16" name="TextBox 15"/>
          <p:cNvSpPr txBox="1"/>
          <p:nvPr/>
        </p:nvSpPr>
        <p:spPr>
          <a:xfrm>
            <a:off x="9648325" y="3295512"/>
            <a:ext cx="1021555" cy="1113889"/>
          </a:xfrm>
          <a:prstGeom prst="roundRect">
            <a:avLst/>
          </a:prstGeom>
          <a:solidFill>
            <a:schemeClr val="accent2">
              <a:lumMod val="50000"/>
            </a:schemeClr>
          </a:solidFill>
          <a:ln>
            <a:solidFill>
              <a:srgbClr val="0F4D7B"/>
            </a:solidFill>
          </a:ln>
          <a:effectLst>
            <a:glow rad="63500">
              <a:srgbClr val="FFC000">
                <a:alpha val="40000"/>
              </a:srgbClr>
            </a:glow>
          </a:effectLst>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3,876 HRSA awards with telehealth identified</a:t>
            </a:r>
          </a:p>
        </p:txBody>
      </p:sp>
      <p:sp>
        <p:nvSpPr>
          <p:cNvPr id="17" name="TextBox 16"/>
          <p:cNvSpPr txBox="1"/>
          <p:nvPr/>
        </p:nvSpPr>
        <p:spPr>
          <a:xfrm>
            <a:off x="10656799" y="1848962"/>
            <a:ext cx="13457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F4D7B"/>
                </a:solidFill>
                <a:effectLst/>
                <a:uLnTx/>
                <a:uFillTx/>
                <a:latin typeface="Calibri" panose="020F0502020204030204"/>
                <a:ea typeface="+mn-ea"/>
                <a:cs typeface="+mn-cs"/>
              </a:rPr>
              <a:t>OAT becomes  a stand-alone office with a broader role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4D7B"/>
                </a:solidFill>
                <a:effectLst/>
                <a:uLnTx/>
                <a:uFillTx/>
                <a:latin typeface="Calibri" panose="020F0502020204030204"/>
                <a:ea typeface="+mn-ea"/>
                <a:cs typeface="+mn-cs"/>
              </a:rPr>
              <a:t>2021</a:t>
            </a:r>
          </a:p>
        </p:txBody>
      </p:sp>
      <p:sp>
        <p:nvSpPr>
          <p:cNvPr id="18" name="TextBox 17"/>
          <p:cNvSpPr txBox="1"/>
          <p:nvPr/>
        </p:nvSpPr>
        <p:spPr>
          <a:xfrm>
            <a:off x="10752963" y="3295512"/>
            <a:ext cx="1035863" cy="1113889"/>
          </a:xfrm>
          <a:prstGeom prst="roundRect">
            <a:avLst/>
          </a:prstGeom>
          <a:solidFill>
            <a:srgbClr val="0F4D7B"/>
          </a:solidFill>
          <a:ln>
            <a:solidFill>
              <a:srgbClr val="0F4D7B"/>
            </a:solidFill>
          </a:ln>
          <a:effectLst>
            <a:glow rad="63500">
              <a:srgbClr val="0F4D7B">
                <a:alpha val="40000"/>
              </a:srgbClr>
            </a:glow>
          </a:effectLst>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Nearly $20 million in new telehealth awards</a:t>
            </a:r>
          </a:p>
        </p:txBody>
      </p:sp>
    </p:spTree>
    <p:extLst>
      <p:ext uri="{BB962C8B-B14F-4D97-AF65-F5344CB8AC3E}">
        <p14:creationId xmlns:p14="http://schemas.microsoft.com/office/powerpoint/2010/main" val="13540916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F89CCAD-E5F4-4659-96E5-EF0FDD6E6860}"/>
              </a:ext>
            </a:extLst>
          </p:cNvPr>
          <p:cNvSpPr>
            <a:spLocks noGrp="1"/>
          </p:cNvSpPr>
          <p:nvPr>
            <p:ph type="title"/>
          </p:nvPr>
        </p:nvSpPr>
        <p:spPr/>
        <p:txBody>
          <a:bodyPr>
            <a:normAutofit/>
          </a:bodyPr>
          <a:lstStyle/>
          <a:p>
            <a:r>
              <a:rPr lang="en-US"/>
              <a:t>Telehealth Activities Across HRSA	</a:t>
            </a:r>
            <a:endParaRPr lang="en-US">
              <a:solidFill>
                <a:srgbClr val="800000"/>
              </a:solidFill>
            </a:endParaRPr>
          </a:p>
        </p:txBody>
      </p:sp>
      <p:sp>
        <p:nvSpPr>
          <p:cNvPr id="11" name="Content Placeholder 10">
            <a:extLst>
              <a:ext uri="{FF2B5EF4-FFF2-40B4-BE49-F238E27FC236}">
                <a16:creationId xmlns:a16="http://schemas.microsoft.com/office/drawing/2014/main" id="{B2545800-020A-4770-B584-B35952D6FA90}"/>
              </a:ext>
            </a:extLst>
          </p:cNvPr>
          <p:cNvSpPr>
            <a:spLocks noGrp="1"/>
          </p:cNvSpPr>
          <p:nvPr>
            <p:ph sz="half" idx="2"/>
          </p:nvPr>
        </p:nvSpPr>
        <p:spPr>
          <a:xfrm>
            <a:off x="1756816" y="1485884"/>
            <a:ext cx="3577184" cy="1574375"/>
          </a:xfrm>
        </p:spPr>
        <p:txBody>
          <a:bodyPr>
            <a:normAutofit/>
          </a:bodyPr>
          <a:lstStyle/>
          <a:p>
            <a:r>
              <a:rPr lang="en-US" sz="2000"/>
              <a:t>Currently approximately </a:t>
            </a:r>
            <a:r>
              <a:rPr lang="en-US" sz="2000" b="1">
                <a:solidFill>
                  <a:srgbClr val="0F4D7B"/>
                </a:solidFill>
              </a:rPr>
              <a:t>3,876 awards</a:t>
            </a:r>
            <a:r>
              <a:rPr lang="en-US" sz="2000"/>
              <a:t> include a telehealth component</a:t>
            </a:r>
          </a:p>
        </p:txBody>
      </p:sp>
      <p:grpSp>
        <p:nvGrpSpPr>
          <p:cNvPr id="61" name="Group 60" descr="&quot;&quot;">
            <a:extLst>
              <a:ext uri="{FF2B5EF4-FFF2-40B4-BE49-F238E27FC236}">
                <a16:creationId xmlns:a16="http://schemas.microsoft.com/office/drawing/2014/main" id="{352375B8-A8B5-4EB2-902C-253186B9113D}"/>
              </a:ext>
            </a:extLst>
          </p:cNvPr>
          <p:cNvGrpSpPr/>
          <p:nvPr/>
        </p:nvGrpSpPr>
        <p:grpSpPr>
          <a:xfrm>
            <a:off x="1079359" y="1496666"/>
            <a:ext cx="631148" cy="1256583"/>
            <a:chOff x="4084619" y="2509972"/>
            <a:chExt cx="631148" cy="1256583"/>
          </a:xfrm>
        </p:grpSpPr>
        <p:sp>
          <p:nvSpPr>
            <p:cNvPr id="48" name="Rectangle 47" descr="&quot;&quot;">
              <a:extLst>
                <a:ext uri="{FF2B5EF4-FFF2-40B4-BE49-F238E27FC236}">
                  <a16:creationId xmlns:a16="http://schemas.microsoft.com/office/drawing/2014/main" id="{02AFAD7D-6714-41FB-A382-C4E186506348}"/>
                </a:ext>
              </a:extLst>
            </p:cNvPr>
            <p:cNvSpPr/>
            <p:nvPr/>
          </p:nvSpPr>
          <p:spPr>
            <a:xfrm>
              <a:off x="4084619" y="2509972"/>
              <a:ext cx="631148" cy="636224"/>
            </a:xfrm>
            <a:prstGeom prst="rect">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ln>
              <a:noFill/>
            </a:ln>
            <a:effectLst/>
          </p:spPr>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Calibri"/>
              </a:endParaRPr>
            </a:p>
          </p:txBody>
        </p:sp>
        <p:cxnSp>
          <p:nvCxnSpPr>
            <p:cNvPr id="49" name="Straight Connector 48" descr="&quot;&quot;">
              <a:extLst>
                <a:ext uri="{FF2B5EF4-FFF2-40B4-BE49-F238E27FC236}">
                  <a16:creationId xmlns:a16="http://schemas.microsoft.com/office/drawing/2014/main" id="{9FE5B626-BAA7-4078-8BF9-0C9E521E866F}"/>
                </a:ext>
              </a:extLst>
            </p:cNvPr>
            <p:cNvCxnSpPr>
              <a:cxnSpLocks/>
            </p:cNvCxnSpPr>
            <p:nvPr/>
          </p:nvCxnSpPr>
          <p:spPr>
            <a:xfrm>
              <a:off x="4715767" y="2515046"/>
              <a:ext cx="0" cy="1251509"/>
            </a:xfrm>
            <a:prstGeom prst="line">
              <a:avLst/>
            </a:prstGeom>
            <a:noFill/>
            <a:ln w="25400" cap="flat" cmpd="sng" algn="ctr">
              <a:solidFill>
                <a:srgbClr val="A5A5A5"/>
              </a:solidFill>
              <a:prstDash val="solid"/>
            </a:ln>
            <a:effectLst/>
          </p:spPr>
        </p:cxnSp>
        <p:pic>
          <p:nvPicPr>
            <p:cNvPr id="47" name="Graphic 46" descr="&quot;&quot;">
              <a:extLst>
                <a:ext uri="{FF2B5EF4-FFF2-40B4-BE49-F238E27FC236}">
                  <a16:creationId xmlns:a16="http://schemas.microsoft.com/office/drawing/2014/main" id="{1B6C9559-EAE7-4B38-AA0B-15B2B37FC648}"/>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4332" y="2528926"/>
              <a:ext cx="577389" cy="577389"/>
            </a:xfrm>
            <a:prstGeom prst="rect">
              <a:avLst/>
            </a:prstGeom>
          </p:spPr>
        </p:pic>
      </p:grpSp>
      <p:grpSp>
        <p:nvGrpSpPr>
          <p:cNvPr id="60" name="Group 59" descr="&quot;&quot;">
            <a:extLst>
              <a:ext uri="{FF2B5EF4-FFF2-40B4-BE49-F238E27FC236}">
                <a16:creationId xmlns:a16="http://schemas.microsoft.com/office/drawing/2014/main" id="{227CAED7-4D34-44DD-87F6-2FB31E4B7990}"/>
              </a:ext>
            </a:extLst>
          </p:cNvPr>
          <p:cNvGrpSpPr/>
          <p:nvPr/>
        </p:nvGrpSpPr>
        <p:grpSpPr>
          <a:xfrm>
            <a:off x="1045035" y="4267200"/>
            <a:ext cx="631148" cy="1218893"/>
            <a:chOff x="8078781" y="2466530"/>
            <a:chExt cx="631148" cy="1218893"/>
          </a:xfrm>
        </p:grpSpPr>
        <p:sp>
          <p:nvSpPr>
            <p:cNvPr id="58" name="Rectangle 57" descr="&quot;&quot;">
              <a:extLst>
                <a:ext uri="{FF2B5EF4-FFF2-40B4-BE49-F238E27FC236}">
                  <a16:creationId xmlns:a16="http://schemas.microsoft.com/office/drawing/2014/main" id="{47540378-5282-4DF2-9F65-7A598A53E86F}"/>
                </a:ext>
              </a:extLst>
            </p:cNvPr>
            <p:cNvSpPr/>
            <p:nvPr/>
          </p:nvSpPr>
          <p:spPr>
            <a:xfrm>
              <a:off x="8078781" y="2471347"/>
              <a:ext cx="631148" cy="636224"/>
            </a:xfrm>
            <a:prstGeom prst="rect">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ln>
              <a:noFill/>
            </a:ln>
            <a:effectLst/>
          </p:spPr>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Calibri"/>
              </a:endParaRPr>
            </a:p>
          </p:txBody>
        </p:sp>
        <p:cxnSp>
          <p:nvCxnSpPr>
            <p:cNvPr id="59" name="Straight Connector 58" descr="&quot;&quot;">
              <a:extLst>
                <a:ext uri="{FF2B5EF4-FFF2-40B4-BE49-F238E27FC236}">
                  <a16:creationId xmlns:a16="http://schemas.microsoft.com/office/drawing/2014/main" id="{2A24D945-9F71-4E01-A683-12E714E9918E}"/>
                </a:ext>
              </a:extLst>
            </p:cNvPr>
            <p:cNvCxnSpPr>
              <a:cxnSpLocks/>
            </p:cNvCxnSpPr>
            <p:nvPr/>
          </p:nvCxnSpPr>
          <p:spPr>
            <a:xfrm flipH="1">
              <a:off x="8698150" y="2476421"/>
              <a:ext cx="11779" cy="1209002"/>
            </a:xfrm>
            <a:prstGeom prst="line">
              <a:avLst/>
            </a:prstGeom>
            <a:noFill/>
            <a:ln w="25400" cap="flat" cmpd="sng" algn="ctr">
              <a:solidFill>
                <a:srgbClr val="A5A5A5"/>
              </a:solidFill>
              <a:prstDash val="solid"/>
            </a:ln>
            <a:effectLst/>
          </p:spPr>
        </p:cxnSp>
        <p:pic>
          <p:nvPicPr>
            <p:cNvPr id="57" name="Graphic 56" descr="&quot;&quot;">
              <a:extLst>
                <a:ext uri="{FF2B5EF4-FFF2-40B4-BE49-F238E27FC236}">
                  <a16:creationId xmlns:a16="http://schemas.microsoft.com/office/drawing/2014/main" id="{CF10032F-3673-4479-B3A1-34092A3DB310}"/>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87608" y="2466530"/>
              <a:ext cx="610565" cy="610565"/>
            </a:xfrm>
            <a:prstGeom prst="rect">
              <a:avLst/>
            </a:prstGeom>
          </p:spPr>
        </p:pic>
      </p:grpSp>
      <p:sp>
        <p:nvSpPr>
          <p:cNvPr id="15" name="Content Placeholder 14">
            <a:extLst>
              <a:ext uri="{FF2B5EF4-FFF2-40B4-BE49-F238E27FC236}">
                <a16:creationId xmlns:a16="http://schemas.microsoft.com/office/drawing/2014/main" id="{5C97DD37-5712-4908-A4C4-F65875B97786}"/>
              </a:ext>
            </a:extLst>
          </p:cNvPr>
          <p:cNvSpPr>
            <a:spLocks noGrp="1"/>
          </p:cNvSpPr>
          <p:nvPr>
            <p:ph sz="half" idx="16"/>
          </p:nvPr>
        </p:nvSpPr>
        <p:spPr>
          <a:xfrm>
            <a:off x="1810169" y="2836332"/>
            <a:ext cx="3470477" cy="1279925"/>
          </a:xfrm>
        </p:spPr>
        <p:txBody>
          <a:bodyPr>
            <a:normAutofit/>
          </a:bodyPr>
          <a:lstStyle/>
          <a:p>
            <a:r>
              <a:rPr lang="en-US" sz="2000" b="1">
                <a:solidFill>
                  <a:srgbClr val="0F4D7B"/>
                </a:solidFill>
              </a:rPr>
              <a:t>50 states and 9 federal districts/territories </a:t>
            </a:r>
            <a:r>
              <a:rPr lang="en-US" sz="2000"/>
              <a:t>have awards</a:t>
            </a:r>
          </a:p>
        </p:txBody>
      </p:sp>
      <p:sp>
        <p:nvSpPr>
          <p:cNvPr id="2" name="Slide Number Placeholder 1">
            <a:extLst>
              <a:ext uri="{FF2B5EF4-FFF2-40B4-BE49-F238E27FC236}">
                <a16:creationId xmlns:a16="http://schemas.microsoft.com/office/drawing/2014/main" id="{43772780-86A6-4E7B-94F5-9F5BF9697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939B5-D1D6-442B-960C-11410C62AFA7}"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p:cNvSpPr>
            <a:spLocks noGrp="1"/>
          </p:cNvSpPr>
          <p:nvPr>
            <p:ph idx="4294967295"/>
          </p:nvPr>
        </p:nvSpPr>
        <p:spPr>
          <a:xfrm>
            <a:off x="1787322" y="4277092"/>
            <a:ext cx="3775277" cy="1621294"/>
          </a:xfrm>
          <a:prstGeom prst="rect">
            <a:avLst/>
          </a:prstGeom>
        </p:spPr>
        <p:txBody>
          <a:bodyPr>
            <a:noAutofit/>
          </a:bodyPr>
          <a:lstStyle/>
          <a:p>
            <a:r>
              <a:rPr lang="en-US" sz="2000" b="1">
                <a:solidFill>
                  <a:srgbClr val="0F4D7B"/>
                </a:solidFill>
              </a:rPr>
              <a:t>Target populations</a:t>
            </a:r>
            <a:r>
              <a:rPr lang="en-US" sz="2000">
                <a:solidFill>
                  <a:schemeClr val="tx1">
                    <a:lumMod val="75000"/>
                    <a:lumOff val="25000"/>
                  </a:schemeClr>
                </a:solidFill>
              </a:rPr>
              <a:t> </a:t>
            </a:r>
            <a:r>
              <a:rPr lang="en-US" sz="2000"/>
              <a:t>include rural, tribal and underserved communities, low-income populations, and health care providers</a:t>
            </a:r>
          </a:p>
        </p:txBody>
      </p:sp>
      <p:grpSp>
        <p:nvGrpSpPr>
          <p:cNvPr id="28" name="Group 27" descr="&quot;&quot;">
            <a:extLst>
              <a:ext uri="{FF2B5EF4-FFF2-40B4-BE49-F238E27FC236}">
                <a16:creationId xmlns:a16="http://schemas.microsoft.com/office/drawing/2014/main" id="{E75A76D4-1992-45F0-9ECB-577C21219D23}"/>
              </a:ext>
            </a:extLst>
          </p:cNvPr>
          <p:cNvGrpSpPr/>
          <p:nvPr/>
        </p:nvGrpSpPr>
        <p:grpSpPr>
          <a:xfrm>
            <a:off x="1018397" y="2819402"/>
            <a:ext cx="692110" cy="1091320"/>
            <a:chOff x="267899" y="2473916"/>
            <a:chExt cx="692110" cy="1052215"/>
          </a:xfrm>
        </p:grpSpPr>
        <p:sp>
          <p:nvSpPr>
            <p:cNvPr id="29" name="Rectangle 28" descr="&quot;&quot;">
              <a:extLst>
                <a:ext uri="{FF2B5EF4-FFF2-40B4-BE49-F238E27FC236}">
                  <a16:creationId xmlns:a16="http://schemas.microsoft.com/office/drawing/2014/main" id="{CE4936C4-DCD0-4AA2-8A62-BBFAC9965E17}"/>
                </a:ext>
              </a:extLst>
            </p:cNvPr>
            <p:cNvSpPr/>
            <p:nvPr/>
          </p:nvSpPr>
          <p:spPr>
            <a:xfrm>
              <a:off x="294537" y="2515336"/>
              <a:ext cx="631148" cy="636224"/>
            </a:xfrm>
            <a:prstGeom prst="rect">
              <a:avLst/>
            </a:prstGeom>
            <a:gradFill flip="none" rotWithShape="1">
              <a:gsLst>
                <a:gs pos="0">
                  <a:srgbClr val="4472C4">
                    <a:lumMod val="67000"/>
                  </a:srgbClr>
                </a:gs>
                <a:gs pos="48000">
                  <a:srgbClr val="4472C4">
                    <a:lumMod val="97000"/>
                    <a:lumOff val="3000"/>
                  </a:srgbClr>
                </a:gs>
                <a:gs pos="100000">
                  <a:srgbClr val="4472C4">
                    <a:lumMod val="60000"/>
                    <a:lumOff val="40000"/>
                  </a:srgbClr>
                </a:gs>
              </a:gsLst>
              <a:lin ang="16200000" scaled="1"/>
              <a:tileRect/>
            </a:gradFill>
            <a:ln>
              <a:noFill/>
            </a:ln>
            <a:effectLst/>
          </p:spPr>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mn-ea"/>
                <a:cs typeface="Calibri"/>
              </a:endParaRPr>
            </a:p>
          </p:txBody>
        </p:sp>
        <p:cxnSp>
          <p:nvCxnSpPr>
            <p:cNvPr id="30" name="Straight Connector 29" descr="&quot;&quot;">
              <a:extLst>
                <a:ext uri="{FF2B5EF4-FFF2-40B4-BE49-F238E27FC236}">
                  <a16:creationId xmlns:a16="http://schemas.microsoft.com/office/drawing/2014/main" id="{E7D3BB33-CED5-4117-A12B-5700046CFD59}"/>
                </a:ext>
              </a:extLst>
            </p:cNvPr>
            <p:cNvCxnSpPr>
              <a:cxnSpLocks/>
            </p:cNvCxnSpPr>
            <p:nvPr/>
          </p:nvCxnSpPr>
          <p:spPr>
            <a:xfrm>
              <a:off x="925685" y="2520410"/>
              <a:ext cx="0" cy="1005721"/>
            </a:xfrm>
            <a:prstGeom prst="line">
              <a:avLst/>
            </a:prstGeom>
            <a:noFill/>
            <a:ln w="25400" cap="flat" cmpd="sng" algn="ctr">
              <a:solidFill>
                <a:srgbClr val="A5A5A5"/>
              </a:solidFill>
              <a:prstDash val="solid"/>
            </a:ln>
            <a:effectLst/>
          </p:spPr>
        </p:cxnSp>
        <p:pic>
          <p:nvPicPr>
            <p:cNvPr id="31" name="Graphic 51" descr="&quot;&quot;">
              <a:extLst>
                <a:ext uri="{FF2B5EF4-FFF2-40B4-BE49-F238E27FC236}">
                  <a16:creationId xmlns:a16="http://schemas.microsoft.com/office/drawing/2014/main" id="{BA09BA76-EAE7-4CA9-BE74-EEAB0927CDDA}"/>
                </a:ext>
                <a:ext uri="{C183D7F6-B498-43B3-948B-1728B52AA6E4}">
                  <adec:decorative xmlns:adec="http://schemas.microsoft.com/office/drawing/2017/decorative" val="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7899" y="2473916"/>
              <a:ext cx="692110" cy="692110"/>
            </a:xfrm>
            <a:prstGeom prst="rect">
              <a:avLst/>
            </a:prstGeom>
          </p:spPr>
        </p:pic>
      </p:grpSp>
      <p:graphicFrame>
        <p:nvGraphicFramePr>
          <p:cNvPr id="22" name="Chart 21"/>
          <p:cNvGraphicFramePr/>
          <p:nvPr/>
        </p:nvGraphicFramePr>
        <p:xfrm>
          <a:off x="5689305" y="1205809"/>
          <a:ext cx="5588295" cy="4692576"/>
        </p:xfrm>
        <a:graphic>
          <a:graphicData uri="http://schemas.openxmlformats.org/drawingml/2006/chart">
            <c:chart xmlns:c="http://schemas.openxmlformats.org/drawingml/2006/chart" xmlns:r="http://schemas.openxmlformats.org/officeDocument/2006/relationships" r:id="rId9"/>
          </a:graphicData>
        </a:graphic>
      </p:graphicFrame>
      <p:cxnSp>
        <p:nvCxnSpPr>
          <p:cNvPr id="20" name="Straight Connector 2" descr="&quot; &quot;"/>
          <p:cNvCxnSpPr/>
          <p:nvPr/>
        </p:nvCxnSpPr>
        <p:spPr>
          <a:xfrm>
            <a:off x="0" y="1066800"/>
            <a:ext cx="12192000" cy="0"/>
          </a:xfrm>
          <a:prstGeom prst="line">
            <a:avLst/>
          </a:prstGeom>
          <a:ln w="38100">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626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9_NBlue_Presentation-MITRE">
  <a:themeElements>
    <a:clrScheme name="DB_theme">
      <a:dk1>
        <a:srgbClr val="E6E6E6"/>
      </a:dk1>
      <a:lt1>
        <a:srgbClr val="0D2541"/>
      </a:lt1>
      <a:dk2>
        <a:srgbClr val="FFFFFF"/>
      </a:dk2>
      <a:lt2>
        <a:srgbClr val="000000"/>
      </a:lt2>
      <a:accent1>
        <a:srgbClr val="8FD8F8"/>
      </a:accent1>
      <a:accent2>
        <a:srgbClr val="FEFB00"/>
      </a:accent2>
      <a:accent3>
        <a:srgbClr val="488DC9"/>
      </a:accent3>
      <a:accent4>
        <a:srgbClr val="4FB96E"/>
      </a:accent4>
      <a:accent5>
        <a:srgbClr val="FF6D2B"/>
      </a:accent5>
      <a:accent6>
        <a:srgbClr val="8E7FB9"/>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EDA5D221-2F87-7B45-AC35-4B8A769F4A4B}" vid="{22F4453F-DDAF-9E40-AF87-36293F108468}"/>
    </a:ext>
  </a:extLst>
</a:theme>
</file>

<file path=ppt/theme/theme11.xml><?xml version="1.0" encoding="utf-8"?>
<a:theme xmlns:a="http://schemas.openxmlformats.org/drawingml/2006/main" name="CONTENT BACKGROUN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FAIR Health 2017">
      <a:dk1>
        <a:sysClr val="windowText" lastClr="000000"/>
      </a:dk1>
      <a:lt1>
        <a:srgbClr val="FFFFFF"/>
      </a:lt1>
      <a:dk2>
        <a:srgbClr val="D8D8D8"/>
      </a:dk2>
      <a:lt2>
        <a:srgbClr val="E7E6E6"/>
      </a:lt2>
      <a:accent1>
        <a:srgbClr val="615E9B"/>
      </a:accent1>
      <a:accent2>
        <a:srgbClr val="64A70B"/>
      </a:accent2>
      <a:accent3>
        <a:srgbClr val="FFC72C"/>
      </a:accent3>
      <a:accent4>
        <a:srgbClr val="FF8200"/>
      </a:accent4>
      <a:accent5>
        <a:srgbClr val="0070C0"/>
      </a:accent5>
      <a:accent6>
        <a:srgbClr val="ED1C24"/>
      </a:accent6>
      <a:hlink>
        <a:srgbClr val="615E9B"/>
      </a:hlink>
      <a:folHlink>
        <a:srgbClr val="615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bin Gelburd slides for FCC symposium Panel 5 .pptx" id="{AE656362-202B-4209-814E-07CB19730A6C}" vid="{E9C88BB0-8E44-4273-AA06-3C849A5ACE99}"/>
    </a:ext>
  </a:extLst>
</a:theme>
</file>

<file path=ppt/theme/theme4.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HS Theme">
  <a:themeElements>
    <a:clrScheme name="HHS">
      <a:dk1>
        <a:sysClr val="windowText" lastClr="000000"/>
      </a:dk1>
      <a:lt1>
        <a:sysClr val="window" lastClr="FFFFFF"/>
      </a:lt1>
      <a:dk2>
        <a:srgbClr val="333332"/>
      </a:dk2>
      <a:lt2>
        <a:srgbClr val="E9EAEB"/>
      </a:lt2>
      <a:accent1>
        <a:srgbClr val="185394"/>
      </a:accent1>
      <a:accent2>
        <a:srgbClr val="FBAE17"/>
      </a:accent2>
      <a:accent3>
        <a:srgbClr val="C94747"/>
      </a:accent3>
      <a:accent4>
        <a:srgbClr val="77508E"/>
      </a:accent4>
      <a:accent5>
        <a:srgbClr val="19826E"/>
      </a:accent5>
      <a:accent6>
        <a:srgbClr val="A84869"/>
      </a:accent6>
      <a:hlink>
        <a:srgbClr val="0053CC"/>
      </a:hlink>
      <a:folHlink>
        <a:srgbClr val="6F57B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HS Slide Template 2021-04-08 [Read-Only]" id="{E3B8CE90-7EAA-4930-9784-8609471B1091}" vid="{40BF9B1A-2EA5-403F-880F-A9E102BFAB26}"/>
    </a:ext>
  </a:extLst>
</a:theme>
</file>

<file path=ppt/theme/theme7.xml><?xml version="1.0" encoding="utf-8"?>
<a:theme xmlns:a="http://schemas.openxmlformats.org/drawingml/2006/main" name="4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WCM_Template_Cobranded PPT_Gray">
  <a:themeElements>
    <a:clrScheme name="Weill Cornell Medicine">
      <a:dk1>
        <a:srgbClr val="2D2E2D"/>
      </a:dk1>
      <a:lt1>
        <a:srgbClr val="FFFFFF"/>
      </a:lt1>
      <a:dk2>
        <a:srgbClr val="A20815"/>
      </a:dk2>
      <a:lt2>
        <a:srgbClr val="EFEEED"/>
      </a:lt2>
      <a:accent1>
        <a:srgbClr val="A20815"/>
      </a:accent1>
      <a:accent2>
        <a:srgbClr val="C23019"/>
      </a:accent2>
      <a:accent3>
        <a:srgbClr val="E0621B"/>
      </a:accent3>
      <a:accent4>
        <a:srgbClr val="FEBD22"/>
      </a:accent4>
      <a:accent5>
        <a:srgbClr val="8D8E8D"/>
      </a:accent5>
      <a:accent6>
        <a:srgbClr val="CECFCD"/>
      </a:accent6>
      <a:hlink>
        <a:srgbClr val="272727"/>
      </a:hlink>
      <a:folHlink>
        <a:srgbClr val="27272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HRSA color pallet">
      <a:dk1>
        <a:sysClr val="windowText" lastClr="000000"/>
      </a:dk1>
      <a:lt1>
        <a:sysClr val="window" lastClr="FFFFFF"/>
      </a:lt1>
      <a:dk2>
        <a:srgbClr val="44546A"/>
      </a:dk2>
      <a:lt2>
        <a:srgbClr val="E7E6E6"/>
      </a:lt2>
      <a:accent1>
        <a:srgbClr val="006699"/>
      </a:accent1>
      <a:accent2>
        <a:srgbClr val="990000"/>
      </a:accent2>
      <a:accent3>
        <a:srgbClr val="003366"/>
      </a:accent3>
      <a:accent4>
        <a:srgbClr val="ECA421"/>
      </a:accent4>
      <a:accent5>
        <a:srgbClr val="CCDDF1"/>
      </a:accent5>
      <a:accent6>
        <a:srgbClr val="C0BFBF"/>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44f14bd-0d74-4553-8667-b099d98df479">
      <UserInfo>
        <DisplayName>Samruddhi Thaker</DisplayName>
        <AccountId>14</AccountId>
        <AccountType/>
      </UserInfo>
      <UserInfo>
        <DisplayName>Katie Bruss</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CB4CD39DC3C148804FDE4E16EB93F1" ma:contentTypeVersion="9" ma:contentTypeDescription="Create a new document." ma:contentTypeScope="" ma:versionID="f4c36facc99388e7bbae54cd8d5a32a1">
  <xsd:schema xmlns:xsd="http://www.w3.org/2001/XMLSchema" xmlns:xs="http://www.w3.org/2001/XMLSchema" xmlns:p="http://schemas.microsoft.com/office/2006/metadata/properties" xmlns:ns2="244f14bd-0d74-4553-8667-b099d98df479" xmlns:ns3="2c65a11d-537a-4e98-9255-6e0f8c5afe1c" targetNamespace="http://schemas.microsoft.com/office/2006/metadata/properties" ma:root="true" ma:fieldsID="2438dbc03f150d8546d31fa2a9434675" ns2:_="" ns3:_="">
    <xsd:import namespace="244f14bd-0d74-4553-8667-b099d98df479"/>
    <xsd:import namespace="2c65a11d-537a-4e98-9255-6e0f8c5afe1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4f14bd-0d74-4553-8667-b099d98df47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65a11d-537a-4e98-9255-6e0f8c5afe1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D7EC9-F35C-4FB7-8077-C6A84D70191B}">
  <ds:schemaRefs>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2c65a11d-537a-4e98-9255-6e0f8c5afe1c"/>
    <ds:schemaRef ds:uri="244f14bd-0d74-4553-8667-b099d98df479"/>
  </ds:schemaRefs>
</ds:datastoreItem>
</file>

<file path=customXml/itemProps2.xml><?xml version="1.0" encoding="utf-8"?>
<ds:datastoreItem xmlns:ds="http://schemas.openxmlformats.org/officeDocument/2006/customXml" ds:itemID="{A2C11AD6-3D38-4C0C-9A06-9F866D9CAE47}">
  <ds:schemaRefs>
    <ds:schemaRef ds:uri="244f14bd-0d74-4553-8667-b099d98df479"/>
    <ds:schemaRef ds:uri="2c65a11d-537a-4e98-9255-6e0f8c5afe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10B1B8-0451-40F0-AF77-E32FFA8BAA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10518</Words>
  <Application>Microsoft Office PowerPoint</Application>
  <PresentationFormat>Widescreen</PresentationFormat>
  <Paragraphs>1321</Paragraphs>
  <Slides>128</Slides>
  <Notes>51</Notes>
  <HiddenSlides>0</HiddenSlides>
  <MMClips>0</MMClips>
  <ScaleCrop>false</ScaleCrop>
  <HeadingPairs>
    <vt:vector size="8" baseType="variant">
      <vt:variant>
        <vt:lpstr>Fonts Used</vt:lpstr>
      </vt:variant>
      <vt:variant>
        <vt:i4>16</vt:i4>
      </vt:variant>
      <vt:variant>
        <vt:lpstr>Theme</vt:lpstr>
      </vt:variant>
      <vt:variant>
        <vt:i4>12</vt:i4>
      </vt:variant>
      <vt:variant>
        <vt:lpstr>Embedded OLE Servers</vt:lpstr>
      </vt:variant>
      <vt:variant>
        <vt:i4>2</vt:i4>
      </vt:variant>
      <vt:variant>
        <vt:lpstr>Slide Titles</vt:lpstr>
      </vt:variant>
      <vt:variant>
        <vt:i4>128</vt:i4>
      </vt:variant>
    </vt:vector>
  </HeadingPairs>
  <TitlesOfParts>
    <vt:vector size="158" baseType="lpstr">
      <vt:lpstr>Arial</vt:lpstr>
      <vt:lpstr>Arial Bold</vt:lpstr>
      <vt:lpstr>Arial Narrow</vt:lpstr>
      <vt:lpstr>Arial Regular</vt:lpstr>
      <vt:lpstr>Avenir</vt:lpstr>
      <vt:lpstr>Bookman Old Style</vt:lpstr>
      <vt:lpstr>Calibri</vt:lpstr>
      <vt:lpstr>Calibri Light</vt:lpstr>
      <vt:lpstr>Courier New</vt:lpstr>
      <vt:lpstr>Franklin Gothic Book</vt:lpstr>
      <vt:lpstr>Georgia</vt:lpstr>
      <vt:lpstr>Merriweather Sans</vt:lpstr>
      <vt:lpstr>Roboto Regular</vt:lpstr>
      <vt:lpstr>Source Sans Pro</vt:lpstr>
      <vt:lpstr>Verdana</vt:lpstr>
      <vt:lpstr>Wingdings</vt:lpstr>
      <vt:lpstr>Office Theme</vt:lpstr>
      <vt:lpstr>1_Office Theme</vt:lpstr>
      <vt:lpstr>2_Office Theme</vt:lpstr>
      <vt:lpstr>1_RetrospectVTI</vt:lpstr>
      <vt:lpstr>3_Office Theme</vt:lpstr>
      <vt:lpstr>HHS Theme</vt:lpstr>
      <vt:lpstr>4_Office Theme</vt:lpstr>
      <vt:lpstr>WCM_Template_Cobranded PPT_Gray</vt:lpstr>
      <vt:lpstr>5_Office Theme</vt:lpstr>
      <vt:lpstr>16:9_NBlue_Presentation-MITRE</vt:lpstr>
      <vt:lpstr>CONTENT BACKGROUND</vt:lpstr>
      <vt:lpstr>6_Office Theme</vt:lpstr>
      <vt:lpstr>Bitmap Image</vt:lpstr>
      <vt:lpstr>Worksheet</vt:lpstr>
      <vt:lpstr>Pre-Symposium Welcome</vt:lpstr>
      <vt:lpstr>PowerPoint Presentation</vt:lpstr>
      <vt:lpstr>Welcome, Remarks and Introductions</vt:lpstr>
      <vt:lpstr>Welcome, Remarks and Introductions</vt:lpstr>
      <vt:lpstr>Remarks</vt:lpstr>
      <vt:lpstr>Program Overview</vt:lpstr>
      <vt:lpstr>Connect2HealthFCC Task Force</vt:lpstr>
      <vt:lpstr>Agenda</vt:lpstr>
      <vt:lpstr>Agenda</vt:lpstr>
      <vt:lpstr>PANEL 1:  Current Perspectives—Relationship Between Broadband and Health </vt:lpstr>
      <vt:lpstr>PowerPoint Presentation</vt:lpstr>
      <vt:lpstr>PowerPoint Presentation</vt:lpstr>
      <vt:lpstr>TYPES OF RELATIONSHIPS - BROADBAND CONNECTIVITY AND HEALTH</vt:lpstr>
      <vt:lpstr>FRAMEWORK FOR IDENTIFYING NEED - BROADBAND CONNECTIVITY AND HEALTH</vt:lpstr>
      <vt:lpstr>BROADBAND ACCESS AND OPIOID MORTALITY</vt:lpstr>
      <vt:lpstr>MAPPING BROADBAND HEALTH IN AMERICA</vt:lpstr>
      <vt:lpstr>  Healthy People 2030 Social Determinants of Health    Carter  Blakey Deputy Director, ODPHP </vt:lpstr>
      <vt:lpstr>What is Healthy People?</vt:lpstr>
      <vt:lpstr>Evolution of Healthy People Across The Decades</vt:lpstr>
      <vt:lpstr>Healthy People 2030  Social Determinants of Health Framework</vt:lpstr>
      <vt:lpstr>Increase the proportion of adults with broadband internet — HC/HIT‑05</vt:lpstr>
      <vt:lpstr>Current Perspectives: Relationship Between Broadband and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Remarks</vt:lpstr>
      <vt:lpstr>National Survey Trends in Telehealth Use in 2021: Disparities in Utilization and Audio vs. Video Services</vt:lpstr>
      <vt:lpstr>Overview</vt:lpstr>
      <vt:lpstr> Background: Telehealth services during COVID-19 PHE </vt:lpstr>
      <vt:lpstr>Research Objectives</vt:lpstr>
      <vt:lpstr>Methods: Census Household Pulse Survey </vt:lpstr>
      <vt:lpstr>Methods: Survey Telehealth Questions</vt:lpstr>
      <vt:lpstr>Methods: Data Analysis</vt:lpstr>
      <vt:lpstr>Methods: HPS Limitations</vt:lpstr>
      <vt:lpstr>RESULTS: Overall Telehealth Utilization in Prior 4 Weeks</vt:lpstr>
      <vt:lpstr>RESULTS: Characteristics of Overall Telehealth Users</vt:lpstr>
      <vt:lpstr>RESULTS: Demographic Patterns for Study Outcomes</vt:lpstr>
      <vt:lpstr>RESULTS: Video vs. Audio Use Among Telehealth Users</vt:lpstr>
      <vt:lpstr>Policy Implications</vt:lpstr>
      <vt:lpstr>Acknowledgements</vt:lpstr>
      <vt:lpstr>Thank you!    Madjid (MJ) Karimi, Ph.D.  Madjid.Karimi@hhs.gov   Euny C. Lee, Ph.D.  Euny.Lee@hhs.gov  </vt:lpstr>
      <vt:lpstr>Appendix/ Reference Slides</vt:lpstr>
      <vt:lpstr>References, I</vt:lpstr>
      <vt:lpstr>References, II</vt:lpstr>
      <vt:lpstr>Demographic Characteristics of Overall and Audio vs. Video Telehealth Users </vt:lpstr>
      <vt:lpstr>Demographic Factors Associated with Telehealth Utilization, April 14 – October 11, 2021 </vt:lpstr>
      <vt:lpstr>Demographic Factors Associated with Video Telehealth Utilization Among Telehealth Users, July 21 - October 11, 2021</vt:lpstr>
      <vt:lpstr>PowerPoint Presentation</vt:lpstr>
      <vt:lpstr>PowerPoint Presentation</vt:lpstr>
      <vt:lpstr>PowerPoint Presentation</vt:lpstr>
      <vt:lpstr>PowerPoint Presentation</vt:lpstr>
      <vt:lpstr>PowerPoint Presentation</vt:lpstr>
      <vt:lpstr>Brief Break </vt:lpstr>
      <vt:lpstr>Fireside Chat:  The Value Proposition of Broadband Connectivity in Health </vt:lpstr>
      <vt:lpstr>PowerPoint Presentation</vt:lpstr>
      <vt:lpstr>PANEL 2:  How Connectivity is Enhancing Health and Transforming Health Care; Emerging Technologies and Innovations</vt:lpstr>
      <vt:lpstr>PowerPoint Presentation</vt:lpstr>
      <vt:lpstr>Lunch Break </vt:lpstr>
      <vt:lpstr>PANEL 3:  Connecting the Dots—Establishing Broadband Connectivity as a Social Determinant of Health Domain </vt:lpstr>
      <vt:lpstr>PowerPoint Presentation</vt:lpstr>
      <vt:lpstr>Broadband Internet Connectivity as a Social Determinant of Health and Its Role in Promoting Health Equity  FCC Digital Health Symposium: Advancing Broadband Connectivity as a Social Determinant of Health </vt:lpstr>
      <vt:lpstr>Aims of the Study</vt:lpstr>
      <vt:lpstr>Data, Variables, and Methods</vt:lpstr>
      <vt:lpstr>Percentage of Households with Internet Access, United States, 2013-2017 (32,989 Zip Codes)</vt:lpstr>
      <vt:lpstr>Broadband Internet Access (%) by Race/Ethnicity and  Socioeconomic Status, U.S. Adults Aged 18 Years and Older, 2017</vt:lpstr>
      <vt:lpstr>Internet Use Among U.S. Adults Aged ≥18 Years by Levels of Urbanization (2013 Rural-Urban Continuum Code), 2013-2017</vt:lpstr>
      <vt:lpstr>Relationship Between Internet Use and Population Health Indicators, United States, 2013-2017 (N = 3,143 Counties)</vt:lpstr>
      <vt:lpstr>County-Level Correlations Between Internet Use and Population Health and Sociodemographic Indicators, United States, 2013-2017 (N = 3,143 Counties) </vt:lpstr>
      <vt:lpstr>Association between Broadband Internet Access and  Disability and Health Insurance Characteristics, United States, 2017 (N = 2,090,921 Adults Aged 18 Years and Older)</vt:lpstr>
      <vt:lpstr>Conclusions</vt:lpstr>
      <vt:lpstr>Conclusions (Continued)</vt:lpstr>
      <vt:lpstr>Contact Information</vt:lpstr>
      <vt:lpstr>PowerPoint Presentation</vt:lpstr>
      <vt:lpstr>A National Strategy for Digital Health</vt:lpstr>
      <vt:lpstr>1. Scope and Purpose  </vt:lpstr>
      <vt:lpstr>Digital Health…</vt:lpstr>
      <vt:lpstr>Why do we need a National Strategy?</vt:lpstr>
      <vt:lpstr>2. Strategy Goals and Objectives </vt:lpstr>
      <vt:lpstr>PowerPoint Presentation</vt:lpstr>
      <vt:lpstr>PowerPoint Presentation</vt:lpstr>
      <vt:lpstr>Create a New National Broadband Plan</vt:lpstr>
      <vt:lpstr>Improve Measurement, Monitoring, Research, and Practices to Account for Health Inequities and Varying Levels of Digital Access</vt:lpstr>
      <vt:lpstr>Governance Reform    </vt:lpstr>
      <vt:lpstr>PowerPoint Presentation</vt:lpstr>
      <vt:lpstr>PANEL 4:  Looking Ahead—Implications of Broadband Connectivity as a Social Determinant of Health Domain on Government Policies, Clinical Care, and Health Equity </vt:lpstr>
      <vt:lpstr>PowerPoint Presentation</vt:lpstr>
      <vt:lpstr>Broadband Adoption &amp; Health Care</vt:lpstr>
      <vt:lpstr>Broadband inequities and income</vt:lpstr>
      <vt:lpstr>Place &amp; race are significant</vt:lpstr>
      <vt:lpstr>Can broadband address health inequity? </vt:lpstr>
      <vt:lpstr>Telehealth at HRSA and  The Office for the Advancement of Telehealth FCC Digital Health Symposium:  Advancing Broadband Connectivity as a Social Determinant of Health </vt:lpstr>
      <vt:lpstr>Health Resources and Services Administration</vt:lpstr>
      <vt:lpstr>HRSA Leadership and History in Telehealth</vt:lpstr>
      <vt:lpstr>Telehealth Activities Across HRSA </vt:lpstr>
      <vt:lpstr>HRSA FY20 Awards with Telehealth Use</vt:lpstr>
      <vt:lpstr>Office for the Advancement of Telehealth</vt:lpstr>
      <vt:lpstr>Contact Information</vt:lpstr>
      <vt:lpstr>Connect with HRSA</vt:lpstr>
      <vt:lpstr>Brief Break</vt:lpstr>
      <vt:lpstr>PANEL 5:  Next Steps—A Focus on Broadband and Health Data and Social Determinants of Health Research </vt:lpstr>
      <vt:lpstr>PowerPoint Presentation</vt:lpstr>
      <vt:lpstr>A Window into FAIR Health Telehealth Data</vt:lpstr>
      <vt:lpstr>PowerPoint Presentation</vt:lpstr>
      <vt:lpstr>Targeted Telehealth Claim Lines</vt:lpstr>
      <vt:lpstr>All Telehealth Utilization, 2020 vs. 2021</vt:lpstr>
      <vt:lpstr>Top Five Diagnoses Treated via Telehealth, 2021</vt:lpstr>
      <vt:lpstr>CPT Codes Included in Audio Only and Video  Telehealth Categories</vt:lpstr>
      <vt:lpstr>Telehealth Services by Type, 2019 vs. 2021</vt:lpstr>
      <vt:lpstr>Video Telehealth: Rural vs. Urban, 2021</vt:lpstr>
      <vt:lpstr>Audio Only Telehealth: Rural vs. Urban, 2021</vt:lpstr>
      <vt:lpstr>Video vs. Audio Only Telehealth Usage  by Age and Gender, 2020-2021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AHRQ Social Determinants of Health (SDOH) Database</vt:lpstr>
      <vt:lpstr>AHRQ Social Determinants of Health (SDOH) Database</vt:lpstr>
      <vt:lpstr>C2H Task Force Closing Remarks</vt:lpstr>
      <vt:lpstr>Connect with the Connect2HealthFCC Task 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Shannon Hyatt</dc:creator>
  <cp:lastModifiedBy>Shannon Hyatt</cp:lastModifiedBy>
  <cp:revision>2</cp:revision>
  <dcterms:created xsi:type="dcterms:W3CDTF">2022-02-22T14:27:16Z</dcterms:created>
  <dcterms:modified xsi:type="dcterms:W3CDTF">2022-03-07T06:12:33Z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0x01010007CB4CD39DC3C148804FDE4E16EB93F1</vt:lpwstr>
  </property>
</Properties>
</file>