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notesSlides/notesSlide1.xml" ContentType="application/vnd.openxmlformats-officedocument.presentationml.notesSlide+xml"/>
  <Override PartName="/ppt/theme/themeOverride7.xml" ContentType="application/vnd.openxmlformats-officedocument.themeOverride+xml"/>
  <Override PartName="/ppt/notesSlides/notesSlide2.xml" ContentType="application/vnd.openxmlformats-officedocument.presentationml.notesSlide+xml"/>
  <Override PartName="/ppt/theme/themeOverride8.xml" ContentType="application/vnd.openxmlformats-officedocument.themeOverride+xml"/>
  <Override PartName="/ppt/notesSlides/notesSlide3.xml" ContentType="application/vnd.openxmlformats-officedocument.presentationml.notesSlide+xml"/>
  <Override PartName="/ppt/theme/themeOverride9.xml" ContentType="application/vnd.openxmlformats-officedocument.themeOverride+xml"/>
  <Override PartName="/ppt/notesSlides/notesSlide4.xml" ContentType="application/vnd.openxmlformats-officedocument.presentationml.notesSlide+xml"/>
  <Override PartName="/ppt/theme/themeOverride10.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1.xml" ContentType="application/vnd.openxmlformats-officedocument.themeOverride+xml"/>
  <Override PartName="/ppt/notesSlides/notesSlide7.xml" ContentType="application/vnd.openxmlformats-officedocument.presentationml.notesSlide+xml"/>
  <Override PartName="/ppt/theme/themeOverride12.xml" ContentType="application/vnd.openxmlformats-officedocument.themeOverride+xml"/>
  <Override PartName="/ppt/notesSlides/notesSlide8.xml" ContentType="application/vnd.openxmlformats-officedocument.presentationml.notesSlide+xml"/>
  <Override PartName="/ppt/theme/themeOverride13.xml" ContentType="application/vnd.openxmlformats-officedocument.themeOverride+xml"/>
  <Override PartName="/ppt/notesSlides/notesSlide9.xml" ContentType="application/vnd.openxmlformats-officedocument.presentationml.notesSlide+xml"/>
  <Override PartName="/ppt/theme/themeOverride14.xml" ContentType="application/vnd.openxmlformats-officedocument.themeOverride+xml"/>
  <Override PartName="/ppt/notesSlides/notesSlide10.xml" ContentType="application/vnd.openxmlformats-officedocument.presentationml.notesSlide+xml"/>
  <Override PartName="/ppt/theme/themeOverride15.xml" ContentType="application/vnd.openxmlformats-officedocument.themeOverride+xml"/>
  <Override PartName="/ppt/notesSlides/notesSlide11.xml" ContentType="application/vnd.openxmlformats-officedocument.presentationml.notesSl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notesSlides/notesSlide12.xml" ContentType="application/vnd.openxmlformats-officedocument.presentationml.notesSl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notesSlides/notesSlide13.xml" ContentType="application/vnd.openxmlformats-officedocument.presentationml.notesSlide+xml"/>
  <Override PartName="/ppt/theme/themeOverride26.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3.xml" ContentType="application/vnd.openxmlformats-officedocument.presentationml.tags+xml"/>
  <Override PartName="/ppt/notesSlides/notesSlide29.xml" ContentType="application/vnd.openxmlformats-officedocument.presentationml.notesSlide+xml"/>
  <Override PartName="/ppt/tags/tag4.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5.xml" ContentType="application/vnd.openxmlformats-officedocument.presentationml.tags+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90" r:id="rId2"/>
    <p:sldMasterId id="2147483702" r:id="rId3"/>
    <p:sldMasterId id="2147483732" r:id="rId4"/>
    <p:sldMasterId id="2147483747" r:id="rId5"/>
    <p:sldMasterId id="2147483760" r:id="rId6"/>
    <p:sldMasterId id="2147483773" r:id="rId7"/>
  </p:sldMasterIdLst>
  <p:notesMasterIdLst>
    <p:notesMasterId r:id="rId73"/>
  </p:notesMasterIdLst>
  <p:sldIdLst>
    <p:sldId id="256" r:id="rId8"/>
    <p:sldId id="258" r:id="rId9"/>
    <p:sldId id="259" r:id="rId10"/>
    <p:sldId id="333" r:id="rId11"/>
    <p:sldId id="260" r:id="rId12"/>
    <p:sldId id="372" r:id="rId13"/>
    <p:sldId id="375" r:id="rId14"/>
    <p:sldId id="287" r:id="rId15"/>
    <p:sldId id="288" r:id="rId16"/>
    <p:sldId id="289" r:id="rId17"/>
    <p:sldId id="290" r:id="rId18"/>
    <p:sldId id="1356" r:id="rId19"/>
    <p:sldId id="1353" r:id="rId20"/>
    <p:sldId id="1354" r:id="rId21"/>
    <p:sldId id="1355" r:id="rId22"/>
    <p:sldId id="267" r:id="rId23"/>
    <p:sldId id="1348" r:id="rId24"/>
    <p:sldId id="268" r:id="rId25"/>
    <p:sldId id="292" r:id="rId26"/>
    <p:sldId id="293" r:id="rId27"/>
    <p:sldId id="294" r:id="rId28"/>
    <p:sldId id="1349" r:id="rId29"/>
    <p:sldId id="261" r:id="rId30"/>
    <p:sldId id="379" r:id="rId31"/>
    <p:sldId id="602" r:id="rId32"/>
    <p:sldId id="604" r:id="rId33"/>
    <p:sldId id="606" r:id="rId34"/>
    <p:sldId id="605" r:id="rId35"/>
    <p:sldId id="373" r:id="rId36"/>
    <p:sldId id="262" r:id="rId37"/>
    <p:sldId id="607" r:id="rId38"/>
    <p:sldId id="257" r:id="rId39"/>
    <p:sldId id="608" r:id="rId40"/>
    <p:sldId id="609" r:id="rId41"/>
    <p:sldId id="610" r:id="rId42"/>
    <p:sldId id="270" r:id="rId43"/>
    <p:sldId id="611" r:id="rId44"/>
    <p:sldId id="474" r:id="rId45"/>
    <p:sldId id="489" r:id="rId46"/>
    <p:sldId id="467" r:id="rId47"/>
    <p:sldId id="472" r:id="rId48"/>
    <p:sldId id="479" r:id="rId49"/>
    <p:sldId id="480" r:id="rId50"/>
    <p:sldId id="491" r:id="rId51"/>
    <p:sldId id="476" r:id="rId52"/>
    <p:sldId id="263" r:id="rId53"/>
    <p:sldId id="1341" r:id="rId54"/>
    <p:sldId id="1287" r:id="rId55"/>
    <p:sldId id="1280" r:id="rId56"/>
    <p:sldId id="1286" r:id="rId57"/>
    <p:sldId id="1333" r:id="rId58"/>
    <p:sldId id="1346" r:id="rId59"/>
    <p:sldId id="1342" r:id="rId60"/>
    <p:sldId id="387" r:id="rId61"/>
    <p:sldId id="661" r:id="rId62"/>
    <p:sldId id="426" r:id="rId63"/>
    <p:sldId id="773" r:id="rId64"/>
    <p:sldId id="809" r:id="rId65"/>
    <p:sldId id="733" r:id="rId66"/>
    <p:sldId id="516" r:id="rId67"/>
    <p:sldId id="810" r:id="rId68"/>
    <p:sldId id="264" r:id="rId69"/>
    <p:sldId id="265" r:id="rId70"/>
    <p:sldId id="266" r:id="rId71"/>
    <p:sldId id="332" r:id="rId7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450" autoAdjust="0"/>
    <p:restoredTop sz="94692" autoAdjust="0"/>
  </p:normalViewPr>
  <p:slideViewPr>
    <p:cSldViewPr snapToGrid="0">
      <p:cViewPr varScale="1">
        <p:scale>
          <a:sx n="85" d="100"/>
          <a:sy n="85" d="100"/>
        </p:scale>
        <p:origin x="126"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_rels/data1.xml.rels><?xml version="1.0" encoding="UTF-8" standalone="yes"?>
<Relationships xmlns="http://schemas.openxmlformats.org/package/2006/relationships"><Relationship Id="rId8" Type="http://schemas.openxmlformats.org/officeDocument/2006/relationships/hyperlink" Target="https://www.fcc.gov/document/900-mhz-notice-inquiry" TargetMode="External"/><Relationship Id="rId3" Type="http://schemas.openxmlformats.org/officeDocument/2006/relationships/hyperlink" Target="https://www.fcc.gov/document/fcc-proposes-expand-flexible-use-mid-band-spectrum" TargetMode="External"/><Relationship Id="rId7" Type="http://schemas.openxmlformats.org/officeDocument/2006/relationships/hyperlink" Target="https://www.fcc.gov/general/800-mhz-spectrum" TargetMode="External"/><Relationship Id="rId2" Type="http://schemas.openxmlformats.org/officeDocument/2006/relationships/hyperlink" Target="https://www.fcc.gov/document/fcc-acts-increase-investment-and-deployment-35-ghz-band-0" TargetMode="External"/><Relationship Id="rId1" Type="http://schemas.openxmlformats.org/officeDocument/2006/relationships/hyperlink" Target="https://www.fcc.gov/document/fcc-seeks-transform-25-ghz-band-nextgen-5g-connectivity" TargetMode="External"/><Relationship Id="rId6" Type="http://schemas.openxmlformats.org/officeDocument/2006/relationships/hyperlink" Target="https://www.fcc.gov/document/auction-1002-long-form-applications-granted-3" TargetMode="External"/><Relationship Id="rId11" Type="http://schemas.openxmlformats.org/officeDocument/2006/relationships/hyperlink" Target="https://docs.fcc.gohttps/docs.fcc.gov/public/attachments/DOC-353229A1.pdf" TargetMode="External"/><Relationship Id="rId5" Type="http://schemas.openxmlformats.org/officeDocument/2006/relationships/hyperlink" Target="https://www.fcc.gov/document/fcc-proposes-open-spectrum-horizons-new-services-technologies" TargetMode="External"/><Relationship Id="rId10" Type="http://schemas.openxmlformats.org/officeDocument/2006/relationships/hyperlink" Target="https://docs.fcc.gov/public/attachments/DOC-353228A1.pdf" TargetMode="External"/><Relationship Id="rId4" Type="http://schemas.openxmlformats.org/officeDocument/2006/relationships/hyperlink" Target="https://www.fcc.gov/document/fcc-proposes-more-spectrum-unlicensed-use-0" TargetMode="External"/><Relationship Id="rId9" Type="http://schemas.openxmlformats.org/officeDocument/2006/relationships/hyperlink" Target="https://www.fcc.gov/auction/101" TargetMode="External"/></Relationships>
</file>

<file path=ppt/diagrams/_rels/drawing1.xml.rels><?xml version="1.0" encoding="UTF-8" standalone="yes"?>
<Relationships xmlns="http://schemas.openxmlformats.org/package/2006/relationships"><Relationship Id="rId8" Type="http://schemas.openxmlformats.org/officeDocument/2006/relationships/hyperlink" Target="https://www.fcc.gov/general/800-mhz-spectrum" TargetMode="External"/><Relationship Id="rId3" Type="http://schemas.openxmlformats.org/officeDocument/2006/relationships/hyperlink" Target="https://docs.fcc.gohttps/docs.fcc.gov/public/attachments/DOC-353229A1.pdf" TargetMode="External"/><Relationship Id="rId7" Type="http://schemas.openxmlformats.org/officeDocument/2006/relationships/hyperlink" Target="https://www.fcc.gov/document/auction-1002-long-form-applications-granted-3" TargetMode="External"/><Relationship Id="rId2" Type="http://schemas.openxmlformats.org/officeDocument/2006/relationships/hyperlink" Target="https://docs.fcc.gov/public/attachments/DOC-353228A1.pdf" TargetMode="External"/><Relationship Id="rId1" Type="http://schemas.openxmlformats.org/officeDocument/2006/relationships/hyperlink" Target="https://www.fcc.gov/auction/101" TargetMode="External"/><Relationship Id="rId6" Type="http://schemas.openxmlformats.org/officeDocument/2006/relationships/hyperlink" Target="https://www.fcc.gov/document/fcc-proposes-expand-flexible-use-mid-band-spectrum" TargetMode="External"/><Relationship Id="rId11" Type="http://schemas.openxmlformats.org/officeDocument/2006/relationships/hyperlink" Target="https://www.fcc.gov/document/fcc-proposes-open-spectrum-horizons-new-services-technologies" TargetMode="External"/><Relationship Id="rId5" Type="http://schemas.openxmlformats.org/officeDocument/2006/relationships/hyperlink" Target="https://www.fcc.gov/document/fcc-acts-increase-investment-and-deployment-35-ghz-band-0" TargetMode="External"/><Relationship Id="rId10" Type="http://schemas.openxmlformats.org/officeDocument/2006/relationships/hyperlink" Target="https://www.fcc.gov/document/fcc-proposes-more-spectrum-unlicensed-use-0" TargetMode="External"/><Relationship Id="rId4" Type="http://schemas.openxmlformats.org/officeDocument/2006/relationships/hyperlink" Target="https://www.fcc.gov/document/fcc-seeks-transform-25-ghz-band-nextgen-5g-connectivity" TargetMode="External"/><Relationship Id="rId9" Type="http://schemas.openxmlformats.org/officeDocument/2006/relationships/hyperlink" Target="https://www.fcc.gov/document/900-mhz-notice-inquiry"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AE499D-1F58-4C57-B792-28C2E97C7AAB}" type="doc">
      <dgm:prSet loTypeId="urn:microsoft.com/office/officeart/2016/7/layout/VerticalSolidActionList" loCatId="List" qsTypeId="urn:microsoft.com/office/officeart/2005/8/quickstyle/simple1" qsCatId="simple" csTypeId="urn:microsoft.com/office/officeart/2005/8/colors/colorful1" csCatId="colorful" phldr="1"/>
      <dgm:spPr/>
      <dgm:t>
        <a:bodyPr/>
        <a:lstStyle/>
        <a:p>
          <a:endParaRPr lang="en-US"/>
        </a:p>
      </dgm:t>
    </dgm:pt>
    <dgm:pt modelId="{7F84A219-F4E5-421B-9AD3-BC7663924877}">
      <dgm:prSet/>
      <dgm:spPr/>
      <dgm:t>
        <a:bodyPr/>
        <a:lstStyle/>
        <a:p>
          <a:r>
            <a:rPr lang="en-US" b="1" i="1" dirty="0"/>
            <a:t>High-band:</a:t>
          </a:r>
          <a:endParaRPr lang="en-US" b="1" dirty="0"/>
        </a:p>
      </dgm:t>
    </dgm:pt>
    <dgm:pt modelId="{67FA7D0E-842F-48F3-9F9E-68BB0E34234B}" type="parTrans" cxnId="{5F4E3D91-C3C5-472D-83D0-51865C509923}">
      <dgm:prSet/>
      <dgm:spPr/>
      <dgm:t>
        <a:bodyPr/>
        <a:lstStyle/>
        <a:p>
          <a:endParaRPr lang="en-US"/>
        </a:p>
      </dgm:t>
    </dgm:pt>
    <dgm:pt modelId="{6A6F86EB-2C31-45B8-BD12-9365E236E302}" type="sibTrans" cxnId="{5F4E3D91-C3C5-472D-83D0-51865C509923}">
      <dgm:prSet/>
      <dgm:spPr/>
      <dgm:t>
        <a:bodyPr/>
        <a:lstStyle/>
        <a:p>
          <a:endParaRPr lang="en-US"/>
        </a:p>
      </dgm:t>
    </dgm:pt>
    <dgm:pt modelId="{DA2A4A5F-BF69-44BC-8F14-2123A95C5F6E}">
      <dgm:prSet/>
      <dgm:spPr/>
      <dgm:t>
        <a:bodyPr/>
        <a:lstStyle/>
        <a:p>
          <a:r>
            <a:rPr lang="en-US" b="1" i="1" dirty="0"/>
            <a:t>Mid-band:</a:t>
          </a:r>
          <a:r>
            <a:rPr lang="en-US" b="1" dirty="0"/>
            <a:t> </a:t>
          </a:r>
        </a:p>
      </dgm:t>
    </dgm:pt>
    <dgm:pt modelId="{825040AF-62F4-423F-88D0-86E1C7EC40AE}" type="parTrans" cxnId="{19A550CC-0681-4C8E-A174-F40E6796AAC0}">
      <dgm:prSet/>
      <dgm:spPr/>
      <dgm:t>
        <a:bodyPr/>
        <a:lstStyle/>
        <a:p>
          <a:endParaRPr lang="en-US"/>
        </a:p>
      </dgm:t>
    </dgm:pt>
    <dgm:pt modelId="{1A969176-284D-4AAE-B08A-4802FC839E0B}" type="sibTrans" cxnId="{19A550CC-0681-4C8E-A174-F40E6796AAC0}">
      <dgm:prSet/>
      <dgm:spPr/>
      <dgm:t>
        <a:bodyPr/>
        <a:lstStyle/>
        <a:p>
          <a:endParaRPr lang="en-US"/>
        </a:p>
      </dgm:t>
    </dgm:pt>
    <dgm:pt modelId="{418894DC-CB41-4AD8-A543-8D568BD53630}">
      <dgm:prSet custT="1"/>
      <dgm:spPr/>
      <dgm:t>
        <a:bodyPr/>
        <a:lstStyle/>
        <a:p>
          <a:r>
            <a:rPr lang="en-US" sz="1600" dirty="0">
              <a:hlinkClick xmlns:r="http://schemas.openxmlformats.org/officeDocument/2006/relationships" r:id="rId1">
                <a:extLst>
                  <a:ext uri="{A12FA001-AC4F-418D-AE19-62706E023703}">
                    <ahyp:hlinkClr xmlns:ahyp="http://schemas.microsoft.com/office/drawing/2018/hyperlinkcolor" val="tx"/>
                  </a:ext>
                </a:extLst>
              </a:hlinkClick>
            </a:rPr>
            <a:t>2.5 GHz</a:t>
          </a:r>
          <a:r>
            <a:rPr lang="en-US" sz="1600" dirty="0"/>
            <a:t>, </a:t>
          </a:r>
          <a:r>
            <a:rPr lang="en-US" sz="1600" u="sng" dirty="0"/>
            <a:t>3.45-3.55 GHz</a:t>
          </a:r>
          <a:r>
            <a:rPr lang="en-US" sz="1600" dirty="0"/>
            <a:t>, </a:t>
          </a:r>
          <a:r>
            <a:rPr lang="en-US" sz="1600" dirty="0">
              <a:hlinkClick xmlns:r="http://schemas.openxmlformats.org/officeDocument/2006/relationships" r:id="rId2">
                <a:extLst>
                  <a:ext uri="{A12FA001-AC4F-418D-AE19-62706E023703}">
                    <ahyp:hlinkClr xmlns:ahyp="http://schemas.microsoft.com/office/drawing/2018/hyperlinkcolor" val="tx"/>
                  </a:ext>
                </a:extLst>
              </a:hlinkClick>
            </a:rPr>
            <a:t>3.5 GHz</a:t>
          </a:r>
          <a:r>
            <a:rPr lang="en-US" sz="1600" dirty="0"/>
            <a:t>, and </a:t>
          </a:r>
          <a:r>
            <a:rPr lang="en-US" sz="1600" dirty="0">
              <a:hlinkClick xmlns:r="http://schemas.openxmlformats.org/officeDocument/2006/relationships" r:id="rId3">
                <a:extLst>
                  <a:ext uri="{A12FA001-AC4F-418D-AE19-62706E023703}">
                    <ahyp:hlinkClr xmlns:ahyp="http://schemas.microsoft.com/office/drawing/2018/hyperlinkcolor" val="tx"/>
                  </a:ext>
                </a:extLst>
              </a:hlinkClick>
            </a:rPr>
            <a:t>3.7-4.0 GHz</a:t>
          </a:r>
          <a:r>
            <a:rPr lang="en-US" sz="1600" dirty="0"/>
            <a:t> bands</a:t>
          </a:r>
        </a:p>
      </dgm:t>
    </dgm:pt>
    <dgm:pt modelId="{CB45FAF7-FE66-4CB1-89C7-EB13D0B1BB79}" type="parTrans" cxnId="{0D1B5F5F-02E9-4C28-9CC9-8E0B23ACFD25}">
      <dgm:prSet/>
      <dgm:spPr/>
      <dgm:t>
        <a:bodyPr/>
        <a:lstStyle/>
        <a:p>
          <a:endParaRPr lang="en-US"/>
        </a:p>
      </dgm:t>
    </dgm:pt>
    <dgm:pt modelId="{89407A5F-CF52-4E40-B1FF-0A57F5EC0D85}" type="sibTrans" cxnId="{0D1B5F5F-02E9-4C28-9CC9-8E0B23ACFD25}">
      <dgm:prSet/>
      <dgm:spPr/>
      <dgm:t>
        <a:bodyPr/>
        <a:lstStyle/>
        <a:p>
          <a:endParaRPr lang="en-US"/>
        </a:p>
      </dgm:t>
    </dgm:pt>
    <dgm:pt modelId="{A2D83243-1E14-4B60-B46C-9E3BF735246B}">
      <dgm:prSet/>
      <dgm:spPr/>
      <dgm:t>
        <a:bodyPr/>
        <a:lstStyle/>
        <a:p>
          <a:r>
            <a:rPr lang="en-US" b="1" i="1" dirty="0"/>
            <a:t>Low-band:</a:t>
          </a:r>
          <a:r>
            <a:rPr lang="en-US" b="1" dirty="0"/>
            <a:t> </a:t>
          </a:r>
        </a:p>
      </dgm:t>
    </dgm:pt>
    <dgm:pt modelId="{FA3D0166-47DA-4D0B-B195-8C58AE6E7B99}" type="parTrans" cxnId="{724741C8-C46C-482C-A45C-2DFD8F4AC2E0}">
      <dgm:prSet/>
      <dgm:spPr/>
      <dgm:t>
        <a:bodyPr/>
        <a:lstStyle/>
        <a:p>
          <a:endParaRPr lang="en-US"/>
        </a:p>
      </dgm:t>
    </dgm:pt>
    <dgm:pt modelId="{88F469FA-3ECB-4DB5-8671-7D903B28E451}" type="sibTrans" cxnId="{724741C8-C46C-482C-A45C-2DFD8F4AC2E0}">
      <dgm:prSet/>
      <dgm:spPr/>
      <dgm:t>
        <a:bodyPr/>
        <a:lstStyle/>
        <a:p>
          <a:endParaRPr lang="en-US"/>
        </a:p>
      </dgm:t>
    </dgm:pt>
    <dgm:pt modelId="{030FFE71-1CC6-4EB5-8F4F-2947820D9603}">
      <dgm:prSet/>
      <dgm:spPr/>
      <dgm:t>
        <a:bodyPr/>
        <a:lstStyle/>
        <a:p>
          <a:r>
            <a:rPr lang="en-US" b="1" i="1" dirty="0"/>
            <a:t>Unlicensed:</a:t>
          </a:r>
          <a:r>
            <a:rPr lang="en-US" b="1" dirty="0"/>
            <a:t> </a:t>
          </a:r>
        </a:p>
      </dgm:t>
    </dgm:pt>
    <dgm:pt modelId="{BC8BF52E-FE9F-48FB-BEAB-4F9D6FB22FE1}" type="parTrans" cxnId="{2F104107-D05B-43BB-BDC7-1AEFEF38961A}">
      <dgm:prSet/>
      <dgm:spPr/>
      <dgm:t>
        <a:bodyPr/>
        <a:lstStyle/>
        <a:p>
          <a:endParaRPr lang="en-US"/>
        </a:p>
      </dgm:t>
    </dgm:pt>
    <dgm:pt modelId="{A07DC84B-4A45-4E3E-8DFF-4E0A640A9990}" type="sibTrans" cxnId="{2F104107-D05B-43BB-BDC7-1AEFEF38961A}">
      <dgm:prSet/>
      <dgm:spPr/>
      <dgm:t>
        <a:bodyPr/>
        <a:lstStyle/>
        <a:p>
          <a:endParaRPr lang="en-US"/>
        </a:p>
      </dgm:t>
    </dgm:pt>
    <dgm:pt modelId="{CD643E03-97D4-45B3-9A2B-7C6A0DEDCE94}">
      <dgm:prSet custT="1"/>
      <dgm:spPr/>
      <dgm:t>
        <a:bodyPr/>
        <a:lstStyle/>
        <a:p>
          <a:r>
            <a:rPr lang="en-US" sz="1600" dirty="0"/>
            <a:t>Creating opportunities for Wi-Fi in the </a:t>
          </a:r>
          <a:r>
            <a:rPr lang="en-US" sz="1600" dirty="0">
              <a:hlinkClick xmlns:r="http://schemas.openxmlformats.org/officeDocument/2006/relationships" r:id="rId4">
                <a:extLst>
                  <a:ext uri="{A12FA001-AC4F-418D-AE19-62706E023703}">
                    <ahyp:hlinkClr xmlns:ahyp="http://schemas.microsoft.com/office/drawing/2018/hyperlinkcolor" val="tx"/>
                  </a:ext>
                </a:extLst>
              </a:hlinkClick>
            </a:rPr>
            <a:t>6 GHz</a:t>
          </a:r>
          <a:r>
            <a:rPr lang="en-US" sz="1600" dirty="0"/>
            <a:t>, </a:t>
          </a:r>
          <a:r>
            <a:rPr lang="en-US" sz="1600" u="sng" dirty="0"/>
            <a:t>61-71 GHz </a:t>
          </a:r>
          <a:r>
            <a:rPr lang="en-US" sz="1600" dirty="0"/>
            <a:t>and </a:t>
          </a:r>
          <a:r>
            <a:rPr lang="en-US" sz="1600" dirty="0">
              <a:hlinkClick xmlns:r="http://schemas.openxmlformats.org/officeDocument/2006/relationships" r:id="rId5">
                <a:extLst>
                  <a:ext uri="{A12FA001-AC4F-418D-AE19-62706E023703}">
                    <ahyp:hlinkClr xmlns:ahyp="http://schemas.microsoft.com/office/drawing/2018/hyperlinkcolor" val="tx"/>
                  </a:ext>
                </a:extLst>
              </a:hlinkClick>
            </a:rPr>
            <a:t>above 95 GHz</a:t>
          </a:r>
          <a:r>
            <a:rPr lang="en-US" sz="1600" dirty="0"/>
            <a:t> bands; also taking a fresh and comprehensive look at the 5.9 GHz (5.850-5.925 GHz) band that has been reserved for use by Dedicated Short-Range Communications (DSRC)</a:t>
          </a:r>
        </a:p>
      </dgm:t>
    </dgm:pt>
    <dgm:pt modelId="{72EA2AB5-D3F4-4AA9-AD13-DECD70F270A0}" type="parTrans" cxnId="{B3A26BD0-27A6-4D7F-BDCF-EA9A98E40744}">
      <dgm:prSet/>
      <dgm:spPr/>
      <dgm:t>
        <a:bodyPr/>
        <a:lstStyle/>
        <a:p>
          <a:endParaRPr lang="en-US"/>
        </a:p>
      </dgm:t>
    </dgm:pt>
    <dgm:pt modelId="{90326859-CEEC-4F26-8853-8D090EF2DF25}" type="sibTrans" cxnId="{B3A26BD0-27A6-4D7F-BDCF-EA9A98E40744}">
      <dgm:prSet/>
      <dgm:spPr/>
      <dgm:t>
        <a:bodyPr/>
        <a:lstStyle/>
        <a:p>
          <a:endParaRPr lang="en-US"/>
        </a:p>
      </dgm:t>
    </dgm:pt>
    <dgm:pt modelId="{8FA43272-25B0-4867-98F0-6FFCF9407770}">
      <dgm:prSet phldrT="[Text]" custT="1"/>
      <dgm:spPr/>
      <dgm:t>
        <a:bodyPr/>
        <a:lstStyle/>
        <a:p>
          <a:r>
            <a:rPr lang="en-US" sz="1600" u="none" dirty="0"/>
            <a:t>Targeted changes to </a:t>
          </a:r>
          <a:r>
            <a:rPr lang="en-US" sz="1600" u="none" dirty="0">
              <a:hlinkClick xmlns:r="http://schemas.openxmlformats.org/officeDocument/2006/relationships" r:id="rId6">
                <a:extLst>
                  <a:ext uri="{A12FA001-AC4F-418D-AE19-62706E023703}">
                    <ahyp:hlinkClr xmlns:ahyp="http://schemas.microsoft.com/office/drawing/2018/hyperlinkcolor" val="tx"/>
                  </a:ext>
                </a:extLst>
              </a:hlinkClick>
            </a:rPr>
            <a:t>600 MHz</a:t>
          </a:r>
          <a:r>
            <a:rPr lang="en-US" sz="1600" u="none" dirty="0"/>
            <a:t>, </a:t>
          </a:r>
          <a:r>
            <a:rPr lang="en-US" sz="1600" u="none" dirty="0">
              <a:hlinkClick xmlns:r="http://schemas.openxmlformats.org/officeDocument/2006/relationships" r:id="rId7">
                <a:extLst>
                  <a:ext uri="{A12FA001-AC4F-418D-AE19-62706E023703}">
                    <ahyp:hlinkClr xmlns:ahyp="http://schemas.microsoft.com/office/drawing/2018/hyperlinkcolor" val="tx"/>
                  </a:ext>
                </a:extLst>
              </a:hlinkClick>
            </a:rPr>
            <a:t>800 MHz</a:t>
          </a:r>
          <a:r>
            <a:rPr lang="en-US" sz="1600" u="none" dirty="0"/>
            <a:t>, and </a:t>
          </a:r>
          <a:r>
            <a:rPr lang="en-US" sz="1600" u="none" dirty="0">
              <a:hlinkClick xmlns:r="http://schemas.openxmlformats.org/officeDocument/2006/relationships" r:id="rId8">
                <a:extLst>
                  <a:ext uri="{A12FA001-AC4F-418D-AE19-62706E023703}">
                    <ahyp:hlinkClr xmlns:ahyp="http://schemas.microsoft.com/office/drawing/2018/hyperlinkcolor" val="tx"/>
                  </a:ext>
                </a:extLst>
              </a:hlinkClick>
            </a:rPr>
            <a:t>900 MHz</a:t>
          </a:r>
          <a:r>
            <a:rPr lang="en-US" sz="1600" u="none" dirty="0"/>
            <a:t> bands to improve use of low band spectrum for 5G services</a:t>
          </a:r>
        </a:p>
      </dgm:t>
    </dgm:pt>
    <dgm:pt modelId="{03AB0661-3B33-4069-B851-A6CA63E7D37C}" type="parTrans" cxnId="{19E443CB-ED33-40A0-AFEE-C835A1F6BEC7}">
      <dgm:prSet/>
      <dgm:spPr/>
      <dgm:t>
        <a:bodyPr/>
        <a:lstStyle/>
        <a:p>
          <a:endParaRPr lang="en-US"/>
        </a:p>
      </dgm:t>
    </dgm:pt>
    <dgm:pt modelId="{1F2F19B1-E946-40EF-AFA0-968DF0898F88}" type="sibTrans" cxnId="{19E443CB-ED33-40A0-AFEE-C835A1F6BEC7}">
      <dgm:prSet/>
      <dgm:spPr/>
      <dgm:t>
        <a:bodyPr/>
        <a:lstStyle/>
        <a:p>
          <a:endParaRPr lang="en-US"/>
        </a:p>
      </dgm:t>
    </dgm:pt>
    <dgm:pt modelId="{1FD1F056-556B-483A-AC9C-FC4B99F4CB7B}">
      <dgm:prSet custT="1"/>
      <dgm:spPr/>
      <dgm:t>
        <a:bodyPr/>
        <a:lstStyle/>
        <a:p>
          <a:r>
            <a:rPr lang="en-US" sz="1600" u="sng" dirty="0">
              <a:hlinkClick xmlns:r="http://schemas.openxmlformats.org/officeDocument/2006/relationships" r:id="rId9">
                <a:extLst>
                  <a:ext uri="{A12FA001-AC4F-418D-AE19-62706E023703}">
                    <ahyp:hlinkClr xmlns:ahyp="http://schemas.microsoft.com/office/drawing/2018/hyperlinkcolor" val="tx"/>
                  </a:ext>
                </a:extLst>
              </a:hlinkClick>
            </a:rPr>
            <a:t>28 GHz</a:t>
          </a:r>
          <a:r>
            <a:rPr lang="en-US" sz="1600" u="none" dirty="0"/>
            <a:t> </a:t>
          </a:r>
          <a:r>
            <a:rPr lang="en-US" sz="1600" dirty="0"/>
            <a:t>band auction  (27.5 GHz – 28.35 GHz; 2 x 425)  Completed January 2019 </a:t>
          </a:r>
        </a:p>
        <a:p>
          <a:r>
            <a:rPr lang="en-US" sz="1600" dirty="0">
              <a:hlinkClick xmlns:r="http://schemas.openxmlformats.org/officeDocument/2006/relationships" r:id="rId10">
                <a:extLst>
                  <a:ext uri="{A12FA001-AC4F-418D-AE19-62706E023703}">
                    <ahyp:hlinkClr xmlns:ahyp="http://schemas.microsoft.com/office/drawing/2018/hyperlinkcolor" val="tx"/>
                  </a:ext>
                </a:extLst>
              </a:hlinkClick>
            </a:rPr>
            <a:t>24 GHz</a:t>
          </a:r>
          <a:r>
            <a:rPr lang="en-US" sz="1600" dirty="0"/>
            <a:t> band auction (24.25 – 24.45; 25.25 -25.75 GHz; 7 x100)  Completed May 2019</a:t>
          </a:r>
        </a:p>
        <a:p>
          <a:r>
            <a:rPr lang="en-US" sz="1600" dirty="0">
              <a:hlinkClick xmlns:r="http://schemas.openxmlformats.org/officeDocument/2006/relationships" r:id="rId11">
                <a:extLst>
                  <a:ext uri="{A12FA001-AC4F-418D-AE19-62706E023703}">
                    <ahyp:hlinkClr xmlns:ahyp="http://schemas.microsoft.com/office/drawing/2018/hyperlinkcolor" val="tx"/>
                  </a:ext>
                </a:extLst>
              </a:hlinkClick>
            </a:rPr>
            <a:t>37 GHz, 39 GHz, and 47 GHz</a:t>
          </a:r>
          <a:r>
            <a:rPr lang="en-US" sz="1600" dirty="0"/>
            <a:t> Largest auction in U.S. </a:t>
          </a:r>
          <a:r>
            <a:rPr lang="en-US" sz="1600" dirty="0">
              <a:solidFill>
                <a:schemeClr val="tx1"/>
              </a:solidFill>
            </a:rPr>
            <a:t>history</a:t>
          </a:r>
          <a:r>
            <a:rPr lang="en-US" sz="1600" dirty="0"/>
            <a:t>, releasing 3,400 megahertz of spectrum into the commercial marketplace.  Completed March 2020 </a:t>
          </a:r>
        </a:p>
      </dgm:t>
      <dgm:extLst>
        <a:ext uri="{E40237B7-FDA0-4F09-8148-C483321AD2D9}">
          <dgm14:cNvPr xmlns:dgm14="http://schemas.microsoft.com/office/drawing/2010/diagram" id="0" name="" descr="Chart showing spectrum actions for 5G use"/>
        </a:ext>
      </dgm:extLst>
    </dgm:pt>
    <dgm:pt modelId="{1678FE77-9010-49FE-AD87-F0ED3400F09B}" type="sibTrans" cxnId="{B0FA25C9-1786-4107-A179-9EE3DA8D5C52}">
      <dgm:prSet/>
      <dgm:spPr/>
      <dgm:t>
        <a:bodyPr/>
        <a:lstStyle/>
        <a:p>
          <a:endParaRPr lang="en-US"/>
        </a:p>
      </dgm:t>
    </dgm:pt>
    <dgm:pt modelId="{34C77DBE-ADB2-484B-8364-7C10F4A10547}" type="parTrans" cxnId="{B0FA25C9-1786-4107-A179-9EE3DA8D5C52}">
      <dgm:prSet/>
      <dgm:spPr/>
      <dgm:t>
        <a:bodyPr/>
        <a:lstStyle/>
        <a:p>
          <a:endParaRPr lang="en-US"/>
        </a:p>
      </dgm:t>
    </dgm:pt>
    <dgm:pt modelId="{408E0B86-31A8-4366-95D9-3487EC94F1F4}">
      <dgm:prSet custT="1"/>
      <dgm:spPr/>
      <dgm:t>
        <a:bodyPr/>
        <a:lstStyle/>
        <a:p>
          <a:r>
            <a:rPr lang="en-US" sz="1600" dirty="0">
              <a:solidFill>
                <a:schemeClr val="tx1"/>
              </a:solidFill>
            </a:rPr>
            <a:t>Currently</a:t>
          </a:r>
          <a:r>
            <a:rPr lang="en-US" sz="1600" dirty="0">
              <a:solidFill>
                <a:srgbClr val="FF0000"/>
              </a:solidFill>
            </a:rPr>
            <a:t> </a:t>
          </a:r>
          <a:r>
            <a:rPr lang="en-US" sz="1600" dirty="0">
              <a:solidFill>
                <a:schemeClr val="tx1"/>
              </a:solidFill>
            </a:rPr>
            <a:t>w</a:t>
          </a:r>
          <a:r>
            <a:rPr lang="en-US" sz="1600" dirty="0"/>
            <a:t>orking to free up additional high band spectrum</a:t>
          </a:r>
        </a:p>
      </dgm:t>
    </dgm:pt>
    <dgm:pt modelId="{3BDBE087-7B37-47C0-8C9D-8F96437F51E6}" type="sibTrans" cxnId="{F0668BD7-B916-47CE-8953-7B3395065320}">
      <dgm:prSet/>
      <dgm:spPr/>
      <dgm:t>
        <a:bodyPr/>
        <a:lstStyle/>
        <a:p>
          <a:endParaRPr lang="en-US"/>
        </a:p>
      </dgm:t>
    </dgm:pt>
    <dgm:pt modelId="{9F375DB9-C979-4B57-BEA9-BF4EAC9DB0A6}" type="parTrans" cxnId="{F0668BD7-B916-47CE-8953-7B3395065320}">
      <dgm:prSet/>
      <dgm:spPr/>
      <dgm:t>
        <a:bodyPr/>
        <a:lstStyle/>
        <a:p>
          <a:endParaRPr lang="en-US"/>
        </a:p>
      </dgm:t>
    </dgm:pt>
    <dgm:pt modelId="{B7092E98-B160-4D04-89F1-E435AD3A8D22}" type="pres">
      <dgm:prSet presAssocID="{F8AE499D-1F58-4C57-B792-28C2E97C7AAB}" presName="Name0" presStyleCnt="0">
        <dgm:presLayoutVars>
          <dgm:dir/>
          <dgm:animLvl val="lvl"/>
          <dgm:resizeHandles val="exact"/>
        </dgm:presLayoutVars>
      </dgm:prSet>
      <dgm:spPr/>
    </dgm:pt>
    <dgm:pt modelId="{20ECC6CA-E5FC-4958-BFA6-04FA8E985B2B}" type="pres">
      <dgm:prSet presAssocID="{7F84A219-F4E5-421B-9AD3-BC7663924877}" presName="linNode" presStyleCnt="0"/>
      <dgm:spPr/>
    </dgm:pt>
    <dgm:pt modelId="{01DA1611-ACBF-4F7A-A593-21A1800468B4}" type="pres">
      <dgm:prSet presAssocID="{7F84A219-F4E5-421B-9AD3-BC7663924877}" presName="parentText" presStyleLbl="alignNode1" presStyleIdx="0" presStyleCnt="4" custScaleY="133464">
        <dgm:presLayoutVars>
          <dgm:chMax val="1"/>
          <dgm:bulletEnabled/>
        </dgm:presLayoutVars>
      </dgm:prSet>
      <dgm:spPr/>
    </dgm:pt>
    <dgm:pt modelId="{8AF7350D-7DE8-421E-8465-451D97B16278}" type="pres">
      <dgm:prSet presAssocID="{7F84A219-F4E5-421B-9AD3-BC7663924877}" presName="descendantText" presStyleLbl="alignAccFollowNode1" presStyleIdx="0" presStyleCnt="4" custScaleY="132347" custLinFactNeighborX="1406" custLinFactNeighborY="-626">
        <dgm:presLayoutVars>
          <dgm:bulletEnabled/>
        </dgm:presLayoutVars>
      </dgm:prSet>
      <dgm:spPr/>
    </dgm:pt>
    <dgm:pt modelId="{677FDAB9-70E5-495F-A81B-29797F65072E}" type="pres">
      <dgm:prSet presAssocID="{6A6F86EB-2C31-45B8-BD12-9365E236E302}" presName="sp" presStyleCnt="0"/>
      <dgm:spPr/>
    </dgm:pt>
    <dgm:pt modelId="{1CA3F651-16D9-4017-AD28-4880B28152C4}" type="pres">
      <dgm:prSet presAssocID="{DA2A4A5F-BF69-44BC-8F14-2123A95C5F6E}" presName="linNode" presStyleCnt="0"/>
      <dgm:spPr/>
    </dgm:pt>
    <dgm:pt modelId="{67435808-2CC8-4DD6-897C-674BE00CCF58}" type="pres">
      <dgm:prSet presAssocID="{DA2A4A5F-BF69-44BC-8F14-2123A95C5F6E}" presName="parentText" presStyleLbl="alignNode1" presStyleIdx="1" presStyleCnt="4">
        <dgm:presLayoutVars>
          <dgm:chMax val="1"/>
          <dgm:bulletEnabled/>
        </dgm:presLayoutVars>
      </dgm:prSet>
      <dgm:spPr/>
    </dgm:pt>
    <dgm:pt modelId="{1891FB27-75B7-4D0B-814C-54D824EB04C1}" type="pres">
      <dgm:prSet presAssocID="{DA2A4A5F-BF69-44BC-8F14-2123A95C5F6E}" presName="descendantText" presStyleLbl="alignAccFollowNode1" presStyleIdx="1" presStyleCnt="4">
        <dgm:presLayoutVars>
          <dgm:bulletEnabled/>
        </dgm:presLayoutVars>
      </dgm:prSet>
      <dgm:spPr/>
    </dgm:pt>
    <dgm:pt modelId="{F3F92FFB-7F63-4644-91C6-C4AC95C9F043}" type="pres">
      <dgm:prSet presAssocID="{1A969176-284D-4AAE-B08A-4802FC839E0B}" presName="sp" presStyleCnt="0"/>
      <dgm:spPr/>
    </dgm:pt>
    <dgm:pt modelId="{CDFD7192-3B6A-4F2E-91A6-C2C358AADD37}" type="pres">
      <dgm:prSet presAssocID="{A2D83243-1E14-4B60-B46C-9E3BF735246B}" presName="linNode" presStyleCnt="0"/>
      <dgm:spPr/>
    </dgm:pt>
    <dgm:pt modelId="{88B9D54A-250C-4483-8CE3-7032C15C5860}" type="pres">
      <dgm:prSet presAssocID="{A2D83243-1E14-4B60-B46C-9E3BF735246B}" presName="parentText" presStyleLbl="alignNode1" presStyleIdx="2" presStyleCnt="4">
        <dgm:presLayoutVars>
          <dgm:chMax val="1"/>
          <dgm:bulletEnabled/>
        </dgm:presLayoutVars>
      </dgm:prSet>
      <dgm:spPr/>
    </dgm:pt>
    <dgm:pt modelId="{6FA45244-00A0-40E0-A691-BB8E7AEC0669}" type="pres">
      <dgm:prSet presAssocID="{A2D83243-1E14-4B60-B46C-9E3BF735246B}" presName="descendantText" presStyleLbl="alignAccFollowNode1" presStyleIdx="2" presStyleCnt="4">
        <dgm:presLayoutVars>
          <dgm:bulletEnabled/>
        </dgm:presLayoutVars>
      </dgm:prSet>
      <dgm:spPr/>
    </dgm:pt>
    <dgm:pt modelId="{308EFB34-F6DD-4C25-8432-2AAE8D4D977C}" type="pres">
      <dgm:prSet presAssocID="{88F469FA-3ECB-4DB5-8671-7D903B28E451}" presName="sp" presStyleCnt="0"/>
      <dgm:spPr/>
    </dgm:pt>
    <dgm:pt modelId="{1271DEE4-DCC5-4F32-B948-F71E36EC6AB8}" type="pres">
      <dgm:prSet presAssocID="{030FFE71-1CC6-4EB5-8F4F-2947820D9603}" presName="linNode" presStyleCnt="0"/>
      <dgm:spPr/>
    </dgm:pt>
    <dgm:pt modelId="{D721332E-DB04-49FF-82DF-882C5ED5384B}" type="pres">
      <dgm:prSet presAssocID="{030FFE71-1CC6-4EB5-8F4F-2947820D9603}" presName="parentText" presStyleLbl="alignNode1" presStyleIdx="3" presStyleCnt="4">
        <dgm:presLayoutVars>
          <dgm:chMax val="1"/>
          <dgm:bulletEnabled/>
        </dgm:presLayoutVars>
      </dgm:prSet>
      <dgm:spPr/>
    </dgm:pt>
    <dgm:pt modelId="{60F1E1C2-AD64-4B9A-BBAA-5282C7194480}" type="pres">
      <dgm:prSet presAssocID="{030FFE71-1CC6-4EB5-8F4F-2947820D9603}" presName="descendantText" presStyleLbl="alignAccFollowNode1" presStyleIdx="3" presStyleCnt="4">
        <dgm:presLayoutVars>
          <dgm:bulletEnabled/>
        </dgm:presLayoutVars>
      </dgm:prSet>
      <dgm:spPr/>
    </dgm:pt>
  </dgm:ptLst>
  <dgm:cxnLst>
    <dgm:cxn modelId="{2F104107-D05B-43BB-BDC7-1AEFEF38961A}" srcId="{F8AE499D-1F58-4C57-B792-28C2E97C7AAB}" destId="{030FFE71-1CC6-4EB5-8F4F-2947820D9603}" srcOrd="3" destOrd="0" parTransId="{BC8BF52E-FE9F-48FB-BEAB-4F9D6FB22FE1}" sibTransId="{A07DC84B-4A45-4E3E-8DFF-4E0A640A9990}"/>
    <dgm:cxn modelId="{E323850A-31BF-4679-83B1-8B7963737C23}" type="presOf" srcId="{1FD1F056-556B-483A-AC9C-FC4B99F4CB7B}" destId="{8AF7350D-7DE8-421E-8465-451D97B16278}" srcOrd="0" destOrd="0" presId="urn:microsoft.com/office/officeart/2016/7/layout/VerticalSolidActionList"/>
    <dgm:cxn modelId="{3AB51912-DDFD-4D14-9B9D-FFFA33FE7AA6}" type="presOf" srcId="{030FFE71-1CC6-4EB5-8F4F-2947820D9603}" destId="{D721332E-DB04-49FF-82DF-882C5ED5384B}" srcOrd="0" destOrd="0" presId="urn:microsoft.com/office/officeart/2016/7/layout/VerticalSolidActionList"/>
    <dgm:cxn modelId="{77931522-A9FC-443F-A775-14614D8B2790}" type="presOf" srcId="{F8AE499D-1F58-4C57-B792-28C2E97C7AAB}" destId="{B7092E98-B160-4D04-89F1-E435AD3A8D22}" srcOrd="0" destOrd="0" presId="urn:microsoft.com/office/officeart/2016/7/layout/VerticalSolidActionList"/>
    <dgm:cxn modelId="{11284B36-463B-4EBB-B07F-00B07D805898}" type="presOf" srcId="{418894DC-CB41-4AD8-A543-8D568BD53630}" destId="{1891FB27-75B7-4D0B-814C-54D824EB04C1}" srcOrd="0" destOrd="0" presId="urn:microsoft.com/office/officeart/2016/7/layout/VerticalSolidActionList"/>
    <dgm:cxn modelId="{0D1B5F5F-02E9-4C28-9CC9-8E0B23ACFD25}" srcId="{DA2A4A5F-BF69-44BC-8F14-2123A95C5F6E}" destId="{418894DC-CB41-4AD8-A543-8D568BD53630}" srcOrd="0" destOrd="0" parTransId="{CB45FAF7-FE66-4CB1-89C7-EB13D0B1BB79}" sibTransId="{89407A5F-CF52-4E40-B1FF-0A57F5EC0D85}"/>
    <dgm:cxn modelId="{700E5773-9CB7-4606-A7BD-1C39DA74884B}" type="presOf" srcId="{7F84A219-F4E5-421B-9AD3-BC7663924877}" destId="{01DA1611-ACBF-4F7A-A593-21A1800468B4}" srcOrd="0" destOrd="0" presId="urn:microsoft.com/office/officeart/2016/7/layout/VerticalSolidActionList"/>
    <dgm:cxn modelId="{5F4E3D91-C3C5-472D-83D0-51865C509923}" srcId="{F8AE499D-1F58-4C57-B792-28C2E97C7AAB}" destId="{7F84A219-F4E5-421B-9AD3-BC7663924877}" srcOrd="0" destOrd="0" parTransId="{67FA7D0E-842F-48F3-9F9E-68BB0E34234B}" sibTransId="{6A6F86EB-2C31-45B8-BD12-9365E236E302}"/>
    <dgm:cxn modelId="{DE165E9A-5493-4D3C-B7EC-738BD7EE6E5B}" type="presOf" srcId="{DA2A4A5F-BF69-44BC-8F14-2123A95C5F6E}" destId="{67435808-2CC8-4DD6-897C-674BE00CCF58}" srcOrd="0" destOrd="0" presId="urn:microsoft.com/office/officeart/2016/7/layout/VerticalSolidActionList"/>
    <dgm:cxn modelId="{A9B3B19A-1D4D-4771-94F8-8D31094DC872}" type="presOf" srcId="{CD643E03-97D4-45B3-9A2B-7C6A0DEDCE94}" destId="{60F1E1C2-AD64-4B9A-BBAA-5282C7194480}" srcOrd="0" destOrd="0" presId="urn:microsoft.com/office/officeart/2016/7/layout/VerticalSolidActionList"/>
    <dgm:cxn modelId="{724741C8-C46C-482C-A45C-2DFD8F4AC2E0}" srcId="{F8AE499D-1F58-4C57-B792-28C2E97C7AAB}" destId="{A2D83243-1E14-4B60-B46C-9E3BF735246B}" srcOrd="2" destOrd="0" parTransId="{FA3D0166-47DA-4D0B-B195-8C58AE6E7B99}" sibTransId="{88F469FA-3ECB-4DB5-8671-7D903B28E451}"/>
    <dgm:cxn modelId="{B0FA25C9-1786-4107-A179-9EE3DA8D5C52}" srcId="{7F84A219-F4E5-421B-9AD3-BC7663924877}" destId="{1FD1F056-556B-483A-AC9C-FC4B99F4CB7B}" srcOrd="0" destOrd="0" parTransId="{34C77DBE-ADB2-484B-8364-7C10F4A10547}" sibTransId="{1678FE77-9010-49FE-AD87-F0ED3400F09B}"/>
    <dgm:cxn modelId="{19E443CB-ED33-40A0-AFEE-C835A1F6BEC7}" srcId="{A2D83243-1E14-4B60-B46C-9E3BF735246B}" destId="{8FA43272-25B0-4867-98F0-6FFCF9407770}" srcOrd="0" destOrd="0" parTransId="{03AB0661-3B33-4069-B851-A6CA63E7D37C}" sibTransId="{1F2F19B1-E946-40EF-AFA0-968DF0898F88}"/>
    <dgm:cxn modelId="{19A550CC-0681-4C8E-A174-F40E6796AAC0}" srcId="{F8AE499D-1F58-4C57-B792-28C2E97C7AAB}" destId="{DA2A4A5F-BF69-44BC-8F14-2123A95C5F6E}" srcOrd="1" destOrd="0" parTransId="{825040AF-62F4-423F-88D0-86E1C7EC40AE}" sibTransId="{1A969176-284D-4AAE-B08A-4802FC839E0B}"/>
    <dgm:cxn modelId="{B3A26BD0-27A6-4D7F-BDCF-EA9A98E40744}" srcId="{030FFE71-1CC6-4EB5-8F4F-2947820D9603}" destId="{CD643E03-97D4-45B3-9A2B-7C6A0DEDCE94}" srcOrd="0" destOrd="0" parTransId="{72EA2AB5-D3F4-4AA9-AD13-DECD70F270A0}" sibTransId="{90326859-CEEC-4F26-8853-8D090EF2DF25}"/>
    <dgm:cxn modelId="{CDB4B6D3-5162-4B20-86B3-42FCC1ADCB69}" type="presOf" srcId="{A2D83243-1E14-4B60-B46C-9E3BF735246B}" destId="{88B9D54A-250C-4483-8CE3-7032C15C5860}" srcOrd="0" destOrd="0" presId="urn:microsoft.com/office/officeart/2016/7/layout/VerticalSolidActionList"/>
    <dgm:cxn modelId="{F0668BD7-B916-47CE-8953-7B3395065320}" srcId="{7F84A219-F4E5-421B-9AD3-BC7663924877}" destId="{408E0B86-31A8-4366-95D9-3487EC94F1F4}" srcOrd="1" destOrd="0" parTransId="{9F375DB9-C979-4B57-BEA9-BF4EAC9DB0A6}" sibTransId="{3BDBE087-7B37-47C0-8C9D-8F96437F51E6}"/>
    <dgm:cxn modelId="{BD4060E6-B272-4096-976A-88E0927FC107}" type="presOf" srcId="{8FA43272-25B0-4867-98F0-6FFCF9407770}" destId="{6FA45244-00A0-40E0-A691-BB8E7AEC0669}" srcOrd="0" destOrd="0" presId="urn:microsoft.com/office/officeart/2016/7/layout/VerticalSolidActionList"/>
    <dgm:cxn modelId="{B98085F6-3EEA-4796-987B-9B5D167DCB03}" type="presOf" srcId="{408E0B86-31A8-4366-95D9-3487EC94F1F4}" destId="{8AF7350D-7DE8-421E-8465-451D97B16278}" srcOrd="0" destOrd="1" presId="urn:microsoft.com/office/officeart/2016/7/layout/VerticalSolidActionList"/>
    <dgm:cxn modelId="{BA65A288-3DBC-49BA-A314-4D1171292143}" type="presParOf" srcId="{B7092E98-B160-4D04-89F1-E435AD3A8D22}" destId="{20ECC6CA-E5FC-4958-BFA6-04FA8E985B2B}" srcOrd="0" destOrd="0" presId="urn:microsoft.com/office/officeart/2016/7/layout/VerticalSolidActionList"/>
    <dgm:cxn modelId="{663DE42A-F81E-4152-BA50-6515CF16343C}" type="presParOf" srcId="{20ECC6CA-E5FC-4958-BFA6-04FA8E985B2B}" destId="{01DA1611-ACBF-4F7A-A593-21A1800468B4}" srcOrd="0" destOrd="0" presId="urn:microsoft.com/office/officeart/2016/7/layout/VerticalSolidActionList"/>
    <dgm:cxn modelId="{45365A10-7538-4E2B-8029-DAA9344246DB}" type="presParOf" srcId="{20ECC6CA-E5FC-4958-BFA6-04FA8E985B2B}" destId="{8AF7350D-7DE8-421E-8465-451D97B16278}" srcOrd="1" destOrd="0" presId="urn:microsoft.com/office/officeart/2016/7/layout/VerticalSolidActionList"/>
    <dgm:cxn modelId="{B0F197B1-367B-4411-B8C5-B2CB6BC59287}" type="presParOf" srcId="{B7092E98-B160-4D04-89F1-E435AD3A8D22}" destId="{677FDAB9-70E5-495F-A81B-29797F65072E}" srcOrd="1" destOrd="0" presId="urn:microsoft.com/office/officeart/2016/7/layout/VerticalSolidActionList"/>
    <dgm:cxn modelId="{8B513C1E-A536-4309-9E4B-05686B9350BD}" type="presParOf" srcId="{B7092E98-B160-4D04-89F1-E435AD3A8D22}" destId="{1CA3F651-16D9-4017-AD28-4880B28152C4}" srcOrd="2" destOrd="0" presId="urn:microsoft.com/office/officeart/2016/7/layout/VerticalSolidActionList"/>
    <dgm:cxn modelId="{AFB29092-5F6A-4F45-9CC8-34E1E6ABD910}" type="presParOf" srcId="{1CA3F651-16D9-4017-AD28-4880B28152C4}" destId="{67435808-2CC8-4DD6-897C-674BE00CCF58}" srcOrd="0" destOrd="0" presId="urn:microsoft.com/office/officeart/2016/7/layout/VerticalSolidActionList"/>
    <dgm:cxn modelId="{418CFA26-1905-4F7B-8FC5-A809BB51F807}" type="presParOf" srcId="{1CA3F651-16D9-4017-AD28-4880B28152C4}" destId="{1891FB27-75B7-4D0B-814C-54D824EB04C1}" srcOrd="1" destOrd="0" presId="urn:microsoft.com/office/officeart/2016/7/layout/VerticalSolidActionList"/>
    <dgm:cxn modelId="{0B4F3A47-20CD-4DDC-A7CC-F40FB71F6088}" type="presParOf" srcId="{B7092E98-B160-4D04-89F1-E435AD3A8D22}" destId="{F3F92FFB-7F63-4644-91C6-C4AC95C9F043}" srcOrd="3" destOrd="0" presId="urn:microsoft.com/office/officeart/2016/7/layout/VerticalSolidActionList"/>
    <dgm:cxn modelId="{E8AD916B-9F0C-4556-A75E-BB63F555AE03}" type="presParOf" srcId="{B7092E98-B160-4D04-89F1-E435AD3A8D22}" destId="{CDFD7192-3B6A-4F2E-91A6-C2C358AADD37}" srcOrd="4" destOrd="0" presId="urn:microsoft.com/office/officeart/2016/7/layout/VerticalSolidActionList"/>
    <dgm:cxn modelId="{A18B563A-959F-49E8-97B0-0863997CDB5D}" type="presParOf" srcId="{CDFD7192-3B6A-4F2E-91A6-C2C358AADD37}" destId="{88B9D54A-250C-4483-8CE3-7032C15C5860}" srcOrd="0" destOrd="0" presId="urn:microsoft.com/office/officeart/2016/7/layout/VerticalSolidActionList"/>
    <dgm:cxn modelId="{38F4F928-4E9E-43DE-86D9-BDAECE4E318F}" type="presParOf" srcId="{CDFD7192-3B6A-4F2E-91A6-C2C358AADD37}" destId="{6FA45244-00A0-40E0-A691-BB8E7AEC0669}" srcOrd="1" destOrd="0" presId="urn:microsoft.com/office/officeart/2016/7/layout/VerticalSolidActionList"/>
    <dgm:cxn modelId="{322908D7-9BC8-44D2-8054-B984FEBDB126}" type="presParOf" srcId="{B7092E98-B160-4D04-89F1-E435AD3A8D22}" destId="{308EFB34-F6DD-4C25-8432-2AAE8D4D977C}" srcOrd="5" destOrd="0" presId="urn:microsoft.com/office/officeart/2016/7/layout/VerticalSolidActionList"/>
    <dgm:cxn modelId="{0820E373-9078-4D80-9960-B19BF1EA53C0}" type="presParOf" srcId="{B7092E98-B160-4D04-89F1-E435AD3A8D22}" destId="{1271DEE4-DCC5-4F32-B948-F71E36EC6AB8}" srcOrd="6" destOrd="0" presId="urn:microsoft.com/office/officeart/2016/7/layout/VerticalSolidActionList"/>
    <dgm:cxn modelId="{D1EBDF45-9C03-4531-9E3A-EA9C45E07B2A}" type="presParOf" srcId="{1271DEE4-DCC5-4F32-B948-F71E36EC6AB8}" destId="{D721332E-DB04-49FF-82DF-882C5ED5384B}" srcOrd="0" destOrd="0" presId="urn:microsoft.com/office/officeart/2016/7/layout/VerticalSolidActionList"/>
    <dgm:cxn modelId="{A221ECD7-4031-45A5-A4FE-6040F5FEAFCB}" type="presParOf" srcId="{1271DEE4-DCC5-4F32-B948-F71E36EC6AB8}" destId="{60F1E1C2-AD64-4B9A-BBAA-5282C7194480}"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F7350D-7DE8-421E-8465-451D97B16278}">
      <dsp:nvSpPr>
        <dsp:cNvPr id="0" name=""/>
        <dsp:cNvSpPr/>
      </dsp:nvSpPr>
      <dsp:spPr>
        <a:xfrm>
          <a:off x="2356127" y="0"/>
          <a:ext cx="9378672" cy="1362217"/>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1972" tIns="261436" rIns="181972" bIns="261436" numCol="1" spcCol="1270" anchor="ctr" anchorCtr="0">
          <a:noAutofit/>
        </a:bodyPr>
        <a:lstStyle/>
        <a:p>
          <a:pPr marL="0" lvl="0" indent="0" algn="l" defTabSz="711200">
            <a:lnSpc>
              <a:spcPct val="90000"/>
            </a:lnSpc>
            <a:spcBef>
              <a:spcPct val="0"/>
            </a:spcBef>
            <a:spcAft>
              <a:spcPct val="35000"/>
            </a:spcAft>
            <a:buNone/>
          </a:pPr>
          <a:r>
            <a:rPr lang="en-US" sz="1600" u="sng" kern="1200" dirty="0">
              <a:hlinkClick xmlns:r="http://schemas.openxmlformats.org/officeDocument/2006/relationships" r:id="rId1">
                <a:extLst>
                  <a:ext uri="{A12FA001-AC4F-418D-AE19-62706E023703}">
                    <ahyp:hlinkClr xmlns:ahyp="http://schemas.microsoft.com/office/drawing/2018/hyperlinkcolor" val="tx"/>
                  </a:ext>
                </a:extLst>
              </a:hlinkClick>
            </a:rPr>
            <a:t>28 GHz</a:t>
          </a:r>
          <a:r>
            <a:rPr lang="en-US" sz="1600" u="none" kern="1200" dirty="0"/>
            <a:t> </a:t>
          </a:r>
          <a:r>
            <a:rPr lang="en-US" sz="1600" kern="1200" dirty="0"/>
            <a:t>band auction  (27.5 GHz – 28.35 GHz; 2 x 425)  Completed January 2019 </a:t>
          </a:r>
        </a:p>
        <a:p>
          <a:pPr marL="0" lvl="0" indent="0" algn="l" defTabSz="711200">
            <a:lnSpc>
              <a:spcPct val="90000"/>
            </a:lnSpc>
            <a:spcBef>
              <a:spcPct val="0"/>
            </a:spcBef>
            <a:spcAft>
              <a:spcPct val="35000"/>
            </a:spcAft>
            <a:buNone/>
          </a:pPr>
          <a:r>
            <a:rPr lang="en-US" sz="1600" kern="1200" dirty="0">
              <a:hlinkClick xmlns:r="http://schemas.openxmlformats.org/officeDocument/2006/relationships" r:id="rId2">
                <a:extLst>
                  <a:ext uri="{A12FA001-AC4F-418D-AE19-62706E023703}">
                    <ahyp:hlinkClr xmlns:ahyp="http://schemas.microsoft.com/office/drawing/2018/hyperlinkcolor" val="tx"/>
                  </a:ext>
                </a:extLst>
              </a:hlinkClick>
            </a:rPr>
            <a:t>24 GHz</a:t>
          </a:r>
          <a:r>
            <a:rPr lang="en-US" sz="1600" kern="1200" dirty="0"/>
            <a:t> band auction (24.25 – 24.45; 25.25 -25.75 GHz; 7 x100)  Completed May 2019</a:t>
          </a:r>
        </a:p>
        <a:p>
          <a:pPr marL="0" lvl="0" indent="0" algn="l" defTabSz="711200">
            <a:lnSpc>
              <a:spcPct val="90000"/>
            </a:lnSpc>
            <a:spcBef>
              <a:spcPct val="0"/>
            </a:spcBef>
            <a:spcAft>
              <a:spcPct val="35000"/>
            </a:spcAft>
            <a:buNone/>
          </a:pPr>
          <a:r>
            <a:rPr lang="en-US" sz="1600" kern="1200" dirty="0">
              <a:hlinkClick xmlns:r="http://schemas.openxmlformats.org/officeDocument/2006/relationships" r:id="rId3">
                <a:extLst>
                  <a:ext uri="{A12FA001-AC4F-418D-AE19-62706E023703}">
                    <ahyp:hlinkClr xmlns:ahyp="http://schemas.microsoft.com/office/drawing/2018/hyperlinkcolor" val="tx"/>
                  </a:ext>
                </a:extLst>
              </a:hlinkClick>
            </a:rPr>
            <a:t>37 GHz, 39 GHz, and 47 GHz</a:t>
          </a:r>
          <a:r>
            <a:rPr lang="en-US" sz="1600" kern="1200" dirty="0"/>
            <a:t> Largest auction in U.S. </a:t>
          </a:r>
          <a:r>
            <a:rPr lang="en-US" sz="1600" kern="1200" dirty="0">
              <a:solidFill>
                <a:schemeClr val="tx1"/>
              </a:solidFill>
            </a:rPr>
            <a:t>history</a:t>
          </a:r>
          <a:r>
            <a:rPr lang="en-US" sz="1600" kern="1200" dirty="0"/>
            <a:t>, releasing 3,400 megahertz of spectrum into the commercial marketplace.  Completed March 2020 </a:t>
          </a:r>
        </a:p>
        <a:p>
          <a:pPr marL="0" lvl="0" indent="0" algn="l" defTabSz="711200">
            <a:lnSpc>
              <a:spcPct val="90000"/>
            </a:lnSpc>
            <a:spcBef>
              <a:spcPct val="0"/>
            </a:spcBef>
            <a:spcAft>
              <a:spcPct val="35000"/>
            </a:spcAft>
            <a:buNone/>
          </a:pPr>
          <a:r>
            <a:rPr lang="en-US" sz="1600" kern="1200" dirty="0">
              <a:solidFill>
                <a:schemeClr val="tx1"/>
              </a:solidFill>
            </a:rPr>
            <a:t>Currently</a:t>
          </a:r>
          <a:r>
            <a:rPr lang="en-US" sz="1600" kern="1200" dirty="0">
              <a:solidFill>
                <a:srgbClr val="FF0000"/>
              </a:solidFill>
            </a:rPr>
            <a:t> </a:t>
          </a:r>
          <a:r>
            <a:rPr lang="en-US" sz="1600" kern="1200" dirty="0">
              <a:solidFill>
                <a:schemeClr val="tx1"/>
              </a:solidFill>
            </a:rPr>
            <a:t>w</a:t>
          </a:r>
          <a:r>
            <a:rPr lang="en-US" sz="1600" kern="1200" dirty="0"/>
            <a:t>orking to free up additional high band spectrum</a:t>
          </a:r>
        </a:p>
      </dsp:txBody>
      <dsp:txXfrm>
        <a:off x="2356127" y="0"/>
        <a:ext cx="9378672" cy="1362217"/>
      </dsp:txXfrm>
    </dsp:sp>
    <dsp:sp modelId="{01DA1611-ACBF-4F7A-A593-21A1800468B4}">
      <dsp:nvSpPr>
        <dsp:cNvPr id="0" name=""/>
        <dsp:cNvSpPr/>
      </dsp:nvSpPr>
      <dsp:spPr>
        <a:xfrm>
          <a:off x="0" y="693"/>
          <a:ext cx="2344668" cy="1373714"/>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072" tIns="101670" rIns="124072" bIns="101670" numCol="1" spcCol="1270" anchor="ctr" anchorCtr="0">
          <a:noAutofit/>
        </a:bodyPr>
        <a:lstStyle/>
        <a:p>
          <a:pPr marL="0" lvl="0" indent="0" algn="ctr" defTabSz="1244600">
            <a:lnSpc>
              <a:spcPct val="90000"/>
            </a:lnSpc>
            <a:spcBef>
              <a:spcPct val="0"/>
            </a:spcBef>
            <a:spcAft>
              <a:spcPct val="35000"/>
            </a:spcAft>
            <a:buNone/>
          </a:pPr>
          <a:r>
            <a:rPr lang="en-US" sz="2800" b="1" i="1" kern="1200" dirty="0"/>
            <a:t>High-band:</a:t>
          </a:r>
          <a:endParaRPr lang="en-US" sz="2800" b="1" kern="1200" dirty="0"/>
        </a:p>
      </dsp:txBody>
      <dsp:txXfrm>
        <a:off x="0" y="693"/>
        <a:ext cx="2344668" cy="1373714"/>
      </dsp:txXfrm>
    </dsp:sp>
    <dsp:sp modelId="{1891FB27-75B7-4D0B-814C-54D824EB04C1}">
      <dsp:nvSpPr>
        <dsp:cNvPr id="0" name=""/>
        <dsp:cNvSpPr/>
      </dsp:nvSpPr>
      <dsp:spPr>
        <a:xfrm>
          <a:off x="2346959" y="1436163"/>
          <a:ext cx="9387839" cy="1029276"/>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150" tIns="261436" rIns="182150" bIns="261436" numCol="1" spcCol="1270" anchor="ctr" anchorCtr="0">
          <a:noAutofit/>
        </a:bodyPr>
        <a:lstStyle/>
        <a:p>
          <a:pPr marL="0" lvl="0" indent="0" algn="l" defTabSz="711200">
            <a:lnSpc>
              <a:spcPct val="90000"/>
            </a:lnSpc>
            <a:spcBef>
              <a:spcPct val="0"/>
            </a:spcBef>
            <a:spcAft>
              <a:spcPct val="35000"/>
            </a:spcAft>
            <a:buNone/>
          </a:pPr>
          <a:r>
            <a:rPr lang="en-US" sz="1600" kern="1200" dirty="0">
              <a:hlinkClick xmlns:r="http://schemas.openxmlformats.org/officeDocument/2006/relationships" r:id="rId4">
                <a:extLst>
                  <a:ext uri="{A12FA001-AC4F-418D-AE19-62706E023703}">
                    <ahyp:hlinkClr xmlns:ahyp="http://schemas.microsoft.com/office/drawing/2018/hyperlinkcolor" val="tx"/>
                  </a:ext>
                </a:extLst>
              </a:hlinkClick>
            </a:rPr>
            <a:t>2.5 GHz</a:t>
          </a:r>
          <a:r>
            <a:rPr lang="en-US" sz="1600" kern="1200" dirty="0"/>
            <a:t>, </a:t>
          </a:r>
          <a:r>
            <a:rPr lang="en-US" sz="1600" u="sng" kern="1200" dirty="0"/>
            <a:t>3.45-3.55 GHz</a:t>
          </a:r>
          <a:r>
            <a:rPr lang="en-US" sz="1600" kern="1200" dirty="0"/>
            <a:t>, </a:t>
          </a:r>
          <a:r>
            <a:rPr lang="en-US" sz="1600" kern="1200" dirty="0">
              <a:hlinkClick xmlns:r="http://schemas.openxmlformats.org/officeDocument/2006/relationships" r:id="rId5">
                <a:extLst>
                  <a:ext uri="{A12FA001-AC4F-418D-AE19-62706E023703}">
                    <ahyp:hlinkClr xmlns:ahyp="http://schemas.microsoft.com/office/drawing/2018/hyperlinkcolor" val="tx"/>
                  </a:ext>
                </a:extLst>
              </a:hlinkClick>
            </a:rPr>
            <a:t>3.5 GHz</a:t>
          </a:r>
          <a:r>
            <a:rPr lang="en-US" sz="1600" kern="1200" dirty="0"/>
            <a:t>, and </a:t>
          </a:r>
          <a:r>
            <a:rPr lang="en-US" sz="1600" kern="1200" dirty="0">
              <a:hlinkClick xmlns:r="http://schemas.openxmlformats.org/officeDocument/2006/relationships" r:id="rId6">
                <a:extLst>
                  <a:ext uri="{A12FA001-AC4F-418D-AE19-62706E023703}">
                    <ahyp:hlinkClr xmlns:ahyp="http://schemas.microsoft.com/office/drawing/2018/hyperlinkcolor" val="tx"/>
                  </a:ext>
                </a:extLst>
              </a:hlinkClick>
            </a:rPr>
            <a:t>3.7-4.0 GHz</a:t>
          </a:r>
          <a:r>
            <a:rPr lang="en-US" sz="1600" kern="1200" dirty="0"/>
            <a:t> bands</a:t>
          </a:r>
        </a:p>
      </dsp:txBody>
      <dsp:txXfrm>
        <a:off x="2346959" y="1436163"/>
        <a:ext cx="9387839" cy="1029276"/>
      </dsp:txXfrm>
    </dsp:sp>
    <dsp:sp modelId="{67435808-2CC8-4DD6-897C-674BE00CCF58}">
      <dsp:nvSpPr>
        <dsp:cNvPr id="0" name=""/>
        <dsp:cNvSpPr/>
      </dsp:nvSpPr>
      <dsp:spPr>
        <a:xfrm>
          <a:off x="0" y="1436163"/>
          <a:ext cx="2346959" cy="1029276"/>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193" tIns="101670" rIns="124193" bIns="101670" numCol="1" spcCol="1270" anchor="ctr" anchorCtr="0">
          <a:noAutofit/>
        </a:bodyPr>
        <a:lstStyle/>
        <a:p>
          <a:pPr marL="0" lvl="0" indent="0" algn="ctr" defTabSz="1244600">
            <a:lnSpc>
              <a:spcPct val="90000"/>
            </a:lnSpc>
            <a:spcBef>
              <a:spcPct val="0"/>
            </a:spcBef>
            <a:spcAft>
              <a:spcPct val="35000"/>
            </a:spcAft>
            <a:buNone/>
          </a:pPr>
          <a:r>
            <a:rPr lang="en-US" sz="2800" b="1" i="1" kern="1200" dirty="0"/>
            <a:t>Mid-band:</a:t>
          </a:r>
          <a:r>
            <a:rPr lang="en-US" sz="2800" b="1" kern="1200" dirty="0"/>
            <a:t> </a:t>
          </a:r>
        </a:p>
      </dsp:txBody>
      <dsp:txXfrm>
        <a:off x="0" y="1436163"/>
        <a:ext cx="2346959" cy="1029276"/>
      </dsp:txXfrm>
    </dsp:sp>
    <dsp:sp modelId="{6FA45244-00A0-40E0-A691-BB8E7AEC0669}">
      <dsp:nvSpPr>
        <dsp:cNvPr id="0" name=""/>
        <dsp:cNvSpPr/>
      </dsp:nvSpPr>
      <dsp:spPr>
        <a:xfrm>
          <a:off x="2346959" y="2527197"/>
          <a:ext cx="9387839" cy="1029276"/>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150" tIns="261436" rIns="182150" bIns="261436" numCol="1" spcCol="1270" anchor="ctr" anchorCtr="0">
          <a:noAutofit/>
        </a:bodyPr>
        <a:lstStyle/>
        <a:p>
          <a:pPr marL="0" lvl="0" indent="0" algn="l" defTabSz="711200">
            <a:lnSpc>
              <a:spcPct val="90000"/>
            </a:lnSpc>
            <a:spcBef>
              <a:spcPct val="0"/>
            </a:spcBef>
            <a:spcAft>
              <a:spcPct val="35000"/>
            </a:spcAft>
            <a:buNone/>
          </a:pPr>
          <a:r>
            <a:rPr lang="en-US" sz="1600" u="none" kern="1200" dirty="0"/>
            <a:t>Targeted changes to </a:t>
          </a:r>
          <a:r>
            <a:rPr lang="en-US" sz="1600" u="none" kern="1200" dirty="0">
              <a:hlinkClick xmlns:r="http://schemas.openxmlformats.org/officeDocument/2006/relationships" r:id="rId7">
                <a:extLst>
                  <a:ext uri="{A12FA001-AC4F-418D-AE19-62706E023703}">
                    <ahyp:hlinkClr xmlns:ahyp="http://schemas.microsoft.com/office/drawing/2018/hyperlinkcolor" val="tx"/>
                  </a:ext>
                </a:extLst>
              </a:hlinkClick>
            </a:rPr>
            <a:t>600 MHz</a:t>
          </a:r>
          <a:r>
            <a:rPr lang="en-US" sz="1600" u="none" kern="1200" dirty="0"/>
            <a:t>, </a:t>
          </a:r>
          <a:r>
            <a:rPr lang="en-US" sz="1600" u="none" kern="1200" dirty="0">
              <a:hlinkClick xmlns:r="http://schemas.openxmlformats.org/officeDocument/2006/relationships" r:id="rId8">
                <a:extLst>
                  <a:ext uri="{A12FA001-AC4F-418D-AE19-62706E023703}">
                    <ahyp:hlinkClr xmlns:ahyp="http://schemas.microsoft.com/office/drawing/2018/hyperlinkcolor" val="tx"/>
                  </a:ext>
                </a:extLst>
              </a:hlinkClick>
            </a:rPr>
            <a:t>800 MHz</a:t>
          </a:r>
          <a:r>
            <a:rPr lang="en-US" sz="1600" u="none" kern="1200" dirty="0"/>
            <a:t>, and </a:t>
          </a:r>
          <a:r>
            <a:rPr lang="en-US" sz="1600" u="none" kern="1200" dirty="0">
              <a:hlinkClick xmlns:r="http://schemas.openxmlformats.org/officeDocument/2006/relationships" r:id="rId9">
                <a:extLst>
                  <a:ext uri="{A12FA001-AC4F-418D-AE19-62706E023703}">
                    <ahyp:hlinkClr xmlns:ahyp="http://schemas.microsoft.com/office/drawing/2018/hyperlinkcolor" val="tx"/>
                  </a:ext>
                </a:extLst>
              </a:hlinkClick>
            </a:rPr>
            <a:t>900 MHz</a:t>
          </a:r>
          <a:r>
            <a:rPr lang="en-US" sz="1600" u="none" kern="1200" dirty="0"/>
            <a:t> bands to improve use of low band spectrum for 5G services</a:t>
          </a:r>
        </a:p>
      </dsp:txBody>
      <dsp:txXfrm>
        <a:off x="2346959" y="2527197"/>
        <a:ext cx="9387839" cy="1029276"/>
      </dsp:txXfrm>
    </dsp:sp>
    <dsp:sp modelId="{88B9D54A-250C-4483-8CE3-7032C15C5860}">
      <dsp:nvSpPr>
        <dsp:cNvPr id="0" name=""/>
        <dsp:cNvSpPr/>
      </dsp:nvSpPr>
      <dsp:spPr>
        <a:xfrm>
          <a:off x="0" y="2527197"/>
          <a:ext cx="2346959" cy="1029276"/>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193" tIns="101670" rIns="124193" bIns="101670" numCol="1" spcCol="1270" anchor="ctr" anchorCtr="0">
          <a:noAutofit/>
        </a:bodyPr>
        <a:lstStyle/>
        <a:p>
          <a:pPr marL="0" lvl="0" indent="0" algn="ctr" defTabSz="1244600">
            <a:lnSpc>
              <a:spcPct val="90000"/>
            </a:lnSpc>
            <a:spcBef>
              <a:spcPct val="0"/>
            </a:spcBef>
            <a:spcAft>
              <a:spcPct val="35000"/>
            </a:spcAft>
            <a:buNone/>
          </a:pPr>
          <a:r>
            <a:rPr lang="en-US" sz="2800" b="1" i="1" kern="1200" dirty="0"/>
            <a:t>Low-band:</a:t>
          </a:r>
          <a:r>
            <a:rPr lang="en-US" sz="2800" b="1" kern="1200" dirty="0"/>
            <a:t> </a:t>
          </a:r>
        </a:p>
      </dsp:txBody>
      <dsp:txXfrm>
        <a:off x="0" y="2527197"/>
        <a:ext cx="2346959" cy="1029276"/>
      </dsp:txXfrm>
    </dsp:sp>
    <dsp:sp modelId="{60F1E1C2-AD64-4B9A-BBAA-5282C7194480}">
      <dsp:nvSpPr>
        <dsp:cNvPr id="0" name=""/>
        <dsp:cNvSpPr/>
      </dsp:nvSpPr>
      <dsp:spPr>
        <a:xfrm>
          <a:off x="2346959" y="3618230"/>
          <a:ext cx="9387839" cy="1029276"/>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150" tIns="261436" rIns="182150" bIns="261436" numCol="1" spcCol="1270" anchor="ctr" anchorCtr="0">
          <a:noAutofit/>
        </a:bodyPr>
        <a:lstStyle/>
        <a:p>
          <a:pPr marL="0" lvl="0" indent="0" algn="l" defTabSz="711200">
            <a:lnSpc>
              <a:spcPct val="90000"/>
            </a:lnSpc>
            <a:spcBef>
              <a:spcPct val="0"/>
            </a:spcBef>
            <a:spcAft>
              <a:spcPct val="35000"/>
            </a:spcAft>
            <a:buNone/>
          </a:pPr>
          <a:r>
            <a:rPr lang="en-US" sz="1600" kern="1200" dirty="0"/>
            <a:t>Creating opportunities for Wi-Fi in the </a:t>
          </a:r>
          <a:r>
            <a:rPr lang="en-US" sz="1600" kern="1200" dirty="0">
              <a:hlinkClick xmlns:r="http://schemas.openxmlformats.org/officeDocument/2006/relationships" r:id="rId10">
                <a:extLst>
                  <a:ext uri="{A12FA001-AC4F-418D-AE19-62706E023703}">
                    <ahyp:hlinkClr xmlns:ahyp="http://schemas.microsoft.com/office/drawing/2018/hyperlinkcolor" val="tx"/>
                  </a:ext>
                </a:extLst>
              </a:hlinkClick>
            </a:rPr>
            <a:t>6 GHz</a:t>
          </a:r>
          <a:r>
            <a:rPr lang="en-US" sz="1600" kern="1200" dirty="0"/>
            <a:t>, </a:t>
          </a:r>
          <a:r>
            <a:rPr lang="en-US" sz="1600" u="sng" kern="1200" dirty="0"/>
            <a:t>61-71 GHz </a:t>
          </a:r>
          <a:r>
            <a:rPr lang="en-US" sz="1600" kern="1200" dirty="0"/>
            <a:t>and </a:t>
          </a:r>
          <a:r>
            <a:rPr lang="en-US" sz="1600" kern="1200" dirty="0">
              <a:hlinkClick xmlns:r="http://schemas.openxmlformats.org/officeDocument/2006/relationships" r:id="rId11">
                <a:extLst>
                  <a:ext uri="{A12FA001-AC4F-418D-AE19-62706E023703}">
                    <ahyp:hlinkClr xmlns:ahyp="http://schemas.microsoft.com/office/drawing/2018/hyperlinkcolor" val="tx"/>
                  </a:ext>
                </a:extLst>
              </a:hlinkClick>
            </a:rPr>
            <a:t>above 95 GHz</a:t>
          </a:r>
          <a:r>
            <a:rPr lang="en-US" sz="1600" kern="1200" dirty="0"/>
            <a:t> bands; also taking a fresh and comprehensive look at the 5.9 GHz (5.850-5.925 GHz) band that has been reserved for use by Dedicated Short-Range Communications (DSRC)</a:t>
          </a:r>
        </a:p>
      </dsp:txBody>
      <dsp:txXfrm>
        <a:off x="2346959" y="3618230"/>
        <a:ext cx="9387839" cy="1029276"/>
      </dsp:txXfrm>
    </dsp:sp>
    <dsp:sp modelId="{D721332E-DB04-49FF-82DF-882C5ED5384B}">
      <dsp:nvSpPr>
        <dsp:cNvPr id="0" name=""/>
        <dsp:cNvSpPr/>
      </dsp:nvSpPr>
      <dsp:spPr>
        <a:xfrm>
          <a:off x="0" y="3618230"/>
          <a:ext cx="2346959" cy="1029276"/>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193" tIns="101670" rIns="124193" bIns="101670" numCol="1" spcCol="1270" anchor="ctr" anchorCtr="0">
          <a:noAutofit/>
        </a:bodyPr>
        <a:lstStyle/>
        <a:p>
          <a:pPr marL="0" lvl="0" indent="0" algn="ctr" defTabSz="1244600">
            <a:lnSpc>
              <a:spcPct val="90000"/>
            </a:lnSpc>
            <a:spcBef>
              <a:spcPct val="0"/>
            </a:spcBef>
            <a:spcAft>
              <a:spcPct val="35000"/>
            </a:spcAft>
            <a:buNone/>
          </a:pPr>
          <a:r>
            <a:rPr lang="en-US" sz="2800" b="1" i="1" kern="1200" dirty="0"/>
            <a:t>Unlicensed:</a:t>
          </a:r>
          <a:r>
            <a:rPr lang="en-US" sz="2800" b="1" kern="1200" dirty="0"/>
            <a:t> </a:t>
          </a:r>
        </a:p>
      </dsp:txBody>
      <dsp:txXfrm>
        <a:off x="0" y="3618230"/>
        <a:ext cx="2346959" cy="1029276"/>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9A483343-C69C-420F-94B7-F11617DCCD87}" type="datetimeFigureOut">
              <a:rPr lang="en-US" smtClean="0"/>
              <a:t>9/30/2020</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DC4E3523-B117-4526-83D4-06F4896CADD4}" type="slidenum">
              <a:rPr lang="en-US" smtClean="0"/>
              <a:t>‹#›</a:t>
            </a:fld>
            <a:endParaRPr lang="en-US" dirty="0"/>
          </a:p>
        </p:txBody>
      </p:sp>
    </p:spTree>
    <p:extLst>
      <p:ext uri="{BB962C8B-B14F-4D97-AF65-F5344CB8AC3E}">
        <p14:creationId xmlns:p14="http://schemas.microsoft.com/office/powerpoint/2010/main" val="2144931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66612">
              <a:defRPr/>
            </a:pPr>
            <a:fld id="{C4617589-CF32-44E7-B332-1CEE522FB39B}" type="slidenum">
              <a:rPr lang="en-US">
                <a:solidFill>
                  <a:prstClr val="black"/>
                </a:solidFill>
                <a:latin typeface="Calibri" panose="020F0502020204030204"/>
              </a:rPr>
              <a:pPr defTabSz="966612">
                <a:defRPr/>
              </a:pPr>
              <a:t>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005402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66612">
              <a:defRPr/>
            </a:pPr>
            <a:fld id="{02BBF062-2769-4ABB-B2DF-62FBC1D5F8C7}" type="slidenum">
              <a:rPr lang="en-US">
                <a:solidFill>
                  <a:prstClr val="black"/>
                </a:solidFill>
                <a:latin typeface="Calibri" panose="020F0502020204030204"/>
              </a:rPr>
              <a:pPr defTabSz="966612">
                <a:defRPr/>
              </a:pPr>
              <a:t>20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630110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66612">
              <a:defRPr/>
            </a:pPr>
            <a:fld id="{02BBF062-2769-4ABB-B2DF-62FBC1D5F8C7}" type="slidenum">
              <a:rPr lang="en-US">
                <a:solidFill>
                  <a:prstClr val="black"/>
                </a:solidFill>
                <a:latin typeface="Calibri" panose="020F0502020204030204"/>
              </a:rPr>
              <a:pPr defTabSz="966612">
                <a:defRPr/>
              </a:pPr>
              <a:t>21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703054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(Parts 6, 7, 9, 14, 64)</a:t>
            </a:r>
          </a:p>
          <a:p>
            <a:endParaRPr lang="en-US" dirty="0"/>
          </a:p>
        </p:txBody>
      </p:sp>
      <p:sp>
        <p:nvSpPr>
          <p:cNvPr id="4" name="Slide Number Placeholder 3"/>
          <p:cNvSpPr>
            <a:spLocks noGrp="1"/>
          </p:cNvSpPr>
          <p:nvPr>
            <p:ph type="sldNum" sz="quarter" idx="5"/>
          </p:nvPr>
        </p:nvSpPr>
        <p:spPr/>
        <p:txBody>
          <a:bodyPr/>
          <a:lstStyle/>
          <a:p>
            <a:pPr defTabSz="966612">
              <a:defRPr/>
            </a:pPr>
            <a:fld id="{4B9DD747-D663-4451-ABD7-2044E2A4AF28}" type="slidenum">
              <a:rPr lang="en-US">
                <a:solidFill>
                  <a:prstClr val="black"/>
                </a:solidFill>
                <a:latin typeface="Calibri" panose="020F0502020204030204"/>
              </a:rPr>
              <a:pPr defTabSz="966612">
                <a:defRPr/>
              </a:pPr>
              <a:t>32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439389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defTabSz="966612">
              <a:defRPr/>
            </a:pPr>
            <a:fld id="{4B9DD747-D663-4451-ABD7-2044E2A4AF28}" type="slidenum">
              <a:rPr lang="en-US">
                <a:solidFill>
                  <a:prstClr val="black"/>
                </a:solidFill>
                <a:latin typeface="Calibri" panose="020F0502020204030204"/>
              </a:rPr>
              <a:pPr defTabSz="966612">
                <a:defRPr/>
              </a:pPr>
              <a:t>36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425332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C7B6BABF-352C-4D83-ADD6-892530D2A2BC}"/>
              </a:ext>
            </a:extLst>
          </p:cNvPr>
          <p:cNvSpPr txBox="1">
            <a:spLocks noGrp="1" noChangeArrowheads="1"/>
          </p:cNvSpPr>
          <p:nvPr/>
        </p:nvSpPr>
        <p:spPr bwMode="auto">
          <a:xfrm>
            <a:off x="4196081" y="9194483"/>
            <a:ext cx="3208867" cy="485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89" tIns="50045" rIns="100089" bIns="50045" anchor="b"/>
          <a:lstStyle>
            <a:lvl1pPr defTabSz="947738">
              <a:defRPr sz="1400" b="1">
                <a:solidFill>
                  <a:schemeClr val="tx1"/>
                </a:solidFill>
                <a:latin typeface="Verdana" panose="020B0604030504040204" pitchFamily="34" charset="0"/>
                <a:ea typeface="ＭＳ Ｐゴシック" panose="020B0600070205080204" pitchFamily="34" charset="-128"/>
              </a:defRPr>
            </a:lvl1pPr>
            <a:lvl2pPr marL="742950" indent="-285750" defTabSz="947738">
              <a:defRPr sz="1400" b="1">
                <a:solidFill>
                  <a:schemeClr val="tx1"/>
                </a:solidFill>
                <a:latin typeface="Verdana" panose="020B0604030504040204" pitchFamily="34" charset="0"/>
                <a:ea typeface="ＭＳ Ｐゴシック" panose="020B0600070205080204" pitchFamily="34" charset="-128"/>
              </a:defRPr>
            </a:lvl2pPr>
            <a:lvl3pPr marL="1143000" indent="-228600" defTabSz="947738">
              <a:defRPr sz="1400" b="1">
                <a:solidFill>
                  <a:schemeClr val="tx1"/>
                </a:solidFill>
                <a:latin typeface="Verdana" panose="020B0604030504040204" pitchFamily="34" charset="0"/>
                <a:ea typeface="ＭＳ Ｐゴシック" panose="020B0600070205080204" pitchFamily="34" charset="-128"/>
              </a:defRPr>
            </a:lvl3pPr>
            <a:lvl4pPr marL="1600200" indent="-228600" defTabSz="947738">
              <a:defRPr sz="1400" b="1">
                <a:solidFill>
                  <a:schemeClr val="tx1"/>
                </a:solidFill>
                <a:latin typeface="Verdana" panose="020B0604030504040204" pitchFamily="34" charset="0"/>
                <a:ea typeface="ＭＳ Ｐゴシック" panose="020B0600070205080204" pitchFamily="34" charset="-128"/>
              </a:defRPr>
            </a:lvl4pPr>
            <a:lvl5pPr marL="2057400" indent="-228600" defTabSz="947738">
              <a:defRPr sz="1400" b="1">
                <a:solidFill>
                  <a:schemeClr val="tx1"/>
                </a:solidFill>
                <a:latin typeface="Verdana" panose="020B0604030504040204" pitchFamily="34" charset="0"/>
                <a:ea typeface="ＭＳ Ｐゴシック" panose="020B0600070205080204" pitchFamily="34" charset="-128"/>
              </a:defRPr>
            </a:lvl5pPr>
            <a:lvl6pPr marL="2514600" indent="-228600" defTabSz="947738" eaLnBrk="0" fontAlgn="base" hangingPunct="0">
              <a:spcBef>
                <a:spcPct val="0"/>
              </a:spcBef>
              <a:spcAft>
                <a:spcPct val="0"/>
              </a:spcAft>
              <a:defRPr sz="1400" b="1">
                <a:solidFill>
                  <a:schemeClr val="tx1"/>
                </a:solidFill>
                <a:latin typeface="Verdana" panose="020B0604030504040204" pitchFamily="34" charset="0"/>
                <a:ea typeface="ＭＳ Ｐゴシック" panose="020B0600070205080204" pitchFamily="34" charset="-128"/>
              </a:defRPr>
            </a:lvl6pPr>
            <a:lvl7pPr marL="2971800" indent="-228600" defTabSz="947738" eaLnBrk="0" fontAlgn="base" hangingPunct="0">
              <a:spcBef>
                <a:spcPct val="0"/>
              </a:spcBef>
              <a:spcAft>
                <a:spcPct val="0"/>
              </a:spcAft>
              <a:defRPr sz="1400" b="1">
                <a:solidFill>
                  <a:schemeClr val="tx1"/>
                </a:solidFill>
                <a:latin typeface="Verdana" panose="020B0604030504040204" pitchFamily="34" charset="0"/>
                <a:ea typeface="ＭＳ Ｐゴシック" panose="020B0600070205080204" pitchFamily="34" charset="-128"/>
              </a:defRPr>
            </a:lvl7pPr>
            <a:lvl8pPr marL="3429000" indent="-228600" defTabSz="947738" eaLnBrk="0" fontAlgn="base" hangingPunct="0">
              <a:spcBef>
                <a:spcPct val="0"/>
              </a:spcBef>
              <a:spcAft>
                <a:spcPct val="0"/>
              </a:spcAft>
              <a:defRPr sz="1400" b="1">
                <a:solidFill>
                  <a:schemeClr val="tx1"/>
                </a:solidFill>
                <a:latin typeface="Verdana" panose="020B0604030504040204" pitchFamily="34" charset="0"/>
                <a:ea typeface="ＭＳ Ｐゴシック" panose="020B0600070205080204" pitchFamily="34" charset="-128"/>
              </a:defRPr>
            </a:lvl8pPr>
            <a:lvl9pPr marL="3886200" indent="-228600" defTabSz="947738" eaLnBrk="0" fontAlgn="base" hangingPunct="0">
              <a:spcBef>
                <a:spcPct val="0"/>
              </a:spcBef>
              <a:spcAft>
                <a:spcPct val="0"/>
              </a:spcAft>
              <a:defRPr sz="1400" b="1">
                <a:solidFill>
                  <a:schemeClr val="tx1"/>
                </a:solidFill>
                <a:latin typeface="Verdana" panose="020B0604030504040204" pitchFamily="34" charset="0"/>
                <a:ea typeface="ＭＳ Ｐゴシック" panose="020B0600070205080204" pitchFamily="34" charset="-128"/>
              </a:defRPr>
            </a:lvl9pPr>
          </a:lstStyle>
          <a:p>
            <a:pPr algn="r" defTabSz="1001854" fontAlgn="base">
              <a:spcBef>
                <a:spcPct val="0"/>
              </a:spcBef>
              <a:spcAft>
                <a:spcPct val="0"/>
              </a:spcAft>
              <a:defRPr/>
            </a:pPr>
            <a:fld id="{62151926-D8D0-4004-8ECB-9956DB426D18}" type="slidenum">
              <a:rPr lang="en-US" altLang="en-US" sz="1300">
                <a:solidFill>
                  <a:srgbClr val="000000"/>
                </a:solidFill>
                <a:latin typeface="Arial" panose="020B0604020202020204" pitchFamily="34" charset="0"/>
              </a:rPr>
              <a:pPr algn="r" defTabSz="1001854" fontAlgn="base">
                <a:spcBef>
                  <a:spcPct val="0"/>
                </a:spcBef>
                <a:spcAft>
                  <a:spcPct val="0"/>
                </a:spcAft>
                <a:defRPr/>
              </a:pPr>
              <a:t>38</a:t>
            </a:fld>
            <a:endParaRPr lang="en-US" altLang="en-US" sz="1300" dirty="0">
              <a:solidFill>
                <a:srgbClr val="000000"/>
              </a:solidFill>
              <a:latin typeface="Arial" panose="020B0604020202020204" pitchFamily="34" charset="0"/>
            </a:endParaRPr>
          </a:p>
        </p:txBody>
      </p:sp>
      <p:sp>
        <p:nvSpPr>
          <p:cNvPr id="6147" name="Rectangle 2">
            <a:extLst>
              <a:ext uri="{FF2B5EF4-FFF2-40B4-BE49-F238E27FC236}">
                <a16:creationId xmlns:a16="http://schemas.microsoft.com/office/drawing/2014/main" id="{A15B041D-D3E0-4CBF-B749-891E3A9CD789}"/>
              </a:ext>
            </a:extLst>
          </p:cNvPr>
          <p:cNvSpPr>
            <a:spLocks noGrp="1" noRot="1" noChangeAspect="1" noChangeArrowheads="1" noTextEdit="1"/>
          </p:cNvSpPr>
          <p:nvPr>
            <p:ph type="sldImg"/>
          </p:nvPr>
        </p:nvSpPr>
        <p:spPr>
          <a:xfrm>
            <a:off x="477838" y="727075"/>
            <a:ext cx="6453187" cy="3629025"/>
          </a:xfrm>
          <a:ln/>
        </p:spPr>
      </p:sp>
      <p:sp>
        <p:nvSpPr>
          <p:cNvPr id="6148" name="Rectangle 3">
            <a:extLst>
              <a:ext uri="{FF2B5EF4-FFF2-40B4-BE49-F238E27FC236}">
                <a16:creationId xmlns:a16="http://schemas.microsoft.com/office/drawing/2014/main" id="{0E0F6C50-60E7-49ED-864D-D36DE8450F95}"/>
              </a:ext>
            </a:extLst>
          </p:cNvPr>
          <p:cNvSpPr>
            <a:spLocks noGrp="1" noChangeArrowheads="1"/>
          </p:cNvSpPr>
          <p:nvPr>
            <p:ph type="body" idx="1"/>
          </p:nvPr>
        </p:nvSpPr>
        <p:spPr>
          <a:xfrm>
            <a:off x="739987" y="4597242"/>
            <a:ext cx="5926667" cy="43572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89" tIns="50045" rIns="100089" bIns="50045"/>
          <a:lstStyle/>
          <a:p>
            <a:pPr eaLnBrk="1" hangingPunct="1"/>
            <a:endParaRPr lang="en-US" altLang="en-US" dirty="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9276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C8DBEDD8-E601-439B-B3FA-39A1E83FAD86}"/>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B830161A-778A-4A87-AB51-23D04C1B4AA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41334A4D-E6E4-4C90-91CF-6A1B8D03336C}"/>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84074DE7-352D-4528-AB83-D8A53F84A54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E1F36BE9-2592-4198-8DD3-5866BAAEB4B0}"/>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02D44657-E0BE-4123-AEDD-A1833F6A2B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anose="020B0600070205080204" pitchFamily="34" charset="-128"/>
              </a:rPr>
              <a: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9311C0A3-3A20-4104-9CA4-4CB3FC3864AA}"/>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DB03453E-9BFF-44B6-AA94-FCD6E3B1AA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66612">
              <a:defRPr/>
            </a:pPr>
            <a:fld id="{C4617589-CF32-44E7-B332-1CEE522FB39B}" type="slidenum">
              <a:rPr lang="en-US">
                <a:solidFill>
                  <a:prstClr val="black"/>
                </a:solidFill>
                <a:latin typeface="Calibri" panose="020F0502020204030204"/>
              </a:rPr>
              <a:pPr defTabSz="966612">
                <a:defRPr/>
              </a:pPr>
              <a:t>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712871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DE8662D0-0A06-4C26-8BC2-28304B32AA1B}"/>
              </a:ext>
            </a:extLst>
          </p:cNvPr>
          <p:cNvSpPr>
            <a:spLocks noGrp="1" noRot="1" noChangeAspect="1" noChangeArrowheads="1" noTextEdit="1"/>
          </p:cNvSpPr>
          <p:nvPr>
            <p:ph type="sldImg"/>
          </p:nvPr>
        </p:nvSpPr>
        <p:spPr>
          <a:ln/>
        </p:spPr>
      </p:sp>
      <p:sp>
        <p:nvSpPr>
          <p:cNvPr id="24579" name="Notes Placeholder 2">
            <a:extLst>
              <a:ext uri="{FF2B5EF4-FFF2-40B4-BE49-F238E27FC236}">
                <a16:creationId xmlns:a16="http://schemas.microsoft.com/office/drawing/2014/main" id="{FBBCE678-2745-4A62-8338-8214D8FFF36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Grp="1" noChangeArrowheads="1"/>
          </p:cNvSpPr>
          <p:nvPr>
            <p:ph type="sldNum" sz="quarter" idx="5"/>
          </p:nvPr>
        </p:nvSpPr>
        <p:spPr bwMode="auto">
          <a:xfrm>
            <a:off x="4281491" y="9362192"/>
            <a:ext cx="3273979" cy="495516"/>
          </a:xfrm>
          <a:noFill/>
          <a:ln>
            <a:miter lim="800000"/>
            <a:headEnd/>
            <a:tailEnd/>
          </a:ln>
        </p:spPr>
        <p:txBody>
          <a:bodyPr/>
          <a:lstStyle/>
          <a:p>
            <a:pPr defTabSz="483306">
              <a:defRPr/>
            </a:pPr>
            <a:fld id="{0F39F762-F09A-4219-8339-31E4E4101850}" type="slidenum">
              <a:rPr lang="en-US" altLang="en-US">
                <a:solidFill>
                  <a:prstClr val="black"/>
                </a:solidFill>
                <a:latin typeface="Calibri" panose="020F0502020204030204"/>
              </a:rPr>
              <a:pPr defTabSz="483306">
                <a:defRPr/>
              </a:pPr>
              <a:t>47</a:t>
            </a:fld>
            <a:endParaRPr lang="en-US" altLang="en-US" dirty="0">
              <a:solidFill>
                <a:prstClr val="black"/>
              </a:solidFill>
              <a:latin typeface="Calibri" panose="020F0502020204030204"/>
            </a:endParaRPr>
          </a:p>
        </p:txBody>
      </p:sp>
      <p:sp>
        <p:nvSpPr>
          <p:cNvPr id="23555" name="Rectangle 2"/>
          <p:cNvSpPr>
            <a:spLocks noGrp="1" noRot="1" noChangeAspect="1" noChangeArrowheads="1" noTextEdit="1"/>
          </p:cNvSpPr>
          <p:nvPr>
            <p:ph type="sldImg"/>
          </p:nvPr>
        </p:nvSpPr>
        <p:spPr bwMode="auto">
          <a:xfrm>
            <a:off x="493713" y="739775"/>
            <a:ext cx="6573837" cy="3697288"/>
          </a:xfrm>
          <a:noFill/>
          <a:ln>
            <a:solidFill>
              <a:srgbClr val="000000"/>
            </a:solidFill>
            <a:miter lim="800000"/>
            <a:headEnd/>
            <a:tailEnd/>
          </a:ln>
        </p:spPr>
      </p:sp>
      <p:sp>
        <p:nvSpPr>
          <p:cNvPr id="23556" name="Rectangle 3"/>
          <p:cNvSpPr>
            <a:spLocks noGrp="1" noChangeArrowheads="1"/>
          </p:cNvSpPr>
          <p:nvPr>
            <p:ph type="body" idx="1"/>
          </p:nvPr>
        </p:nvSpPr>
        <p:spPr bwMode="auto">
          <a:xfrm>
            <a:off x="1007513" y="4685340"/>
            <a:ext cx="5542179" cy="4434186"/>
          </a:xfrm>
          <a:noFill/>
        </p:spPr>
        <p:txBody>
          <a:bodyPr wrap="square" numCol="1" anchor="t" anchorCtr="0" compatLnSpc="1">
            <a:prstTxWarp prst="textNoShape">
              <a:avLst/>
            </a:prstTxWarp>
          </a:bodyPr>
          <a:lstStyle/>
          <a:p>
            <a:pPr eaLnBrk="1" hangingPunct="1">
              <a:spcBef>
                <a:spcPct val="0"/>
              </a:spcBef>
            </a:pPr>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66612" fontAlgn="base">
              <a:spcBef>
                <a:spcPct val="0"/>
              </a:spcBef>
              <a:spcAft>
                <a:spcPct val="0"/>
              </a:spcAft>
              <a:defRPr/>
            </a:pPr>
            <a:fld id="{D460C523-1791-4F46-AB71-309701C5BAD7}" type="slidenum">
              <a:rPr lang="en-US" altLang="en-US">
                <a:solidFill>
                  <a:prstClr val="black"/>
                </a:solidFill>
                <a:latin typeface="Calibri" pitchFamily="34" charset="0"/>
                <a:cs typeface="Arial" pitchFamily="34" charset="0"/>
              </a:rPr>
              <a:pPr defTabSz="966612" fontAlgn="base">
                <a:spcBef>
                  <a:spcPct val="0"/>
                </a:spcBef>
                <a:spcAft>
                  <a:spcPct val="0"/>
                </a:spcAft>
                <a:defRPr/>
              </a:pPr>
              <a:t>48</a:t>
            </a:fld>
            <a:endParaRPr lang="en-US" altLang="en-US" dirty="0">
              <a:solidFill>
                <a:prstClr val="black"/>
              </a:solidFill>
              <a:latin typeface="Calibri" pitchFamily="34" charset="0"/>
              <a:cs typeface="Arial" pitchFamily="34" charset="0"/>
            </a:endParaRPr>
          </a:p>
        </p:txBody>
      </p:sp>
    </p:spTree>
    <p:extLst>
      <p:ext uri="{BB962C8B-B14F-4D97-AF65-F5344CB8AC3E}">
        <p14:creationId xmlns:p14="http://schemas.microsoft.com/office/powerpoint/2010/main" val="3726023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66612">
              <a:defRPr/>
            </a:pPr>
            <a:fld id="{D460C523-1791-4F46-AB71-309701C5BAD7}" type="slidenum">
              <a:rPr lang="en-US" altLang="en-US">
                <a:solidFill>
                  <a:prstClr val="black"/>
                </a:solidFill>
                <a:latin typeface="Calibri" pitchFamily="34" charset="0"/>
              </a:rPr>
              <a:pPr defTabSz="966612">
                <a:defRPr/>
              </a:pPr>
              <a:t>49</a:t>
            </a:fld>
            <a:endParaRPr lang="en-US" altLang="en-US" dirty="0">
              <a:solidFill>
                <a:prstClr val="black"/>
              </a:solidFill>
              <a:latin typeface="Calibri" pitchFamily="34" charset="0"/>
            </a:endParaRPr>
          </a:p>
        </p:txBody>
      </p:sp>
    </p:spTree>
    <p:extLst>
      <p:ext uri="{BB962C8B-B14F-4D97-AF65-F5344CB8AC3E}">
        <p14:creationId xmlns:p14="http://schemas.microsoft.com/office/powerpoint/2010/main" val="9096377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5"/>
          </p:nvPr>
        </p:nvSpPr>
        <p:spPr/>
        <p:txBody>
          <a:bodyPr/>
          <a:lstStyle/>
          <a:p>
            <a:pPr defTabSz="966612">
              <a:defRPr/>
            </a:pPr>
            <a:fld id="{58F76A8A-C26A-4362-8CB1-1D4F2D23050B}" type="slidenum">
              <a:rPr lang="en-US">
                <a:solidFill>
                  <a:prstClr val="black"/>
                </a:solidFill>
                <a:latin typeface="Calibri" pitchFamily="34" charset="0"/>
              </a:rPr>
              <a:pPr defTabSz="966612">
                <a:defRPr/>
              </a:pPr>
              <a:t>50</a:t>
            </a:fld>
            <a:endParaRPr lang="en-US" dirty="0">
              <a:solidFill>
                <a:prstClr val="black"/>
              </a:solidFill>
              <a:latin typeface="Calibri" pitchFamily="34" charset="0"/>
            </a:endParaRPr>
          </a:p>
        </p:txBody>
      </p:sp>
    </p:spTree>
    <p:extLst>
      <p:ext uri="{BB962C8B-B14F-4D97-AF65-F5344CB8AC3E}">
        <p14:creationId xmlns:p14="http://schemas.microsoft.com/office/powerpoint/2010/main" val="40122500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defTabSz="489009">
              <a:defRPr/>
            </a:pPr>
            <a:fld id="{58F76A8A-C26A-4362-8CB1-1D4F2D23050B}" type="slidenum">
              <a:rPr lang="en-US">
                <a:solidFill>
                  <a:prstClr val="black"/>
                </a:solidFill>
                <a:latin typeface="Calibri" panose="020F0502020204030204"/>
              </a:rPr>
              <a:pPr defTabSz="489009">
                <a:defRPr/>
              </a:pPr>
              <a:t>51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2130968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defTabSz="966612">
              <a:defRPr/>
            </a:pPr>
            <a:fld id="{D460C523-1791-4F46-AB71-309701C5BAD7}" type="slidenum">
              <a:rPr lang="en-US" altLang="en-US">
                <a:solidFill>
                  <a:prstClr val="black"/>
                </a:solidFill>
                <a:latin typeface="Calibri" pitchFamily="34" charset="0"/>
              </a:rPr>
              <a:pPr defTabSz="966612">
                <a:defRPr/>
              </a:pPr>
              <a:t>52</a:t>
            </a:fld>
            <a:endParaRPr lang="en-US" altLang="en-US" dirty="0">
              <a:solidFill>
                <a:prstClr val="black"/>
              </a:solidFill>
              <a:latin typeface="Calibri" pitchFamily="34" charset="0"/>
            </a:endParaRPr>
          </a:p>
        </p:txBody>
      </p:sp>
    </p:spTree>
    <p:extLst>
      <p:ext uri="{BB962C8B-B14F-4D97-AF65-F5344CB8AC3E}">
        <p14:creationId xmlns:p14="http://schemas.microsoft.com/office/powerpoint/2010/main" val="34906371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66612">
              <a:defRPr/>
            </a:pPr>
            <a:fld id="{D460C523-1791-4F46-AB71-309701C5BAD7}" type="slidenum">
              <a:rPr lang="en-US" altLang="en-US">
                <a:solidFill>
                  <a:prstClr val="black"/>
                </a:solidFill>
                <a:latin typeface="Calibri" pitchFamily="34" charset="0"/>
              </a:rPr>
              <a:pPr defTabSz="966612">
                <a:defRPr/>
              </a:pPr>
              <a:t>53</a:t>
            </a:fld>
            <a:endParaRPr lang="en-US" altLang="en-US" dirty="0">
              <a:solidFill>
                <a:prstClr val="black"/>
              </a:solidFill>
              <a:latin typeface="Calibri" pitchFamily="34" charset="0"/>
            </a:endParaRPr>
          </a:p>
        </p:txBody>
      </p:sp>
    </p:spTree>
    <p:extLst>
      <p:ext uri="{BB962C8B-B14F-4D97-AF65-F5344CB8AC3E}">
        <p14:creationId xmlns:p14="http://schemas.microsoft.com/office/powerpoint/2010/main" val="11134078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487363" y="733425"/>
            <a:ext cx="6516687" cy="3665538"/>
          </a:xfrm>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
        <p:nvSpPr>
          <p:cNvPr id="29700" name="Slide Number Placeholder 3"/>
          <p:cNvSpPr>
            <a:spLocks noGrp="1"/>
          </p:cNvSpPr>
          <p:nvPr>
            <p:ph type="sldNum" sz="quarter" idx="5"/>
          </p:nvPr>
        </p:nvSpPr>
        <p:spPr bwMode="auto">
          <a:noFill/>
          <a:ln>
            <a:miter lim="800000"/>
            <a:headEnd/>
            <a:tailEnd/>
          </a:ln>
        </p:spPr>
        <p:txBody>
          <a:bodyPr/>
          <a:lstStyle/>
          <a:p>
            <a:pPr defTabSz="966612">
              <a:defRPr/>
            </a:pPr>
            <a:fld id="{06628DF8-37A4-45AA-80EF-02A4FA7EDAB3}" type="slidenum">
              <a:rPr lang="en-US" altLang="en-US">
                <a:solidFill>
                  <a:prstClr val="black"/>
                </a:solidFill>
                <a:latin typeface="Calibri" pitchFamily="34" charset="0"/>
              </a:rPr>
              <a:pPr defTabSz="966612">
                <a:defRPr/>
              </a:pPr>
              <a:t>54</a:t>
            </a:fld>
            <a:endParaRPr lang="en-US" altLang="en-US" dirty="0">
              <a:solidFill>
                <a:prstClr val="black"/>
              </a:solidFill>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483306" fontAlgn="base">
              <a:spcBef>
                <a:spcPct val="0"/>
              </a:spcBef>
              <a:spcAft>
                <a:spcPct val="0"/>
              </a:spcAft>
              <a:defRPr/>
            </a:pPr>
            <a:fld id="{DFC40103-4458-4A7F-9779-8CB5D5B381D6}" type="slidenum">
              <a:rPr lang="en-US" altLang="en-US">
                <a:solidFill>
                  <a:prstClr val="black"/>
                </a:solidFill>
                <a:latin typeface="Calibri" panose="020F0502020204030204" pitchFamily="34" charset="0"/>
                <a:ea typeface="ＭＳ Ｐゴシック" panose="020B0600070205080204" pitchFamily="34" charset="-128"/>
              </a:rPr>
              <a:pPr defTabSz="483306" fontAlgn="base">
                <a:spcBef>
                  <a:spcPct val="0"/>
                </a:spcBef>
                <a:spcAft>
                  <a:spcPct val="0"/>
                </a:spcAft>
                <a:defRPr/>
              </a:pPr>
              <a:t>55</a:t>
            </a:fld>
            <a:endParaRPr lang="en-US" altLang="en-US" dirty="0">
              <a:solidFill>
                <a:prstClr val="black"/>
              </a:solidFill>
              <a:latin typeface="Calibri" panose="020F0502020204030204" pitchFamily="34" charset="0"/>
              <a:ea typeface="ＭＳ Ｐゴシック" panose="020B0600070205080204" pitchFamily="34" charset="-128"/>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126527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66612">
              <a:defRPr/>
            </a:pPr>
            <a:fld id="{C4617589-CF32-44E7-B332-1CEE522FB39B}" type="slidenum">
              <a:rPr lang="en-US">
                <a:solidFill>
                  <a:prstClr val="black"/>
                </a:solidFill>
                <a:latin typeface="Calibri" panose="020F0502020204030204"/>
              </a:rPr>
              <a:pPr defTabSz="966612">
                <a:defRPr/>
              </a:pPr>
              <a:t>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6229816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83306" fontAlgn="base">
              <a:spcBef>
                <a:spcPct val="0"/>
              </a:spcBef>
              <a:spcAft>
                <a:spcPct val="0"/>
              </a:spcAft>
              <a:defRPr/>
            </a:pPr>
            <a:fld id="{44D4ABAB-EA58-494A-AFA1-9CD4F270BE11}" type="slidenum">
              <a:rPr lang="en-US">
                <a:solidFill>
                  <a:prstClr val="black"/>
                </a:solidFill>
                <a:latin typeface="Calibri" panose="020F0502020204030204" pitchFamily="34" charset="0"/>
                <a:ea typeface="ＭＳ Ｐゴシック" panose="020B0600070205080204" pitchFamily="34" charset="-128"/>
              </a:rPr>
              <a:pPr defTabSz="483306" fontAlgn="base">
                <a:spcBef>
                  <a:spcPct val="0"/>
                </a:spcBef>
                <a:spcAft>
                  <a:spcPct val="0"/>
                </a:spcAft>
                <a:defRPr/>
              </a:pPr>
              <a:t>56</a:t>
            </a:fld>
            <a:endParaRPr lang="en-US" dirty="0">
              <a:solidFill>
                <a:prstClr val="black"/>
              </a:solidFill>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42054322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69"/>
              </a:spcAft>
            </a:pPr>
            <a:r>
              <a:rPr lang="en-US" sz="1300" b="1" dirty="0">
                <a:latin typeface="Calibri" panose="020F0502020204030204" pitchFamily="34" charset="0"/>
                <a:ea typeface="Yu Mincho" panose="02020400000000000000" pitchFamily="18" charset="-128"/>
                <a:cs typeface="Arial" panose="020B0604020202020204" pitchFamily="34" charset="0"/>
              </a:rPr>
              <a:t>History</a:t>
            </a:r>
            <a:r>
              <a:rPr lang="en-US" sz="1300" dirty="0">
                <a:latin typeface="Calibri" panose="020F0502020204030204" pitchFamily="34" charset="0"/>
                <a:ea typeface="Yu Mincho" panose="02020400000000000000" pitchFamily="18" charset="-128"/>
                <a:cs typeface="Arial" panose="020B0604020202020204" pitchFamily="34" charset="0"/>
              </a:rPr>
              <a:t>:  So, how did we get here?</a:t>
            </a:r>
          </a:p>
          <a:p>
            <a:pPr marL="181240" indent="-181240">
              <a:spcAft>
                <a:spcPts val="1269"/>
              </a:spcAft>
              <a:buFont typeface="Arial" panose="020B0604020202020204" pitchFamily="34" charset="0"/>
              <a:buChar char="•"/>
            </a:pPr>
            <a:endParaRPr lang="en-US" sz="1300" dirty="0">
              <a:latin typeface="Calibri" panose="020F0502020204030204" pitchFamily="34" charset="0"/>
              <a:ea typeface="Yu Mincho" panose="02020400000000000000" pitchFamily="18" charset="-128"/>
              <a:cs typeface="Arial" panose="020B0604020202020204" pitchFamily="34" charset="0"/>
            </a:endParaRPr>
          </a:p>
          <a:p>
            <a:pPr marL="181240" indent="-181240">
              <a:spcAft>
                <a:spcPts val="1269"/>
              </a:spcAft>
              <a:buFont typeface="Arial" panose="020B0604020202020204" pitchFamily="34" charset="0"/>
              <a:buChar char="•"/>
            </a:pPr>
            <a:r>
              <a:rPr lang="en-US" sz="1300" dirty="0">
                <a:ea typeface="ＭＳ Ｐゴシック" pitchFamily="34" charset="-128"/>
                <a:cs typeface="ＭＳ Ｐゴシック" pitchFamily="-65" charset="-128"/>
              </a:rPr>
              <a:t>[</a:t>
            </a:r>
            <a:r>
              <a:rPr lang="en-US" sz="1300" u="sng" dirty="0">
                <a:ea typeface="ＭＳ Ｐゴシック" pitchFamily="34" charset="-128"/>
                <a:cs typeface="ＭＳ Ｐゴシック" pitchFamily="-65" charset="-128"/>
              </a:rPr>
              <a:t>CLICK</a:t>
            </a:r>
            <a:r>
              <a:rPr lang="en-US" sz="1300" dirty="0">
                <a:ea typeface="ＭＳ Ｐゴシック" pitchFamily="34" charset="-128"/>
                <a:cs typeface="ＭＳ Ｐゴシック" pitchFamily="-65" charset="-128"/>
              </a:rPr>
              <a:t>]: </a:t>
            </a:r>
            <a:r>
              <a:rPr lang="en-US" sz="1300" dirty="0">
                <a:latin typeface="Calibri" panose="020F0502020204030204" pitchFamily="34" charset="0"/>
                <a:ea typeface="Yu Mincho" panose="02020400000000000000" pitchFamily="18" charset="-128"/>
                <a:cs typeface="Arial" panose="020B0604020202020204" pitchFamily="34" charset="0"/>
              </a:rPr>
              <a:t>In 2011, the Commission adopted the USF/ICC Transformation Order, which introduced the use of a cost model to identify high-cost areas and competitive bidding (auctions) to award support.  The Transformation Order also determined that USF funds could be applied to reduce the digital divide between served and unserved areas, often urban and rural areas. </a:t>
            </a:r>
          </a:p>
          <a:p>
            <a:pPr marL="181240" indent="-181240">
              <a:spcAft>
                <a:spcPts val="1269"/>
              </a:spcAft>
              <a:buFont typeface="Arial" panose="020B0604020202020204" pitchFamily="34" charset="0"/>
              <a:buChar char="•"/>
            </a:pPr>
            <a:r>
              <a:rPr lang="en-US" sz="1300" dirty="0">
                <a:latin typeface="Calibri" panose="020F0502020204030204" pitchFamily="34" charset="0"/>
                <a:ea typeface="Yu Mincho" panose="02020400000000000000" pitchFamily="18" charset="-128"/>
                <a:cs typeface="Arial" panose="020B0604020202020204" pitchFamily="34" charset="0"/>
              </a:rPr>
              <a:t>The first reverse auctions after the Transformation Order were wireless auctions -- Mobility Fund I and Tribal Mobility Fund I.  </a:t>
            </a:r>
          </a:p>
        </p:txBody>
      </p:sp>
      <p:sp>
        <p:nvSpPr>
          <p:cNvPr id="4" name="Slide Number Placeholder 3"/>
          <p:cNvSpPr>
            <a:spLocks noGrp="1"/>
          </p:cNvSpPr>
          <p:nvPr>
            <p:ph type="sldNum" sz="quarter" idx="5"/>
          </p:nvPr>
        </p:nvSpPr>
        <p:spPr/>
        <p:txBody>
          <a:bodyPr/>
          <a:lstStyle/>
          <a:p>
            <a:pPr defTabSz="483306" fontAlgn="base">
              <a:spcBef>
                <a:spcPct val="0"/>
              </a:spcBef>
              <a:spcAft>
                <a:spcPct val="0"/>
              </a:spcAft>
              <a:defRPr/>
            </a:pPr>
            <a:fld id="{DFC40103-4458-4A7F-9779-8CB5D5B381D6}" type="slidenum">
              <a:rPr lang="en-US" altLang="en-US">
                <a:solidFill>
                  <a:prstClr val="black"/>
                </a:solidFill>
                <a:latin typeface="Calibri" panose="020F0502020204030204" pitchFamily="34" charset="0"/>
                <a:ea typeface="ＭＳ Ｐゴシック" panose="020B0600070205080204" pitchFamily="34" charset="-128"/>
              </a:rPr>
              <a:pPr defTabSz="483306" fontAlgn="base">
                <a:spcBef>
                  <a:spcPct val="0"/>
                </a:spcBef>
                <a:spcAft>
                  <a:spcPct val="0"/>
                </a:spcAft>
                <a:defRPr/>
              </a:pPr>
              <a:t>57</a:t>
            </a:fld>
            <a:endParaRPr lang="en-US" altLang="en-US" dirty="0">
              <a:solidFill>
                <a:prstClr val="black"/>
              </a:solidFill>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13524512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spcAft>
                <a:spcPts val="1269"/>
              </a:spcAft>
              <a:buFont typeface="Arial" panose="020B0604020202020204" pitchFamily="34" charset="0"/>
              <a:buChar char="•"/>
            </a:pPr>
            <a:r>
              <a:rPr lang="en-US" sz="1300" dirty="0">
                <a:ea typeface="ＭＳ Ｐゴシック" pitchFamily="34" charset="-128"/>
                <a:cs typeface="ＭＳ Ｐゴシック" pitchFamily="-65" charset="-128"/>
              </a:rPr>
              <a:t>[</a:t>
            </a:r>
            <a:r>
              <a:rPr lang="en-US" sz="1300" u="sng" dirty="0">
                <a:ea typeface="ＭＳ Ｐゴシック" pitchFamily="34" charset="-128"/>
                <a:cs typeface="ＭＳ Ｐゴシック" pitchFamily="-65" charset="-128"/>
              </a:rPr>
              <a:t>CLICK</a:t>
            </a:r>
            <a:r>
              <a:rPr lang="en-US" sz="1300" dirty="0">
                <a:ea typeface="ＭＳ Ｐゴシック" pitchFamily="34" charset="-128"/>
                <a:cs typeface="ＭＳ Ｐゴシック" pitchFamily="-65" charset="-128"/>
              </a:rPr>
              <a:t>]: </a:t>
            </a:r>
            <a:r>
              <a:rPr lang="en-US" sz="1300" dirty="0">
                <a:latin typeface="Calibri" panose="020F0502020204030204" pitchFamily="34" charset="0"/>
                <a:ea typeface="Yu Mincho" panose="02020400000000000000" pitchFamily="18" charset="-128"/>
                <a:cs typeface="Arial" panose="020B0604020202020204" pitchFamily="34" charset="0"/>
              </a:rPr>
              <a:t>The Connect America Cost Model was developed in 2014.  The model estimates cost of providing service and number of locations in census blocks nationwide</a:t>
            </a:r>
          </a:p>
          <a:p>
            <a:pPr marL="664546" lvl="1" indent="-181240">
              <a:spcAft>
                <a:spcPts val="1269"/>
              </a:spcAft>
              <a:buFont typeface="Arial" panose="020B0604020202020204" pitchFamily="34" charset="0"/>
              <a:buChar char="•"/>
            </a:pPr>
            <a:r>
              <a:rPr lang="en-US" sz="1300" dirty="0">
                <a:latin typeface="Calibri" panose="020F0502020204030204" pitchFamily="34" charset="0"/>
                <a:ea typeface="Yu Mincho" panose="02020400000000000000" pitchFamily="18" charset="-128"/>
                <a:cs typeface="Arial" panose="020B0604020202020204" pitchFamily="34" charset="0"/>
              </a:rPr>
              <a:t>High-cost blocks were identified as those with locations that had estimated costs above a cost threshold</a:t>
            </a:r>
          </a:p>
          <a:p>
            <a:pPr marL="181240" indent="-181240">
              <a:spcAft>
                <a:spcPts val="1269"/>
              </a:spcAft>
              <a:buFont typeface="Arial" panose="020B0604020202020204" pitchFamily="34" charset="0"/>
              <a:buChar char="•"/>
            </a:pPr>
            <a:r>
              <a:rPr lang="en-US" sz="1300" dirty="0">
                <a:ea typeface="ＭＳ Ｐゴシック" pitchFamily="34" charset="-128"/>
                <a:cs typeface="ＭＳ Ｐゴシック" pitchFamily="-65" charset="-128"/>
              </a:rPr>
              <a:t>[</a:t>
            </a:r>
            <a:r>
              <a:rPr lang="en-US" sz="1300" u="sng" dirty="0">
                <a:ea typeface="ＭＳ Ｐゴシック" pitchFamily="34" charset="-128"/>
                <a:cs typeface="ＭＳ Ｐゴシック" pitchFamily="-65" charset="-128"/>
              </a:rPr>
              <a:t>CLICK</a:t>
            </a:r>
            <a:r>
              <a:rPr lang="en-US" sz="1300" dirty="0">
                <a:ea typeface="ＭＳ Ｐゴシック" pitchFamily="34" charset="-128"/>
                <a:cs typeface="ＭＳ Ｐゴシック" pitchFamily="-65" charset="-128"/>
              </a:rPr>
              <a:t>]: </a:t>
            </a:r>
            <a:r>
              <a:rPr lang="en-US" sz="1300" dirty="0">
                <a:latin typeface="Calibri" panose="020F0502020204030204" pitchFamily="34" charset="0"/>
                <a:ea typeface="Yu Mincho" panose="02020400000000000000" pitchFamily="18" charset="-128"/>
                <a:cs typeface="Arial" panose="020B0604020202020204" pitchFamily="34" charset="0"/>
              </a:rPr>
              <a:t>The Commission offered model-based support to price cap carriers in 2015 to deploy service to high-cost locations in their study areas by 2020</a:t>
            </a:r>
          </a:p>
          <a:p>
            <a:endParaRPr lang="en-US" dirty="0"/>
          </a:p>
        </p:txBody>
      </p:sp>
      <p:sp>
        <p:nvSpPr>
          <p:cNvPr id="4" name="Slide Number Placeholder 3"/>
          <p:cNvSpPr>
            <a:spLocks noGrp="1"/>
          </p:cNvSpPr>
          <p:nvPr>
            <p:ph type="sldNum" sz="quarter" idx="5"/>
          </p:nvPr>
        </p:nvSpPr>
        <p:spPr/>
        <p:txBody>
          <a:bodyPr/>
          <a:lstStyle/>
          <a:p>
            <a:pPr defTabSz="483306" fontAlgn="base">
              <a:spcBef>
                <a:spcPct val="0"/>
              </a:spcBef>
              <a:spcAft>
                <a:spcPct val="0"/>
              </a:spcAft>
              <a:defRPr/>
            </a:pPr>
            <a:fld id="{DFC40103-4458-4A7F-9779-8CB5D5B381D6}" type="slidenum">
              <a:rPr lang="en-US" altLang="en-US">
                <a:solidFill>
                  <a:prstClr val="black"/>
                </a:solidFill>
                <a:latin typeface="Calibri" panose="020F0502020204030204" pitchFamily="34" charset="0"/>
                <a:ea typeface="ＭＳ Ｐゴシック" panose="020B0600070205080204" pitchFamily="34" charset="-128"/>
              </a:rPr>
              <a:pPr defTabSz="483306" fontAlgn="base">
                <a:spcBef>
                  <a:spcPct val="0"/>
                </a:spcBef>
                <a:spcAft>
                  <a:spcPct val="0"/>
                </a:spcAft>
                <a:defRPr/>
              </a:pPr>
              <a:t>58</a:t>
            </a:fld>
            <a:endParaRPr lang="en-US" altLang="en-US" dirty="0">
              <a:solidFill>
                <a:prstClr val="black"/>
              </a:solidFill>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4565960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483306" fontAlgn="base">
              <a:spcBef>
                <a:spcPct val="0"/>
              </a:spcBef>
              <a:spcAft>
                <a:spcPct val="0"/>
              </a:spcAft>
              <a:defRPr/>
            </a:pPr>
            <a:fld id="{DFC40103-4458-4A7F-9779-8CB5D5B381D6}" type="slidenum">
              <a:rPr lang="en-US" altLang="en-US">
                <a:solidFill>
                  <a:prstClr val="black"/>
                </a:solidFill>
                <a:latin typeface="Calibri" panose="020F0502020204030204" pitchFamily="34" charset="0"/>
                <a:ea typeface="ＭＳ Ｐゴシック" panose="020B0600070205080204" pitchFamily="34" charset="-128"/>
              </a:rPr>
              <a:pPr defTabSz="483306" fontAlgn="base">
                <a:spcBef>
                  <a:spcPct val="0"/>
                </a:spcBef>
                <a:spcAft>
                  <a:spcPct val="0"/>
                </a:spcAft>
                <a:defRPr/>
              </a:pPr>
              <a:t>59</a:t>
            </a:fld>
            <a:endParaRPr lang="en-US" altLang="en-US" dirty="0">
              <a:solidFill>
                <a:prstClr val="black"/>
              </a:solidFill>
              <a:latin typeface="Calibri" panose="020F0502020204030204" pitchFamily="34" charset="0"/>
              <a:ea typeface="ＭＳ Ｐゴシック" panose="020B0600070205080204" pitchFamily="34" charset="-128"/>
            </a:endParaRPr>
          </a:p>
        </p:txBody>
      </p:sp>
      <p:sp>
        <p:nvSpPr>
          <p:cNvPr id="5" name="Notes Placeholder 4"/>
          <p:cNvSpPr>
            <a:spLocks noGrp="1"/>
          </p:cNvSpPr>
          <p:nvPr>
            <p:ph type="body" sz="quarter" idx="11"/>
          </p:nvPr>
        </p:nvSpPr>
        <p:spPr/>
        <p:txBody>
          <a:bodyPr/>
          <a:lstStyle/>
          <a:p>
            <a:pPr lvl="0"/>
            <a:r>
              <a:rPr lang="en-US" sz="1300" b="1" dirty="0">
                <a:ea typeface="ＭＳ Ｐゴシック" pitchFamily="34" charset="-128"/>
                <a:cs typeface="ＭＳ Ｐゴシック" pitchFamily="-65" charset="-128"/>
              </a:rPr>
              <a:t>Rural Auctions Overview</a:t>
            </a:r>
            <a:r>
              <a:rPr lang="en-US" sz="1300" dirty="0">
                <a:ea typeface="ＭＳ Ｐゴシック" pitchFamily="34" charset="-128"/>
                <a:cs typeface="ＭＳ Ｐゴシック" pitchFamily="-65" charset="-128"/>
              </a:rPr>
              <a:t>:  Over last couple of years, the Commission has taken a number of steps to close the digital divide by awarding support via auction, including:</a:t>
            </a:r>
          </a:p>
          <a:p>
            <a:pPr lvl="0"/>
            <a:endParaRPr lang="en-US" sz="1300" dirty="0">
              <a:ea typeface="ＭＳ Ｐゴシック" pitchFamily="34" charset="-128"/>
              <a:cs typeface="ＭＳ Ｐゴシック" pitchFamily="-65" charset="-128"/>
            </a:endParaRPr>
          </a:p>
          <a:p>
            <a:pPr marL="181240" indent="-181240">
              <a:buFont typeface="Arial" panose="020B0604020202020204" pitchFamily="34" charset="0"/>
              <a:buChar char="•"/>
            </a:pPr>
            <a:r>
              <a:rPr lang="en-US" sz="1300" dirty="0">
                <a:ea typeface="ＭＳ Ｐゴシック" pitchFamily="34" charset="-128"/>
              </a:rPr>
              <a:t>[</a:t>
            </a:r>
            <a:r>
              <a:rPr lang="en-US" sz="1300" u="sng" dirty="0">
                <a:ea typeface="ＭＳ Ｐゴシック" pitchFamily="34" charset="-128"/>
              </a:rPr>
              <a:t>CLICK</a:t>
            </a:r>
            <a:r>
              <a:rPr lang="en-US" sz="1300" dirty="0">
                <a:ea typeface="ＭＳ Ｐゴシック" pitchFamily="34" charset="-128"/>
              </a:rPr>
              <a:t>]: CAF Phase II which awarded almost $1.5b over 10 years in Auction 903</a:t>
            </a:r>
          </a:p>
          <a:p>
            <a:pPr marL="181240" indent="-181240">
              <a:buFont typeface="Arial" panose="020B0604020202020204" pitchFamily="34" charset="0"/>
              <a:buChar char="•"/>
            </a:pPr>
            <a:r>
              <a:rPr lang="en-US" sz="1300" dirty="0">
                <a:ea typeface="ＭＳ Ｐゴシック" pitchFamily="34" charset="-128"/>
                <a:cs typeface="ＭＳ Ｐゴシック" pitchFamily="-65" charset="-128"/>
              </a:rPr>
              <a:t>[</a:t>
            </a:r>
            <a:r>
              <a:rPr lang="en-US" sz="1300" u="sng" dirty="0">
                <a:ea typeface="ＭＳ Ｐゴシック" pitchFamily="34" charset="-128"/>
                <a:cs typeface="ＭＳ Ｐゴシック" pitchFamily="-65" charset="-128"/>
              </a:rPr>
              <a:t>CLICK</a:t>
            </a:r>
            <a:r>
              <a:rPr lang="en-US" sz="1300" dirty="0">
                <a:ea typeface="ＭＳ Ｐゴシック" pitchFamily="34" charset="-128"/>
                <a:cs typeface="ＭＳ Ｐゴシック" pitchFamily="-65" charset="-128"/>
              </a:rPr>
              <a:t>]: The </a:t>
            </a:r>
            <a:r>
              <a:rPr lang="en-US" sz="1300" dirty="0">
                <a:ea typeface="ＭＳ Ｐゴシック" pitchFamily="34" charset="-128"/>
              </a:rPr>
              <a:t>Rural Digital Opportunity Fund which will award up to $20.4b over 10 years in two phases:</a:t>
            </a:r>
          </a:p>
          <a:p>
            <a:pPr marL="664546" lvl="1" indent="-181240">
              <a:buFont typeface="Arial" panose="020B0604020202020204" pitchFamily="34" charset="0"/>
              <a:buChar char="•"/>
            </a:pPr>
            <a:r>
              <a:rPr lang="en-US" sz="1300" dirty="0">
                <a:ea typeface="ＭＳ Ｐゴシック" pitchFamily="34" charset="-128"/>
              </a:rPr>
              <a:t>Phase I will award up to $16b in Auction 904, and bidding is scheduled to commence on Oct. 29, 2020</a:t>
            </a:r>
          </a:p>
          <a:p>
            <a:pPr marL="664546" lvl="1" indent="-181240">
              <a:buFont typeface="Arial" panose="020B0604020202020204" pitchFamily="34" charset="0"/>
              <a:buChar char="•"/>
            </a:pPr>
            <a:r>
              <a:rPr lang="en-US" sz="1300" dirty="0">
                <a:ea typeface="ＭＳ Ｐゴシック" pitchFamily="34" charset="-128"/>
              </a:rPr>
              <a:t>Phase II will award the remainder of the $20.4b at a later date</a:t>
            </a:r>
          </a:p>
          <a:p>
            <a:pPr marL="181240" indent="-181240">
              <a:buFont typeface="Arial" panose="020B0604020202020204" pitchFamily="34" charset="0"/>
              <a:buChar char="•"/>
            </a:pPr>
            <a:r>
              <a:rPr lang="en-US" sz="1300" dirty="0">
                <a:ea typeface="ＭＳ Ｐゴシック" pitchFamily="34" charset="-128"/>
                <a:cs typeface="ＭＳ Ｐゴシック" pitchFamily="-65" charset="-128"/>
              </a:rPr>
              <a:t>[</a:t>
            </a:r>
            <a:r>
              <a:rPr lang="en-US" sz="1300" u="sng" dirty="0">
                <a:ea typeface="ＭＳ Ｐゴシック" pitchFamily="34" charset="-128"/>
                <a:cs typeface="ＭＳ Ｐゴシック" pitchFamily="-65" charset="-128"/>
              </a:rPr>
              <a:t>CLICK</a:t>
            </a:r>
            <a:r>
              <a:rPr lang="en-US" sz="1300" dirty="0">
                <a:ea typeface="ＭＳ Ｐゴシック" pitchFamily="34" charset="-128"/>
                <a:cs typeface="ＭＳ Ｐゴシック" pitchFamily="-65" charset="-128"/>
              </a:rPr>
              <a:t>]: The 5G Fund for Rural America, proposed by the Commission in April, which would award up to $9b to support deployment of 5G service to rural America</a:t>
            </a:r>
            <a:r>
              <a:rPr lang="en-US" dirty="0">
                <a:effectLst/>
              </a:rPr>
              <a:t> </a:t>
            </a:r>
            <a:endParaRPr lang="en-US" dirty="0"/>
          </a:p>
        </p:txBody>
      </p:sp>
    </p:spTree>
    <p:extLst>
      <p:ext uri="{BB962C8B-B14F-4D97-AF65-F5344CB8AC3E}">
        <p14:creationId xmlns:p14="http://schemas.microsoft.com/office/powerpoint/2010/main" val="2948195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66612">
              <a:defRPr/>
            </a:pPr>
            <a:fld id="{C4617589-CF32-44E7-B332-1CEE522FB39B}" type="slidenum">
              <a:rPr lang="en-US">
                <a:solidFill>
                  <a:prstClr val="black"/>
                </a:solidFill>
                <a:latin typeface="Calibri" panose="020F0502020204030204"/>
              </a:rPr>
              <a:pPr defTabSz="966612">
                <a:defRPr/>
              </a:pPr>
              <a:t>10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529428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66612">
              <a:defRPr/>
            </a:pPr>
            <a:fld id="{C4617589-CF32-44E7-B332-1CEE522FB39B}" type="slidenum">
              <a:rPr lang="en-US">
                <a:solidFill>
                  <a:prstClr val="black"/>
                </a:solidFill>
                <a:latin typeface="Calibri" panose="020F0502020204030204"/>
              </a:rPr>
              <a:pPr defTabSz="966612">
                <a:defRPr/>
              </a:pPr>
              <a:t>12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718537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defTabSz="966612">
              <a:defRPr/>
            </a:pPr>
            <a:fld id="{02BBF062-2769-4ABB-B2DF-62FBC1D5F8C7}" type="slidenum">
              <a:rPr lang="en-US">
                <a:solidFill>
                  <a:prstClr val="black"/>
                </a:solidFill>
                <a:latin typeface="Calibri" panose="020F0502020204030204"/>
              </a:rPr>
              <a:pPr defTabSz="966612">
                <a:defRPr/>
              </a:pPr>
              <a:t>16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493131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66612">
              <a:defRPr/>
            </a:pPr>
            <a:fld id="{02BBF062-2769-4ABB-B2DF-62FBC1D5F8C7}" type="slidenum">
              <a:rPr lang="en-US">
                <a:solidFill>
                  <a:prstClr val="black"/>
                </a:solidFill>
                <a:latin typeface="Calibri" panose="020F0502020204030204"/>
              </a:rPr>
              <a:pPr defTabSz="966612">
                <a:defRPr/>
              </a:pPr>
              <a:t>17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658672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66612">
              <a:defRPr/>
            </a:pPr>
            <a:fld id="{02BBF062-2769-4ABB-B2DF-62FBC1D5F8C7}" type="slidenum">
              <a:rPr lang="en-US">
                <a:solidFill>
                  <a:prstClr val="black"/>
                </a:solidFill>
                <a:latin typeface="Calibri" panose="020F0502020204030204"/>
              </a:rPr>
              <a:pPr defTabSz="966612">
                <a:defRPr/>
              </a:pPr>
              <a:t>18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489987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66612">
              <a:defRPr/>
            </a:pPr>
            <a:fld id="{02BBF062-2769-4ABB-B2DF-62FBC1D5F8C7}" type="slidenum">
              <a:rPr lang="en-US">
                <a:solidFill>
                  <a:prstClr val="black"/>
                </a:solidFill>
                <a:latin typeface="Calibri" panose="020F0502020204030204"/>
              </a:rPr>
              <a:pPr defTabSz="966612">
                <a:defRPr/>
              </a:pPr>
              <a:t>19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120426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D3183-BBAE-48CB-AD1E-42DA272EA3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980207-C74C-4357-AB38-E839C8D431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3DAC3F-3C95-4044-A12A-F94D3FB9BA50}"/>
              </a:ext>
            </a:extLst>
          </p:cNvPr>
          <p:cNvSpPr>
            <a:spLocks noGrp="1"/>
          </p:cNvSpPr>
          <p:nvPr>
            <p:ph type="dt" sz="half" idx="10"/>
          </p:nvPr>
        </p:nvSpPr>
        <p:spPr/>
        <p:txBody>
          <a:bodyPr/>
          <a:lstStyle/>
          <a:p>
            <a:fld id="{44097706-E6D4-46F9-9EDE-B535AD5EF4D4}" type="datetimeFigureOut">
              <a:rPr lang="en-US" smtClean="0"/>
              <a:t>9/30/2020</a:t>
            </a:fld>
            <a:endParaRPr lang="en-US" dirty="0"/>
          </a:p>
        </p:txBody>
      </p:sp>
      <p:sp>
        <p:nvSpPr>
          <p:cNvPr id="5" name="Footer Placeholder 4">
            <a:extLst>
              <a:ext uri="{FF2B5EF4-FFF2-40B4-BE49-F238E27FC236}">
                <a16:creationId xmlns:a16="http://schemas.microsoft.com/office/drawing/2014/main" id="{1256CF1C-27E1-4CD6-AAB2-2B731262E4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450D7BE-3E8A-4E0B-9148-834BB558B227}"/>
              </a:ext>
            </a:extLst>
          </p:cNvPr>
          <p:cNvSpPr>
            <a:spLocks noGrp="1"/>
          </p:cNvSpPr>
          <p:nvPr>
            <p:ph type="sldNum" sz="quarter" idx="12"/>
          </p:nvPr>
        </p:nvSpPr>
        <p:spPr/>
        <p:txBody>
          <a:bodyPr/>
          <a:lstStyle/>
          <a:p>
            <a:fld id="{B740D320-18E8-4782-9DF7-5825C911E631}" type="slidenum">
              <a:rPr lang="en-US" smtClean="0"/>
              <a:t>‹#›</a:t>
            </a:fld>
            <a:endParaRPr lang="en-US" dirty="0"/>
          </a:p>
        </p:txBody>
      </p:sp>
    </p:spTree>
    <p:extLst>
      <p:ext uri="{BB962C8B-B14F-4D97-AF65-F5344CB8AC3E}">
        <p14:creationId xmlns:p14="http://schemas.microsoft.com/office/powerpoint/2010/main" val="339688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7B7CA-1C6F-48C1-B5A7-257BFC96AF5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3520EA-D4C4-4BAD-99EE-EFE8D44643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08CC0C-7C9C-4BEC-94D8-C2CD05AC6848}"/>
              </a:ext>
            </a:extLst>
          </p:cNvPr>
          <p:cNvSpPr>
            <a:spLocks noGrp="1"/>
          </p:cNvSpPr>
          <p:nvPr>
            <p:ph type="dt" sz="half" idx="10"/>
          </p:nvPr>
        </p:nvSpPr>
        <p:spPr/>
        <p:txBody>
          <a:bodyPr/>
          <a:lstStyle/>
          <a:p>
            <a:fld id="{44097706-E6D4-46F9-9EDE-B535AD5EF4D4}" type="datetimeFigureOut">
              <a:rPr lang="en-US" smtClean="0"/>
              <a:t>9/30/2020</a:t>
            </a:fld>
            <a:endParaRPr lang="en-US" dirty="0"/>
          </a:p>
        </p:txBody>
      </p:sp>
      <p:sp>
        <p:nvSpPr>
          <p:cNvPr id="5" name="Footer Placeholder 4">
            <a:extLst>
              <a:ext uri="{FF2B5EF4-FFF2-40B4-BE49-F238E27FC236}">
                <a16:creationId xmlns:a16="http://schemas.microsoft.com/office/drawing/2014/main" id="{7714871C-DC66-41D8-9C81-8C5053A5C50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5415AB-9CBD-43D3-A218-C8267D80AE10}"/>
              </a:ext>
            </a:extLst>
          </p:cNvPr>
          <p:cNvSpPr>
            <a:spLocks noGrp="1"/>
          </p:cNvSpPr>
          <p:nvPr>
            <p:ph type="sldNum" sz="quarter" idx="12"/>
          </p:nvPr>
        </p:nvSpPr>
        <p:spPr/>
        <p:txBody>
          <a:bodyPr/>
          <a:lstStyle/>
          <a:p>
            <a:fld id="{B740D320-18E8-4782-9DF7-5825C911E631}" type="slidenum">
              <a:rPr lang="en-US" smtClean="0"/>
              <a:t>‹#›</a:t>
            </a:fld>
            <a:endParaRPr lang="en-US" dirty="0"/>
          </a:p>
        </p:txBody>
      </p:sp>
    </p:spTree>
    <p:extLst>
      <p:ext uri="{BB962C8B-B14F-4D97-AF65-F5344CB8AC3E}">
        <p14:creationId xmlns:p14="http://schemas.microsoft.com/office/powerpoint/2010/main" val="2077369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C97750-B126-4F60-857F-3CE06A504A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7FA400-4FB2-443F-817B-2F72947D3E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80A2AA-D337-4EEE-9964-F6BAACDA6F80}"/>
              </a:ext>
            </a:extLst>
          </p:cNvPr>
          <p:cNvSpPr>
            <a:spLocks noGrp="1"/>
          </p:cNvSpPr>
          <p:nvPr>
            <p:ph type="dt" sz="half" idx="10"/>
          </p:nvPr>
        </p:nvSpPr>
        <p:spPr/>
        <p:txBody>
          <a:bodyPr/>
          <a:lstStyle/>
          <a:p>
            <a:fld id="{44097706-E6D4-46F9-9EDE-B535AD5EF4D4}" type="datetimeFigureOut">
              <a:rPr lang="en-US" smtClean="0"/>
              <a:t>9/30/2020</a:t>
            </a:fld>
            <a:endParaRPr lang="en-US" dirty="0"/>
          </a:p>
        </p:txBody>
      </p:sp>
      <p:sp>
        <p:nvSpPr>
          <p:cNvPr id="5" name="Footer Placeholder 4">
            <a:extLst>
              <a:ext uri="{FF2B5EF4-FFF2-40B4-BE49-F238E27FC236}">
                <a16:creationId xmlns:a16="http://schemas.microsoft.com/office/drawing/2014/main" id="{235950F2-99F6-4EB6-A0F3-4FDEC18B4FF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628EFF-B557-47BC-90F2-C4A1DB39ED24}"/>
              </a:ext>
            </a:extLst>
          </p:cNvPr>
          <p:cNvSpPr>
            <a:spLocks noGrp="1"/>
          </p:cNvSpPr>
          <p:nvPr>
            <p:ph type="sldNum" sz="quarter" idx="12"/>
          </p:nvPr>
        </p:nvSpPr>
        <p:spPr/>
        <p:txBody>
          <a:bodyPr/>
          <a:lstStyle/>
          <a:p>
            <a:fld id="{B740D320-18E8-4782-9DF7-5825C911E631}" type="slidenum">
              <a:rPr lang="en-US" smtClean="0"/>
              <a:t>‹#›</a:t>
            </a:fld>
            <a:endParaRPr lang="en-US" dirty="0"/>
          </a:p>
        </p:txBody>
      </p:sp>
    </p:spTree>
    <p:extLst>
      <p:ext uri="{BB962C8B-B14F-4D97-AF65-F5344CB8AC3E}">
        <p14:creationId xmlns:p14="http://schemas.microsoft.com/office/powerpoint/2010/main" val="1455749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494BE-BEA6-4052-9C56-D06F9ED337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95AE84-61AB-4BC3-9B9E-8DC8835C2B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4114DD5-D2EC-4540-B4D0-B23FD5E448A5}"/>
              </a:ext>
            </a:extLst>
          </p:cNvPr>
          <p:cNvSpPr>
            <a:spLocks noGrp="1"/>
          </p:cNvSpPr>
          <p:nvPr>
            <p:ph type="dt" sz="half" idx="10"/>
          </p:nvPr>
        </p:nvSpPr>
        <p:spPr/>
        <p:txBody>
          <a:bodyPr/>
          <a:lstStyle/>
          <a:p>
            <a:fld id="{AF5FA6D5-E3F2-429D-9F7C-075037CBCDFB}" type="datetimeFigureOut">
              <a:rPr lang="en-US" smtClean="0"/>
              <a:t>9/30/2020</a:t>
            </a:fld>
            <a:endParaRPr lang="en-US" dirty="0"/>
          </a:p>
        </p:txBody>
      </p:sp>
      <p:sp>
        <p:nvSpPr>
          <p:cNvPr id="5" name="Footer Placeholder 4">
            <a:extLst>
              <a:ext uri="{FF2B5EF4-FFF2-40B4-BE49-F238E27FC236}">
                <a16:creationId xmlns:a16="http://schemas.microsoft.com/office/drawing/2014/main" id="{CF93AC23-DE4E-4781-9682-DCA485607BE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4FBAD0C-9F78-46DF-816D-88ADDDD7C75C}"/>
              </a:ext>
            </a:extLst>
          </p:cNvPr>
          <p:cNvSpPr>
            <a:spLocks noGrp="1"/>
          </p:cNvSpPr>
          <p:nvPr>
            <p:ph type="sldNum" sz="quarter" idx="12"/>
          </p:nvPr>
        </p:nvSpPr>
        <p:spPr/>
        <p:txBody>
          <a:bodyPr/>
          <a:lstStyle/>
          <a:p>
            <a:fld id="{919E5FE0-2FD0-44EA-AD10-8E35B21DEC2D}" type="slidenum">
              <a:rPr lang="en-US" smtClean="0"/>
              <a:t>‹#›</a:t>
            </a:fld>
            <a:endParaRPr lang="en-US" dirty="0"/>
          </a:p>
        </p:txBody>
      </p:sp>
      <p:pic>
        <p:nvPicPr>
          <p:cNvPr id="7" name="Picture 9" descr="FCC.eps">
            <a:extLst>
              <a:ext uri="{FF2B5EF4-FFF2-40B4-BE49-F238E27FC236}">
                <a16:creationId xmlns:a16="http://schemas.microsoft.com/office/drawing/2014/main" id="{E22CAF03-48B6-44AA-963F-F6D9605430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73018" y="2778610"/>
            <a:ext cx="2252545" cy="11866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3122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2015D-4238-4E1A-8D31-44189BAD1F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E59808-79EA-4816-99DF-F1D828C85E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2A2458-AC69-4E75-837A-6D6E3A74500A}"/>
              </a:ext>
            </a:extLst>
          </p:cNvPr>
          <p:cNvSpPr>
            <a:spLocks noGrp="1"/>
          </p:cNvSpPr>
          <p:nvPr>
            <p:ph type="dt" sz="half" idx="10"/>
          </p:nvPr>
        </p:nvSpPr>
        <p:spPr/>
        <p:txBody>
          <a:bodyPr/>
          <a:lstStyle/>
          <a:p>
            <a:fld id="{AF5FA6D5-E3F2-429D-9F7C-075037CBCDFB}" type="datetimeFigureOut">
              <a:rPr lang="en-US" smtClean="0"/>
              <a:t>9/30/2020</a:t>
            </a:fld>
            <a:endParaRPr lang="en-US" dirty="0"/>
          </a:p>
        </p:txBody>
      </p:sp>
      <p:sp>
        <p:nvSpPr>
          <p:cNvPr id="5" name="Footer Placeholder 4">
            <a:extLst>
              <a:ext uri="{FF2B5EF4-FFF2-40B4-BE49-F238E27FC236}">
                <a16:creationId xmlns:a16="http://schemas.microsoft.com/office/drawing/2014/main" id="{D5FCA1F9-41C8-4473-B818-4A02F3C7C1C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3ADC0FC-7832-4852-BBA5-AD2561DD4B06}"/>
              </a:ext>
            </a:extLst>
          </p:cNvPr>
          <p:cNvSpPr>
            <a:spLocks noGrp="1"/>
          </p:cNvSpPr>
          <p:nvPr>
            <p:ph type="sldNum" sz="quarter" idx="12"/>
          </p:nvPr>
        </p:nvSpPr>
        <p:spPr/>
        <p:txBody>
          <a:bodyPr/>
          <a:lstStyle/>
          <a:p>
            <a:pPr>
              <a:defRPr/>
            </a:pPr>
            <a:fld id="{DDF1F413-38EC-496F-B6D3-ED79B28750AF}" type="slidenum">
              <a:rPr lang="en-US" altLang="en-US" smtClean="0"/>
              <a:pPr>
                <a:defRPr/>
              </a:pPr>
              <a:t>‹#›</a:t>
            </a:fld>
            <a:endParaRPr lang="en-US" altLang="en-US" dirty="0"/>
          </a:p>
        </p:txBody>
      </p:sp>
    </p:spTree>
    <p:extLst>
      <p:ext uri="{BB962C8B-B14F-4D97-AF65-F5344CB8AC3E}">
        <p14:creationId xmlns:p14="http://schemas.microsoft.com/office/powerpoint/2010/main" val="878274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B1F75-9424-4434-A4EF-0F62C3E93C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17A9B3-FDDA-4938-AC9A-3E402020FF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A47601-0E8C-4C6E-997A-41F5EAA0FFA5}"/>
              </a:ext>
            </a:extLst>
          </p:cNvPr>
          <p:cNvSpPr>
            <a:spLocks noGrp="1"/>
          </p:cNvSpPr>
          <p:nvPr>
            <p:ph type="dt" sz="half" idx="10"/>
          </p:nvPr>
        </p:nvSpPr>
        <p:spPr/>
        <p:txBody>
          <a:bodyPr/>
          <a:lstStyle/>
          <a:p>
            <a:fld id="{AF5FA6D5-E3F2-429D-9F7C-075037CBCDFB}" type="datetimeFigureOut">
              <a:rPr lang="en-US" smtClean="0"/>
              <a:t>9/30/2020</a:t>
            </a:fld>
            <a:endParaRPr lang="en-US" dirty="0"/>
          </a:p>
        </p:txBody>
      </p:sp>
      <p:sp>
        <p:nvSpPr>
          <p:cNvPr id="5" name="Footer Placeholder 4">
            <a:extLst>
              <a:ext uri="{FF2B5EF4-FFF2-40B4-BE49-F238E27FC236}">
                <a16:creationId xmlns:a16="http://schemas.microsoft.com/office/drawing/2014/main" id="{17D61B43-7376-4587-99D5-7475FE2A0E9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9256F27-A36B-4281-9A49-44559E03FD93}"/>
              </a:ext>
            </a:extLst>
          </p:cNvPr>
          <p:cNvSpPr>
            <a:spLocks noGrp="1"/>
          </p:cNvSpPr>
          <p:nvPr>
            <p:ph type="sldNum" sz="quarter" idx="12"/>
          </p:nvPr>
        </p:nvSpPr>
        <p:spPr/>
        <p:txBody>
          <a:bodyPr/>
          <a:lstStyle/>
          <a:p>
            <a:pPr>
              <a:defRPr/>
            </a:pPr>
            <a:fld id="{738CE844-0C30-4261-ADCC-F7A2821797D5}" type="slidenum">
              <a:rPr lang="en-US" altLang="en-US" smtClean="0"/>
              <a:pPr>
                <a:defRPr/>
              </a:pPr>
              <a:t>‹#›</a:t>
            </a:fld>
            <a:endParaRPr lang="en-US" altLang="en-US" dirty="0"/>
          </a:p>
        </p:txBody>
      </p:sp>
    </p:spTree>
    <p:extLst>
      <p:ext uri="{BB962C8B-B14F-4D97-AF65-F5344CB8AC3E}">
        <p14:creationId xmlns:p14="http://schemas.microsoft.com/office/powerpoint/2010/main" val="3545009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95F0E-FB8A-4D27-A08F-ECD8AA0CAD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562EEB-A7C3-4FD5-B3EA-C204DDBCD8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66A6B9-696C-4B45-9A14-F874AD138D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962EBD-8741-43FC-9FCD-9A83C5B7FB48}"/>
              </a:ext>
            </a:extLst>
          </p:cNvPr>
          <p:cNvSpPr>
            <a:spLocks noGrp="1"/>
          </p:cNvSpPr>
          <p:nvPr>
            <p:ph type="dt" sz="half" idx="10"/>
          </p:nvPr>
        </p:nvSpPr>
        <p:spPr/>
        <p:txBody>
          <a:bodyPr/>
          <a:lstStyle/>
          <a:p>
            <a:fld id="{AF5FA6D5-E3F2-429D-9F7C-075037CBCDFB}" type="datetimeFigureOut">
              <a:rPr lang="en-US" smtClean="0"/>
              <a:t>9/30/2020</a:t>
            </a:fld>
            <a:endParaRPr lang="en-US" dirty="0"/>
          </a:p>
        </p:txBody>
      </p:sp>
      <p:sp>
        <p:nvSpPr>
          <p:cNvPr id="6" name="Footer Placeholder 5">
            <a:extLst>
              <a:ext uri="{FF2B5EF4-FFF2-40B4-BE49-F238E27FC236}">
                <a16:creationId xmlns:a16="http://schemas.microsoft.com/office/drawing/2014/main" id="{5C542BD7-20B3-4285-BA3B-0F6D6E70081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7EA5FB6-17BD-4BB8-B24A-E7948E06E1F1}"/>
              </a:ext>
            </a:extLst>
          </p:cNvPr>
          <p:cNvSpPr>
            <a:spLocks noGrp="1"/>
          </p:cNvSpPr>
          <p:nvPr>
            <p:ph type="sldNum" sz="quarter" idx="12"/>
          </p:nvPr>
        </p:nvSpPr>
        <p:spPr/>
        <p:txBody>
          <a:bodyPr/>
          <a:lstStyle/>
          <a:p>
            <a:pPr>
              <a:defRPr/>
            </a:pPr>
            <a:fld id="{F6510BD2-B5D0-4F4E-AB77-BFBA21ECA971}" type="slidenum">
              <a:rPr lang="en-US" altLang="en-US" smtClean="0"/>
              <a:pPr>
                <a:defRPr/>
              </a:pPr>
              <a:t>‹#›</a:t>
            </a:fld>
            <a:endParaRPr lang="en-US" altLang="en-US" dirty="0"/>
          </a:p>
        </p:txBody>
      </p:sp>
    </p:spTree>
    <p:extLst>
      <p:ext uri="{BB962C8B-B14F-4D97-AF65-F5344CB8AC3E}">
        <p14:creationId xmlns:p14="http://schemas.microsoft.com/office/powerpoint/2010/main" val="2967063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05AAC-F6AF-4C1C-A3E4-E355AA4E07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5501318-6D5B-4E6B-A6D1-CD9A01E2A5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6C27C3-4C9D-4400-9292-5C39966117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957CBA-810B-4AF6-A7FF-0501A1DF57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B87983-ECCB-415E-A7A5-A8416549AC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E7E7CC-8A36-4ECE-868F-BFE8A5231708}"/>
              </a:ext>
            </a:extLst>
          </p:cNvPr>
          <p:cNvSpPr>
            <a:spLocks noGrp="1"/>
          </p:cNvSpPr>
          <p:nvPr>
            <p:ph type="dt" sz="half" idx="10"/>
          </p:nvPr>
        </p:nvSpPr>
        <p:spPr/>
        <p:txBody>
          <a:bodyPr/>
          <a:lstStyle/>
          <a:p>
            <a:fld id="{AF5FA6D5-E3F2-429D-9F7C-075037CBCDFB}" type="datetimeFigureOut">
              <a:rPr lang="en-US" smtClean="0"/>
              <a:t>9/30/2020</a:t>
            </a:fld>
            <a:endParaRPr lang="en-US" dirty="0"/>
          </a:p>
        </p:txBody>
      </p:sp>
      <p:sp>
        <p:nvSpPr>
          <p:cNvPr id="8" name="Footer Placeholder 7">
            <a:extLst>
              <a:ext uri="{FF2B5EF4-FFF2-40B4-BE49-F238E27FC236}">
                <a16:creationId xmlns:a16="http://schemas.microsoft.com/office/drawing/2014/main" id="{1A8FAE18-F887-49C8-9131-7C9840EF458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7EF6C47-DE31-4A6C-93CB-CD2C5ABC64D3}"/>
              </a:ext>
            </a:extLst>
          </p:cNvPr>
          <p:cNvSpPr>
            <a:spLocks noGrp="1"/>
          </p:cNvSpPr>
          <p:nvPr>
            <p:ph type="sldNum" sz="quarter" idx="12"/>
          </p:nvPr>
        </p:nvSpPr>
        <p:spPr/>
        <p:txBody>
          <a:bodyPr/>
          <a:lstStyle/>
          <a:p>
            <a:pPr>
              <a:defRPr/>
            </a:pPr>
            <a:fld id="{2ABE0118-DC1A-465C-90F5-A263AEE03AA6}" type="slidenum">
              <a:rPr lang="en-US" altLang="en-US" smtClean="0"/>
              <a:pPr>
                <a:defRPr/>
              </a:pPr>
              <a:t>‹#›</a:t>
            </a:fld>
            <a:endParaRPr lang="en-US" altLang="en-US" dirty="0"/>
          </a:p>
        </p:txBody>
      </p:sp>
    </p:spTree>
    <p:extLst>
      <p:ext uri="{BB962C8B-B14F-4D97-AF65-F5344CB8AC3E}">
        <p14:creationId xmlns:p14="http://schemas.microsoft.com/office/powerpoint/2010/main" val="2177226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0C225-FF7E-4B9F-BC68-42DA891D93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F099C3-ACC4-43FC-BB05-A1DE9A48CFC4}"/>
              </a:ext>
            </a:extLst>
          </p:cNvPr>
          <p:cNvSpPr>
            <a:spLocks noGrp="1"/>
          </p:cNvSpPr>
          <p:nvPr>
            <p:ph type="dt" sz="half" idx="10"/>
          </p:nvPr>
        </p:nvSpPr>
        <p:spPr/>
        <p:txBody>
          <a:bodyPr/>
          <a:lstStyle/>
          <a:p>
            <a:fld id="{AF5FA6D5-E3F2-429D-9F7C-075037CBCDFB}" type="datetimeFigureOut">
              <a:rPr lang="en-US" smtClean="0"/>
              <a:t>9/30/2020</a:t>
            </a:fld>
            <a:endParaRPr lang="en-US" dirty="0"/>
          </a:p>
        </p:txBody>
      </p:sp>
      <p:sp>
        <p:nvSpPr>
          <p:cNvPr id="4" name="Footer Placeholder 3">
            <a:extLst>
              <a:ext uri="{FF2B5EF4-FFF2-40B4-BE49-F238E27FC236}">
                <a16:creationId xmlns:a16="http://schemas.microsoft.com/office/drawing/2014/main" id="{471E86AD-D7A2-4A86-A7BD-F2E6A10CC93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4B7A1B7-7FAE-4DF8-9AD3-00A9B9321A2E}"/>
              </a:ext>
            </a:extLst>
          </p:cNvPr>
          <p:cNvSpPr>
            <a:spLocks noGrp="1"/>
          </p:cNvSpPr>
          <p:nvPr>
            <p:ph type="sldNum" sz="quarter" idx="12"/>
          </p:nvPr>
        </p:nvSpPr>
        <p:spPr/>
        <p:txBody>
          <a:bodyPr/>
          <a:lstStyle/>
          <a:p>
            <a:pPr>
              <a:defRPr/>
            </a:pPr>
            <a:fld id="{2675ED46-6DE1-452B-BB91-0AA737A4F614}" type="slidenum">
              <a:rPr lang="en-US" altLang="en-US" smtClean="0"/>
              <a:pPr>
                <a:defRPr/>
              </a:pPr>
              <a:t>‹#›</a:t>
            </a:fld>
            <a:endParaRPr lang="en-US" altLang="en-US" dirty="0"/>
          </a:p>
        </p:txBody>
      </p:sp>
    </p:spTree>
    <p:extLst>
      <p:ext uri="{BB962C8B-B14F-4D97-AF65-F5344CB8AC3E}">
        <p14:creationId xmlns:p14="http://schemas.microsoft.com/office/powerpoint/2010/main" val="12196757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B09D38-8B65-4D8E-9936-9CCE6062610B}"/>
              </a:ext>
            </a:extLst>
          </p:cNvPr>
          <p:cNvSpPr>
            <a:spLocks noGrp="1"/>
          </p:cNvSpPr>
          <p:nvPr>
            <p:ph type="dt" sz="half" idx="10"/>
          </p:nvPr>
        </p:nvSpPr>
        <p:spPr/>
        <p:txBody>
          <a:bodyPr/>
          <a:lstStyle/>
          <a:p>
            <a:fld id="{AF5FA6D5-E3F2-429D-9F7C-075037CBCDFB}" type="datetimeFigureOut">
              <a:rPr lang="en-US" smtClean="0"/>
              <a:t>9/30/2020</a:t>
            </a:fld>
            <a:endParaRPr lang="en-US" dirty="0"/>
          </a:p>
        </p:txBody>
      </p:sp>
      <p:sp>
        <p:nvSpPr>
          <p:cNvPr id="3" name="Footer Placeholder 2">
            <a:extLst>
              <a:ext uri="{FF2B5EF4-FFF2-40B4-BE49-F238E27FC236}">
                <a16:creationId xmlns:a16="http://schemas.microsoft.com/office/drawing/2014/main" id="{C25921CB-F00A-488D-8EFA-D9687CA03B6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E6B3BF8-F094-44FB-B02F-AEDA5E0C8B23}"/>
              </a:ext>
            </a:extLst>
          </p:cNvPr>
          <p:cNvSpPr>
            <a:spLocks noGrp="1"/>
          </p:cNvSpPr>
          <p:nvPr>
            <p:ph type="sldNum" sz="quarter" idx="12"/>
          </p:nvPr>
        </p:nvSpPr>
        <p:spPr/>
        <p:txBody>
          <a:bodyPr/>
          <a:lstStyle/>
          <a:p>
            <a:pPr>
              <a:defRPr/>
            </a:pPr>
            <a:fld id="{7805235E-1D07-4453-8602-BA92BDA64574}" type="slidenum">
              <a:rPr lang="en-US" altLang="en-US" smtClean="0"/>
              <a:pPr>
                <a:defRPr/>
              </a:pPr>
              <a:t>‹#›</a:t>
            </a:fld>
            <a:endParaRPr lang="en-US" altLang="en-US" dirty="0"/>
          </a:p>
        </p:txBody>
      </p:sp>
    </p:spTree>
    <p:extLst>
      <p:ext uri="{BB962C8B-B14F-4D97-AF65-F5344CB8AC3E}">
        <p14:creationId xmlns:p14="http://schemas.microsoft.com/office/powerpoint/2010/main" val="26539912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6B581-CFD6-4F7A-AE41-6D3A2799E5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EAC4E8-40E0-47ED-9578-D6517BB0AA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87803A-C43E-42F2-B8A1-7E293EFEFF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096B09-FBF8-4F3E-ABA8-D875CD51D4F1}"/>
              </a:ext>
            </a:extLst>
          </p:cNvPr>
          <p:cNvSpPr>
            <a:spLocks noGrp="1"/>
          </p:cNvSpPr>
          <p:nvPr>
            <p:ph type="dt" sz="half" idx="10"/>
          </p:nvPr>
        </p:nvSpPr>
        <p:spPr/>
        <p:txBody>
          <a:bodyPr/>
          <a:lstStyle/>
          <a:p>
            <a:fld id="{AF5FA6D5-E3F2-429D-9F7C-075037CBCDFB}" type="datetimeFigureOut">
              <a:rPr lang="en-US" smtClean="0"/>
              <a:t>9/30/2020</a:t>
            </a:fld>
            <a:endParaRPr lang="en-US" dirty="0"/>
          </a:p>
        </p:txBody>
      </p:sp>
      <p:sp>
        <p:nvSpPr>
          <p:cNvPr id="6" name="Footer Placeholder 5">
            <a:extLst>
              <a:ext uri="{FF2B5EF4-FFF2-40B4-BE49-F238E27FC236}">
                <a16:creationId xmlns:a16="http://schemas.microsoft.com/office/drawing/2014/main" id="{4B472319-196D-4892-A785-65CB8CE00FF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EC1FF21-66C4-4ECE-9795-3BE4604FB323}"/>
              </a:ext>
            </a:extLst>
          </p:cNvPr>
          <p:cNvSpPr>
            <a:spLocks noGrp="1"/>
          </p:cNvSpPr>
          <p:nvPr>
            <p:ph type="sldNum" sz="quarter" idx="12"/>
          </p:nvPr>
        </p:nvSpPr>
        <p:spPr/>
        <p:txBody>
          <a:bodyPr/>
          <a:lstStyle/>
          <a:p>
            <a:pPr>
              <a:defRPr/>
            </a:pPr>
            <a:fld id="{CD5316DE-8E68-4283-A17B-4530182EE189}" type="slidenum">
              <a:rPr lang="en-US" altLang="en-US" smtClean="0"/>
              <a:pPr>
                <a:defRPr/>
              </a:pPr>
              <a:t>‹#›</a:t>
            </a:fld>
            <a:endParaRPr lang="en-US" altLang="en-US" dirty="0"/>
          </a:p>
        </p:txBody>
      </p:sp>
    </p:spTree>
    <p:extLst>
      <p:ext uri="{BB962C8B-B14F-4D97-AF65-F5344CB8AC3E}">
        <p14:creationId xmlns:p14="http://schemas.microsoft.com/office/powerpoint/2010/main" val="1566269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ED606-6D0B-492B-AD00-522AEFBB65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FE87BD-0DE2-44B6-B167-09387CC32E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25EAFD-5764-4338-9A2A-BD4C1149A0DB}"/>
              </a:ext>
            </a:extLst>
          </p:cNvPr>
          <p:cNvSpPr>
            <a:spLocks noGrp="1"/>
          </p:cNvSpPr>
          <p:nvPr>
            <p:ph type="dt" sz="half" idx="10"/>
          </p:nvPr>
        </p:nvSpPr>
        <p:spPr/>
        <p:txBody>
          <a:bodyPr/>
          <a:lstStyle/>
          <a:p>
            <a:fld id="{44097706-E6D4-46F9-9EDE-B535AD5EF4D4}" type="datetimeFigureOut">
              <a:rPr lang="en-US" smtClean="0"/>
              <a:t>9/30/2020</a:t>
            </a:fld>
            <a:endParaRPr lang="en-US" dirty="0"/>
          </a:p>
        </p:txBody>
      </p:sp>
      <p:sp>
        <p:nvSpPr>
          <p:cNvPr id="5" name="Footer Placeholder 4">
            <a:extLst>
              <a:ext uri="{FF2B5EF4-FFF2-40B4-BE49-F238E27FC236}">
                <a16:creationId xmlns:a16="http://schemas.microsoft.com/office/drawing/2014/main" id="{8DD10828-CF26-4427-B3BF-3F3F23A34A0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929C8B3-0FD5-462A-B014-C5C2FF8E6ED6}"/>
              </a:ext>
            </a:extLst>
          </p:cNvPr>
          <p:cNvSpPr>
            <a:spLocks noGrp="1"/>
          </p:cNvSpPr>
          <p:nvPr>
            <p:ph type="sldNum" sz="quarter" idx="12"/>
          </p:nvPr>
        </p:nvSpPr>
        <p:spPr/>
        <p:txBody>
          <a:bodyPr/>
          <a:lstStyle/>
          <a:p>
            <a:fld id="{B740D320-18E8-4782-9DF7-5825C911E631}" type="slidenum">
              <a:rPr lang="en-US" smtClean="0"/>
              <a:t>‹#›</a:t>
            </a:fld>
            <a:endParaRPr lang="en-US" dirty="0"/>
          </a:p>
        </p:txBody>
      </p:sp>
    </p:spTree>
    <p:extLst>
      <p:ext uri="{BB962C8B-B14F-4D97-AF65-F5344CB8AC3E}">
        <p14:creationId xmlns:p14="http://schemas.microsoft.com/office/powerpoint/2010/main" val="530882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72B71-9AF8-4DEB-A99F-7DBFC7877F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24617EF-5311-4A31-BBFD-A9569C751B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0D079EC-AB3E-47C2-BF38-E5A51358D4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4755AD-33E2-4E4D-97E1-8DB324627576}"/>
              </a:ext>
            </a:extLst>
          </p:cNvPr>
          <p:cNvSpPr>
            <a:spLocks noGrp="1"/>
          </p:cNvSpPr>
          <p:nvPr>
            <p:ph type="dt" sz="half" idx="10"/>
          </p:nvPr>
        </p:nvSpPr>
        <p:spPr/>
        <p:txBody>
          <a:bodyPr/>
          <a:lstStyle/>
          <a:p>
            <a:fld id="{AF5FA6D5-E3F2-429D-9F7C-075037CBCDFB}" type="datetimeFigureOut">
              <a:rPr lang="en-US" smtClean="0"/>
              <a:t>9/30/2020</a:t>
            </a:fld>
            <a:endParaRPr lang="en-US" dirty="0"/>
          </a:p>
        </p:txBody>
      </p:sp>
      <p:sp>
        <p:nvSpPr>
          <p:cNvPr id="6" name="Footer Placeholder 5">
            <a:extLst>
              <a:ext uri="{FF2B5EF4-FFF2-40B4-BE49-F238E27FC236}">
                <a16:creationId xmlns:a16="http://schemas.microsoft.com/office/drawing/2014/main" id="{32DBED63-0FAC-45EB-B18E-F754FF53C87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D7B451-5960-4BCF-B2FA-D0B4B266D135}"/>
              </a:ext>
            </a:extLst>
          </p:cNvPr>
          <p:cNvSpPr>
            <a:spLocks noGrp="1"/>
          </p:cNvSpPr>
          <p:nvPr>
            <p:ph type="sldNum" sz="quarter" idx="12"/>
          </p:nvPr>
        </p:nvSpPr>
        <p:spPr/>
        <p:txBody>
          <a:bodyPr/>
          <a:lstStyle/>
          <a:p>
            <a:pPr>
              <a:defRPr/>
            </a:pPr>
            <a:fld id="{1E70AB89-0544-4FDB-9FBC-AB094D8467ED}" type="slidenum">
              <a:rPr lang="en-US" altLang="en-US" smtClean="0"/>
              <a:pPr>
                <a:defRPr/>
              </a:pPr>
              <a:t>‹#›</a:t>
            </a:fld>
            <a:endParaRPr lang="en-US" altLang="en-US" dirty="0"/>
          </a:p>
        </p:txBody>
      </p:sp>
    </p:spTree>
    <p:extLst>
      <p:ext uri="{BB962C8B-B14F-4D97-AF65-F5344CB8AC3E}">
        <p14:creationId xmlns:p14="http://schemas.microsoft.com/office/powerpoint/2010/main" val="41736851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59553-8454-42F9-8430-4A5D72C5A1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7FBE94D-C189-487F-BF6C-21489A6E08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9E7996-1919-4AD0-8110-FF4614B5CD30}"/>
              </a:ext>
            </a:extLst>
          </p:cNvPr>
          <p:cNvSpPr>
            <a:spLocks noGrp="1"/>
          </p:cNvSpPr>
          <p:nvPr>
            <p:ph type="dt" sz="half" idx="10"/>
          </p:nvPr>
        </p:nvSpPr>
        <p:spPr/>
        <p:txBody>
          <a:bodyPr/>
          <a:lstStyle/>
          <a:p>
            <a:fld id="{AF5FA6D5-E3F2-429D-9F7C-075037CBCDFB}" type="datetimeFigureOut">
              <a:rPr lang="en-US" smtClean="0"/>
              <a:t>9/30/2020</a:t>
            </a:fld>
            <a:endParaRPr lang="en-US" dirty="0"/>
          </a:p>
        </p:txBody>
      </p:sp>
      <p:sp>
        <p:nvSpPr>
          <p:cNvPr id="5" name="Footer Placeholder 4">
            <a:extLst>
              <a:ext uri="{FF2B5EF4-FFF2-40B4-BE49-F238E27FC236}">
                <a16:creationId xmlns:a16="http://schemas.microsoft.com/office/drawing/2014/main" id="{5914EFB7-9544-40A6-9D04-A99F7AAF59E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4AA88F-0558-445C-98D3-3AA94AEB708F}"/>
              </a:ext>
            </a:extLst>
          </p:cNvPr>
          <p:cNvSpPr>
            <a:spLocks noGrp="1"/>
          </p:cNvSpPr>
          <p:nvPr>
            <p:ph type="sldNum" sz="quarter" idx="12"/>
          </p:nvPr>
        </p:nvSpPr>
        <p:spPr/>
        <p:txBody>
          <a:bodyPr/>
          <a:lstStyle/>
          <a:p>
            <a:pPr>
              <a:defRPr/>
            </a:pPr>
            <a:fld id="{F64725BE-7166-4616-9275-4E3ABAB4B2E8}" type="slidenum">
              <a:rPr lang="en-US" altLang="en-US" smtClean="0"/>
              <a:pPr>
                <a:defRPr/>
              </a:pPr>
              <a:t>‹#›</a:t>
            </a:fld>
            <a:endParaRPr lang="en-US" altLang="en-US" dirty="0"/>
          </a:p>
        </p:txBody>
      </p:sp>
    </p:spTree>
    <p:extLst>
      <p:ext uri="{BB962C8B-B14F-4D97-AF65-F5344CB8AC3E}">
        <p14:creationId xmlns:p14="http://schemas.microsoft.com/office/powerpoint/2010/main" val="2981544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3D003B-FB5B-4593-B831-AB4488FC97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2B7BC7-60D0-4FC9-8CB7-1BBE2198C4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571A6-4624-46DF-A2C1-4A5F6E59E296}"/>
              </a:ext>
            </a:extLst>
          </p:cNvPr>
          <p:cNvSpPr>
            <a:spLocks noGrp="1"/>
          </p:cNvSpPr>
          <p:nvPr>
            <p:ph type="dt" sz="half" idx="10"/>
          </p:nvPr>
        </p:nvSpPr>
        <p:spPr/>
        <p:txBody>
          <a:bodyPr/>
          <a:lstStyle/>
          <a:p>
            <a:fld id="{AF5FA6D5-E3F2-429D-9F7C-075037CBCDFB}" type="datetimeFigureOut">
              <a:rPr lang="en-US" smtClean="0"/>
              <a:t>9/30/2020</a:t>
            </a:fld>
            <a:endParaRPr lang="en-US" dirty="0"/>
          </a:p>
        </p:txBody>
      </p:sp>
      <p:sp>
        <p:nvSpPr>
          <p:cNvPr id="5" name="Footer Placeholder 4">
            <a:extLst>
              <a:ext uri="{FF2B5EF4-FFF2-40B4-BE49-F238E27FC236}">
                <a16:creationId xmlns:a16="http://schemas.microsoft.com/office/drawing/2014/main" id="{932E9BA7-1DBE-4165-B53B-18B7774DEF2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D2DFEB8-ADD3-4E51-B72E-83EF50F1C2FF}"/>
              </a:ext>
            </a:extLst>
          </p:cNvPr>
          <p:cNvSpPr>
            <a:spLocks noGrp="1"/>
          </p:cNvSpPr>
          <p:nvPr>
            <p:ph type="sldNum" sz="quarter" idx="12"/>
          </p:nvPr>
        </p:nvSpPr>
        <p:spPr/>
        <p:txBody>
          <a:bodyPr/>
          <a:lstStyle/>
          <a:p>
            <a:pPr>
              <a:defRPr/>
            </a:pPr>
            <a:fld id="{E41A57CD-41DA-428C-A2CC-F41C1A4E6145}" type="slidenum">
              <a:rPr lang="en-US" altLang="en-US" smtClean="0"/>
              <a:pPr>
                <a:defRPr/>
              </a:pPr>
              <a:t>‹#›</a:t>
            </a:fld>
            <a:endParaRPr lang="en-US" altLang="en-US" dirty="0"/>
          </a:p>
        </p:txBody>
      </p:sp>
    </p:spTree>
    <p:extLst>
      <p:ext uri="{BB962C8B-B14F-4D97-AF65-F5344CB8AC3E}">
        <p14:creationId xmlns:p14="http://schemas.microsoft.com/office/powerpoint/2010/main" val="23743300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5FA6D5-E3F2-429D-9F7C-075037CBCDFB}" type="datetimeFigureOut">
              <a:rPr lang="en-US" smtClean="0"/>
              <a:t>9/30/2020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9E5FE0-2FD0-44EA-AD10-8E35B21DEC2D}" type="slidenum">
              <a:rPr lang="en-US" smtClean="0"/>
              <a:t>‹#›</a:t>
            </a:fld>
            <a:endParaRPr lang="en-US" dirty="0"/>
          </a:p>
        </p:txBody>
      </p:sp>
      <p:pic>
        <p:nvPicPr>
          <p:cNvPr id="7" name="Picture 9" descr="FCC.eps">
            <a:extLst>
              <a:ext uri="{FF2B5EF4-FFF2-40B4-BE49-F238E27FC236}">
                <a16:creationId xmlns:a16="http://schemas.microsoft.com/office/drawing/2014/main" id="{2F3A5F51-BA05-4A4E-A7BB-AE445A9A91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73018" y="2778610"/>
            <a:ext cx="2252545" cy="11866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0334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5FA6D5-E3F2-429D-9F7C-075037CBCDFB}" type="datetimeFigureOut">
              <a:rPr lang="en-US" smtClean="0"/>
              <a:t>9/30/2020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DDF1F413-38EC-496F-B6D3-ED79B28750AF}" type="slidenum">
              <a:rPr lang="en-US" altLang="en-US" smtClean="0"/>
              <a:pPr>
                <a:defRPr/>
              </a:pPr>
              <a:t>‹#›</a:t>
            </a:fld>
            <a:endParaRPr lang="en-US" altLang="en-US" dirty="0"/>
          </a:p>
        </p:txBody>
      </p:sp>
    </p:spTree>
    <p:extLst>
      <p:ext uri="{BB962C8B-B14F-4D97-AF65-F5344CB8AC3E}">
        <p14:creationId xmlns:p14="http://schemas.microsoft.com/office/powerpoint/2010/main" val="25665087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5FA6D5-E3F2-429D-9F7C-075037CBCDFB}" type="datetimeFigureOut">
              <a:rPr lang="en-US" smtClean="0"/>
              <a:t>9/30/2020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738CE844-0C30-4261-ADCC-F7A2821797D5}" type="slidenum">
              <a:rPr lang="en-US" altLang="en-US" smtClean="0"/>
              <a:pPr>
                <a:defRPr/>
              </a:pPr>
              <a:t>‹#›</a:t>
            </a:fld>
            <a:endParaRPr lang="en-US" altLang="en-US" dirty="0"/>
          </a:p>
        </p:txBody>
      </p:sp>
    </p:spTree>
    <p:extLst>
      <p:ext uri="{BB962C8B-B14F-4D97-AF65-F5344CB8AC3E}">
        <p14:creationId xmlns:p14="http://schemas.microsoft.com/office/powerpoint/2010/main" val="19081472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5FA6D5-E3F2-429D-9F7C-075037CBCDFB}" type="datetimeFigureOut">
              <a:rPr lang="en-US" smtClean="0"/>
              <a:t>9/30/2020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F6510BD2-B5D0-4F4E-AB77-BFBA21ECA971}" type="slidenum">
              <a:rPr lang="en-US" altLang="en-US" smtClean="0"/>
              <a:pPr>
                <a:defRPr/>
              </a:pPr>
              <a:t>‹#›</a:t>
            </a:fld>
            <a:endParaRPr lang="en-US" altLang="en-US" dirty="0"/>
          </a:p>
        </p:txBody>
      </p:sp>
    </p:spTree>
    <p:extLst>
      <p:ext uri="{BB962C8B-B14F-4D97-AF65-F5344CB8AC3E}">
        <p14:creationId xmlns:p14="http://schemas.microsoft.com/office/powerpoint/2010/main" val="36470446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5FA6D5-E3F2-429D-9F7C-075037CBCDFB}" type="datetimeFigureOut">
              <a:rPr lang="en-US" smtClean="0"/>
              <a:t>9/30/2020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defRPr/>
            </a:pPr>
            <a:fld id="{2ABE0118-DC1A-465C-90F5-A263AEE03AA6}" type="slidenum">
              <a:rPr lang="en-US" altLang="en-US" smtClean="0"/>
              <a:pPr>
                <a:defRPr/>
              </a:pPr>
              <a:t>‹#›</a:t>
            </a:fld>
            <a:endParaRPr lang="en-US" altLang="en-US" dirty="0"/>
          </a:p>
        </p:txBody>
      </p:sp>
    </p:spTree>
    <p:extLst>
      <p:ext uri="{BB962C8B-B14F-4D97-AF65-F5344CB8AC3E}">
        <p14:creationId xmlns:p14="http://schemas.microsoft.com/office/powerpoint/2010/main" val="33457912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5FA6D5-E3F2-429D-9F7C-075037CBCDFB}" type="datetimeFigureOut">
              <a:rPr lang="en-US" smtClean="0"/>
              <a:t>9/30/2020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2675ED46-6DE1-452B-BB91-0AA737A4F614}" type="slidenum">
              <a:rPr lang="en-US" altLang="en-US" smtClean="0"/>
              <a:pPr>
                <a:defRPr/>
              </a:pPr>
              <a:t>‹#›</a:t>
            </a:fld>
            <a:endParaRPr lang="en-US" altLang="en-US" dirty="0"/>
          </a:p>
        </p:txBody>
      </p:sp>
    </p:spTree>
    <p:extLst>
      <p:ext uri="{BB962C8B-B14F-4D97-AF65-F5344CB8AC3E}">
        <p14:creationId xmlns:p14="http://schemas.microsoft.com/office/powerpoint/2010/main" val="16412977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5FA6D5-E3F2-429D-9F7C-075037CBCDFB}" type="datetimeFigureOut">
              <a:rPr lang="en-US" smtClean="0"/>
              <a:t>9/30/2020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7805235E-1D07-4453-8602-BA92BDA64574}" type="slidenum">
              <a:rPr lang="en-US" altLang="en-US" smtClean="0"/>
              <a:pPr>
                <a:defRPr/>
              </a:pPr>
              <a:t>‹#›</a:t>
            </a:fld>
            <a:endParaRPr lang="en-US" altLang="en-US" dirty="0"/>
          </a:p>
        </p:txBody>
      </p:sp>
    </p:spTree>
    <p:extLst>
      <p:ext uri="{BB962C8B-B14F-4D97-AF65-F5344CB8AC3E}">
        <p14:creationId xmlns:p14="http://schemas.microsoft.com/office/powerpoint/2010/main" val="3018311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E0C07-BF3F-4DC0-BB80-B11E846B3C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FE27AB-59F5-466A-AB6C-1D7E22787F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0E948E-3911-4FA3-B98F-29B6C9F45899}"/>
              </a:ext>
            </a:extLst>
          </p:cNvPr>
          <p:cNvSpPr>
            <a:spLocks noGrp="1"/>
          </p:cNvSpPr>
          <p:nvPr>
            <p:ph type="dt" sz="half" idx="10"/>
          </p:nvPr>
        </p:nvSpPr>
        <p:spPr/>
        <p:txBody>
          <a:bodyPr/>
          <a:lstStyle/>
          <a:p>
            <a:fld id="{44097706-E6D4-46F9-9EDE-B535AD5EF4D4}" type="datetimeFigureOut">
              <a:rPr lang="en-US" smtClean="0"/>
              <a:t>9/30/2020</a:t>
            </a:fld>
            <a:endParaRPr lang="en-US" dirty="0"/>
          </a:p>
        </p:txBody>
      </p:sp>
      <p:sp>
        <p:nvSpPr>
          <p:cNvPr id="5" name="Footer Placeholder 4">
            <a:extLst>
              <a:ext uri="{FF2B5EF4-FFF2-40B4-BE49-F238E27FC236}">
                <a16:creationId xmlns:a16="http://schemas.microsoft.com/office/drawing/2014/main" id="{145E7F7A-B968-46D5-8B04-BD2D6CEB17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5239EC9-049A-4F38-8608-ABA7FFD0E7F0}"/>
              </a:ext>
            </a:extLst>
          </p:cNvPr>
          <p:cNvSpPr>
            <a:spLocks noGrp="1"/>
          </p:cNvSpPr>
          <p:nvPr>
            <p:ph type="sldNum" sz="quarter" idx="12"/>
          </p:nvPr>
        </p:nvSpPr>
        <p:spPr/>
        <p:txBody>
          <a:bodyPr/>
          <a:lstStyle/>
          <a:p>
            <a:fld id="{B740D320-18E8-4782-9DF7-5825C911E631}" type="slidenum">
              <a:rPr lang="en-US" smtClean="0"/>
              <a:t>‹#›</a:t>
            </a:fld>
            <a:endParaRPr lang="en-US" dirty="0"/>
          </a:p>
        </p:txBody>
      </p:sp>
    </p:spTree>
    <p:extLst>
      <p:ext uri="{BB962C8B-B14F-4D97-AF65-F5344CB8AC3E}">
        <p14:creationId xmlns:p14="http://schemas.microsoft.com/office/powerpoint/2010/main" val="35465510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5FA6D5-E3F2-429D-9F7C-075037CBCDFB}" type="datetimeFigureOut">
              <a:rPr lang="en-US" smtClean="0"/>
              <a:t>9/30/2020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CD5316DE-8E68-4283-A17B-4530182EE189}" type="slidenum">
              <a:rPr lang="en-US" altLang="en-US" smtClean="0"/>
              <a:pPr>
                <a:defRPr/>
              </a:pPr>
              <a:t>‹#›</a:t>
            </a:fld>
            <a:endParaRPr lang="en-US" altLang="en-US" dirty="0"/>
          </a:p>
        </p:txBody>
      </p:sp>
    </p:spTree>
    <p:extLst>
      <p:ext uri="{BB962C8B-B14F-4D97-AF65-F5344CB8AC3E}">
        <p14:creationId xmlns:p14="http://schemas.microsoft.com/office/powerpoint/2010/main" val="12735488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5FA6D5-E3F2-429D-9F7C-075037CBCDFB}" type="datetimeFigureOut">
              <a:rPr lang="en-US" smtClean="0"/>
              <a:t>9/30/2020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1E70AB89-0544-4FDB-9FBC-AB094D8467ED}" type="slidenum">
              <a:rPr lang="en-US" altLang="en-US" smtClean="0"/>
              <a:pPr>
                <a:defRPr/>
              </a:pPr>
              <a:t>‹#›</a:t>
            </a:fld>
            <a:endParaRPr lang="en-US" altLang="en-US" dirty="0"/>
          </a:p>
        </p:txBody>
      </p:sp>
    </p:spTree>
    <p:extLst>
      <p:ext uri="{BB962C8B-B14F-4D97-AF65-F5344CB8AC3E}">
        <p14:creationId xmlns:p14="http://schemas.microsoft.com/office/powerpoint/2010/main" val="28332821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5FA6D5-E3F2-429D-9F7C-075037CBCDFB}" type="datetimeFigureOut">
              <a:rPr lang="en-US" smtClean="0"/>
              <a:t>9/30/2020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F64725BE-7166-4616-9275-4E3ABAB4B2E8}" type="slidenum">
              <a:rPr lang="en-US" altLang="en-US" smtClean="0"/>
              <a:pPr>
                <a:defRPr/>
              </a:pPr>
              <a:t>‹#›</a:t>
            </a:fld>
            <a:endParaRPr lang="en-US" altLang="en-US" dirty="0"/>
          </a:p>
        </p:txBody>
      </p:sp>
    </p:spTree>
    <p:extLst>
      <p:ext uri="{BB962C8B-B14F-4D97-AF65-F5344CB8AC3E}">
        <p14:creationId xmlns:p14="http://schemas.microsoft.com/office/powerpoint/2010/main" val="8250312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5FA6D5-E3F2-429D-9F7C-075037CBCDFB}" type="datetimeFigureOut">
              <a:rPr lang="en-US" smtClean="0"/>
              <a:t>9/30/2020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E41A57CD-41DA-428C-A2CC-F41C1A4E6145}" type="slidenum">
              <a:rPr lang="en-US" altLang="en-US" smtClean="0"/>
              <a:pPr>
                <a:defRPr/>
              </a:pPr>
              <a:t>‹#›</a:t>
            </a:fld>
            <a:endParaRPr lang="en-US" altLang="en-US" dirty="0"/>
          </a:p>
        </p:txBody>
      </p:sp>
    </p:spTree>
    <p:extLst>
      <p:ext uri="{BB962C8B-B14F-4D97-AF65-F5344CB8AC3E}">
        <p14:creationId xmlns:p14="http://schemas.microsoft.com/office/powerpoint/2010/main" val="6946202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pic>
        <p:nvPicPr>
          <p:cNvPr id="4" name="Picture 9" descr="FCC.eps">
            <a:extLst>
              <a:ext uri="{FF2B5EF4-FFF2-40B4-BE49-F238E27FC236}">
                <a16:creationId xmlns:a16="http://schemas.microsoft.com/office/drawing/2014/main" id="{F1A13104-F419-4DFD-B182-ACB0DD9474C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73018" y="2778610"/>
            <a:ext cx="2252545" cy="1186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checked-background-sx3">
            <a:extLst>
              <a:ext uri="{FF2B5EF4-FFF2-40B4-BE49-F238E27FC236}">
                <a16:creationId xmlns:a16="http://schemas.microsoft.com/office/drawing/2014/main" id="{B160347A-5207-492B-A210-569BAB545E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318"/>
          <a:stretch>
            <a:fillRect/>
          </a:stretch>
        </p:blipFill>
        <p:spPr bwMode="auto">
          <a:xfrm>
            <a:off x="0" y="0"/>
            <a:ext cx="7545628" cy="4379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266" name="Presentation Title"/>
          <p:cNvSpPr>
            <a:spLocks noGrp="1" noChangeArrowheads="1"/>
          </p:cNvSpPr>
          <p:nvPr>
            <p:ph type="ctrTitle" sz="quarter"/>
          </p:nvPr>
        </p:nvSpPr>
        <p:spPr bwMode="auto">
          <a:xfrm>
            <a:off x="3836490" y="2799679"/>
            <a:ext cx="7768494" cy="486660"/>
          </a:xfrm>
          <a:ln algn="ctr"/>
        </p:spPr>
        <p:txBody>
          <a:bodyPr lIns="88633" tIns="44317" rIns="88633" bIns="44317" anchor="b">
            <a:spAutoFit/>
          </a:bodyPr>
          <a:lstStyle>
            <a:lvl1pPr>
              <a:defRPr sz="2581"/>
            </a:lvl1pPr>
          </a:lstStyle>
          <a:p>
            <a:r>
              <a:rPr lang="en-US"/>
              <a:t>Title</a:t>
            </a:r>
            <a:endParaRPr lang="en-US" noProof="1"/>
          </a:p>
        </p:txBody>
      </p:sp>
      <p:sp>
        <p:nvSpPr>
          <p:cNvPr id="267267" name="Sub Title"/>
          <p:cNvSpPr>
            <a:spLocks noGrp="1" noChangeArrowheads="1"/>
          </p:cNvSpPr>
          <p:nvPr>
            <p:ph type="subTitle" sz="quarter" idx="1"/>
          </p:nvPr>
        </p:nvSpPr>
        <p:spPr bwMode="auto">
          <a:xfrm>
            <a:off x="3856389" y="3617021"/>
            <a:ext cx="7716758" cy="344826"/>
          </a:xfrm>
          <a:ln algn="ctr"/>
        </p:spPr>
        <p:txBody>
          <a:bodyPr lIns="88633" tIns="44317" rIns="88633" bIns="44317">
            <a:spAutoFit/>
          </a:bodyPr>
          <a:lstStyle>
            <a:lvl1pPr marL="0" indent="0">
              <a:spcBef>
                <a:spcPct val="0"/>
              </a:spcBef>
              <a:buFont typeface="Verdana" pitchFamily="34" charset="0"/>
              <a:buNone/>
              <a:defRPr sz="1659"/>
            </a:lvl1pPr>
          </a:lstStyle>
          <a:p>
            <a:r>
              <a:rPr lang="en-US"/>
              <a:t>Date</a:t>
            </a:r>
            <a:endParaRPr lang="en-US" noProof="1"/>
          </a:p>
        </p:txBody>
      </p:sp>
    </p:spTree>
    <p:extLst>
      <p:ext uri="{BB962C8B-B14F-4D97-AF65-F5344CB8AC3E}">
        <p14:creationId xmlns:p14="http://schemas.microsoft.com/office/powerpoint/2010/main" val="40077839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a:extLst>
              <a:ext uri="{FF2B5EF4-FFF2-40B4-BE49-F238E27FC236}">
                <a16:creationId xmlns:a16="http://schemas.microsoft.com/office/drawing/2014/main" id="{4703FA0E-E4E2-4F32-A2FA-485819055E4A}"/>
              </a:ext>
            </a:extLst>
          </p:cNvPr>
          <p:cNvSpPr>
            <a:spLocks noGrp="1" noChangeArrowheads="1"/>
          </p:cNvSpPr>
          <p:nvPr>
            <p:ph type="sldNum" sz="quarter" idx="10"/>
          </p:nvPr>
        </p:nvSpPr>
        <p:spPr>
          <a:ln/>
        </p:spPr>
        <p:txBody>
          <a:bodyPr/>
          <a:lstStyle>
            <a:lvl1pPr>
              <a:defRPr/>
            </a:lvl1pPr>
          </a:lstStyle>
          <a:p>
            <a:pPr>
              <a:defRPr/>
            </a:pPr>
            <a:fld id="{0B59CC40-EDD9-4D03-8D86-2D0FB10A72C6}" type="slidenum">
              <a:rPr lang="en-US" altLang="en-US"/>
              <a:pPr>
                <a:defRPr/>
              </a:pPr>
              <a:t>‹#›</a:t>
            </a:fld>
            <a:endParaRPr lang="en-US" altLang="en-US" dirty="0"/>
          </a:p>
        </p:txBody>
      </p:sp>
    </p:spTree>
    <p:extLst>
      <p:ext uri="{BB962C8B-B14F-4D97-AF65-F5344CB8AC3E}">
        <p14:creationId xmlns:p14="http://schemas.microsoft.com/office/powerpoint/2010/main" val="31913511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102" y="4407147"/>
            <a:ext cx="10363299" cy="1362236"/>
          </a:xfrm>
        </p:spPr>
        <p:txBody>
          <a:bodyPr anchor="t"/>
          <a:lstStyle>
            <a:lvl1pPr algn="l">
              <a:defRPr sz="3687" b="1" cap="all"/>
            </a:lvl1pPr>
          </a:lstStyle>
          <a:p>
            <a:r>
              <a:rPr lang="en-US"/>
              <a:t>Click to edit Master title style</a:t>
            </a:r>
          </a:p>
        </p:txBody>
      </p:sp>
      <p:sp>
        <p:nvSpPr>
          <p:cNvPr id="3" name="Text Placeholder 2"/>
          <p:cNvSpPr>
            <a:spLocks noGrp="1"/>
          </p:cNvSpPr>
          <p:nvPr>
            <p:ph type="body" idx="1"/>
          </p:nvPr>
        </p:nvSpPr>
        <p:spPr>
          <a:xfrm>
            <a:off x="963102" y="2907372"/>
            <a:ext cx="10363299" cy="1499775"/>
          </a:xfrm>
        </p:spPr>
        <p:txBody>
          <a:bodyPr anchor="b"/>
          <a:lstStyle>
            <a:lvl1pPr marL="0" indent="0">
              <a:buNone/>
              <a:defRPr sz="1843"/>
            </a:lvl1pPr>
            <a:lvl2pPr marL="421401" indent="0">
              <a:buNone/>
              <a:defRPr sz="1659"/>
            </a:lvl2pPr>
            <a:lvl3pPr marL="842802" indent="0">
              <a:buNone/>
              <a:defRPr sz="1475"/>
            </a:lvl3pPr>
            <a:lvl4pPr marL="1264204" indent="0">
              <a:buNone/>
              <a:defRPr sz="1290"/>
            </a:lvl4pPr>
            <a:lvl5pPr marL="1685605" indent="0">
              <a:buNone/>
              <a:defRPr sz="1290"/>
            </a:lvl5pPr>
            <a:lvl6pPr marL="2107006" indent="0">
              <a:buNone/>
              <a:defRPr sz="1290"/>
            </a:lvl6pPr>
            <a:lvl7pPr marL="2528407" indent="0">
              <a:buNone/>
              <a:defRPr sz="1290"/>
            </a:lvl7pPr>
            <a:lvl8pPr marL="2949809" indent="0">
              <a:buNone/>
              <a:defRPr sz="1290"/>
            </a:lvl8pPr>
            <a:lvl9pPr marL="3371210" indent="0">
              <a:buNone/>
              <a:defRPr sz="1290"/>
            </a:lvl9pPr>
          </a:lstStyle>
          <a:p>
            <a:pPr lvl="0"/>
            <a:r>
              <a:rPr lang="en-US"/>
              <a:t>Click to edit Master text styles</a:t>
            </a:r>
          </a:p>
        </p:txBody>
      </p:sp>
      <p:sp>
        <p:nvSpPr>
          <p:cNvPr id="4" name="Rectangle 10">
            <a:extLst>
              <a:ext uri="{FF2B5EF4-FFF2-40B4-BE49-F238E27FC236}">
                <a16:creationId xmlns:a16="http://schemas.microsoft.com/office/drawing/2014/main" id="{3F4413BE-A3F0-4981-9967-DB1F8235383C}"/>
              </a:ext>
            </a:extLst>
          </p:cNvPr>
          <p:cNvSpPr>
            <a:spLocks noGrp="1" noChangeArrowheads="1"/>
          </p:cNvSpPr>
          <p:nvPr>
            <p:ph type="sldNum" sz="quarter" idx="10"/>
          </p:nvPr>
        </p:nvSpPr>
        <p:spPr>
          <a:ln/>
        </p:spPr>
        <p:txBody>
          <a:bodyPr/>
          <a:lstStyle>
            <a:lvl1pPr>
              <a:defRPr/>
            </a:lvl1pPr>
          </a:lstStyle>
          <a:p>
            <a:pPr>
              <a:defRPr/>
            </a:pPr>
            <a:fld id="{67FAE533-37A7-480D-8E32-0BDACE27CECA}" type="slidenum">
              <a:rPr lang="en-US" altLang="en-US"/>
              <a:pPr>
                <a:defRPr/>
              </a:pPr>
              <a:t>‹#›</a:t>
            </a:fld>
            <a:endParaRPr lang="en-US" altLang="en-US" dirty="0"/>
          </a:p>
        </p:txBody>
      </p:sp>
    </p:spTree>
    <p:extLst>
      <p:ext uri="{BB962C8B-B14F-4D97-AF65-F5344CB8AC3E}">
        <p14:creationId xmlns:p14="http://schemas.microsoft.com/office/powerpoint/2010/main" val="38377729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603" y="1293465"/>
            <a:ext cx="5531868" cy="5097775"/>
          </a:xfrm>
        </p:spPr>
        <p:txBody>
          <a:bodyPr/>
          <a:lstStyle>
            <a:lvl1pPr>
              <a:defRPr sz="2581"/>
            </a:lvl1pPr>
            <a:lvl2pPr>
              <a:defRPr sz="2212"/>
            </a:lvl2pPr>
            <a:lvl3pPr>
              <a:defRPr sz="1843"/>
            </a:lvl3pPr>
            <a:lvl4pPr>
              <a:defRPr sz="1659"/>
            </a:lvl4pPr>
            <a:lvl5pPr>
              <a:defRPr sz="1659"/>
            </a:lvl5pPr>
            <a:lvl6pPr>
              <a:defRPr sz="1659"/>
            </a:lvl6pPr>
            <a:lvl7pPr>
              <a:defRPr sz="1659"/>
            </a:lvl7pPr>
            <a:lvl8pPr>
              <a:defRPr sz="1659"/>
            </a:lvl8pPr>
            <a:lvl9pPr>
              <a:defRPr sz="165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4500" y="1293465"/>
            <a:ext cx="5531868" cy="5097775"/>
          </a:xfrm>
        </p:spPr>
        <p:txBody>
          <a:bodyPr/>
          <a:lstStyle>
            <a:lvl1pPr>
              <a:defRPr sz="2581"/>
            </a:lvl1pPr>
            <a:lvl2pPr>
              <a:defRPr sz="2212"/>
            </a:lvl2pPr>
            <a:lvl3pPr>
              <a:defRPr sz="1843"/>
            </a:lvl3pPr>
            <a:lvl4pPr>
              <a:defRPr sz="1659"/>
            </a:lvl4pPr>
            <a:lvl5pPr>
              <a:defRPr sz="1659"/>
            </a:lvl5pPr>
            <a:lvl6pPr>
              <a:defRPr sz="1659"/>
            </a:lvl6pPr>
            <a:lvl7pPr>
              <a:defRPr sz="1659"/>
            </a:lvl7pPr>
            <a:lvl8pPr>
              <a:defRPr sz="1659"/>
            </a:lvl8pPr>
            <a:lvl9pPr>
              <a:defRPr sz="165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a:extLst>
              <a:ext uri="{FF2B5EF4-FFF2-40B4-BE49-F238E27FC236}">
                <a16:creationId xmlns:a16="http://schemas.microsoft.com/office/drawing/2014/main" id="{FDF7A633-5555-4BE7-BD2B-0945A42DEA6B}"/>
              </a:ext>
            </a:extLst>
          </p:cNvPr>
          <p:cNvSpPr>
            <a:spLocks noGrp="1" noChangeArrowheads="1"/>
          </p:cNvSpPr>
          <p:nvPr>
            <p:ph type="sldNum" sz="quarter" idx="10"/>
          </p:nvPr>
        </p:nvSpPr>
        <p:spPr>
          <a:ln/>
        </p:spPr>
        <p:txBody>
          <a:bodyPr/>
          <a:lstStyle>
            <a:lvl1pPr>
              <a:defRPr/>
            </a:lvl1pPr>
          </a:lstStyle>
          <a:p>
            <a:pPr>
              <a:defRPr/>
            </a:pPr>
            <a:fld id="{50807731-C500-42FB-BA3D-61E03266C597}" type="slidenum">
              <a:rPr lang="en-US" altLang="en-US"/>
              <a:pPr>
                <a:defRPr/>
              </a:pPr>
              <a:t>‹#›</a:t>
            </a:fld>
            <a:endParaRPr lang="en-US" altLang="en-US" dirty="0"/>
          </a:p>
        </p:txBody>
      </p:sp>
    </p:spTree>
    <p:extLst>
      <p:ext uri="{BB962C8B-B14F-4D97-AF65-F5344CB8AC3E}">
        <p14:creationId xmlns:p14="http://schemas.microsoft.com/office/powerpoint/2010/main" val="27138293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904" y="275081"/>
            <a:ext cx="10974193" cy="114275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904" y="1534894"/>
            <a:ext cx="5388597" cy="639416"/>
          </a:xfrm>
        </p:spPr>
        <p:txBody>
          <a:bodyPr anchor="b"/>
          <a:lstStyle>
            <a:lvl1pPr marL="0" indent="0">
              <a:buNone/>
              <a:defRPr sz="2212" b="1"/>
            </a:lvl1pPr>
            <a:lvl2pPr marL="421401" indent="0">
              <a:buNone/>
              <a:defRPr sz="1843" b="1"/>
            </a:lvl2pPr>
            <a:lvl3pPr marL="842802" indent="0">
              <a:buNone/>
              <a:defRPr sz="1659" b="1"/>
            </a:lvl3pPr>
            <a:lvl4pPr marL="1264204" indent="0">
              <a:buNone/>
              <a:defRPr sz="1475" b="1"/>
            </a:lvl4pPr>
            <a:lvl5pPr marL="1685605" indent="0">
              <a:buNone/>
              <a:defRPr sz="1475" b="1"/>
            </a:lvl5pPr>
            <a:lvl6pPr marL="2107006" indent="0">
              <a:buNone/>
              <a:defRPr sz="1475" b="1"/>
            </a:lvl6pPr>
            <a:lvl7pPr marL="2528407" indent="0">
              <a:buNone/>
              <a:defRPr sz="1475" b="1"/>
            </a:lvl7pPr>
            <a:lvl8pPr marL="2949809" indent="0">
              <a:buNone/>
              <a:defRPr sz="1475" b="1"/>
            </a:lvl8pPr>
            <a:lvl9pPr marL="3371210" indent="0">
              <a:buNone/>
              <a:defRPr sz="1475" b="1"/>
            </a:lvl9pPr>
          </a:lstStyle>
          <a:p>
            <a:pPr lvl="0"/>
            <a:r>
              <a:rPr lang="en-US"/>
              <a:t>Click to edit Master text styles</a:t>
            </a:r>
          </a:p>
        </p:txBody>
      </p:sp>
      <p:sp>
        <p:nvSpPr>
          <p:cNvPr id="4" name="Content Placeholder 3"/>
          <p:cNvSpPr>
            <a:spLocks noGrp="1"/>
          </p:cNvSpPr>
          <p:nvPr>
            <p:ph sz="half" idx="2"/>
          </p:nvPr>
        </p:nvSpPr>
        <p:spPr>
          <a:xfrm>
            <a:off x="608904" y="2174309"/>
            <a:ext cx="5388597" cy="3952093"/>
          </a:xfrm>
        </p:spPr>
        <p:txBody>
          <a:bodyPr/>
          <a:lstStyle>
            <a:lvl1pPr>
              <a:defRPr sz="2212"/>
            </a:lvl1pPr>
            <a:lvl2pPr>
              <a:defRPr sz="1843"/>
            </a:lvl2pPr>
            <a:lvl3pPr>
              <a:defRPr sz="1659"/>
            </a:lvl3pPr>
            <a:lvl4pPr>
              <a:defRPr sz="1475"/>
            </a:lvl4pPr>
            <a:lvl5pPr>
              <a:defRPr sz="1475"/>
            </a:lvl5pPr>
            <a:lvl6pPr>
              <a:defRPr sz="1475"/>
            </a:lvl6pPr>
            <a:lvl7pPr>
              <a:defRPr sz="1475"/>
            </a:lvl7pPr>
            <a:lvl8pPr>
              <a:defRPr sz="1475"/>
            </a:lvl8pPr>
            <a:lvl9pPr>
              <a:defRPr sz="14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09" y="1534894"/>
            <a:ext cx="5390588" cy="639416"/>
          </a:xfrm>
        </p:spPr>
        <p:txBody>
          <a:bodyPr anchor="b"/>
          <a:lstStyle>
            <a:lvl1pPr marL="0" indent="0">
              <a:buNone/>
              <a:defRPr sz="2212" b="1"/>
            </a:lvl1pPr>
            <a:lvl2pPr marL="421401" indent="0">
              <a:buNone/>
              <a:defRPr sz="1843" b="1"/>
            </a:lvl2pPr>
            <a:lvl3pPr marL="842802" indent="0">
              <a:buNone/>
              <a:defRPr sz="1659" b="1"/>
            </a:lvl3pPr>
            <a:lvl4pPr marL="1264204" indent="0">
              <a:buNone/>
              <a:defRPr sz="1475" b="1"/>
            </a:lvl4pPr>
            <a:lvl5pPr marL="1685605" indent="0">
              <a:buNone/>
              <a:defRPr sz="1475" b="1"/>
            </a:lvl5pPr>
            <a:lvl6pPr marL="2107006" indent="0">
              <a:buNone/>
              <a:defRPr sz="1475" b="1"/>
            </a:lvl6pPr>
            <a:lvl7pPr marL="2528407" indent="0">
              <a:buNone/>
              <a:defRPr sz="1475" b="1"/>
            </a:lvl7pPr>
            <a:lvl8pPr marL="2949809" indent="0">
              <a:buNone/>
              <a:defRPr sz="1475" b="1"/>
            </a:lvl8pPr>
            <a:lvl9pPr marL="3371210" indent="0">
              <a:buNone/>
              <a:defRPr sz="1475" b="1"/>
            </a:lvl9pPr>
          </a:lstStyle>
          <a:p>
            <a:pPr lvl="0"/>
            <a:r>
              <a:rPr lang="en-US"/>
              <a:t>Click to edit Master text styles</a:t>
            </a:r>
          </a:p>
        </p:txBody>
      </p:sp>
      <p:sp>
        <p:nvSpPr>
          <p:cNvPr id="6" name="Content Placeholder 5"/>
          <p:cNvSpPr>
            <a:spLocks noGrp="1"/>
          </p:cNvSpPr>
          <p:nvPr>
            <p:ph sz="quarter" idx="4"/>
          </p:nvPr>
        </p:nvSpPr>
        <p:spPr>
          <a:xfrm>
            <a:off x="6192509" y="2174309"/>
            <a:ext cx="5390588" cy="3952093"/>
          </a:xfrm>
        </p:spPr>
        <p:txBody>
          <a:bodyPr/>
          <a:lstStyle>
            <a:lvl1pPr>
              <a:defRPr sz="2212"/>
            </a:lvl1pPr>
            <a:lvl2pPr>
              <a:defRPr sz="1843"/>
            </a:lvl2pPr>
            <a:lvl3pPr>
              <a:defRPr sz="1659"/>
            </a:lvl3pPr>
            <a:lvl4pPr>
              <a:defRPr sz="1475"/>
            </a:lvl4pPr>
            <a:lvl5pPr>
              <a:defRPr sz="1475"/>
            </a:lvl5pPr>
            <a:lvl6pPr>
              <a:defRPr sz="1475"/>
            </a:lvl6pPr>
            <a:lvl7pPr>
              <a:defRPr sz="1475"/>
            </a:lvl7pPr>
            <a:lvl8pPr>
              <a:defRPr sz="1475"/>
            </a:lvl8pPr>
            <a:lvl9pPr>
              <a:defRPr sz="14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a:extLst>
              <a:ext uri="{FF2B5EF4-FFF2-40B4-BE49-F238E27FC236}">
                <a16:creationId xmlns:a16="http://schemas.microsoft.com/office/drawing/2014/main" id="{87E7C152-273C-4C41-B9FF-18192298AC7C}"/>
              </a:ext>
            </a:extLst>
          </p:cNvPr>
          <p:cNvSpPr>
            <a:spLocks noGrp="1" noChangeArrowheads="1"/>
          </p:cNvSpPr>
          <p:nvPr>
            <p:ph type="sldNum" sz="quarter" idx="10"/>
          </p:nvPr>
        </p:nvSpPr>
        <p:spPr>
          <a:ln/>
        </p:spPr>
        <p:txBody>
          <a:bodyPr/>
          <a:lstStyle>
            <a:lvl1pPr>
              <a:defRPr/>
            </a:lvl1pPr>
          </a:lstStyle>
          <a:p>
            <a:pPr>
              <a:defRPr/>
            </a:pPr>
            <a:fld id="{15A931E2-9285-4050-84C6-CDBD1A7C4311}" type="slidenum">
              <a:rPr lang="en-US" altLang="en-US"/>
              <a:pPr>
                <a:defRPr/>
              </a:pPr>
              <a:t>‹#›</a:t>
            </a:fld>
            <a:endParaRPr lang="en-US" altLang="en-US" dirty="0"/>
          </a:p>
        </p:txBody>
      </p:sp>
    </p:spTree>
    <p:extLst>
      <p:ext uri="{BB962C8B-B14F-4D97-AF65-F5344CB8AC3E}">
        <p14:creationId xmlns:p14="http://schemas.microsoft.com/office/powerpoint/2010/main" val="8249473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a:extLst>
              <a:ext uri="{FF2B5EF4-FFF2-40B4-BE49-F238E27FC236}">
                <a16:creationId xmlns:a16="http://schemas.microsoft.com/office/drawing/2014/main" id="{940A6DAA-B6C2-4FD7-92B2-FDA075BC4ED5}"/>
              </a:ext>
            </a:extLst>
          </p:cNvPr>
          <p:cNvSpPr>
            <a:spLocks noGrp="1" noChangeArrowheads="1"/>
          </p:cNvSpPr>
          <p:nvPr>
            <p:ph type="sldNum" sz="quarter" idx="10"/>
          </p:nvPr>
        </p:nvSpPr>
        <p:spPr>
          <a:ln/>
        </p:spPr>
        <p:txBody>
          <a:bodyPr/>
          <a:lstStyle>
            <a:lvl1pPr>
              <a:defRPr/>
            </a:lvl1pPr>
          </a:lstStyle>
          <a:p>
            <a:pPr>
              <a:defRPr/>
            </a:pPr>
            <a:fld id="{A14AE964-0DBC-4686-819B-E4132F2FE239}" type="slidenum">
              <a:rPr lang="en-US" altLang="en-US"/>
              <a:pPr>
                <a:defRPr/>
              </a:pPr>
              <a:t>‹#›</a:t>
            </a:fld>
            <a:endParaRPr lang="en-US" altLang="en-US" dirty="0"/>
          </a:p>
        </p:txBody>
      </p:sp>
    </p:spTree>
    <p:extLst>
      <p:ext uri="{BB962C8B-B14F-4D97-AF65-F5344CB8AC3E}">
        <p14:creationId xmlns:p14="http://schemas.microsoft.com/office/powerpoint/2010/main" val="2814173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4CB8F-0DAF-4D6E-AB98-5483F4672D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1291FF-2284-45E4-9EE4-3105BFB6C8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99F871-3CD6-453A-9CF4-61F2ADDF30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209A10-81F6-4A14-8E68-CA2AA2F23453}"/>
              </a:ext>
            </a:extLst>
          </p:cNvPr>
          <p:cNvSpPr>
            <a:spLocks noGrp="1"/>
          </p:cNvSpPr>
          <p:nvPr>
            <p:ph type="dt" sz="half" idx="10"/>
          </p:nvPr>
        </p:nvSpPr>
        <p:spPr/>
        <p:txBody>
          <a:bodyPr/>
          <a:lstStyle/>
          <a:p>
            <a:fld id="{44097706-E6D4-46F9-9EDE-B535AD5EF4D4}" type="datetimeFigureOut">
              <a:rPr lang="en-US" smtClean="0"/>
              <a:t>9/30/2020</a:t>
            </a:fld>
            <a:endParaRPr lang="en-US" dirty="0"/>
          </a:p>
        </p:txBody>
      </p:sp>
      <p:sp>
        <p:nvSpPr>
          <p:cNvPr id="6" name="Footer Placeholder 5">
            <a:extLst>
              <a:ext uri="{FF2B5EF4-FFF2-40B4-BE49-F238E27FC236}">
                <a16:creationId xmlns:a16="http://schemas.microsoft.com/office/drawing/2014/main" id="{7F5EA1C7-7598-4685-861D-14B44090F10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5F86B43-511A-42F3-AB26-7B735FBAE1C1}"/>
              </a:ext>
            </a:extLst>
          </p:cNvPr>
          <p:cNvSpPr>
            <a:spLocks noGrp="1"/>
          </p:cNvSpPr>
          <p:nvPr>
            <p:ph type="sldNum" sz="quarter" idx="12"/>
          </p:nvPr>
        </p:nvSpPr>
        <p:spPr/>
        <p:txBody>
          <a:bodyPr/>
          <a:lstStyle/>
          <a:p>
            <a:fld id="{B740D320-18E8-4782-9DF7-5825C911E631}" type="slidenum">
              <a:rPr lang="en-US" smtClean="0"/>
              <a:t>‹#›</a:t>
            </a:fld>
            <a:endParaRPr lang="en-US" dirty="0"/>
          </a:p>
        </p:txBody>
      </p:sp>
    </p:spTree>
    <p:extLst>
      <p:ext uri="{BB962C8B-B14F-4D97-AF65-F5344CB8AC3E}">
        <p14:creationId xmlns:p14="http://schemas.microsoft.com/office/powerpoint/2010/main" val="17944369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0143C8D4-9593-4891-BFE6-94A03A7A7F1F}"/>
              </a:ext>
            </a:extLst>
          </p:cNvPr>
          <p:cNvSpPr>
            <a:spLocks noGrp="1" noChangeArrowheads="1"/>
          </p:cNvSpPr>
          <p:nvPr>
            <p:ph type="sldNum" sz="quarter" idx="10"/>
          </p:nvPr>
        </p:nvSpPr>
        <p:spPr>
          <a:ln/>
        </p:spPr>
        <p:txBody>
          <a:bodyPr/>
          <a:lstStyle>
            <a:lvl1pPr>
              <a:defRPr/>
            </a:lvl1pPr>
          </a:lstStyle>
          <a:p>
            <a:pPr>
              <a:defRPr/>
            </a:pPr>
            <a:fld id="{A17DBE43-797E-4247-90DB-85EE8E364752}" type="slidenum">
              <a:rPr lang="en-US" altLang="en-US"/>
              <a:pPr>
                <a:defRPr/>
              </a:pPr>
              <a:t>‹#›</a:t>
            </a:fld>
            <a:endParaRPr lang="en-US" altLang="en-US" dirty="0"/>
          </a:p>
        </p:txBody>
      </p:sp>
    </p:spTree>
    <p:extLst>
      <p:ext uri="{BB962C8B-B14F-4D97-AF65-F5344CB8AC3E}">
        <p14:creationId xmlns:p14="http://schemas.microsoft.com/office/powerpoint/2010/main" val="42633118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903" y="273618"/>
            <a:ext cx="4011600" cy="1161778"/>
          </a:xfrm>
        </p:spPr>
        <p:txBody>
          <a:bodyPr anchor="b"/>
          <a:lstStyle>
            <a:lvl1pPr algn="l">
              <a:defRPr sz="1843" b="1"/>
            </a:lvl1pPr>
          </a:lstStyle>
          <a:p>
            <a:r>
              <a:rPr lang="en-US"/>
              <a:t>Click to edit Master title style</a:t>
            </a:r>
          </a:p>
        </p:txBody>
      </p:sp>
      <p:sp>
        <p:nvSpPr>
          <p:cNvPr id="3" name="Content Placeholder 2"/>
          <p:cNvSpPr>
            <a:spLocks noGrp="1"/>
          </p:cNvSpPr>
          <p:nvPr>
            <p:ph idx="1"/>
          </p:nvPr>
        </p:nvSpPr>
        <p:spPr>
          <a:xfrm>
            <a:off x="4765766" y="273618"/>
            <a:ext cx="6817331" cy="5852784"/>
          </a:xfrm>
        </p:spPr>
        <p:txBody>
          <a:bodyPr/>
          <a:lstStyle>
            <a:lvl1pPr>
              <a:defRPr sz="2949"/>
            </a:lvl1pPr>
            <a:lvl2pPr>
              <a:defRPr sz="2581"/>
            </a:lvl2pPr>
            <a:lvl3pPr>
              <a:defRPr sz="2212"/>
            </a:lvl3pPr>
            <a:lvl4pPr>
              <a:defRPr sz="1843"/>
            </a:lvl4pPr>
            <a:lvl5pPr>
              <a:defRPr sz="1843"/>
            </a:lvl5pPr>
            <a:lvl6pPr>
              <a:defRPr sz="1843"/>
            </a:lvl6pPr>
            <a:lvl7pPr>
              <a:defRPr sz="1843"/>
            </a:lvl7pPr>
            <a:lvl8pPr>
              <a:defRPr sz="1843"/>
            </a:lvl8pPr>
            <a:lvl9pPr>
              <a:defRPr sz="18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903" y="1435396"/>
            <a:ext cx="4011600" cy="4691006"/>
          </a:xfrm>
        </p:spPr>
        <p:txBody>
          <a:bodyPr/>
          <a:lstStyle>
            <a:lvl1pPr marL="0" indent="0">
              <a:buNone/>
              <a:defRPr sz="1290"/>
            </a:lvl1pPr>
            <a:lvl2pPr marL="421401" indent="0">
              <a:buNone/>
              <a:defRPr sz="1106"/>
            </a:lvl2pPr>
            <a:lvl3pPr marL="842802" indent="0">
              <a:buNone/>
              <a:defRPr sz="922"/>
            </a:lvl3pPr>
            <a:lvl4pPr marL="1264204" indent="0">
              <a:buNone/>
              <a:defRPr sz="830"/>
            </a:lvl4pPr>
            <a:lvl5pPr marL="1685605" indent="0">
              <a:buNone/>
              <a:defRPr sz="830"/>
            </a:lvl5pPr>
            <a:lvl6pPr marL="2107006" indent="0">
              <a:buNone/>
              <a:defRPr sz="830"/>
            </a:lvl6pPr>
            <a:lvl7pPr marL="2528407" indent="0">
              <a:buNone/>
              <a:defRPr sz="830"/>
            </a:lvl7pPr>
            <a:lvl8pPr marL="2949809" indent="0">
              <a:buNone/>
              <a:defRPr sz="830"/>
            </a:lvl8pPr>
            <a:lvl9pPr marL="3371210" indent="0">
              <a:buNone/>
              <a:defRPr sz="830"/>
            </a:lvl9pPr>
          </a:lstStyle>
          <a:p>
            <a:pPr lvl="0"/>
            <a:r>
              <a:rPr lang="en-US"/>
              <a:t>Click to edit Master text styles</a:t>
            </a:r>
          </a:p>
        </p:txBody>
      </p:sp>
      <p:sp>
        <p:nvSpPr>
          <p:cNvPr id="5" name="Rectangle 10">
            <a:extLst>
              <a:ext uri="{FF2B5EF4-FFF2-40B4-BE49-F238E27FC236}">
                <a16:creationId xmlns:a16="http://schemas.microsoft.com/office/drawing/2014/main" id="{5FF2B653-8F39-4C55-BD4E-DC9A1555C0D5}"/>
              </a:ext>
            </a:extLst>
          </p:cNvPr>
          <p:cNvSpPr>
            <a:spLocks noGrp="1" noChangeArrowheads="1"/>
          </p:cNvSpPr>
          <p:nvPr>
            <p:ph type="sldNum" sz="quarter" idx="10"/>
          </p:nvPr>
        </p:nvSpPr>
        <p:spPr>
          <a:ln/>
        </p:spPr>
        <p:txBody>
          <a:bodyPr/>
          <a:lstStyle>
            <a:lvl1pPr>
              <a:defRPr/>
            </a:lvl1pPr>
          </a:lstStyle>
          <a:p>
            <a:pPr>
              <a:defRPr/>
            </a:pPr>
            <a:fld id="{628CD2A5-BB83-40DD-A3B9-8A1686DF34C1}" type="slidenum">
              <a:rPr lang="en-US" altLang="en-US"/>
              <a:pPr>
                <a:defRPr/>
              </a:pPr>
              <a:t>‹#›</a:t>
            </a:fld>
            <a:endParaRPr lang="en-US" altLang="en-US" dirty="0"/>
          </a:p>
        </p:txBody>
      </p:sp>
    </p:spTree>
    <p:extLst>
      <p:ext uri="{BB962C8B-B14F-4D97-AF65-F5344CB8AC3E}">
        <p14:creationId xmlns:p14="http://schemas.microsoft.com/office/powerpoint/2010/main" val="31332799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847" y="4800747"/>
            <a:ext cx="7314802" cy="566256"/>
          </a:xfrm>
        </p:spPr>
        <p:txBody>
          <a:bodyPr anchor="b"/>
          <a:lstStyle>
            <a:lvl1pPr algn="l">
              <a:defRPr sz="1843" b="1"/>
            </a:lvl1pPr>
          </a:lstStyle>
          <a:p>
            <a:r>
              <a:rPr lang="en-US"/>
              <a:t>Click to edit Master title style</a:t>
            </a:r>
          </a:p>
        </p:txBody>
      </p:sp>
      <p:sp>
        <p:nvSpPr>
          <p:cNvPr id="3" name="Picture Placeholder 2"/>
          <p:cNvSpPr>
            <a:spLocks noGrp="1"/>
          </p:cNvSpPr>
          <p:nvPr>
            <p:ph type="pic" idx="1"/>
          </p:nvPr>
        </p:nvSpPr>
        <p:spPr>
          <a:xfrm>
            <a:off x="2389847" y="613080"/>
            <a:ext cx="7314802" cy="4114507"/>
          </a:xfrm>
        </p:spPr>
        <p:txBody>
          <a:bodyPr/>
          <a:lstStyle>
            <a:lvl1pPr marL="0" indent="0">
              <a:buNone/>
              <a:defRPr sz="2949"/>
            </a:lvl1pPr>
            <a:lvl2pPr marL="421401" indent="0">
              <a:buNone/>
              <a:defRPr sz="2581"/>
            </a:lvl2pPr>
            <a:lvl3pPr marL="842802" indent="0">
              <a:buNone/>
              <a:defRPr sz="2212"/>
            </a:lvl3pPr>
            <a:lvl4pPr marL="1264204" indent="0">
              <a:buNone/>
              <a:defRPr sz="1843"/>
            </a:lvl4pPr>
            <a:lvl5pPr marL="1685605" indent="0">
              <a:buNone/>
              <a:defRPr sz="1843"/>
            </a:lvl5pPr>
            <a:lvl6pPr marL="2107006" indent="0">
              <a:buNone/>
              <a:defRPr sz="1843"/>
            </a:lvl6pPr>
            <a:lvl7pPr marL="2528407" indent="0">
              <a:buNone/>
              <a:defRPr sz="1843"/>
            </a:lvl7pPr>
            <a:lvl8pPr marL="2949809" indent="0">
              <a:buNone/>
              <a:defRPr sz="1843"/>
            </a:lvl8pPr>
            <a:lvl9pPr marL="3371210" indent="0">
              <a:buNone/>
              <a:defRPr sz="1843"/>
            </a:lvl9pPr>
          </a:lstStyle>
          <a:p>
            <a:pPr lvl="0"/>
            <a:endParaRPr lang="en-US" noProof="0" dirty="0"/>
          </a:p>
        </p:txBody>
      </p:sp>
      <p:sp>
        <p:nvSpPr>
          <p:cNvPr id="4" name="Text Placeholder 3"/>
          <p:cNvSpPr>
            <a:spLocks noGrp="1"/>
          </p:cNvSpPr>
          <p:nvPr>
            <p:ph type="body" sz="half" idx="2"/>
          </p:nvPr>
        </p:nvSpPr>
        <p:spPr>
          <a:xfrm>
            <a:off x="2389847" y="5367003"/>
            <a:ext cx="7314802" cy="804758"/>
          </a:xfrm>
        </p:spPr>
        <p:txBody>
          <a:bodyPr/>
          <a:lstStyle>
            <a:lvl1pPr marL="0" indent="0">
              <a:buNone/>
              <a:defRPr sz="1290"/>
            </a:lvl1pPr>
            <a:lvl2pPr marL="421401" indent="0">
              <a:buNone/>
              <a:defRPr sz="1106"/>
            </a:lvl2pPr>
            <a:lvl3pPr marL="842802" indent="0">
              <a:buNone/>
              <a:defRPr sz="922"/>
            </a:lvl3pPr>
            <a:lvl4pPr marL="1264204" indent="0">
              <a:buNone/>
              <a:defRPr sz="830"/>
            </a:lvl4pPr>
            <a:lvl5pPr marL="1685605" indent="0">
              <a:buNone/>
              <a:defRPr sz="830"/>
            </a:lvl5pPr>
            <a:lvl6pPr marL="2107006" indent="0">
              <a:buNone/>
              <a:defRPr sz="830"/>
            </a:lvl6pPr>
            <a:lvl7pPr marL="2528407" indent="0">
              <a:buNone/>
              <a:defRPr sz="830"/>
            </a:lvl7pPr>
            <a:lvl8pPr marL="2949809" indent="0">
              <a:buNone/>
              <a:defRPr sz="830"/>
            </a:lvl8pPr>
            <a:lvl9pPr marL="3371210" indent="0">
              <a:buNone/>
              <a:defRPr sz="830"/>
            </a:lvl9pPr>
          </a:lstStyle>
          <a:p>
            <a:pPr lvl="0"/>
            <a:r>
              <a:rPr lang="en-US"/>
              <a:t>Click to edit Master text styles</a:t>
            </a:r>
          </a:p>
        </p:txBody>
      </p:sp>
      <p:sp>
        <p:nvSpPr>
          <p:cNvPr id="5" name="Rectangle 10">
            <a:extLst>
              <a:ext uri="{FF2B5EF4-FFF2-40B4-BE49-F238E27FC236}">
                <a16:creationId xmlns:a16="http://schemas.microsoft.com/office/drawing/2014/main" id="{D8B7ABC3-9CDE-4BBE-B967-1FF3212C7C9C}"/>
              </a:ext>
            </a:extLst>
          </p:cNvPr>
          <p:cNvSpPr>
            <a:spLocks noGrp="1" noChangeArrowheads="1"/>
          </p:cNvSpPr>
          <p:nvPr>
            <p:ph type="sldNum" sz="quarter" idx="10"/>
          </p:nvPr>
        </p:nvSpPr>
        <p:spPr>
          <a:ln/>
        </p:spPr>
        <p:txBody>
          <a:bodyPr/>
          <a:lstStyle>
            <a:lvl1pPr>
              <a:defRPr/>
            </a:lvl1pPr>
          </a:lstStyle>
          <a:p>
            <a:pPr>
              <a:defRPr/>
            </a:pPr>
            <a:fld id="{BFAD6FF3-DD10-4028-BD14-EA26FC73D241}" type="slidenum">
              <a:rPr lang="en-US" altLang="en-US"/>
              <a:pPr>
                <a:defRPr/>
              </a:pPr>
              <a:t>‹#›</a:t>
            </a:fld>
            <a:endParaRPr lang="en-US" altLang="en-US" dirty="0"/>
          </a:p>
        </p:txBody>
      </p:sp>
    </p:spTree>
    <p:extLst>
      <p:ext uri="{BB962C8B-B14F-4D97-AF65-F5344CB8AC3E}">
        <p14:creationId xmlns:p14="http://schemas.microsoft.com/office/powerpoint/2010/main" val="9093307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a:extLst>
              <a:ext uri="{FF2B5EF4-FFF2-40B4-BE49-F238E27FC236}">
                <a16:creationId xmlns:a16="http://schemas.microsoft.com/office/drawing/2014/main" id="{CF45CB18-BA60-449C-A27A-955F61CB4F23}"/>
              </a:ext>
            </a:extLst>
          </p:cNvPr>
          <p:cNvSpPr>
            <a:spLocks noGrp="1" noChangeArrowheads="1"/>
          </p:cNvSpPr>
          <p:nvPr>
            <p:ph type="sldNum" sz="quarter" idx="10"/>
          </p:nvPr>
        </p:nvSpPr>
        <p:spPr>
          <a:ln/>
        </p:spPr>
        <p:txBody>
          <a:bodyPr/>
          <a:lstStyle>
            <a:lvl1pPr>
              <a:defRPr/>
            </a:lvl1pPr>
          </a:lstStyle>
          <a:p>
            <a:pPr>
              <a:defRPr/>
            </a:pPr>
            <a:fld id="{5E0A38E5-5B36-49B1-ABDF-BB9F15D505B8}" type="slidenum">
              <a:rPr lang="en-US" altLang="en-US"/>
              <a:pPr>
                <a:defRPr/>
              </a:pPr>
              <a:t>‹#›</a:t>
            </a:fld>
            <a:endParaRPr lang="en-US" altLang="en-US" dirty="0"/>
          </a:p>
        </p:txBody>
      </p:sp>
    </p:spTree>
    <p:extLst>
      <p:ext uri="{BB962C8B-B14F-4D97-AF65-F5344CB8AC3E}">
        <p14:creationId xmlns:p14="http://schemas.microsoft.com/office/powerpoint/2010/main" val="16294996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32070" y="291177"/>
            <a:ext cx="2851498" cy="610006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603" y="291177"/>
            <a:ext cx="8369438" cy="61000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a:extLst>
              <a:ext uri="{FF2B5EF4-FFF2-40B4-BE49-F238E27FC236}">
                <a16:creationId xmlns:a16="http://schemas.microsoft.com/office/drawing/2014/main" id="{E5A4F01E-9F9B-4396-B8BC-EA4DDAF92353}"/>
              </a:ext>
            </a:extLst>
          </p:cNvPr>
          <p:cNvSpPr>
            <a:spLocks noGrp="1" noChangeArrowheads="1"/>
          </p:cNvSpPr>
          <p:nvPr>
            <p:ph type="sldNum" sz="quarter" idx="10"/>
          </p:nvPr>
        </p:nvSpPr>
        <p:spPr>
          <a:ln/>
        </p:spPr>
        <p:txBody>
          <a:bodyPr/>
          <a:lstStyle>
            <a:lvl1pPr>
              <a:defRPr/>
            </a:lvl1pPr>
          </a:lstStyle>
          <a:p>
            <a:pPr>
              <a:defRPr/>
            </a:pPr>
            <a:fld id="{8DCDF505-0F67-46D2-9B49-1E99C6B77913}" type="slidenum">
              <a:rPr lang="en-US" altLang="en-US"/>
              <a:pPr>
                <a:defRPr/>
              </a:pPr>
              <a:t>‹#›</a:t>
            </a:fld>
            <a:endParaRPr lang="en-US" altLang="en-US" dirty="0"/>
          </a:p>
        </p:txBody>
      </p:sp>
    </p:spTree>
    <p:extLst>
      <p:ext uri="{BB962C8B-B14F-4D97-AF65-F5344CB8AC3E}">
        <p14:creationId xmlns:p14="http://schemas.microsoft.com/office/powerpoint/2010/main" val="29335130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06409" y="291177"/>
            <a:ext cx="11177160" cy="633563"/>
          </a:xfrm>
        </p:spPr>
        <p:txBody>
          <a:bodyPr/>
          <a:lstStyle/>
          <a:p>
            <a:r>
              <a:rPr lang="en-US"/>
              <a:t>Click to edit Master title style</a:t>
            </a:r>
          </a:p>
        </p:txBody>
      </p:sp>
      <p:sp>
        <p:nvSpPr>
          <p:cNvPr id="3" name="Table Placeholder 2"/>
          <p:cNvSpPr>
            <a:spLocks noGrp="1"/>
          </p:cNvSpPr>
          <p:nvPr>
            <p:ph type="tbl" idx="1"/>
          </p:nvPr>
        </p:nvSpPr>
        <p:spPr>
          <a:xfrm>
            <a:off x="471602" y="1293465"/>
            <a:ext cx="11254766" cy="5097775"/>
          </a:xfrm>
        </p:spPr>
        <p:txBody>
          <a:bodyPr/>
          <a:lstStyle/>
          <a:p>
            <a:pPr lvl="0"/>
            <a:endParaRPr lang="en-US" noProof="0" dirty="0"/>
          </a:p>
        </p:txBody>
      </p:sp>
      <p:sp>
        <p:nvSpPr>
          <p:cNvPr id="4" name="Rectangle 10">
            <a:extLst>
              <a:ext uri="{FF2B5EF4-FFF2-40B4-BE49-F238E27FC236}">
                <a16:creationId xmlns:a16="http://schemas.microsoft.com/office/drawing/2014/main" id="{7FD82D33-A648-4512-9C10-7F79E2257ADA}"/>
              </a:ext>
            </a:extLst>
          </p:cNvPr>
          <p:cNvSpPr>
            <a:spLocks noGrp="1" noChangeArrowheads="1"/>
          </p:cNvSpPr>
          <p:nvPr>
            <p:ph type="sldNum" sz="quarter" idx="10"/>
          </p:nvPr>
        </p:nvSpPr>
        <p:spPr>
          <a:ln/>
        </p:spPr>
        <p:txBody>
          <a:bodyPr/>
          <a:lstStyle>
            <a:lvl1pPr>
              <a:defRPr/>
            </a:lvl1pPr>
          </a:lstStyle>
          <a:p>
            <a:pPr>
              <a:defRPr/>
            </a:pPr>
            <a:fld id="{D6901E15-91BB-42E8-BA1B-450F14D56C46}" type="slidenum">
              <a:rPr lang="en-US" altLang="en-US"/>
              <a:pPr>
                <a:defRPr/>
              </a:pPr>
              <a:t>‹#›</a:t>
            </a:fld>
            <a:endParaRPr lang="en-US" altLang="en-US" dirty="0"/>
          </a:p>
        </p:txBody>
      </p:sp>
    </p:spTree>
    <p:extLst>
      <p:ext uri="{BB962C8B-B14F-4D97-AF65-F5344CB8AC3E}">
        <p14:creationId xmlns:p14="http://schemas.microsoft.com/office/powerpoint/2010/main" val="759400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5346" y="2130414"/>
            <a:ext cx="10361310" cy="1470512"/>
          </a:xfrm>
        </p:spPr>
        <p:txBody>
          <a:bodyPr/>
          <a:lstStyle/>
          <a:p>
            <a:r>
              <a:rPr lang="en-US"/>
              <a:t>Click to edit Master title style</a:t>
            </a:r>
          </a:p>
        </p:txBody>
      </p:sp>
      <p:sp>
        <p:nvSpPr>
          <p:cNvPr id="3" name="Subtitle 2"/>
          <p:cNvSpPr>
            <a:spLocks noGrp="1"/>
          </p:cNvSpPr>
          <p:nvPr>
            <p:ph type="subTitle" idx="1"/>
          </p:nvPr>
        </p:nvSpPr>
        <p:spPr>
          <a:xfrm>
            <a:off x="1828702" y="3886249"/>
            <a:ext cx="8534598" cy="1752909"/>
          </a:xfrm>
        </p:spPr>
        <p:txBody>
          <a:bodyPr/>
          <a:lstStyle>
            <a:lvl1pPr marL="0" indent="0" algn="ctr">
              <a:buNone/>
              <a:defRPr/>
            </a:lvl1pPr>
            <a:lvl2pPr marL="421401" indent="0" algn="ctr">
              <a:buNone/>
              <a:defRPr/>
            </a:lvl2pPr>
            <a:lvl3pPr marL="842802" indent="0" algn="ctr">
              <a:buNone/>
              <a:defRPr/>
            </a:lvl3pPr>
            <a:lvl4pPr marL="1264204" indent="0" algn="ctr">
              <a:buNone/>
              <a:defRPr/>
            </a:lvl4pPr>
            <a:lvl5pPr marL="1685605" indent="0" algn="ctr">
              <a:buNone/>
              <a:defRPr/>
            </a:lvl5pPr>
            <a:lvl6pPr marL="2107006" indent="0" algn="ctr">
              <a:buNone/>
              <a:defRPr/>
            </a:lvl6pPr>
            <a:lvl7pPr marL="2528407" indent="0" algn="ctr">
              <a:buNone/>
              <a:defRPr/>
            </a:lvl7pPr>
            <a:lvl8pPr marL="2949809" indent="0" algn="ctr">
              <a:buNone/>
              <a:defRPr/>
            </a:lvl8pPr>
            <a:lvl9pPr marL="3371210" indent="0" algn="ctr">
              <a:buNone/>
              <a:defRPr/>
            </a:lvl9pPr>
          </a:lstStyle>
          <a:p>
            <a:r>
              <a:rPr lang="en-US"/>
              <a:t>Click to edit Master subtitle style</a:t>
            </a:r>
          </a:p>
        </p:txBody>
      </p:sp>
      <p:sp>
        <p:nvSpPr>
          <p:cNvPr id="4" name="Rectangle 10">
            <a:extLst>
              <a:ext uri="{FF2B5EF4-FFF2-40B4-BE49-F238E27FC236}">
                <a16:creationId xmlns:a16="http://schemas.microsoft.com/office/drawing/2014/main" id="{834EDC1D-223A-4B5A-BC98-7458DA7C01EF}"/>
              </a:ext>
            </a:extLst>
          </p:cNvPr>
          <p:cNvSpPr>
            <a:spLocks noGrp="1" noChangeArrowheads="1"/>
          </p:cNvSpPr>
          <p:nvPr>
            <p:ph type="sldNum" sz="quarter" idx="10"/>
          </p:nvPr>
        </p:nvSpPr>
        <p:spPr>
          <a:ln/>
        </p:spPr>
        <p:txBody>
          <a:bodyPr/>
          <a:lstStyle>
            <a:lvl1pPr>
              <a:defRPr/>
            </a:lvl1pPr>
          </a:lstStyle>
          <a:p>
            <a:pPr>
              <a:defRPr/>
            </a:pPr>
            <a:fld id="{7670234E-3AC5-4D70-9E0A-04D5DBF138CE}" type="slidenum">
              <a:rPr lang="en-US" altLang="en-US"/>
              <a:pPr>
                <a:defRPr/>
              </a:pPr>
              <a:t>‹#›</a:t>
            </a:fld>
            <a:endParaRPr lang="en-US" altLang="en-US" dirty="0"/>
          </a:p>
        </p:txBody>
      </p:sp>
    </p:spTree>
    <p:extLst>
      <p:ext uri="{BB962C8B-B14F-4D97-AF65-F5344CB8AC3E}">
        <p14:creationId xmlns:p14="http://schemas.microsoft.com/office/powerpoint/2010/main" val="21699704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706409" y="162416"/>
            <a:ext cx="11177160" cy="633563"/>
          </a:xfrm>
        </p:spPr>
        <p:txBody>
          <a:bodyPr/>
          <a:lstStyle/>
          <a:p>
            <a:r>
              <a:rPr lang="en-US"/>
              <a:t>Click to edit Master title style</a:t>
            </a:r>
          </a:p>
        </p:txBody>
      </p:sp>
      <p:sp>
        <p:nvSpPr>
          <p:cNvPr id="3" name="Content Placeholder 2"/>
          <p:cNvSpPr>
            <a:spLocks noGrp="1"/>
          </p:cNvSpPr>
          <p:nvPr>
            <p:ph sz="half" idx="1"/>
          </p:nvPr>
        </p:nvSpPr>
        <p:spPr>
          <a:xfrm>
            <a:off x="471602" y="1293466"/>
            <a:ext cx="11254766" cy="24786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1602" y="3912586"/>
            <a:ext cx="11254766" cy="24786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a:extLst>
              <a:ext uri="{FF2B5EF4-FFF2-40B4-BE49-F238E27FC236}">
                <a16:creationId xmlns:a16="http://schemas.microsoft.com/office/drawing/2014/main" id="{42E90F83-A642-4419-8AAC-DF0FFCBF96D8}"/>
              </a:ext>
            </a:extLst>
          </p:cNvPr>
          <p:cNvSpPr>
            <a:spLocks noGrp="1" noChangeArrowheads="1"/>
          </p:cNvSpPr>
          <p:nvPr>
            <p:ph type="sldNum" sz="quarter" idx="10"/>
          </p:nvPr>
        </p:nvSpPr>
        <p:spPr>
          <a:ln/>
        </p:spPr>
        <p:txBody>
          <a:bodyPr/>
          <a:lstStyle>
            <a:lvl1pPr>
              <a:defRPr/>
            </a:lvl1pPr>
          </a:lstStyle>
          <a:p>
            <a:pPr>
              <a:defRPr/>
            </a:pPr>
            <a:fld id="{730BCC0A-2E41-40F1-B935-1EF4048FD259}" type="slidenum">
              <a:rPr lang="en-US" altLang="en-US"/>
              <a:pPr>
                <a:defRPr/>
              </a:pPr>
              <a:t>‹#›</a:t>
            </a:fld>
            <a:endParaRPr lang="en-US" altLang="en-US" dirty="0"/>
          </a:p>
        </p:txBody>
      </p:sp>
    </p:spTree>
    <p:extLst>
      <p:ext uri="{BB962C8B-B14F-4D97-AF65-F5344CB8AC3E}">
        <p14:creationId xmlns:p14="http://schemas.microsoft.com/office/powerpoint/2010/main" val="15924853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E75B7F9-1F89-4A74-BE21-DACBE8FCC6BD}" type="datetimeFigureOut">
              <a:rPr lang="en-US"/>
              <a:pPr>
                <a:defRPr/>
              </a:pPr>
              <a:t>9/30/2020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593FBDD-5A84-49E0-957E-F9BF22A3FBCE}" type="slidenum">
              <a:rPr lang="en-US" altLang="en-US"/>
              <a:pPr>
                <a:defRPr/>
              </a:pPr>
              <a:t>‹#›</a:t>
            </a:fld>
            <a:endParaRPr lang="en-US" altLang="en-US" dirty="0"/>
          </a:p>
        </p:txBody>
      </p:sp>
    </p:spTree>
    <p:extLst>
      <p:ext uri="{BB962C8B-B14F-4D97-AF65-F5344CB8AC3E}">
        <p14:creationId xmlns:p14="http://schemas.microsoft.com/office/powerpoint/2010/main" val="27883769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D171533-D08E-44F3-8593-755EDA637BB0}" type="datetimeFigureOut">
              <a:rPr lang="en-US"/>
              <a:pPr>
                <a:defRPr/>
              </a:pPr>
              <a:t>9/30/2020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DBD415A-89AF-4BFD-8953-702ECF86B99F}" type="slidenum">
              <a:rPr lang="en-US" altLang="en-US"/>
              <a:pPr>
                <a:defRPr/>
              </a:pPr>
              <a:t>‹#›</a:t>
            </a:fld>
            <a:endParaRPr lang="en-US" altLang="en-US" dirty="0"/>
          </a:p>
        </p:txBody>
      </p:sp>
    </p:spTree>
    <p:extLst>
      <p:ext uri="{BB962C8B-B14F-4D97-AF65-F5344CB8AC3E}">
        <p14:creationId xmlns:p14="http://schemas.microsoft.com/office/powerpoint/2010/main" val="3527794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7373A-308B-41D6-A134-02334C3E741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217921-35E1-4935-98F3-A7948B5BC5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EA3D85-7637-4EAA-8F13-E341D740011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18751E-7D2B-45E4-AC0B-06E40B9BAD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FFB24A-572E-4D25-9F6C-CA5524D29D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6B4542-5D19-45F8-8BEA-43BC9F7F7E91}"/>
              </a:ext>
            </a:extLst>
          </p:cNvPr>
          <p:cNvSpPr>
            <a:spLocks noGrp="1"/>
          </p:cNvSpPr>
          <p:nvPr>
            <p:ph type="dt" sz="half" idx="10"/>
          </p:nvPr>
        </p:nvSpPr>
        <p:spPr/>
        <p:txBody>
          <a:bodyPr/>
          <a:lstStyle/>
          <a:p>
            <a:fld id="{44097706-E6D4-46F9-9EDE-B535AD5EF4D4}" type="datetimeFigureOut">
              <a:rPr lang="en-US" smtClean="0"/>
              <a:t>9/30/2020</a:t>
            </a:fld>
            <a:endParaRPr lang="en-US" dirty="0"/>
          </a:p>
        </p:txBody>
      </p:sp>
      <p:sp>
        <p:nvSpPr>
          <p:cNvPr id="8" name="Footer Placeholder 7">
            <a:extLst>
              <a:ext uri="{FF2B5EF4-FFF2-40B4-BE49-F238E27FC236}">
                <a16:creationId xmlns:a16="http://schemas.microsoft.com/office/drawing/2014/main" id="{3FDF14F4-6DEC-459C-8E3E-649887015C7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B0BCCB9-1935-47AD-87A6-88320A697277}"/>
              </a:ext>
            </a:extLst>
          </p:cNvPr>
          <p:cNvSpPr>
            <a:spLocks noGrp="1"/>
          </p:cNvSpPr>
          <p:nvPr>
            <p:ph type="sldNum" sz="quarter" idx="12"/>
          </p:nvPr>
        </p:nvSpPr>
        <p:spPr/>
        <p:txBody>
          <a:bodyPr/>
          <a:lstStyle/>
          <a:p>
            <a:fld id="{B740D320-18E8-4782-9DF7-5825C911E631}" type="slidenum">
              <a:rPr lang="en-US" smtClean="0"/>
              <a:t>‹#›</a:t>
            </a:fld>
            <a:endParaRPr lang="en-US" dirty="0"/>
          </a:p>
        </p:txBody>
      </p:sp>
    </p:spTree>
    <p:extLst>
      <p:ext uri="{BB962C8B-B14F-4D97-AF65-F5344CB8AC3E}">
        <p14:creationId xmlns:p14="http://schemas.microsoft.com/office/powerpoint/2010/main" val="7449694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EDFAA6C-AE54-43EB-9269-A607412600D1}" type="datetimeFigureOut">
              <a:rPr lang="en-US"/>
              <a:pPr>
                <a:defRPr/>
              </a:pPr>
              <a:t>9/30/2020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B5DE741-4CF2-4B0D-8831-637BFCF979C6}" type="slidenum">
              <a:rPr lang="en-US" altLang="en-US"/>
              <a:pPr>
                <a:defRPr/>
              </a:pPr>
              <a:t>‹#›</a:t>
            </a:fld>
            <a:endParaRPr lang="en-US" altLang="en-US" dirty="0"/>
          </a:p>
        </p:txBody>
      </p:sp>
    </p:spTree>
    <p:extLst>
      <p:ext uri="{BB962C8B-B14F-4D97-AF65-F5344CB8AC3E}">
        <p14:creationId xmlns:p14="http://schemas.microsoft.com/office/powerpoint/2010/main" val="22755664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F6E34B3-5639-4E5F-BA81-DE5C4B135BA6}" type="datetimeFigureOut">
              <a:rPr lang="en-US"/>
              <a:pPr>
                <a:defRPr/>
              </a:pPr>
              <a:t>9/30/2020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B32E68F-87A8-43AC-86DD-0C4FD67F5DCC}" type="slidenum">
              <a:rPr lang="en-US" altLang="en-US"/>
              <a:pPr>
                <a:defRPr/>
              </a:pPr>
              <a:t>‹#›</a:t>
            </a:fld>
            <a:endParaRPr lang="en-US" altLang="en-US" dirty="0"/>
          </a:p>
        </p:txBody>
      </p:sp>
    </p:spTree>
    <p:extLst>
      <p:ext uri="{BB962C8B-B14F-4D97-AF65-F5344CB8AC3E}">
        <p14:creationId xmlns:p14="http://schemas.microsoft.com/office/powerpoint/2010/main" val="25416567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1F6D26B-E29A-4E9C-B122-C8716722C74E}" type="datetimeFigureOut">
              <a:rPr lang="en-US"/>
              <a:pPr>
                <a:defRPr/>
              </a:pPr>
              <a:t>9/30/2020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964D66B-5932-446D-93BF-CA6B66576DFD}" type="slidenum">
              <a:rPr lang="en-US" altLang="en-US"/>
              <a:pPr>
                <a:defRPr/>
              </a:pPr>
              <a:t>‹#›</a:t>
            </a:fld>
            <a:endParaRPr lang="en-US" altLang="en-US" dirty="0"/>
          </a:p>
        </p:txBody>
      </p:sp>
    </p:spTree>
    <p:extLst>
      <p:ext uri="{BB962C8B-B14F-4D97-AF65-F5344CB8AC3E}">
        <p14:creationId xmlns:p14="http://schemas.microsoft.com/office/powerpoint/2010/main" val="18117328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06E63B9-FD35-4E7B-AACC-23A30AFB7AB1}" type="datetimeFigureOut">
              <a:rPr lang="en-US"/>
              <a:pPr>
                <a:defRPr/>
              </a:pPr>
              <a:t>9/30/2020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3D52499-91CC-49D7-BCF8-F22710957405}" type="slidenum">
              <a:rPr lang="en-US" altLang="en-US"/>
              <a:pPr>
                <a:defRPr/>
              </a:pPr>
              <a:t>‹#›</a:t>
            </a:fld>
            <a:endParaRPr lang="en-US" altLang="en-US" dirty="0"/>
          </a:p>
        </p:txBody>
      </p:sp>
    </p:spTree>
    <p:extLst>
      <p:ext uri="{BB962C8B-B14F-4D97-AF65-F5344CB8AC3E}">
        <p14:creationId xmlns:p14="http://schemas.microsoft.com/office/powerpoint/2010/main" val="6905514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0179626-A231-4B6A-B137-984246F2BB94}" type="datetimeFigureOut">
              <a:rPr lang="en-US"/>
              <a:pPr>
                <a:defRPr/>
              </a:pPr>
              <a:t>9/30/2020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B0235CE1-E339-41B2-9800-0A3B5C113790}" type="slidenum">
              <a:rPr lang="en-US" altLang="en-US"/>
              <a:pPr>
                <a:defRPr/>
              </a:pPr>
              <a:t>‹#›</a:t>
            </a:fld>
            <a:endParaRPr lang="en-US" altLang="en-US" dirty="0"/>
          </a:p>
        </p:txBody>
      </p:sp>
    </p:spTree>
    <p:extLst>
      <p:ext uri="{BB962C8B-B14F-4D97-AF65-F5344CB8AC3E}">
        <p14:creationId xmlns:p14="http://schemas.microsoft.com/office/powerpoint/2010/main" val="23310807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BD31FF5-E079-45CD-AEA9-E56ABFA60CB1}" type="datetimeFigureOut">
              <a:rPr lang="en-US"/>
              <a:pPr>
                <a:defRPr/>
              </a:pPr>
              <a:t>9/30/2020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6C12E8A-55AA-42E3-9558-98E2D32D2224}" type="slidenum">
              <a:rPr lang="en-US" altLang="en-US"/>
              <a:pPr>
                <a:defRPr/>
              </a:pPr>
              <a:t>‹#›</a:t>
            </a:fld>
            <a:endParaRPr lang="en-US" altLang="en-US" dirty="0"/>
          </a:p>
        </p:txBody>
      </p:sp>
    </p:spTree>
    <p:extLst>
      <p:ext uri="{BB962C8B-B14F-4D97-AF65-F5344CB8AC3E}">
        <p14:creationId xmlns:p14="http://schemas.microsoft.com/office/powerpoint/2010/main" val="19994820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7E0F8FB-8F48-42DB-BB16-21A91010213D}" type="datetimeFigureOut">
              <a:rPr lang="en-US"/>
              <a:pPr>
                <a:defRPr/>
              </a:pPr>
              <a:t>9/30/2020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82996B4-A0EC-4569-A64D-C438F699B86A}" type="slidenum">
              <a:rPr lang="en-US" altLang="en-US"/>
              <a:pPr>
                <a:defRPr/>
              </a:pPr>
              <a:t>‹#›</a:t>
            </a:fld>
            <a:endParaRPr lang="en-US" altLang="en-US" dirty="0"/>
          </a:p>
        </p:txBody>
      </p:sp>
    </p:spTree>
    <p:extLst>
      <p:ext uri="{BB962C8B-B14F-4D97-AF65-F5344CB8AC3E}">
        <p14:creationId xmlns:p14="http://schemas.microsoft.com/office/powerpoint/2010/main" val="36397078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669B3B5-DA20-4D61-99E7-A00EE791C800}" type="datetimeFigureOut">
              <a:rPr lang="en-US"/>
              <a:pPr>
                <a:defRPr/>
              </a:pPr>
              <a:t>9/30/2020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B5DBD50-8E78-44D1-8C51-237303ED1D69}" type="slidenum">
              <a:rPr lang="en-US" altLang="en-US"/>
              <a:pPr>
                <a:defRPr/>
              </a:pPr>
              <a:t>‹#›</a:t>
            </a:fld>
            <a:endParaRPr lang="en-US" altLang="en-US" dirty="0"/>
          </a:p>
        </p:txBody>
      </p:sp>
    </p:spTree>
    <p:extLst>
      <p:ext uri="{BB962C8B-B14F-4D97-AF65-F5344CB8AC3E}">
        <p14:creationId xmlns:p14="http://schemas.microsoft.com/office/powerpoint/2010/main" val="29343008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BE6380E-F814-4465-A59D-1359FD1E92C8}" type="datetimeFigureOut">
              <a:rPr lang="en-US"/>
              <a:pPr>
                <a:defRPr/>
              </a:pPr>
              <a:t>9/30/2020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8852A87-C781-42DD-B6CA-16224DF924C4}" type="slidenum">
              <a:rPr lang="en-US" altLang="en-US"/>
              <a:pPr>
                <a:defRPr/>
              </a:pPr>
              <a:t>‹#›</a:t>
            </a:fld>
            <a:endParaRPr lang="en-US" altLang="en-US" dirty="0"/>
          </a:p>
        </p:txBody>
      </p:sp>
    </p:spTree>
    <p:extLst>
      <p:ext uri="{BB962C8B-B14F-4D97-AF65-F5344CB8AC3E}">
        <p14:creationId xmlns:p14="http://schemas.microsoft.com/office/powerpoint/2010/main" val="13845095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fld id="{BB0B54B4-02BE-4818-83AF-B323A6D78649}" type="datetimeFigureOut">
              <a:rPr lang="en-US"/>
              <a:pPr>
                <a:defRPr/>
              </a:pPr>
              <a:t>9/30/2020</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pPr>
              <a:defRPr/>
            </a:pPr>
            <a:fld id="{81EFC6C9-78C8-478D-B74D-2EAF8A3C70BC}" type="slidenum">
              <a:rPr lang="en-US" altLang="en-US"/>
              <a:pPr>
                <a:defRPr/>
              </a:pPr>
              <a:t>‹#›</a:t>
            </a:fld>
            <a:endParaRPr lang="en-US" altLang="en-US" dirty="0"/>
          </a:p>
        </p:txBody>
      </p:sp>
    </p:spTree>
    <p:extLst>
      <p:ext uri="{BB962C8B-B14F-4D97-AF65-F5344CB8AC3E}">
        <p14:creationId xmlns:p14="http://schemas.microsoft.com/office/powerpoint/2010/main" val="1732648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A88C4-E051-4AA0-8627-9A0723775D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C331E9-EDAF-493C-A71C-F528146B914F}"/>
              </a:ext>
            </a:extLst>
          </p:cNvPr>
          <p:cNvSpPr>
            <a:spLocks noGrp="1"/>
          </p:cNvSpPr>
          <p:nvPr>
            <p:ph type="dt" sz="half" idx="10"/>
          </p:nvPr>
        </p:nvSpPr>
        <p:spPr/>
        <p:txBody>
          <a:bodyPr/>
          <a:lstStyle/>
          <a:p>
            <a:fld id="{44097706-E6D4-46F9-9EDE-B535AD5EF4D4}" type="datetimeFigureOut">
              <a:rPr lang="en-US" smtClean="0"/>
              <a:t>9/30/2020</a:t>
            </a:fld>
            <a:endParaRPr lang="en-US" dirty="0"/>
          </a:p>
        </p:txBody>
      </p:sp>
      <p:sp>
        <p:nvSpPr>
          <p:cNvPr id="4" name="Footer Placeholder 3">
            <a:extLst>
              <a:ext uri="{FF2B5EF4-FFF2-40B4-BE49-F238E27FC236}">
                <a16:creationId xmlns:a16="http://schemas.microsoft.com/office/drawing/2014/main" id="{C41D82FF-1ED9-451A-8975-481C1E8CA2D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8C5643E-D046-466A-A6FA-EBE86735B948}"/>
              </a:ext>
            </a:extLst>
          </p:cNvPr>
          <p:cNvSpPr>
            <a:spLocks noGrp="1"/>
          </p:cNvSpPr>
          <p:nvPr>
            <p:ph type="sldNum" sz="quarter" idx="12"/>
          </p:nvPr>
        </p:nvSpPr>
        <p:spPr/>
        <p:txBody>
          <a:bodyPr/>
          <a:lstStyle/>
          <a:p>
            <a:fld id="{B740D320-18E8-4782-9DF7-5825C911E631}" type="slidenum">
              <a:rPr lang="en-US" smtClean="0"/>
              <a:t>‹#›</a:t>
            </a:fld>
            <a:endParaRPr lang="en-US" dirty="0"/>
          </a:p>
        </p:txBody>
      </p:sp>
    </p:spTree>
    <p:extLst>
      <p:ext uri="{BB962C8B-B14F-4D97-AF65-F5344CB8AC3E}">
        <p14:creationId xmlns:p14="http://schemas.microsoft.com/office/powerpoint/2010/main" val="53792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6096000"/>
            <a:ext cx="12192000" cy="762000"/>
          </a:xfrm>
          <a:prstGeom prst="rect">
            <a:avLst/>
          </a:prstGeom>
          <a:ln>
            <a:noFill/>
          </a:ln>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en-US" sz="1800" dirty="0"/>
          </a:p>
        </p:txBody>
      </p:sp>
      <p:sp>
        <p:nvSpPr>
          <p:cNvPr id="5" name="TextBox 4"/>
          <p:cNvSpPr txBox="1">
            <a:spLocks noChangeArrowheads="1"/>
          </p:cNvSpPr>
          <p:nvPr userDrawn="1"/>
        </p:nvSpPr>
        <p:spPr bwMode="auto">
          <a:xfrm>
            <a:off x="304800" y="152400"/>
            <a:ext cx="116840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r>
              <a:rPr lang="en-US" sz="4000" dirty="0">
                <a:solidFill>
                  <a:schemeClr val="bg1"/>
                </a:solidFill>
                <a:cs typeface="Arial" charset="0"/>
              </a:rPr>
              <a:t>Introduction to the Forward Auction</a:t>
            </a:r>
          </a:p>
        </p:txBody>
      </p:sp>
      <p:pic>
        <p:nvPicPr>
          <p:cNvPr id="6"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4401" y="2438400"/>
            <a:ext cx="2546351" cy="1614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ctrTitle"/>
          </p:nvPr>
        </p:nvSpPr>
        <p:spPr>
          <a:xfrm>
            <a:off x="4165600" y="2130426"/>
            <a:ext cx="7112000" cy="1470025"/>
          </a:xfrm>
        </p:spPr>
        <p:txBody>
          <a:bodyPr anchor="b">
            <a:normAutofit/>
          </a:bodyPr>
          <a:lstStyle>
            <a:lvl1pPr algn="l">
              <a:defRPr sz="3600">
                <a:solidFill>
                  <a:schemeClr val="tx1"/>
                </a:solidFill>
              </a:defRPr>
            </a:lvl1pPr>
          </a:lstStyle>
          <a:p>
            <a:r>
              <a:rPr lang="en-US"/>
              <a:t>Click to edit Master title style</a:t>
            </a:r>
          </a:p>
        </p:txBody>
      </p:sp>
      <p:sp>
        <p:nvSpPr>
          <p:cNvPr id="3" name="Subtitle 2"/>
          <p:cNvSpPr>
            <a:spLocks noGrp="1"/>
          </p:cNvSpPr>
          <p:nvPr>
            <p:ph type="subTitle" idx="1"/>
          </p:nvPr>
        </p:nvSpPr>
        <p:spPr>
          <a:xfrm>
            <a:off x="4165600" y="3657600"/>
            <a:ext cx="7213600" cy="762000"/>
          </a:xfrm>
        </p:spPr>
        <p:txBody>
          <a:bodyPr>
            <a:no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Tree>
    <p:extLst>
      <p:ext uri="{BB962C8B-B14F-4D97-AF65-F5344CB8AC3E}">
        <p14:creationId xmlns:p14="http://schemas.microsoft.com/office/powerpoint/2010/main" val="12369496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3" name="Straight Connector 2"/>
          <p:cNvCxnSpPr/>
          <p:nvPr userDrawn="1"/>
        </p:nvCxnSpPr>
        <p:spPr>
          <a:xfrm>
            <a:off x="914400" y="3733800"/>
            <a:ext cx="10363200" cy="0"/>
          </a:xfrm>
          <a:prstGeom prst="line">
            <a:avLst/>
          </a:prstGeom>
          <a:ln w="28575"/>
        </p:spPr>
        <p:style>
          <a:lnRef idx="1">
            <a:schemeClr val="dk1"/>
          </a:lnRef>
          <a:fillRef idx="0">
            <a:schemeClr val="dk1"/>
          </a:fillRef>
          <a:effectRef idx="0">
            <a:schemeClr val="dk1"/>
          </a:effectRef>
          <a:fontRef idx="minor">
            <a:schemeClr val="tx1"/>
          </a:fontRef>
        </p:style>
      </p:cxnSp>
      <p:sp>
        <p:nvSpPr>
          <p:cNvPr id="2" name="Title 1"/>
          <p:cNvSpPr>
            <a:spLocks noGrp="1"/>
          </p:cNvSpPr>
          <p:nvPr>
            <p:ph type="ctrTitle"/>
          </p:nvPr>
        </p:nvSpPr>
        <p:spPr>
          <a:xfrm>
            <a:off x="914400" y="2209800"/>
            <a:ext cx="10363200" cy="1390650"/>
          </a:xfrm>
        </p:spPr>
        <p:txBody>
          <a:bodyPr anchor="b">
            <a:normAutofit/>
          </a:bodyPr>
          <a:lstStyle>
            <a:lvl1pPr algn="l">
              <a:defRPr sz="2800">
                <a:solidFill>
                  <a:schemeClr val="tx1"/>
                </a:solidFill>
              </a:defRPr>
            </a:lvl1pPr>
          </a:lstStyle>
          <a:p>
            <a:r>
              <a:rPr lang="en-US"/>
              <a:t>Click to edit Master title style</a:t>
            </a:r>
          </a:p>
        </p:txBody>
      </p:sp>
      <p:sp>
        <p:nvSpPr>
          <p:cNvPr id="4" name="Slide Number Placeholder 5"/>
          <p:cNvSpPr>
            <a:spLocks noGrp="1"/>
          </p:cNvSpPr>
          <p:nvPr>
            <p:ph type="sldNum" sz="quarter" idx="10"/>
          </p:nvPr>
        </p:nvSpPr>
        <p:spPr/>
        <p:txBody>
          <a:bodyPr/>
          <a:lstStyle>
            <a:lvl1pPr>
              <a:defRPr smtClean="0"/>
            </a:lvl1pPr>
          </a:lstStyle>
          <a:p>
            <a:pPr>
              <a:defRPr/>
            </a:pPr>
            <a:fld id="{C8CD406A-67D6-4AC9-99D4-191FD2292351}" type="slidenum">
              <a:rPr lang="en-US" altLang="en-US"/>
              <a:pPr>
                <a:defRPr/>
              </a:pPr>
              <a:t>‹#›</a:t>
            </a:fld>
            <a:endParaRPr lang="en-US" altLang="en-US" dirty="0"/>
          </a:p>
        </p:txBody>
      </p:sp>
    </p:spTree>
    <p:extLst>
      <p:ext uri="{BB962C8B-B14F-4D97-AF65-F5344CB8AC3E}">
        <p14:creationId xmlns:p14="http://schemas.microsoft.com/office/powerpoint/2010/main" val="6700244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sz="2800">
                <a:latin typeface="Arial" pitchFamily="34" charset="0"/>
                <a:cs typeface="Arial" pitchFamily="34" charset="0"/>
              </a:defRPr>
            </a:lvl1pPr>
            <a:lvl2pPr>
              <a:defRPr sz="2000">
                <a:latin typeface="Arial" pitchFamily="34" charset="0"/>
                <a:cs typeface="Arial" pitchFamily="34" charset="0"/>
              </a:defRPr>
            </a:lvl2pPr>
            <a:lvl3pPr>
              <a:defRPr sz="20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06417655-E551-4A71-92B5-EF993AF109F5}" type="slidenum">
              <a:rPr lang="en-US" altLang="en-US"/>
              <a:pPr>
                <a:defRPr/>
              </a:pPr>
              <a:t>‹#›</a:t>
            </a:fld>
            <a:endParaRPr lang="en-US" altLang="en-US" dirty="0"/>
          </a:p>
        </p:txBody>
      </p:sp>
    </p:spTree>
    <p:extLst>
      <p:ext uri="{BB962C8B-B14F-4D97-AF65-F5344CB8AC3E}">
        <p14:creationId xmlns:p14="http://schemas.microsoft.com/office/powerpoint/2010/main" val="26846419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icture Bel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2"/>
          <p:cNvSpPr>
            <a:spLocks noGrp="1"/>
          </p:cNvSpPr>
          <p:nvPr>
            <p:ph idx="1"/>
          </p:nvPr>
        </p:nvSpPr>
        <p:spPr>
          <a:xfrm>
            <a:off x="609600" y="1265238"/>
            <a:ext cx="10972800" cy="1630362"/>
          </a:xfrm>
        </p:spPr>
        <p:txBody>
          <a:bodyPr/>
          <a:lstStyle>
            <a:lvl1pPr>
              <a:defRPr sz="1400">
                <a:latin typeface="Arial" pitchFamily="34" charset="0"/>
                <a:cs typeface="Arial" pitchFamily="34" charset="0"/>
              </a:defRPr>
            </a:lvl1pPr>
            <a:lvl2pPr>
              <a:defRPr sz="12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90E78FC6-1C82-49EF-B56D-159077ABBEC8}" type="slidenum">
              <a:rPr lang="en-US" altLang="en-US"/>
              <a:pPr>
                <a:defRPr/>
              </a:pPr>
              <a:t>‹#›</a:t>
            </a:fld>
            <a:endParaRPr lang="en-US" altLang="en-US" dirty="0"/>
          </a:p>
        </p:txBody>
      </p:sp>
    </p:spTree>
    <p:extLst>
      <p:ext uri="{BB962C8B-B14F-4D97-AF65-F5344CB8AC3E}">
        <p14:creationId xmlns:p14="http://schemas.microsoft.com/office/powerpoint/2010/main" val="24651687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18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18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3C5EF5C4-7EF3-446C-A9CC-30E26CBCBB3F}" type="slidenum">
              <a:rPr lang="en-US" altLang="en-US"/>
              <a:pPr>
                <a:defRPr/>
              </a:pPr>
              <a:t>‹#›</a:t>
            </a:fld>
            <a:endParaRPr lang="en-US" altLang="en-US" dirty="0"/>
          </a:p>
        </p:txBody>
      </p:sp>
    </p:spTree>
    <p:extLst>
      <p:ext uri="{BB962C8B-B14F-4D97-AF65-F5344CB8AC3E}">
        <p14:creationId xmlns:p14="http://schemas.microsoft.com/office/powerpoint/2010/main" val="3977270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18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p:txBody>
          <a:bodyPr/>
          <a:lstStyle>
            <a:lvl1pPr>
              <a:defRPr/>
            </a:lvl1pPr>
          </a:lstStyle>
          <a:p>
            <a:pPr>
              <a:defRPr/>
            </a:pPr>
            <a:fld id="{4138C1E0-3458-4A06-A6EC-B96C8D0CDD32}" type="slidenum">
              <a:rPr lang="en-US" altLang="en-US"/>
              <a:pPr>
                <a:defRPr/>
              </a:pPr>
              <a:t>‹#›</a:t>
            </a:fld>
            <a:endParaRPr lang="en-US" altLang="en-US" dirty="0"/>
          </a:p>
        </p:txBody>
      </p:sp>
    </p:spTree>
    <p:extLst>
      <p:ext uri="{BB962C8B-B14F-4D97-AF65-F5344CB8AC3E}">
        <p14:creationId xmlns:p14="http://schemas.microsoft.com/office/powerpoint/2010/main" val="27748354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8B546B41-61A7-4909-A9D0-4B83A1D81944}" type="slidenum">
              <a:rPr lang="en-US" altLang="en-US"/>
              <a:pPr>
                <a:defRPr/>
              </a:pPr>
              <a:t>‹#›</a:t>
            </a:fld>
            <a:endParaRPr lang="en-US" altLang="en-US" dirty="0"/>
          </a:p>
        </p:txBody>
      </p:sp>
    </p:spTree>
    <p:extLst>
      <p:ext uri="{BB962C8B-B14F-4D97-AF65-F5344CB8AC3E}">
        <p14:creationId xmlns:p14="http://schemas.microsoft.com/office/powerpoint/2010/main" val="324459917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F69DD07D-5F33-484B-815E-829634EEF013}" type="slidenum">
              <a:rPr lang="en-US" altLang="en-US"/>
              <a:pPr>
                <a:defRPr/>
              </a:pPr>
              <a:t>‹#›</a:t>
            </a:fld>
            <a:endParaRPr lang="en-US" altLang="en-US" dirty="0"/>
          </a:p>
        </p:txBody>
      </p:sp>
    </p:spTree>
    <p:extLst>
      <p:ext uri="{BB962C8B-B14F-4D97-AF65-F5344CB8AC3E}">
        <p14:creationId xmlns:p14="http://schemas.microsoft.com/office/powerpoint/2010/main" val="5279715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219200"/>
            <a:ext cx="4011084" cy="933450"/>
          </a:xfrm>
        </p:spPr>
        <p:txBody>
          <a:bodyPr anchor="b"/>
          <a:lstStyle>
            <a:lvl1pPr algn="l">
              <a:defRPr sz="2000" b="1">
                <a:solidFill>
                  <a:schemeClr val="tx1"/>
                </a:solidFill>
              </a:defRPr>
            </a:lvl1pPr>
          </a:lstStyle>
          <a:p>
            <a:r>
              <a:rPr lang="en-US"/>
              <a:t>Click to edit Master title style</a:t>
            </a:r>
          </a:p>
        </p:txBody>
      </p:sp>
      <p:sp>
        <p:nvSpPr>
          <p:cNvPr id="3" name="Content Placeholder 2"/>
          <p:cNvSpPr>
            <a:spLocks noGrp="1"/>
          </p:cNvSpPr>
          <p:nvPr>
            <p:ph idx="1"/>
          </p:nvPr>
        </p:nvSpPr>
        <p:spPr>
          <a:xfrm>
            <a:off x="4766733" y="1219201"/>
            <a:ext cx="6815667" cy="490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2133601"/>
            <a:ext cx="4011084" cy="3992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FC03ABA8-1D41-458F-A311-A3C454CEF6FF}" type="slidenum">
              <a:rPr lang="en-US" altLang="en-US"/>
              <a:pPr>
                <a:defRPr/>
              </a:pPr>
              <a:t>‹#›</a:t>
            </a:fld>
            <a:endParaRPr lang="en-US" altLang="en-US" dirty="0"/>
          </a:p>
        </p:txBody>
      </p:sp>
    </p:spTree>
    <p:extLst>
      <p:ext uri="{BB962C8B-B14F-4D97-AF65-F5344CB8AC3E}">
        <p14:creationId xmlns:p14="http://schemas.microsoft.com/office/powerpoint/2010/main" val="106428658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143000"/>
            <a:ext cx="7315200" cy="35845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FD923DF9-780E-4278-B935-F6334ECC3A36}" type="slidenum">
              <a:rPr lang="en-US" altLang="en-US"/>
              <a:pPr>
                <a:defRPr/>
              </a:pPr>
              <a:t>‹#›</a:t>
            </a:fld>
            <a:endParaRPr lang="en-US" altLang="en-US" dirty="0"/>
          </a:p>
        </p:txBody>
      </p:sp>
    </p:spTree>
    <p:extLst>
      <p:ext uri="{BB962C8B-B14F-4D97-AF65-F5344CB8AC3E}">
        <p14:creationId xmlns:p14="http://schemas.microsoft.com/office/powerpoint/2010/main" val="2484670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8754DB-1F78-46CB-AC63-431383A59DE7}"/>
              </a:ext>
            </a:extLst>
          </p:cNvPr>
          <p:cNvSpPr>
            <a:spLocks noGrp="1"/>
          </p:cNvSpPr>
          <p:nvPr>
            <p:ph type="dt" sz="half" idx="10"/>
          </p:nvPr>
        </p:nvSpPr>
        <p:spPr/>
        <p:txBody>
          <a:bodyPr/>
          <a:lstStyle/>
          <a:p>
            <a:fld id="{44097706-E6D4-46F9-9EDE-B535AD5EF4D4}" type="datetimeFigureOut">
              <a:rPr lang="en-US" smtClean="0"/>
              <a:t>9/30/2020</a:t>
            </a:fld>
            <a:endParaRPr lang="en-US" dirty="0"/>
          </a:p>
        </p:txBody>
      </p:sp>
      <p:sp>
        <p:nvSpPr>
          <p:cNvPr id="3" name="Footer Placeholder 2">
            <a:extLst>
              <a:ext uri="{FF2B5EF4-FFF2-40B4-BE49-F238E27FC236}">
                <a16:creationId xmlns:a16="http://schemas.microsoft.com/office/drawing/2014/main" id="{FCF39DE2-8527-4279-AAA6-68784A62FE4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57266E0-CADC-4897-90BF-7C5437639E18}"/>
              </a:ext>
            </a:extLst>
          </p:cNvPr>
          <p:cNvSpPr>
            <a:spLocks noGrp="1"/>
          </p:cNvSpPr>
          <p:nvPr>
            <p:ph type="sldNum" sz="quarter" idx="12"/>
          </p:nvPr>
        </p:nvSpPr>
        <p:spPr/>
        <p:txBody>
          <a:bodyPr/>
          <a:lstStyle/>
          <a:p>
            <a:fld id="{B740D320-18E8-4782-9DF7-5825C911E631}" type="slidenum">
              <a:rPr lang="en-US" smtClean="0"/>
              <a:t>‹#›</a:t>
            </a:fld>
            <a:endParaRPr lang="en-US" dirty="0"/>
          </a:p>
        </p:txBody>
      </p:sp>
    </p:spTree>
    <p:extLst>
      <p:ext uri="{BB962C8B-B14F-4D97-AF65-F5344CB8AC3E}">
        <p14:creationId xmlns:p14="http://schemas.microsoft.com/office/powerpoint/2010/main" val="71687012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0D5FFD19-9317-4037-98F2-DB491856EE73}" type="slidenum">
              <a:rPr lang="en-US" altLang="en-US"/>
              <a:pPr>
                <a:defRPr/>
              </a:pPr>
              <a:t>‹#›</a:t>
            </a:fld>
            <a:endParaRPr lang="en-US" altLang="en-US" dirty="0"/>
          </a:p>
        </p:txBody>
      </p:sp>
    </p:spTree>
    <p:extLst>
      <p:ext uri="{BB962C8B-B14F-4D97-AF65-F5344CB8AC3E}">
        <p14:creationId xmlns:p14="http://schemas.microsoft.com/office/powerpoint/2010/main" val="138107125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143001"/>
            <a:ext cx="2743200" cy="4983163"/>
          </a:xfrm>
        </p:spPr>
        <p:txBody>
          <a:bodyPr vert="eaVert"/>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609600" y="1143001"/>
            <a:ext cx="8026400" cy="4983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5AFDA4A3-2C67-4A13-A39B-297B27ECE1C5}" type="slidenum">
              <a:rPr lang="en-US" altLang="en-US"/>
              <a:pPr>
                <a:defRPr/>
              </a:pPr>
              <a:t>‹#›</a:t>
            </a:fld>
            <a:endParaRPr lang="en-US" altLang="en-US" dirty="0"/>
          </a:p>
        </p:txBody>
      </p:sp>
    </p:spTree>
    <p:extLst>
      <p:ext uri="{BB962C8B-B14F-4D97-AF65-F5344CB8AC3E}">
        <p14:creationId xmlns:p14="http://schemas.microsoft.com/office/powerpoint/2010/main" val="336911573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9/30/2020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84390617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7681067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03785664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9/30/2020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69008041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9/30/2020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71800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9/30/2020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63714095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lumMod val="95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33725936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423268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145B0-EF31-4230-810B-534F86B07A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075163-93D8-493E-8AAB-329F8DA0C5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B73FDC-0885-4342-A96E-2162A7D15A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13A695-0238-4919-99B6-2EA34AB2886C}"/>
              </a:ext>
            </a:extLst>
          </p:cNvPr>
          <p:cNvSpPr>
            <a:spLocks noGrp="1"/>
          </p:cNvSpPr>
          <p:nvPr>
            <p:ph type="dt" sz="half" idx="10"/>
          </p:nvPr>
        </p:nvSpPr>
        <p:spPr/>
        <p:txBody>
          <a:bodyPr/>
          <a:lstStyle/>
          <a:p>
            <a:fld id="{44097706-E6D4-46F9-9EDE-B535AD5EF4D4}" type="datetimeFigureOut">
              <a:rPr lang="en-US" smtClean="0"/>
              <a:t>9/30/2020</a:t>
            </a:fld>
            <a:endParaRPr lang="en-US" dirty="0"/>
          </a:p>
        </p:txBody>
      </p:sp>
      <p:sp>
        <p:nvSpPr>
          <p:cNvPr id="6" name="Footer Placeholder 5">
            <a:extLst>
              <a:ext uri="{FF2B5EF4-FFF2-40B4-BE49-F238E27FC236}">
                <a16:creationId xmlns:a16="http://schemas.microsoft.com/office/drawing/2014/main" id="{D333326E-4FDB-44D7-A3E7-23769D88DD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601EB7F-A1B6-4759-ADE3-6A1A1B49C93A}"/>
              </a:ext>
            </a:extLst>
          </p:cNvPr>
          <p:cNvSpPr>
            <a:spLocks noGrp="1"/>
          </p:cNvSpPr>
          <p:nvPr>
            <p:ph type="sldNum" sz="quarter" idx="12"/>
          </p:nvPr>
        </p:nvSpPr>
        <p:spPr/>
        <p:txBody>
          <a:bodyPr/>
          <a:lstStyle/>
          <a:p>
            <a:fld id="{B740D320-18E8-4782-9DF7-5825C911E631}" type="slidenum">
              <a:rPr lang="en-US" smtClean="0"/>
              <a:t>‹#›</a:t>
            </a:fld>
            <a:endParaRPr lang="en-US" dirty="0"/>
          </a:p>
        </p:txBody>
      </p:sp>
    </p:spTree>
    <p:extLst>
      <p:ext uri="{BB962C8B-B14F-4D97-AF65-F5344CB8AC3E}">
        <p14:creationId xmlns:p14="http://schemas.microsoft.com/office/powerpoint/2010/main" val="208075233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77689156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73770853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lumMod val="95000"/>
          </a:schemeClr>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865677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4F8B-298D-41F4-9A95-E8DF94B45A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B50D17-622A-4A56-B77E-2FD9E613E6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9B6407A-3E19-47D0-92C8-39381ED690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CD8CFE-429F-4D13-A744-79FF454451FD}"/>
              </a:ext>
            </a:extLst>
          </p:cNvPr>
          <p:cNvSpPr>
            <a:spLocks noGrp="1"/>
          </p:cNvSpPr>
          <p:nvPr>
            <p:ph type="dt" sz="half" idx="10"/>
          </p:nvPr>
        </p:nvSpPr>
        <p:spPr/>
        <p:txBody>
          <a:bodyPr/>
          <a:lstStyle/>
          <a:p>
            <a:fld id="{44097706-E6D4-46F9-9EDE-B535AD5EF4D4}" type="datetimeFigureOut">
              <a:rPr lang="en-US" smtClean="0"/>
              <a:t>9/30/2020</a:t>
            </a:fld>
            <a:endParaRPr lang="en-US" dirty="0"/>
          </a:p>
        </p:txBody>
      </p:sp>
      <p:sp>
        <p:nvSpPr>
          <p:cNvPr id="6" name="Footer Placeholder 5">
            <a:extLst>
              <a:ext uri="{FF2B5EF4-FFF2-40B4-BE49-F238E27FC236}">
                <a16:creationId xmlns:a16="http://schemas.microsoft.com/office/drawing/2014/main" id="{EF87B43E-0D3B-4DF2-AF78-3632EAA605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19B8ACE-D369-4990-AA72-E413FFE92D73}"/>
              </a:ext>
            </a:extLst>
          </p:cNvPr>
          <p:cNvSpPr>
            <a:spLocks noGrp="1"/>
          </p:cNvSpPr>
          <p:nvPr>
            <p:ph type="sldNum" sz="quarter" idx="12"/>
          </p:nvPr>
        </p:nvSpPr>
        <p:spPr/>
        <p:txBody>
          <a:bodyPr/>
          <a:lstStyle/>
          <a:p>
            <a:fld id="{B740D320-18E8-4782-9DF7-5825C911E631}" type="slidenum">
              <a:rPr lang="en-US" smtClean="0"/>
              <a:t>‹#›</a:t>
            </a:fld>
            <a:endParaRPr lang="en-US" dirty="0"/>
          </a:p>
        </p:txBody>
      </p:sp>
    </p:spTree>
    <p:extLst>
      <p:ext uri="{BB962C8B-B14F-4D97-AF65-F5344CB8AC3E}">
        <p14:creationId xmlns:p14="http://schemas.microsoft.com/office/powerpoint/2010/main" val="1818751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e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image" Target="../media/image1.emf"/><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tags" Target="../tags/tag2.xml"/><Relationship Id="rId2" Type="http://schemas.openxmlformats.org/officeDocument/2006/relationships/slideLayout" Target="../slideLayouts/slideLayout35.xml"/><Relationship Id="rId16" Type="http://schemas.openxmlformats.org/officeDocument/2006/relationships/tags" Target="../tags/tag1.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3.em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367805-5D23-406E-AD1A-A401501C0F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9CEEB3-96BF-4261-B632-54687C38A8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B34C75-BD74-44E0-8808-BC1C45FB5E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097706-E6D4-46F9-9EDE-B535AD5EF4D4}" type="datetimeFigureOut">
              <a:rPr lang="en-US" smtClean="0"/>
              <a:t>9/30/2020</a:t>
            </a:fld>
            <a:endParaRPr lang="en-US" dirty="0"/>
          </a:p>
        </p:txBody>
      </p:sp>
      <p:sp>
        <p:nvSpPr>
          <p:cNvPr id="5" name="Footer Placeholder 4">
            <a:extLst>
              <a:ext uri="{FF2B5EF4-FFF2-40B4-BE49-F238E27FC236}">
                <a16:creationId xmlns:a16="http://schemas.microsoft.com/office/drawing/2014/main" id="{971E8DB4-010F-4C67-89B9-32A2D5B758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9255C6A-DE71-45C0-B020-DB024C2B50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40D320-18E8-4782-9DF7-5825C911E631}" type="slidenum">
              <a:rPr lang="en-US" smtClean="0"/>
              <a:t>‹#›</a:t>
            </a:fld>
            <a:endParaRPr lang="en-US" dirty="0"/>
          </a:p>
        </p:txBody>
      </p:sp>
    </p:spTree>
    <p:extLst>
      <p:ext uri="{BB962C8B-B14F-4D97-AF65-F5344CB8AC3E}">
        <p14:creationId xmlns:p14="http://schemas.microsoft.com/office/powerpoint/2010/main" val="1786855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0D2DC4-CAE3-4D6A-BD2E-F188470562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94352B-D2F8-4E23-B24A-0B52BADAB0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3723BA-BDB1-4EC9-9FAC-A7D1CD5E9B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5FA6D5-E3F2-429D-9F7C-075037CBCDFB}" type="datetimeFigureOut">
              <a:rPr lang="en-US" smtClean="0"/>
              <a:t>9/30/2020</a:t>
            </a:fld>
            <a:endParaRPr lang="en-US" dirty="0"/>
          </a:p>
        </p:txBody>
      </p:sp>
      <p:sp>
        <p:nvSpPr>
          <p:cNvPr id="5" name="Footer Placeholder 4">
            <a:extLst>
              <a:ext uri="{FF2B5EF4-FFF2-40B4-BE49-F238E27FC236}">
                <a16:creationId xmlns:a16="http://schemas.microsoft.com/office/drawing/2014/main" id="{964D1A57-7FC3-4820-91A7-9389B706DB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A5716AB-E336-40A3-80BB-788858254F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84FB0FC-8982-4DEA-ACAC-5842E6639434}" type="slidenum">
              <a:rPr lang="en-US" altLang="en-US" smtClean="0"/>
              <a:pPr>
                <a:defRPr/>
              </a:pPr>
              <a:t>‹#›</a:t>
            </a:fld>
            <a:endParaRPr lang="en-US" altLang="en-US" dirty="0"/>
          </a:p>
        </p:txBody>
      </p:sp>
      <p:pic>
        <p:nvPicPr>
          <p:cNvPr id="7" name="Picture 1" descr="FCC.eps">
            <a:extLst>
              <a:ext uri="{FF2B5EF4-FFF2-40B4-BE49-F238E27FC236}">
                <a16:creationId xmlns:a16="http://schemas.microsoft.com/office/drawing/2014/main" id="{2BBD89EE-0C02-409D-9EC9-2E110623FCC7}"/>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033890" y="6407336"/>
            <a:ext cx="575075" cy="3028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472748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9/30/2020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84FB0FC-8982-4DEA-ACAC-5842E6639434}" type="slidenum">
              <a:rPr lang="en-US" altLang="en-US" smtClean="0"/>
              <a:pPr>
                <a:defRPr/>
              </a:pPr>
              <a:t>‹#›</a:t>
            </a:fld>
            <a:endParaRPr lang="en-US" altLang="en-US" dirty="0"/>
          </a:p>
        </p:txBody>
      </p:sp>
      <p:pic>
        <p:nvPicPr>
          <p:cNvPr id="7" name="Picture 1" descr="FCC.eps">
            <a:extLst>
              <a:ext uri="{FF2B5EF4-FFF2-40B4-BE49-F238E27FC236}">
                <a16:creationId xmlns:a16="http://schemas.microsoft.com/office/drawing/2014/main" id="{BAC9B847-BA13-46AB-987B-1F67ACC44AC3}"/>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033890" y="6407336"/>
            <a:ext cx="575075" cy="3028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765819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CA0C3FE-0E61-4886-B858-8754718C808B}"/>
              </a:ext>
            </a:extLst>
          </p:cNvPr>
          <p:cNvSpPr>
            <a:spLocks noChangeArrowheads="1"/>
          </p:cNvSpPr>
          <p:nvPr/>
        </p:nvSpPr>
        <p:spPr bwMode="gray">
          <a:xfrm>
            <a:off x="1" y="0"/>
            <a:ext cx="12192000" cy="6858000"/>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lIns="43135" tIns="43135" rIns="43135" bIns="43135" anchor="ctr"/>
          <a:lstStyle>
            <a:lvl1pPr eaLnBrk="0" hangingPunct="0">
              <a:defRPr sz="1400" b="1">
                <a:solidFill>
                  <a:schemeClr val="tx1"/>
                </a:solidFill>
                <a:latin typeface="Verdana" pitchFamily="34" charset="0"/>
                <a:ea typeface="ＭＳ Ｐゴシック" pitchFamily="34" charset="-128"/>
              </a:defRPr>
            </a:lvl1pPr>
            <a:lvl2pPr marL="742950" indent="-285750" eaLnBrk="0" hangingPunct="0">
              <a:defRPr sz="1400" b="1">
                <a:solidFill>
                  <a:schemeClr val="tx1"/>
                </a:solidFill>
                <a:latin typeface="Verdana" pitchFamily="34" charset="0"/>
                <a:ea typeface="ＭＳ Ｐゴシック" pitchFamily="34" charset="-128"/>
              </a:defRPr>
            </a:lvl2pPr>
            <a:lvl3pPr marL="1143000" indent="-228600" eaLnBrk="0" hangingPunct="0">
              <a:defRPr sz="1400" b="1">
                <a:solidFill>
                  <a:schemeClr val="tx1"/>
                </a:solidFill>
                <a:latin typeface="Verdana" pitchFamily="34" charset="0"/>
                <a:ea typeface="ＭＳ Ｐゴシック" pitchFamily="34" charset="-128"/>
              </a:defRPr>
            </a:lvl3pPr>
            <a:lvl4pPr marL="1600200" indent="-228600" eaLnBrk="0" hangingPunct="0">
              <a:defRPr sz="1400" b="1">
                <a:solidFill>
                  <a:schemeClr val="tx1"/>
                </a:solidFill>
                <a:latin typeface="Verdana" pitchFamily="34" charset="0"/>
                <a:ea typeface="ＭＳ Ｐゴシック" pitchFamily="34" charset="-128"/>
              </a:defRPr>
            </a:lvl4pPr>
            <a:lvl5pPr marL="2057400" indent="-228600" eaLnBrk="0" hangingPunct="0">
              <a:defRPr sz="1400" b="1">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sz="1400" b="1">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sz="1400" b="1">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sz="1400" b="1">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sz="1400" b="1">
                <a:solidFill>
                  <a:schemeClr val="tx1"/>
                </a:solidFill>
                <a:latin typeface="Verdana" pitchFamily="34" charset="0"/>
                <a:ea typeface="ＭＳ Ｐゴシック" pitchFamily="34" charset="-128"/>
              </a:defRPr>
            </a:lvl9pPr>
          </a:lstStyle>
          <a:p>
            <a:pPr algn="ctr">
              <a:defRPr/>
            </a:pPr>
            <a:endParaRPr lang="en-US" altLang="en-US" sz="2212" b="0" dirty="0"/>
          </a:p>
        </p:txBody>
      </p:sp>
      <p:sp>
        <p:nvSpPr>
          <p:cNvPr id="1027" name="Line 3">
            <a:extLst>
              <a:ext uri="{FF2B5EF4-FFF2-40B4-BE49-F238E27FC236}">
                <a16:creationId xmlns:a16="http://schemas.microsoft.com/office/drawing/2014/main" id="{1493487C-7CE7-4F4B-B238-4C9BE04AF821}"/>
              </a:ext>
            </a:extLst>
          </p:cNvPr>
          <p:cNvSpPr>
            <a:spLocks noChangeShapeType="1"/>
          </p:cNvSpPr>
          <p:nvPr/>
        </p:nvSpPr>
        <p:spPr bwMode="gray">
          <a:xfrm>
            <a:off x="1" y="949615"/>
            <a:ext cx="12192000" cy="0"/>
          </a:xfrm>
          <a:prstGeom prst="line">
            <a:avLst/>
          </a:prstGeom>
          <a:noFill/>
          <a:ln w="76200">
            <a:solidFill>
              <a:srgbClr val="000066"/>
            </a:solidFill>
            <a:round/>
            <a:headEnd/>
            <a:tailEnd/>
          </a:ln>
          <a:extLst>
            <a:ext uri="{909E8E84-426E-40DD-AFC4-6F175D3DCCD1}">
              <a14:hiddenFill xmlns:a14="http://schemas.microsoft.com/office/drawing/2010/main">
                <a:noFill/>
              </a14:hiddenFill>
            </a:ext>
          </a:extLst>
        </p:spPr>
        <p:txBody>
          <a:bodyPr lIns="43135" tIns="43135" rIns="43135" bIns="43135" anchor="ctr"/>
          <a:lstStyle/>
          <a:p>
            <a:endParaRPr lang="en-US" sz="1659" dirty="0"/>
          </a:p>
        </p:txBody>
      </p:sp>
      <p:sp>
        <p:nvSpPr>
          <p:cNvPr id="1028" name="Rectangle 4">
            <a:extLst>
              <a:ext uri="{FF2B5EF4-FFF2-40B4-BE49-F238E27FC236}">
                <a16:creationId xmlns:a16="http://schemas.microsoft.com/office/drawing/2014/main" id="{03797D3A-2A73-4D9B-9953-E46BFC793583}"/>
              </a:ext>
            </a:extLst>
          </p:cNvPr>
          <p:cNvSpPr>
            <a:spLocks noGrp="1" noChangeArrowheads="1"/>
          </p:cNvSpPr>
          <p:nvPr>
            <p:ph type="body" idx="1"/>
          </p:nvPr>
        </p:nvSpPr>
        <p:spPr bwMode="gray">
          <a:xfrm>
            <a:off x="471602" y="1293465"/>
            <a:ext cx="11254766" cy="509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800" tIns="46800" rIns="46800" bIns="46800" numCol="1" anchor="t" anchorCtr="0" compatLnSpc="1">
            <a:prstTxWarp prst="textNoShape">
              <a:avLst/>
            </a:prstTxWarp>
          </a:bodyPr>
          <a:lstStyle/>
          <a:p>
            <a:pPr lvl="0"/>
            <a:r>
              <a:rPr lang="en-US" altLang="en-US" noProof="1"/>
              <a:t>Click to edit master</a:t>
            </a:r>
            <a:r>
              <a:rPr lang="en-CA" altLang="zh-CN"/>
              <a:t> </a:t>
            </a:r>
            <a:r>
              <a:rPr lang="en-CA" altLang="en-US" noProof="1"/>
              <a:t>text styles</a:t>
            </a:r>
            <a:r>
              <a:rPr lang="en-US" altLang="en-US"/>
              <a:t> (only first word capitalized)</a:t>
            </a:r>
            <a:endParaRPr lang="en-US" altLang="en-US" noProof="1"/>
          </a:p>
          <a:p>
            <a:pPr lvl="1"/>
            <a:r>
              <a:rPr lang="en-US" altLang="en-US" noProof="1"/>
              <a:t>Second level</a:t>
            </a:r>
          </a:p>
          <a:p>
            <a:pPr lvl="2"/>
            <a:r>
              <a:rPr lang="en-US" altLang="en-US" noProof="1"/>
              <a:t>Third level</a:t>
            </a:r>
            <a:endParaRPr lang="en-CA" altLang="zh-CN"/>
          </a:p>
          <a:p>
            <a:pPr lvl="3"/>
            <a:r>
              <a:rPr lang="en-CA" altLang="zh-CN"/>
              <a:t>Fourth level</a:t>
            </a:r>
            <a:endParaRPr lang="en-CA" altLang="en-US" noProof="1"/>
          </a:p>
        </p:txBody>
      </p:sp>
      <p:sp>
        <p:nvSpPr>
          <p:cNvPr id="1029" name="Notes" hidden="1">
            <a:extLst>
              <a:ext uri="{FF2B5EF4-FFF2-40B4-BE49-F238E27FC236}">
                <a16:creationId xmlns:a16="http://schemas.microsoft.com/office/drawing/2014/main" id="{FCDBBBE0-6186-472D-87A9-20202296FA1A}"/>
              </a:ext>
            </a:extLst>
          </p:cNvPr>
          <p:cNvSpPr txBox="1">
            <a:spLocks noChangeArrowheads="1"/>
          </p:cNvSpPr>
          <p:nvPr>
            <p:custDataLst>
              <p:tags r:id="rId16"/>
            </p:custDataLst>
          </p:nvPr>
        </p:nvSpPr>
        <p:spPr bwMode="gray">
          <a:xfrm>
            <a:off x="278583" y="6495159"/>
            <a:ext cx="7696859" cy="141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184150" indent="-184150" defTabSz="881063" eaLnBrk="0" hangingPunct="0">
              <a:defRPr sz="1400" b="1">
                <a:solidFill>
                  <a:schemeClr val="tx1"/>
                </a:solidFill>
                <a:latin typeface="Verdana" pitchFamily="34" charset="0"/>
                <a:ea typeface="ＭＳ Ｐゴシック" pitchFamily="34" charset="-128"/>
              </a:defRPr>
            </a:lvl1pPr>
            <a:lvl2pPr marL="742950" indent="-285750" defTabSz="881063" eaLnBrk="0" hangingPunct="0">
              <a:defRPr sz="1400" b="1">
                <a:solidFill>
                  <a:schemeClr val="tx1"/>
                </a:solidFill>
                <a:latin typeface="Verdana" pitchFamily="34" charset="0"/>
                <a:ea typeface="ＭＳ Ｐゴシック" pitchFamily="34" charset="-128"/>
              </a:defRPr>
            </a:lvl2pPr>
            <a:lvl3pPr marL="1143000" indent="-228600" defTabSz="881063" eaLnBrk="0" hangingPunct="0">
              <a:defRPr sz="1400" b="1">
                <a:solidFill>
                  <a:schemeClr val="tx1"/>
                </a:solidFill>
                <a:latin typeface="Verdana" pitchFamily="34" charset="0"/>
                <a:ea typeface="ＭＳ Ｐゴシック" pitchFamily="34" charset="-128"/>
              </a:defRPr>
            </a:lvl3pPr>
            <a:lvl4pPr marL="1600200" indent="-228600" defTabSz="881063" eaLnBrk="0" hangingPunct="0">
              <a:defRPr sz="1400" b="1">
                <a:solidFill>
                  <a:schemeClr val="tx1"/>
                </a:solidFill>
                <a:latin typeface="Verdana" pitchFamily="34" charset="0"/>
                <a:ea typeface="ＭＳ Ｐゴシック" pitchFamily="34" charset="-128"/>
              </a:defRPr>
            </a:lvl4pPr>
            <a:lvl5pPr marL="2057400" indent="-228600" defTabSz="881063" eaLnBrk="0" hangingPunct="0">
              <a:defRPr sz="1400" b="1">
                <a:solidFill>
                  <a:schemeClr val="tx1"/>
                </a:solidFill>
                <a:latin typeface="Verdana" pitchFamily="34" charset="0"/>
                <a:ea typeface="ＭＳ Ｐゴシック" pitchFamily="34" charset="-128"/>
              </a:defRPr>
            </a:lvl5pPr>
            <a:lvl6pPr marL="2514600" indent="-228600" defTabSz="881063" eaLnBrk="0" fontAlgn="base" hangingPunct="0">
              <a:spcBef>
                <a:spcPct val="0"/>
              </a:spcBef>
              <a:spcAft>
                <a:spcPct val="0"/>
              </a:spcAft>
              <a:defRPr sz="1400" b="1">
                <a:solidFill>
                  <a:schemeClr val="tx1"/>
                </a:solidFill>
                <a:latin typeface="Verdana" pitchFamily="34" charset="0"/>
                <a:ea typeface="ＭＳ Ｐゴシック" pitchFamily="34" charset="-128"/>
              </a:defRPr>
            </a:lvl6pPr>
            <a:lvl7pPr marL="2971800" indent="-228600" defTabSz="881063" eaLnBrk="0" fontAlgn="base" hangingPunct="0">
              <a:spcBef>
                <a:spcPct val="0"/>
              </a:spcBef>
              <a:spcAft>
                <a:spcPct val="0"/>
              </a:spcAft>
              <a:defRPr sz="1400" b="1">
                <a:solidFill>
                  <a:schemeClr val="tx1"/>
                </a:solidFill>
                <a:latin typeface="Verdana" pitchFamily="34" charset="0"/>
                <a:ea typeface="ＭＳ Ｐゴシック" pitchFamily="34" charset="-128"/>
              </a:defRPr>
            </a:lvl7pPr>
            <a:lvl8pPr marL="3429000" indent="-228600" defTabSz="881063" eaLnBrk="0" fontAlgn="base" hangingPunct="0">
              <a:spcBef>
                <a:spcPct val="0"/>
              </a:spcBef>
              <a:spcAft>
                <a:spcPct val="0"/>
              </a:spcAft>
              <a:defRPr sz="1400" b="1">
                <a:solidFill>
                  <a:schemeClr val="tx1"/>
                </a:solidFill>
                <a:latin typeface="Verdana" pitchFamily="34" charset="0"/>
                <a:ea typeface="ＭＳ Ｐゴシック" pitchFamily="34" charset="-128"/>
              </a:defRPr>
            </a:lvl8pPr>
            <a:lvl9pPr marL="3886200" indent="-228600" defTabSz="881063" eaLnBrk="0" fontAlgn="base" hangingPunct="0">
              <a:spcBef>
                <a:spcPct val="0"/>
              </a:spcBef>
              <a:spcAft>
                <a:spcPct val="0"/>
              </a:spcAft>
              <a:defRPr sz="1400" b="1">
                <a:solidFill>
                  <a:schemeClr val="tx1"/>
                </a:solidFill>
                <a:latin typeface="Verdana" pitchFamily="34" charset="0"/>
                <a:ea typeface="ＭＳ Ｐゴシック" pitchFamily="34" charset="-128"/>
              </a:defRPr>
            </a:lvl9pPr>
          </a:lstStyle>
          <a:p>
            <a:pPr fontAlgn="t">
              <a:defRPr/>
            </a:pPr>
            <a:endParaRPr lang="en-US" sz="922" b="0" noProof="1"/>
          </a:p>
        </p:txBody>
      </p:sp>
      <p:sp>
        <p:nvSpPr>
          <p:cNvPr id="1030" name="Title1">
            <a:extLst>
              <a:ext uri="{FF2B5EF4-FFF2-40B4-BE49-F238E27FC236}">
                <a16:creationId xmlns:a16="http://schemas.microsoft.com/office/drawing/2014/main" id="{0A1E7AA8-0CBD-40B9-A15F-FC7D649CA20F}"/>
              </a:ext>
            </a:extLst>
          </p:cNvPr>
          <p:cNvSpPr>
            <a:spLocks noGrp="1" noChangeArrowheads="1"/>
          </p:cNvSpPr>
          <p:nvPr>
            <p:ph type="title"/>
            <p:custDataLst>
              <p:tags r:id="rId17"/>
            </p:custDataLst>
          </p:nvPr>
        </p:nvSpPr>
        <p:spPr bwMode="gray">
          <a:xfrm>
            <a:off x="706409" y="162416"/>
            <a:ext cx="11177160" cy="6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72000" bIns="0" numCol="1" anchor="ctr" anchorCtr="0" compatLnSpc="1">
            <a:prstTxWarp prst="textNoShape">
              <a:avLst/>
            </a:prstTxWarp>
          </a:bodyPr>
          <a:lstStyle/>
          <a:p>
            <a:pPr lvl="0"/>
            <a:r>
              <a:rPr lang="en-US" altLang="en-US"/>
              <a:t>Title (Not in Caps, size 24)</a:t>
            </a:r>
            <a:endParaRPr lang="en-US" altLang="en-US" noProof="1"/>
          </a:p>
        </p:txBody>
      </p:sp>
      <p:sp>
        <p:nvSpPr>
          <p:cNvPr id="1031" name="Text Box 8">
            <a:extLst>
              <a:ext uri="{FF2B5EF4-FFF2-40B4-BE49-F238E27FC236}">
                <a16:creationId xmlns:a16="http://schemas.microsoft.com/office/drawing/2014/main" id="{BD0F8C84-5EC6-43E2-AF46-41771594CB84}"/>
              </a:ext>
            </a:extLst>
          </p:cNvPr>
          <p:cNvSpPr txBox="1">
            <a:spLocks noChangeArrowheads="1"/>
          </p:cNvSpPr>
          <p:nvPr/>
        </p:nvSpPr>
        <p:spPr bwMode="auto">
          <a:xfrm>
            <a:off x="525329" y="6438062"/>
            <a:ext cx="7418275" cy="427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3135" tIns="43135" rIns="43135" bIns="43135">
            <a:spAutoFit/>
          </a:bodyPr>
          <a:lstStyle>
            <a:lvl1pPr eaLnBrk="0" hangingPunct="0">
              <a:defRPr sz="1400" b="1">
                <a:solidFill>
                  <a:schemeClr val="tx1"/>
                </a:solidFill>
                <a:latin typeface="Verdana" pitchFamily="34" charset="0"/>
                <a:ea typeface="ＭＳ Ｐゴシック" pitchFamily="34" charset="-128"/>
              </a:defRPr>
            </a:lvl1pPr>
            <a:lvl2pPr marL="742950" indent="-285750" eaLnBrk="0" hangingPunct="0">
              <a:defRPr sz="1400" b="1">
                <a:solidFill>
                  <a:schemeClr val="tx1"/>
                </a:solidFill>
                <a:latin typeface="Verdana" pitchFamily="34" charset="0"/>
                <a:ea typeface="ＭＳ Ｐゴシック" pitchFamily="34" charset="-128"/>
              </a:defRPr>
            </a:lvl2pPr>
            <a:lvl3pPr marL="1143000" indent="-228600" eaLnBrk="0" hangingPunct="0">
              <a:defRPr sz="1400" b="1">
                <a:solidFill>
                  <a:schemeClr val="tx1"/>
                </a:solidFill>
                <a:latin typeface="Verdana" pitchFamily="34" charset="0"/>
                <a:ea typeface="ＭＳ Ｐゴシック" pitchFamily="34" charset="-128"/>
              </a:defRPr>
            </a:lvl3pPr>
            <a:lvl4pPr marL="1600200" indent="-228600" eaLnBrk="0" hangingPunct="0">
              <a:defRPr sz="1400" b="1">
                <a:solidFill>
                  <a:schemeClr val="tx1"/>
                </a:solidFill>
                <a:latin typeface="Verdana" pitchFamily="34" charset="0"/>
                <a:ea typeface="ＭＳ Ｐゴシック" pitchFamily="34" charset="-128"/>
              </a:defRPr>
            </a:lvl4pPr>
            <a:lvl5pPr marL="2057400" indent="-228600" eaLnBrk="0" hangingPunct="0">
              <a:defRPr sz="1400" b="1">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sz="1400" b="1">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sz="1400" b="1">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sz="1400" b="1">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sz="1400" b="1">
                <a:solidFill>
                  <a:schemeClr val="tx1"/>
                </a:solidFill>
                <a:latin typeface="Verdana" pitchFamily="34" charset="0"/>
                <a:ea typeface="ＭＳ Ｐゴシック" pitchFamily="34" charset="-128"/>
              </a:defRPr>
            </a:lvl9pPr>
          </a:lstStyle>
          <a:p>
            <a:pPr>
              <a:spcBef>
                <a:spcPct val="50000"/>
              </a:spcBef>
              <a:defRPr/>
            </a:pPr>
            <a:endParaRPr lang="en-US" sz="2212" b="0" dirty="0"/>
          </a:p>
        </p:txBody>
      </p:sp>
      <p:sp>
        <p:nvSpPr>
          <p:cNvPr id="13322" name="Rectangle 10">
            <a:extLst>
              <a:ext uri="{FF2B5EF4-FFF2-40B4-BE49-F238E27FC236}">
                <a16:creationId xmlns:a16="http://schemas.microsoft.com/office/drawing/2014/main" id="{F2699252-F215-48C2-A63F-150377E880F4}"/>
              </a:ext>
            </a:extLst>
          </p:cNvPr>
          <p:cNvSpPr>
            <a:spLocks noGrp="1" noChangeArrowheads="1"/>
          </p:cNvSpPr>
          <p:nvPr>
            <p:ph type="sldNum" sz="quarter" idx="4"/>
          </p:nvPr>
        </p:nvSpPr>
        <p:spPr bwMode="auto">
          <a:xfrm>
            <a:off x="11591057" y="6484885"/>
            <a:ext cx="521349" cy="302882"/>
          </a:xfrm>
          <a:prstGeom prst="rect">
            <a:avLst/>
          </a:prstGeom>
          <a:noFill/>
          <a:ln>
            <a:noFill/>
          </a:ln>
          <a:effectLst/>
        </p:spPr>
        <p:txBody>
          <a:bodyPr vert="horz" wrap="square" lIns="91440" tIns="45720" rIns="91440" bIns="45720" numCol="1" anchor="ctr" anchorCtr="1" compatLnSpc="1">
            <a:prstTxWarp prst="textNoShape">
              <a:avLst/>
            </a:prstTxWarp>
          </a:bodyPr>
          <a:lstStyle>
            <a:lvl1pPr algn="ctr" eaLnBrk="0" hangingPunct="0">
              <a:lnSpc>
                <a:spcPct val="80000"/>
              </a:lnSpc>
              <a:defRPr sz="922" b="0"/>
            </a:lvl1pPr>
          </a:lstStyle>
          <a:p>
            <a:pPr>
              <a:defRPr/>
            </a:pPr>
            <a:fld id="{F59ED210-D34E-44E1-BD71-147BAD16AD84}" type="slidenum">
              <a:rPr lang="en-US" altLang="en-US"/>
              <a:pPr>
                <a:defRPr/>
              </a:pPr>
              <a:t>‹#›</a:t>
            </a:fld>
            <a:endParaRPr lang="en-US" altLang="en-US" dirty="0"/>
          </a:p>
        </p:txBody>
      </p:sp>
      <p:pic>
        <p:nvPicPr>
          <p:cNvPr id="1033" name="Picture 1" descr="FCC.eps">
            <a:extLst>
              <a:ext uri="{FF2B5EF4-FFF2-40B4-BE49-F238E27FC236}">
                <a16:creationId xmlns:a16="http://schemas.microsoft.com/office/drawing/2014/main" id="{FACF6335-B2FF-4DB4-8010-506223464C5C}"/>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1033890" y="6407336"/>
            <a:ext cx="575075" cy="30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963283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Lst>
  <p:hf hdr="0" ftr="0" dt="0"/>
  <p:txStyles>
    <p:titleStyle>
      <a:lvl1pPr algn="l" defTabSz="812076" rtl="0" eaLnBrk="0" fontAlgn="base" hangingPunct="0">
        <a:spcBef>
          <a:spcPct val="0"/>
        </a:spcBef>
        <a:spcAft>
          <a:spcPct val="0"/>
        </a:spcAft>
        <a:defRPr sz="2212">
          <a:solidFill>
            <a:srgbClr val="000066"/>
          </a:solidFill>
          <a:latin typeface="+mj-lt"/>
          <a:ea typeface="ＭＳ Ｐゴシック" charset="0"/>
          <a:cs typeface="ＭＳ Ｐゴシック" charset="0"/>
        </a:defRPr>
      </a:lvl1pPr>
      <a:lvl2pPr algn="l" defTabSz="812076" rtl="0" eaLnBrk="0" fontAlgn="base" hangingPunct="0">
        <a:spcBef>
          <a:spcPct val="0"/>
        </a:spcBef>
        <a:spcAft>
          <a:spcPct val="0"/>
        </a:spcAft>
        <a:defRPr sz="2212">
          <a:solidFill>
            <a:srgbClr val="000066"/>
          </a:solidFill>
          <a:latin typeface="Verdana" pitchFamily="34" charset="0"/>
          <a:ea typeface="ＭＳ Ｐゴシック" charset="0"/>
          <a:cs typeface="ＭＳ Ｐゴシック" charset="0"/>
        </a:defRPr>
      </a:lvl2pPr>
      <a:lvl3pPr algn="l" defTabSz="812076" rtl="0" eaLnBrk="0" fontAlgn="base" hangingPunct="0">
        <a:spcBef>
          <a:spcPct val="0"/>
        </a:spcBef>
        <a:spcAft>
          <a:spcPct val="0"/>
        </a:spcAft>
        <a:defRPr sz="2212">
          <a:solidFill>
            <a:srgbClr val="000066"/>
          </a:solidFill>
          <a:latin typeface="Verdana" pitchFamily="34" charset="0"/>
          <a:ea typeface="ＭＳ Ｐゴシック" charset="0"/>
          <a:cs typeface="ＭＳ Ｐゴシック" charset="0"/>
        </a:defRPr>
      </a:lvl3pPr>
      <a:lvl4pPr algn="l" defTabSz="812076" rtl="0" eaLnBrk="0" fontAlgn="base" hangingPunct="0">
        <a:spcBef>
          <a:spcPct val="0"/>
        </a:spcBef>
        <a:spcAft>
          <a:spcPct val="0"/>
        </a:spcAft>
        <a:defRPr sz="2212">
          <a:solidFill>
            <a:srgbClr val="000066"/>
          </a:solidFill>
          <a:latin typeface="Verdana" pitchFamily="34" charset="0"/>
          <a:ea typeface="ＭＳ Ｐゴシック" charset="0"/>
          <a:cs typeface="ＭＳ Ｐゴシック" charset="0"/>
        </a:defRPr>
      </a:lvl4pPr>
      <a:lvl5pPr algn="l" defTabSz="812076" rtl="0" eaLnBrk="0" fontAlgn="base" hangingPunct="0">
        <a:spcBef>
          <a:spcPct val="0"/>
        </a:spcBef>
        <a:spcAft>
          <a:spcPct val="0"/>
        </a:spcAft>
        <a:defRPr sz="2212">
          <a:solidFill>
            <a:srgbClr val="000066"/>
          </a:solidFill>
          <a:latin typeface="Verdana" pitchFamily="34" charset="0"/>
          <a:ea typeface="ＭＳ Ｐゴシック" charset="0"/>
          <a:cs typeface="ＭＳ Ｐゴシック" charset="0"/>
        </a:defRPr>
      </a:lvl5pPr>
      <a:lvl6pPr marL="421401" algn="l" defTabSz="812076" rtl="0" fontAlgn="base">
        <a:spcBef>
          <a:spcPct val="0"/>
        </a:spcBef>
        <a:spcAft>
          <a:spcPct val="0"/>
        </a:spcAft>
        <a:defRPr sz="2212">
          <a:solidFill>
            <a:srgbClr val="000066"/>
          </a:solidFill>
          <a:latin typeface="Verdana" pitchFamily="34" charset="0"/>
        </a:defRPr>
      </a:lvl6pPr>
      <a:lvl7pPr marL="842802" algn="l" defTabSz="812076" rtl="0" fontAlgn="base">
        <a:spcBef>
          <a:spcPct val="0"/>
        </a:spcBef>
        <a:spcAft>
          <a:spcPct val="0"/>
        </a:spcAft>
        <a:defRPr sz="2212">
          <a:solidFill>
            <a:srgbClr val="000066"/>
          </a:solidFill>
          <a:latin typeface="Verdana" pitchFamily="34" charset="0"/>
        </a:defRPr>
      </a:lvl7pPr>
      <a:lvl8pPr marL="1264204" algn="l" defTabSz="812076" rtl="0" fontAlgn="base">
        <a:spcBef>
          <a:spcPct val="0"/>
        </a:spcBef>
        <a:spcAft>
          <a:spcPct val="0"/>
        </a:spcAft>
        <a:defRPr sz="2212">
          <a:solidFill>
            <a:srgbClr val="000066"/>
          </a:solidFill>
          <a:latin typeface="Verdana" pitchFamily="34" charset="0"/>
        </a:defRPr>
      </a:lvl8pPr>
      <a:lvl9pPr marL="1685605" algn="l" defTabSz="812076" rtl="0" fontAlgn="base">
        <a:spcBef>
          <a:spcPct val="0"/>
        </a:spcBef>
        <a:spcAft>
          <a:spcPct val="0"/>
        </a:spcAft>
        <a:defRPr sz="2212">
          <a:solidFill>
            <a:srgbClr val="000066"/>
          </a:solidFill>
          <a:latin typeface="Verdana" pitchFamily="34" charset="0"/>
        </a:defRPr>
      </a:lvl9pPr>
    </p:titleStyle>
    <p:bodyStyle>
      <a:lvl1pPr marL="210701" indent="-210701" algn="l" defTabSz="904257" rtl="0" eaLnBrk="0" fontAlgn="base" hangingPunct="0">
        <a:spcBef>
          <a:spcPct val="40000"/>
        </a:spcBef>
        <a:spcAft>
          <a:spcPct val="0"/>
        </a:spcAft>
        <a:buClr>
          <a:schemeClr val="tx1"/>
        </a:buClr>
        <a:buFont typeface="Verdana" panose="020B0604030504040204" pitchFamily="34" charset="0"/>
        <a:buChar char="•"/>
        <a:defRPr sz="2212">
          <a:solidFill>
            <a:schemeClr val="tx1"/>
          </a:solidFill>
          <a:latin typeface="+mn-lt"/>
          <a:ea typeface="ＭＳ Ｐゴシック" charset="0"/>
          <a:cs typeface="ＭＳ Ｐゴシック" charset="0"/>
        </a:defRPr>
      </a:lvl1pPr>
      <a:lvl2pPr marL="526752" indent="-210701" algn="l" defTabSz="904257" rtl="0" eaLnBrk="0" fontAlgn="base" hangingPunct="0">
        <a:spcBef>
          <a:spcPct val="20000"/>
        </a:spcBef>
        <a:spcAft>
          <a:spcPct val="0"/>
        </a:spcAft>
        <a:buClr>
          <a:schemeClr val="tx1"/>
        </a:buClr>
        <a:buChar char="-"/>
        <a:defRPr sz="1843">
          <a:solidFill>
            <a:schemeClr val="tx1"/>
          </a:solidFill>
          <a:latin typeface="+mn-lt"/>
          <a:ea typeface="ＭＳ Ｐゴシック" charset="0"/>
          <a:cs typeface="ＭＳ Ｐゴシック"/>
        </a:defRPr>
      </a:lvl2pPr>
      <a:lvl3pPr marL="842802" indent="-210701" algn="l" defTabSz="904257" rtl="0" eaLnBrk="0" fontAlgn="base" hangingPunct="0">
        <a:spcBef>
          <a:spcPct val="20000"/>
        </a:spcBef>
        <a:spcAft>
          <a:spcPct val="0"/>
        </a:spcAft>
        <a:buClr>
          <a:schemeClr val="tx1"/>
        </a:buClr>
        <a:buFont typeface="Marlett" pitchFamily="2" charset="2"/>
        <a:buChar char="8"/>
        <a:defRPr sz="1843">
          <a:solidFill>
            <a:schemeClr val="tx1"/>
          </a:solidFill>
          <a:latin typeface="+mn-lt"/>
          <a:ea typeface="ＭＳ Ｐゴシック" charset="0"/>
          <a:cs typeface="ＭＳ Ｐゴシック"/>
        </a:defRPr>
      </a:lvl3pPr>
      <a:lvl4pPr marL="1264204" indent="-210701" algn="l" defTabSz="904257" rtl="0" eaLnBrk="0" fontAlgn="base" hangingPunct="0">
        <a:spcBef>
          <a:spcPct val="20000"/>
        </a:spcBef>
        <a:spcAft>
          <a:spcPct val="0"/>
        </a:spcAft>
        <a:buClr>
          <a:schemeClr val="tx1"/>
        </a:buClr>
        <a:buChar char="-"/>
        <a:defRPr sz="1843">
          <a:solidFill>
            <a:schemeClr val="tx1"/>
          </a:solidFill>
          <a:latin typeface="+mn-lt"/>
          <a:ea typeface="ＭＳ Ｐゴシック" charset="0"/>
          <a:cs typeface="ＭＳ Ｐゴシック"/>
        </a:defRPr>
      </a:lvl4pPr>
      <a:lvl5pPr marL="1988488" indent="-313125" algn="l" defTabSz="904257" rtl="0" eaLnBrk="0" fontAlgn="base" hangingPunct="0">
        <a:spcBef>
          <a:spcPct val="0"/>
        </a:spcBef>
        <a:spcAft>
          <a:spcPct val="0"/>
        </a:spcAft>
        <a:buClr>
          <a:srgbClr val="FFFF66"/>
        </a:buClr>
        <a:buFont typeface="Marlett" pitchFamily="2" charset="2"/>
        <a:buChar char="8"/>
        <a:defRPr sz="2212">
          <a:solidFill>
            <a:schemeClr val="bg1"/>
          </a:solidFill>
          <a:latin typeface="+mn-lt"/>
          <a:ea typeface="ＭＳ Ｐゴシック" charset="0"/>
          <a:cs typeface="ＭＳ Ｐゴシック"/>
        </a:defRPr>
      </a:lvl5pPr>
      <a:lvl6pPr marL="2409889" indent="-313125" algn="l" defTabSz="904257" rtl="0" fontAlgn="base">
        <a:spcBef>
          <a:spcPct val="0"/>
        </a:spcBef>
        <a:spcAft>
          <a:spcPct val="0"/>
        </a:spcAft>
        <a:buClr>
          <a:srgbClr val="FFFF66"/>
        </a:buClr>
        <a:buFont typeface="Marlett" pitchFamily="2" charset="2"/>
        <a:buChar char="8"/>
        <a:defRPr sz="2212">
          <a:solidFill>
            <a:schemeClr val="bg1"/>
          </a:solidFill>
          <a:latin typeface="+mn-lt"/>
        </a:defRPr>
      </a:lvl6pPr>
      <a:lvl7pPr marL="2831290" indent="-313125" algn="l" defTabSz="904257" rtl="0" fontAlgn="base">
        <a:spcBef>
          <a:spcPct val="0"/>
        </a:spcBef>
        <a:spcAft>
          <a:spcPct val="0"/>
        </a:spcAft>
        <a:buClr>
          <a:srgbClr val="FFFF66"/>
        </a:buClr>
        <a:buFont typeface="Marlett" pitchFamily="2" charset="2"/>
        <a:buChar char="8"/>
        <a:defRPr sz="2212">
          <a:solidFill>
            <a:schemeClr val="bg1"/>
          </a:solidFill>
          <a:latin typeface="+mn-lt"/>
        </a:defRPr>
      </a:lvl7pPr>
      <a:lvl8pPr marL="3252691" indent="-313125" algn="l" defTabSz="904257" rtl="0" fontAlgn="base">
        <a:spcBef>
          <a:spcPct val="0"/>
        </a:spcBef>
        <a:spcAft>
          <a:spcPct val="0"/>
        </a:spcAft>
        <a:buClr>
          <a:srgbClr val="FFFF66"/>
        </a:buClr>
        <a:buFont typeface="Marlett" pitchFamily="2" charset="2"/>
        <a:buChar char="8"/>
        <a:defRPr sz="2212">
          <a:solidFill>
            <a:schemeClr val="bg1"/>
          </a:solidFill>
          <a:latin typeface="+mn-lt"/>
        </a:defRPr>
      </a:lvl8pPr>
      <a:lvl9pPr marL="3674093" indent="-313125" algn="l" defTabSz="904257" rtl="0" fontAlgn="base">
        <a:spcBef>
          <a:spcPct val="0"/>
        </a:spcBef>
        <a:spcAft>
          <a:spcPct val="0"/>
        </a:spcAft>
        <a:buClr>
          <a:srgbClr val="FFFF66"/>
        </a:buClr>
        <a:buFont typeface="Marlett" pitchFamily="2" charset="2"/>
        <a:buChar char="8"/>
        <a:defRPr sz="2212">
          <a:solidFill>
            <a:schemeClr val="bg1"/>
          </a:solidFill>
          <a:latin typeface="+mn-lt"/>
        </a:defRPr>
      </a:lvl9pPr>
    </p:bodyStyle>
    <p:otherStyle>
      <a:defPPr>
        <a:defRPr lang="en-US"/>
      </a:defPPr>
      <a:lvl1pPr marL="0" algn="l" defTabSz="842802" rtl="0" eaLnBrk="1" latinLnBrk="0" hangingPunct="1">
        <a:defRPr sz="1659" kern="1200">
          <a:solidFill>
            <a:schemeClr val="tx1"/>
          </a:solidFill>
          <a:latin typeface="+mn-lt"/>
          <a:ea typeface="+mn-ea"/>
          <a:cs typeface="+mn-cs"/>
        </a:defRPr>
      </a:lvl1pPr>
      <a:lvl2pPr marL="421401" algn="l" defTabSz="842802" rtl="0" eaLnBrk="1" latinLnBrk="0" hangingPunct="1">
        <a:defRPr sz="1659" kern="1200">
          <a:solidFill>
            <a:schemeClr val="tx1"/>
          </a:solidFill>
          <a:latin typeface="+mn-lt"/>
          <a:ea typeface="+mn-ea"/>
          <a:cs typeface="+mn-cs"/>
        </a:defRPr>
      </a:lvl2pPr>
      <a:lvl3pPr marL="842802" algn="l" defTabSz="842802" rtl="0" eaLnBrk="1" latinLnBrk="0" hangingPunct="1">
        <a:defRPr sz="1659" kern="1200">
          <a:solidFill>
            <a:schemeClr val="tx1"/>
          </a:solidFill>
          <a:latin typeface="+mn-lt"/>
          <a:ea typeface="+mn-ea"/>
          <a:cs typeface="+mn-cs"/>
        </a:defRPr>
      </a:lvl3pPr>
      <a:lvl4pPr marL="1264204" algn="l" defTabSz="842802" rtl="0" eaLnBrk="1" latinLnBrk="0" hangingPunct="1">
        <a:defRPr sz="1659" kern="1200">
          <a:solidFill>
            <a:schemeClr val="tx1"/>
          </a:solidFill>
          <a:latin typeface="+mn-lt"/>
          <a:ea typeface="+mn-ea"/>
          <a:cs typeface="+mn-cs"/>
        </a:defRPr>
      </a:lvl4pPr>
      <a:lvl5pPr marL="1685605" algn="l" defTabSz="842802" rtl="0" eaLnBrk="1" latinLnBrk="0" hangingPunct="1">
        <a:defRPr sz="1659" kern="1200">
          <a:solidFill>
            <a:schemeClr val="tx1"/>
          </a:solidFill>
          <a:latin typeface="+mn-lt"/>
          <a:ea typeface="+mn-ea"/>
          <a:cs typeface="+mn-cs"/>
        </a:defRPr>
      </a:lvl5pPr>
      <a:lvl6pPr marL="2107006" algn="l" defTabSz="842802" rtl="0" eaLnBrk="1" latinLnBrk="0" hangingPunct="1">
        <a:defRPr sz="1659" kern="1200">
          <a:solidFill>
            <a:schemeClr val="tx1"/>
          </a:solidFill>
          <a:latin typeface="+mn-lt"/>
          <a:ea typeface="+mn-ea"/>
          <a:cs typeface="+mn-cs"/>
        </a:defRPr>
      </a:lvl6pPr>
      <a:lvl7pPr marL="2528407" algn="l" defTabSz="842802" rtl="0" eaLnBrk="1" latinLnBrk="0" hangingPunct="1">
        <a:defRPr sz="1659" kern="1200">
          <a:solidFill>
            <a:schemeClr val="tx1"/>
          </a:solidFill>
          <a:latin typeface="+mn-lt"/>
          <a:ea typeface="+mn-ea"/>
          <a:cs typeface="+mn-cs"/>
        </a:defRPr>
      </a:lvl7pPr>
      <a:lvl8pPr marL="2949809" algn="l" defTabSz="842802" rtl="0" eaLnBrk="1" latinLnBrk="0" hangingPunct="1">
        <a:defRPr sz="1659" kern="1200">
          <a:solidFill>
            <a:schemeClr val="tx1"/>
          </a:solidFill>
          <a:latin typeface="+mn-lt"/>
          <a:ea typeface="+mn-ea"/>
          <a:cs typeface="+mn-cs"/>
        </a:defRPr>
      </a:lvl8pPr>
      <a:lvl9pPr marL="3371210" algn="l" defTabSz="842802" rtl="0" eaLnBrk="1" latinLnBrk="0" hangingPunct="1">
        <a:defRPr sz="165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alpha val="32941"/>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2CD093AB-915C-4F60-91AE-ABB0A9BE50E3}" type="datetimeFigureOut">
              <a:rPr lang="en-US"/>
              <a:pPr>
                <a:defRPr/>
              </a:pPr>
              <a:t>9/30/2020</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A72F62FA-7065-4A78-B479-730B9E4540EB}" type="slidenum">
              <a:rPr lang="en-US" altLang="en-US"/>
              <a:pPr>
                <a:defRPr/>
              </a:pPr>
              <a:t>‹#›</a:t>
            </a:fld>
            <a:endParaRPr lang="en-US" altLang="en-US" dirty="0"/>
          </a:p>
        </p:txBody>
      </p:sp>
    </p:spTree>
    <p:extLst>
      <p:ext uri="{BB962C8B-B14F-4D97-AF65-F5344CB8AC3E}">
        <p14:creationId xmlns:p14="http://schemas.microsoft.com/office/powerpoint/2010/main" val="306058218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952500"/>
          </a:xfrm>
          <a:prstGeom prst="rect">
            <a:avLst/>
          </a:prstGeom>
          <a:solidFill>
            <a:srgbClr val="2A507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800" dirty="0"/>
          </a:p>
        </p:txBody>
      </p:sp>
      <p:sp>
        <p:nvSpPr>
          <p:cNvPr id="1027" name="Title Placeholder 1"/>
          <p:cNvSpPr>
            <a:spLocks noGrp="1"/>
          </p:cNvSpPr>
          <p:nvPr>
            <p:ph type="title"/>
          </p:nvPr>
        </p:nvSpPr>
        <p:spPr bwMode="auto">
          <a:xfrm>
            <a:off x="609600" y="76200"/>
            <a:ext cx="109728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609600" y="1265238"/>
            <a:ext cx="10972800" cy="4830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9144000" y="6400801"/>
            <a:ext cx="2844800"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solidFill>
                  <a:srgbClr val="2A507E"/>
                </a:solidFill>
                <a:latin typeface="Calibri" panose="020F0502020204030204" pitchFamily="34" charset="0"/>
              </a:defRPr>
            </a:lvl1pPr>
          </a:lstStyle>
          <a:p>
            <a:pPr>
              <a:defRPr/>
            </a:pPr>
            <a:fld id="{4E03B6A2-6AA3-482C-9725-AD6DC5A6BF75}" type="slidenum">
              <a:rPr lang="en-US" altLang="en-US"/>
              <a:pPr>
                <a:defRPr/>
              </a:pPr>
              <a:t>‹#›</a:t>
            </a:fld>
            <a:endParaRPr lang="en-US" altLang="en-US" dirty="0"/>
          </a:p>
        </p:txBody>
      </p:sp>
      <p:cxnSp>
        <p:nvCxnSpPr>
          <p:cNvPr id="9" name="Straight Connector 8"/>
          <p:cNvCxnSpPr/>
          <p:nvPr userDrawn="1"/>
        </p:nvCxnSpPr>
        <p:spPr>
          <a:xfrm>
            <a:off x="0" y="6324600"/>
            <a:ext cx="12192000" cy="0"/>
          </a:xfrm>
          <a:prstGeom prst="line">
            <a:avLst/>
          </a:prstGeom>
          <a:ln w="19050">
            <a:solidFill>
              <a:schemeClr val="accent1">
                <a:lumMod val="50000"/>
              </a:schemeClr>
            </a:solidFill>
          </a:ln>
        </p:spPr>
        <p:style>
          <a:lnRef idx="1">
            <a:schemeClr val="dk1"/>
          </a:lnRef>
          <a:fillRef idx="0">
            <a:schemeClr val="dk1"/>
          </a:fillRef>
          <a:effectRef idx="0">
            <a:schemeClr val="dk1"/>
          </a:effectRef>
          <a:fontRef idx="minor">
            <a:schemeClr val="tx1"/>
          </a:fontRef>
        </p:style>
      </p:cxnSp>
      <p:pic>
        <p:nvPicPr>
          <p:cNvPr id="1032" name="Picture 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03201" y="6410326"/>
            <a:ext cx="579967"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43997398"/>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Lst>
  <p:hf hdr="0" dt="0"/>
  <p:txStyles>
    <p:titleStyle>
      <a:lvl1pPr algn="ctr" defTabSz="457200" rtl="0" eaLnBrk="0" fontAlgn="base" hangingPunct="0">
        <a:spcBef>
          <a:spcPct val="0"/>
        </a:spcBef>
        <a:spcAft>
          <a:spcPct val="0"/>
        </a:spcAft>
        <a:defRPr sz="4000" kern="1200">
          <a:solidFill>
            <a:schemeClr val="bg1"/>
          </a:solidFill>
          <a:latin typeface="Arial" pitchFamily="34" charset="0"/>
          <a:ea typeface="ＭＳ Ｐゴシック" pitchFamily="34" charset="-128"/>
          <a:cs typeface="Arial" pitchFamily="34" charset="0"/>
        </a:defRPr>
      </a:lvl1pPr>
      <a:lvl2pPr algn="ctr" defTabSz="457200" rtl="0" eaLnBrk="0" fontAlgn="base" hangingPunct="0">
        <a:spcBef>
          <a:spcPct val="0"/>
        </a:spcBef>
        <a:spcAft>
          <a:spcPct val="0"/>
        </a:spcAft>
        <a:defRPr sz="4000">
          <a:solidFill>
            <a:schemeClr val="bg1"/>
          </a:solidFill>
          <a:latin typeface="Arial" charset="0"/>
          <a:ea typeface="ＭＳ Ｐゴシック" pitchFamily="34" charset="-128"/>
          <a:cs typeface="Arial" charset="0"/>
        </a:defRPr>
      </a:lvl2pPr>
      <a:lvl3pPr algn="ctr" defTabSz="457200" rtl="0" eaLnBrk="0" fontAlgn="base" hangingPunct="0">
        <a:spcBef>
          <a:spcPct val="0"/>
        </a:spcBef>
        <a:spcAft>
          <a:spcPct val="0"/>
        </a:spcAft>
        <a:defRPr sz="4000">
          <a:solidFill>
            <a:schemeClr val="bg1"/>
          </a:solidFill>
          <a:latin typeface="Arial" charset="0"/>
          <a:ea typeface="ＭＳ Ｐゴシック" pitchFamily="34" charset="-128"/>
          <a:cs typeface="Arial" charset="0"/>
        </a:defRPr>
      </a:lvl3pPr>
      <a:lvl4pPr algn="ctr" defTabSz="457200" rtl="0" eaLnBrk="0" fontAlgn="base" hangingPunct="0">
        <a:spcBef>
          <a:spcPct val="0"/>
        </a:spcBef>
        <a:spcAft>
          <a:spcPct val="0"/>
        </a:spcAft>
        <a:defRPr sz="4000">
          <a:solidFill>
            <a:schemeClr val="bg1"/>
          </a:solidFill>
          <a:latin typeface="Arial" charset="0"/>
          <a:ea typeface="ＭＳ Ｐゴシック" pitchFamily="34" charset="-128"/>
          <a:cs typeface="Arial" charset="0"/>
        </a:defRPr>
      </a:lvl4pPr>
      <a:lvl5pPr algn="ctr" defTabSz="457200" rtl="0" eaLnBrk="0" fontAlgn="base" hangingPunct="0">
        <a:spcBef>
          <a:spcPct val="0"/>
        </a:spcBef>
        <a:spcAft>
          <a:spcPct val="0"/>
        </a:spcAft>
        <a:defRPr sz="4000">
          <a:solidFill>
            <a:schemeClr val="bg1"/>
          </a:solidFill>
          <a:latin typeface="Arial" charset="0"/>
          <a:ea typeface="ＭＳ Ｐゴシック" pitchFamily="34" charset="-128"/>
          <a:cs typeface="Arial" charset="0"/>
        </a:defRPr>
      </a:lvl5pPr>
      <a:lvl6pPr marL="457200" algn="ctr" defTabSz="457200" rtl="0" fontAlgn="base">
        <a:spcBef>
          <a:spcPct val="0"/>
        </a:spcBef>
        <a:spcAft>
          <a:spcPct val="0"/>
        </a:spcAft>
        <a:defRPr sz="30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30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30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30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ＭＳ Ｐゴシック" pitchFamily="34" charset="-128"/>
          <a:cs typeface="Arial" pitchFamily="34" charset="0"/>
        </a:defRPr>
      </a:lvl1pPr>
      <a:lvl2pPr marL="742950" indent="-285750" algn="l" defTabSz="457200" rtl="0" eaLnBrk="0" fontAlgn="base" hangingPunct="0">
        <a:spcBef>
          <a:spcPct val="20000"/>
        </a:spcBef>
        <a:spcAft>
          <a:spcPct val="0"/>
        </a:spcAft>
        <a:buFont typeface="Arial" panose="020B0604020202020204" pitchFamily="34" charset="0"/>
        <a:buChar char="–"/>
        <a:defRPr sz="1400" kern="1200">
          <a:solidFill>
            <a:schemeClr val="tx1"/>
          </a:solidFill>
          <a:latin typeface="Arial" pitchFamily="34" charset="0"/>
          <a:ea typeface="ＭＳ Ｐゴシック" pitchFamily="34" charset="-128"/>
          <a:cs typeface="Arial" pitchFamily="34"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1400" kern="1200">
          <a:solidFill>
            <a:schemeClr val="tx1"/>
          </a:solidFill>
          <a:latin typeface="Arial" pitchFamily="34" charset="0"/>
          <a:ea typeface="ＭＳ Ｐゴシック" pitchFamily="34" charset="-128"/>
          <a:cs typeface="Arial"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400" kern="1200">
          <a:solidFill>
            <a:schemeClr val="tx1"/>
          </a:solidFill>
          <a:latin typeface="Arial" pitchFamily="34" charset="0"/>
          <a:ea typeface="ＭＳ Ｐゴシック" pitchFamily="34" charset="-128"/>
          <a:cs typeface="Arial" pitchFamily="34"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400" kern="1200">
          <a:solidFill>
            <a:schemeClr val="tx1"/>
          </a:solidFill>
          <a:latin typeface="Arial" pitchFamily="34" charset="0"/>
          <a:ea typeface="ＭＳ Ｐゴシック" pitchFamily="34"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9/30/2020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dirty="0"/>
          </a:p>
        </p:txBody>
      </p:sp>
    </p:spTree>
    <p:extLst>
      <p:ext uri="{BB962C8B-B14F-4D97-AF65-F5344CB8AC3E}">
        <p14:creationId xmlns:p14="http://schemas.microsoft.com/office/powerpoint/2010/main" val="123749495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3" Type="http://schemas.openxmlformats.org/officeDocument/2006/relationships/hyperlink" Target="http://www.fcc.gov/complaints" TargetMode="External"/><Relationship Id="rId2" Type="http://schemas.openxmlformats.org/officeDocument/2006/relationships/slideLayout" Target="../slideLayouts/slideLayout2.xml"/><Relationship Id="rId1" Type="http://schemas.openxmlformats.org/officeDocument/2006/relationships/themeOverride" Target="../theme/themeOverride10.xml"/><Relationship Id="rId5" Type="http://schemas.openxmlformats.org/officeDocument/2006/relationships/hyperlink" Target="http://www.fcc.gov/accessibility" TargetMode="External"/><Relationship Id="rId4" Type="http://schemas.openxmlformats.org/officeDocument/2006/relationships/hyperlink" Target="mailto:DRO@fcc.gov"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3.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12.xml"/><Relationship Id="rId5" Type="http://schemas.openxmlformats.org/officeDocument/2006/relationships/image" Target="../media/image11.png"/><Relationship Id="rId4" Type="http://schemas.openxmlformats.org/officeDocument/2006/relationships/hyperlink" Target="https://www.fcc.gov/covid-19-telehealth-program"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13.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14.xml"/><Relationship Id="rId5" Type="http://schemas.openxmlformats.org/officeDocument/2006/relationships/image" Target="../media/image11.png"/><Relationship Id="rId4" Type="http://schemas.openxmlformats.org/officeDocument/2006/relationships/hyperlink" Target="https://rhc.usac.org/hcf/public/publicFindHcp.htm"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5.xml"/><Relationship Id="rId6" Type="http://schemas.openxmlformats.org/officeDocument/2006/relationships/image" Target="../media/image11.png"/><Relationship Id="rId5" Type="http://schemas.openxmlformats.org/officeDocument/2006/relationships/hyperlink" Target="https://www.fcc.gov/connectedcarepilot" TargetMode="External"/><Relationship Id="rId4" Type="http://schemas.openxmlformats.org/officeDocument/2006/relationships/hyperlink" Target="https://docs.fcc.gov/public/attachments/DA-20-1019A1.pdf"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fcc.gov/connectedcarepilot" TargetMode="External"/><Relationship Id="rId7" Type="http://schemas.openxmlformats.org/officeDocument/2006/relationships/image" Target="../media/image14.svg"/><Relationship Id="rId2" Type="http://schemas.openxmlformats.org/officeDocument/2006/relationships/slideLayout" Target="../slideLayouts/slideLayout2.xml"/><Relationship Id="rId1" Type="http://schemas.openxmlformats.org/officeDocument/2006/relationships/themeOverride" Target="../theme/themeOverride16.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hyperlink" Target="mailto:ConnCarePltProg@fcc.gov" TargetMode="Externa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7.xml"/></Relationships>
</file>

<file path=ppt/slides/_rels/slide2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hyperlink" Target="https://www.fcc.gov/hospital-robocall-protection-group" TargetMode="Externa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9.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xml"/><Relationship Id="rId1" Type="http://schemas.openxmlformats.org/officeDocument/2006/relationships/themeOverride" Target="../theme/themeOverride20.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25.xml"/><Relationship Id="rId5" Type="http://schemas.openxmlformats.org/officeDocument/2006/relationships/hyperlink" Target="http://www.fcc.gov/rtt" TargetMode="External"/><Relationship Id="rId4" Type="http://schemas.openxmlformats.org/officeDocument/2006/relationships/hyperlink" Target="http://www.fcc.gov/text-to-911"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mailto:AccessInfo@fcc.gov" TargetMode="External"/><Relationship Id="rId2" Type="http://schemas.openxmlformats.org/officeDocument/2006/relationships/slideLayout" Target="../slideLayouts/slideLayout2.xml"/><Relationship Id="rId1" Type="http://schemas.openxmlformats.org/officeDocument/2006/relationships/themeOverride" Target="../theme/themeOverride26.xml"/><Relationship Id="rId6" Type="http://schemas.openxmlformats.org/officeDocument/2006/relationships/hyperlink" Target="http://www.fcc.gov/complaints" TargetMode="External"/><Relationship Id="rId5" Type="http://schemas.openxmlformats.org/officeDocument/2006/relationships/hyperlink" Target="https://www.fcc.gov/rtt" TargetMode="External"/><Relationship Id="rId4" Type="http://schemas.openxmlformats.org/officeDocument/2006/relationships/hyperlink" Target="http://www.fcc.gov/accessibility"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48.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49.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4.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4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49.xm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5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0.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49.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2.xml"/><Relationship Id="rId1" Type="http://schemas.openxmlformats.org/officeDocument/2006/relationships/tags" Target="../tags/tag3.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2.xml"/><Relationship Id="rId1" Type="http://schemas.openxmlformats.org/officeDocument/2006/relationships/tags" Target="../tags/tag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6.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6.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1AE3D-330D-4A6F-800A-1BF57724DBD7}"/>
              </a:ext>
            </a:extLst>
          </p:cNvPr>
          <p:cNvSpPr>
            <a:spLocks noGrp="1"/>
          </p:cNvSpPr>
          <p:nvPr>
            <p:ph type="ctrTitle"/>
          </p:nvPr>
        </p:nvSpPr>
        <p:spPr>
          <a:xfrm>
            <a:off x="617221" y="474269"/>
            <a:ext cx="7307578" cy="2284171"/>
          </a:xfrm>
        </p:spPr>
        <p:txBody>
          <a:bodyPr vert="horz" lIns="91440" tIns="45720" rIns="91440" bIns="45720" rtlCol="0" anchor="ctr">
            <a:normAutofit/>
          </a:bodyPr>
          <a:lstStyle/>
          <a:p>
            <a:pPr algn="l">
              <a:tabLst>
                <a:tab pos="1371600" algn="l"/>
              </a:tabLst>
            </a:pPr>
            <a:r>
              <a:rPr lang="en-US" sz="3600" b="1" kern="1200" dirty="0">
                <a:solidFill>
                  <a:schemeClr val="bg1"/>
                </a:solidFill>
                <a:latin typeface="+mn-lt"/>
                <a:ea typeface="+mj-ea"/>
                <a:cs typeface="+mj-cs"/>
              </a:rPr>
              <a:t>CONSUMER ADVISORY COMMITTEE</a:t>
            </a:r>
            <a:br>
              <a:rPr lang="en-US" sz="3600" b="1" kern="1200" dirty="0">
                <a:solidFill>
                  <a:schemeClr val="bg1"/>
                </a:solidFill>
                <a:latin typeface="+mn-lt"/>
                <a:ea typeface="+mj-ea"/>
                <a:cs typeface="+mj-cs"/>
              </a:rPr>
            </a:br>
            <a:r>
              <a:rPr lang="en-US" sz="3600" b="1" kern="1200" dirty="0">
                <a:solidFill>
                  <a:schemeClr val="bg1"/>
                </a:solidFill>
                <a:latin typeface="+mn-lt"/>
                <a:ea typeface="+mj-ea"/>
                <a:cs typeface="+mj-cs"/>
              </a:rPr>
              <a:t>FINAL MEETING</a:t>
            </a:r>
          </a:p>
        </p:txBody>
      </p:sp>
      <p:sp>
        <p:nvSpPr>
          <p:cNvPr id="3" name="Subtitle 2">
            <a:extLst>
              <a:ext uri="{FF2B5EF4-FFF2-40B4-BE49-F238E27FC236}">
                <a16:creationId xmlns:a16="http://schemas.microsoft.com/office/drawing/2014/main" id="{F4EF9A7E-EF31-49A2-8413-2A5BC2882485}"/>
              </a:ext>
            </a:extLst>
          </p:cNvPr>
          <p:cNvSpPr>
            <a:spLocks noGrp="1"/>
          </p:cNvSpPr>
          <p:nvPr>
            <p:ph type="subTitle" idx="1"/>
          </p:nvPr>
        </p:nvSpPr>
        <p:spPr>
          <a:xfrm>
            <a:off x="617221" y="2871982"/>
            <a:ext cx="6857999" cy="2614418"/>
          </a:xfrm>
        </p:spPr>
        <p:txBody>
          <a:bodyPr vert="horz" lIns="91440" tIns="45720" rIns="91440" bIns="45720" rtlCol="0" anchor="t">
            <a:normAutofit/>
          </a:bodyPr>
          <a:lstStyle/>
          <a:p>
            <a:pPr algn="l"/>
            <a:r>
              <a:rPr lang="en-US" sz="3000" b="1" dirty="0">
                <a:solidFill>
                  <a:schemeClr val="bg1"/>
                </a:solidFill>
              </a:rPr>
              <a:t>Federal Communications Commission</a:t>
            </a:r>
            <a:br>
              <a:rPr lang="en-US" sz="3000" dirty="0">
                <a:solidFill>
                  <a:schemeClr val="bg1"/>
                </a:solidFill>
              </a:rPr>
            </a:br>
            <a:r>
              <a:rPr lang="en-US" sz="3000" b="1" dirty="0">
                <a:solidFill>
                  <a:schemeClr val="bg1"/>
                </a:solidFill>
              </a:rPr>
              <a:t>Washington, DC</a:t>
            </a:r>
            <a:br>
              <a:rPr lang="en-US" sz="3000" dirty="0">
                <a:solidFill>
                  <a:schemeClr val="bg1"/>
                </a:solidFill>
              </a:rPr>
            </a:br>
            <a:r>
              <a:rPr lang="en-US" sz="3000" dirty="0">
                <a:solidFill>
                  <a:schemeClr val="bg1"/>
                </a:solidFill>
              </a:rPr>
              <a:t> </a:t>
            </a:r>
            <a:br>
              <a:rPr lang="en-US" sz="3000" dirty="0">
                <a:solidFill>
                  <a:schemeClr val="bg1"/>
                </a:solidFill>
              </a:rPr>
            </a:br>
            <a:r>
              <a:rPr lang="en-US" sz="3000" b="1" dirty="0">
                <a:solidFill>
                  <a:schemeClr val="bg1"/>
                </a:solidFill>
              </a:rPr>
              <a:t>Friday, September 25, 2020</a:t>
            </a:r>
            <a:br>
              <a:rPr lang="en-US" sz="3000" dirty="0">
                <a:solidFill>
                  <a:schemeClr val="bg1"/>
                </a:solidFill>
              </a:rPr>
            </a:br>
            <a:r>
              <a:rPr lang="en-US" sz="3000" b="1" dirty="0">
                <a:solidFill>
                  <a:schemeClr val="bg1"/>
                </a:solidFill>
              </a:rPr>
              <a:t>10:30 a.m. – 2:30 p.m.</a:t>
            </a:r>
            <a:endParaRPr lang="en-US" sz="3000" dirty="0">
              <a:solidFill>
                <a:schemeClr val="bg1"/>
              </a:solidFill>
            </a:endParaRPr>
          </a:p>
        </p:txBody>
      </p:sp>
      <p:pic>
        <p:nvPicPr>
          <p:cNvPr id="11" name="Graphic 6" descr="Image of people in a meeting">
            <a:extLst>
              <a:ext uri="{FF2B5EF4-FFF2-40B4-BE49-F238E27FC236}">
                <a16:creationId xmlns:a16="http://schemas.microsoft.com/office/drawing/2014/main" id="{BE17D077-4A41-405C-8BB7-35F9E6B1DD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4800" y="1957050"/>
            <a:ext cx="3945463" cy="3945463"/>
          </a:xfrm>
          <a:prstGeom prst="rect">
            <a:avLst/>
          </a:prstGeom>
        </p:spPr>
      </p:pic>
    </p:spTree>
    <p:extLst>
      <p:ext uri="{BB962C8B-B14F-4D97-AF65-F5344CB8AC3E}">
        <p14:creationId xmlns:p14="http://schemas.microsoft.com/office/powerpoint/2010/main" val="151380916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0B025-7C20-4CAE-8C2C-4A5F0E8F1866}"/>
              </a:ext>
            </a:extLst>
          </p:cNvPr>
          <p:cNvSpPr>
            <a:spLocks noGrp="1"/>
          </p:cNvSpPr>
          <p:nvPr>
            <p:ph type="title"/>
          </p:nvPr>
        </p:nvSpPr>
        <p:spPr>
          <a:xfrm>
            <a:off x="838200" y="632863"/>
            <a:ext cx="11102266" cy="1325563"/>
          </a:xfrm>
        </p:spPr>
        <p:txBody>
          <a:bodyPr>
            <a:noAutofit/>
          </a:bodyPr>
          <a:lstStyle/>
          <a:p>
            <a:r>
              <a:rPr lang="en-US" sz="4500" b="1" dirty="0">
                <a:solidFill>
                  <a:srgbClr val="0070C0"/>
                </a:solidFill>
                <a:latin typeface="Calibri" panose="020F0502020204030204" pitchFamily="34" charset="0"/>
                <a:cs typeface="Calibri" panose="020F0502020204030204" pitchFamily="34" charset="0"/>
              </a:rPr>
              <a:t>Letter Urging Governors to Assist Communications Industry During Pandemic</a:t>
            </a:r>
          </a:p>
        </p:txBody>
      </p:sp>
      <p:sp>
        <p:nvSpPr>
          <p:cNvPr id="3" name="Content Placeholder 2">
            <a:extLst>
              <a:ext uri="{FF2B5EF4-FFF2-40B4-BE49-F238E27FC236}">
                <a16:creationId xmlns:a16="http://schemas.microsoft.com/office/drawing/2014/main" id="{85FBB0D4-1730-415D-92E5-640D59E9F0B4}"/>
              </a:ext>
            </a:extLst>
          </p:cNvPr>
          <p:cNvSpPr>
            <a:spLocks noGrp="1"/>
          </p:cNvSpPr>
          <p:nvPr>
            <p:ph idx="1"/>
          </p:nvPr>
        </p:nvSpPr>
        <p:spPr>
          <a:xfrm>
            <a:off x="535021" y="1958427"/>
            <a:ext cx="10964694" cy="3536852"/>
          </a:xfrm>
        </p:spPr>
        <p:txBody>
          <a:bodyPr>
            <a:normAutofit/>
          </a:bodyPr>
          <a:lstStyle/>
          <a:p>
            <a:r>
              <a:rPr lang="en-US" sz="2600" dirty="0">
                <a:solidFill>
                  <a:schemeClr val="bg1"/>
                </a:solidFill>
                <a:latin typeface="Calibri" panose="020F0502020204030204" pitchFamily="34" charset="0"/>
                <a:cs typeface="Calibri" panose="020F0502020204030204" pitchFamily="34" charset="0"/>
              </a:rPr>
              <a:t>On May 26, 2020, FCC and the Cybersecurity and Infrastructure Security Agency released a joint letter to the nation’s governors and D.C. mayor. </a:t>
            </a:r>
          </a:p>
          <a:p>
            <a:r>
              <a:rPr lang="en-US" sz="2600" dirty="0">
                <a:solidFill>
                  <a:schemeClr val="bg1"/>
                </a:solidFill>
                <a:latin typeface="Calibri" panose="020F0502020204030204" pitchFamily="34" charset="0"/>
                <a:cs typeface="Calibri" panose="020F0502020204030204" pitchFamily="34" charset="0"/>
              </a:rPr>
              <a:t>With regard to accessibility, the letter asked the governors to declare the following as essential and to ensure they have appropriate resources and access:</a:t>
            </a:r>
          </a:p>
          <a:p>
            <a:pPr lvl="1"/>
            <a:r>
              <a:rPr lang="en-US" dirty="0">
                <a:solidFill>
                  <a:schemeClr val="bg1"/>
                </a:solidFill>
                <a:latin typeface="Calibri" panose="020F0502020204030204" pitchFamily="34" charset="0"/>
                <a:cs typeface="Calibri" panose="020F0502020204030204" pitchFamily="34" charset="0"/>
              </a:rPr>
              <a:t>Businesses and personnel that provide communications support to medical and healthcare facilities, assisted care and living facilities, and people with disabilities, and</a:t>
            </a:r>
          </a:p>
          <a:p>
            <a:pPr lvl="1"/>
            <a:r>
              <a:rPr lang="en-US" dirty="0">
                <a:solidFill>
                  <a:schemeClr val="bg1"/>
                </a:solidFill>
                <a:latin typeface="Calibri" panose="020F0502020204030204" pitchFamily="34" charset="0"/>
                <a:cs typeface="Calibri" panose="020F0502020204030204" pitchFamily="34" charset="0"/>
              </a:rPr>
              <a:t>TRS providers and closed captioning providers. </a:t>
            </a:r>
          </a:p>
        </p:txBody>
      </p:sp>
    </p:spTree>
    <p:extLst>
      <p:ext uri="{BB962C8B-B14F-4D97-AF65-F5344CB8AC3E}">
        <p14:creationId xmlns:p14="http://schemas.microsoft.com/office/powerpoint/2010/main" val="2406253038"/>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F17C4-AE03-4BA9-AD3B-944FE6B381AC}"/>
              </a:ext>
            </a:extLst>
          </p:cNvPr>
          <p:cNvSpPr>
            <a:spLocks noGrp="1"/>
          </p:cNvSpPr>
          <p:nvPr>
            <p:ph type="title"/>
          </p:nvPr>
        </p:nvSpPr>
        <p:spPr>
          <a:xfrm>
            <a:off x="512379" y="639414"/>
            <a:ext cx="10515600" cy="1325563"/>
          </a:xfrm>
        </p:spPr>
        <p:txBody>
          <a:bodyPr/>
          <a:lstStyle/>
          <a:p>
            <a:r>
              <a:rPr lang="en-US" b="1" dirty="0">
                <a:solidFill>
                  <a:srgbClr val="0070C0"/>
                </a:solidFill>
                <a:latin typeface="Calibri" panose="020F0502020204030204" pitchFamily="34" charset="0"/>
                <a:cs typeface="Calibri" panose="020F0502020204030204" pitchFamily="34" charset="0"/>
              </a:rPr>
              <a:t>Uninterrupted Consumer Services</a:t>
            </a:r>
          </a:p>
        </p:txBody>
      </p:sp>
      <p:sp>
        <p:nvSpPr>
          <p:cNvPr id="3" name="Content Placeholder 2">
            <a:extLst>
              <a:ext uri="{FF2B5EF4-FFF2-40B4-BE49-F238E27FC236}">
                <a16:creationId xmlns:a16="http://schemas.microsoft.com/office/drawing/2014/main" id="{2C37A9C0-8E3C-4671-BB53-7BD53F2516E0}"/>
              </a:ext>
            </a:extLst>
          </p:cNvPr>
          <p:cNvSpPr>
            <a:spLocks noGrp="1"/>
          </p:cNvSpPr>
          <p:nvPr>
            <p:ph idx="1"/>
          </p:nvPr>
        </p:nvSpPr>
        <p:spPr>
          <a:xfrm>
            <a:off x="583401" y="1899821"/>
            <a:ext cx="10700521" cy="3342739"/>
          </a:xfrm>
        </p:spPr>
        <p:txBody>
          <a:bodyPr>
            <a:normAutofit fontScale="85000" lnSpcReduction="20000"/>
          </a:bodyPr>
          <a:lstStyle/>
          <a:p>
            <a:r>
              <a:rPr lang="en-US" sz="3200" dirty="0">
                <a:solidFill>
                  <a:schemeClr val="bg1"/>
                </a:solidFill>
                <a:latin typeface="Calibri" panose="020F0502020204030204" pitchFamily="34" charset="0"/>
                <a:cs typeface="Calibri" panose="020F0502020204030204" pitchFamily="34" charset="0"/>
              </a:rPr>
              <a:t>Consumers can still reach the FCC to obtain assistance and information and to file complaints by phone and email or online at </a:t>
            </a:r>
            <a:r>
              <a:rPr lang="en-US" sz="3200"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www.fcc.gov/complaints</a:t>
            </a:r>
            <a:endParaRPr lang="en-US" sz="3200" dirty="0">
              <a:solidFill>
                <a:schemeClr val="bg1"/>
              </a:solidFill>
              <a:latin typeface="Calibri" panose="020F0502020204030204" pitchFamily="34" charset="0"/>
              <a:cs typeface="Calibri" panose="020F0502020204030204" pitchFamily="34" charset="0"/>
            </a:endParaRPr>
          </a:p>
          <a:p>
            <a:r>
              <a:rPr lang="en-US" sz="3200" dirty="0">
                <a:solidFill>
                  <a:schemeClr val="bg1"/>
                </a:solidFill>
                <a:latin typeface="Calibri" panose="020F0502020204030204" pitchFamily="34" charset="0"/>
                <a:cs typeface="Calibri" panose="020F0502020204030204" pitchFamily="34" charset="0"/>
              </a:rPr>
              <a:t>ASL users may call the FCC directly by videophone </a:t>
            </a:r>
          </a:p>
          <a:p>
            <a:pPr lvl="1"/>
            <a:r>
              <a:rPr lang="en-US" sz="2800" dirty="0">
                <a:solidFill>
                  <a:schemeClr val="bg1"/>
                </a:solidFill>
                <a:latin typeface="Calibri" panose="020F0502020204030204" pitchFamily="34" charset="0"/>
                <a:cs typeface="Calibri" panose="020F0502020204030204" pitchFamily="34" charset="0"/>
              </a:rPr>
              <a:t>844-432-2275</a:t>
            </a:r>
          </a:p>
          <a:p>
            <a:r>
              <a:rPr lang="en-US" sz="3200" dirty="0">
                <a:solidFill>
                  <a:schemeClr val="bg1"/>
                </a:solidFill>
                <a:latin typeface="Calibri" panose="020F0502020204030204" pitchFamily="34" charset="0"/>
                <a:cs typeface="Calibri" panose="020F0502020204030204" pitchFamily="34" charset="0"/>
              </a:rPr>
              <a:t>Contact the Disability Rights Office for more information at:</a:t>
            </a:r>
          </a:p>
          <a:p>
            <a:pPr lvl="1"/>
            <a:r>
              <a:rPr lang="en-US" sz="3200" dirty="0">
                <a:solidFill>
                  <a:schemeClr val="bg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DRO@fcc.gov</a:t>
            </a:r>
            <a:r>
              <a:rPr lang="en-US" sz="3200" dirty="0">
                <a:solidFill>
                  <a:schemeClr val="bg1"/>
                </a:solidFill>
                <a:latin typeface="Calibri" panose="020F0502020204030204" pitchFamily="34" charset="0"/>
                <a:cs typeface="Calibri" panose="020F0502020204030204" pitchFamily="34" charset="0"/>
              </a:rPr>
              <a:t>   </a:t>
            </a:r>
          </a:p>
          <a:p>
            <a:pPr lvl="1"/>
            <a:r>
              <a:rPr lang="en-US" sz="3200" dirty="0">
                <a:solidFill>
                  <a:schemeClr val="bg1"/>
                </a:solidFill>
                <a:latin typeface="Calibri" panose="020F0502020204030204" pitchFamily="34" charset="0"/>
                <a:cs typeface="Calibri" panose="020F0502020204030204" pitchFamily="34" charset="0"/>
              </a:rPr>
              <a:t>202-418-2517</a:t>
            </a:r>
          </a:p>
          <a:p>
            <a:pPr lvl="1"/>
            <a:r>
              <a:rPr lang="en-US" sz="3200" dirty="0">
                <a:solidFill>
                  <a:schemeClr val="bg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www.fcc.gov/accessibility</a:t>
            </a:r>
            <a:r>
              <a:rPr lang="en-US" sz="3200" dirty="0">
                <a:solidFill>
                  <a:schemeClr val="bg1"/>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007972847"/>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7D4744-927A-4900-9936-4DA5E903AA4C}"/>
              </a:ext>
            </a:extLst>
          </p:cNvPr>
          <p:cNvSpPr txBox="1"/>
          <p:nvPr/>
        </p:nvSpPr>
        <p:spPr>
          <a:xfrm>
            <a:off x="814192" y="494145"/>
            <a:ext cx="11770082"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COVID-19 Scam Alerts and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latin typeface="Calibri" panose="020F0502020204030204" pitchFamily="34" charset="0"/>
                <a:cs typeface="Calibri" panose="020F0502020204030204" pitchFamily="34" charset="0"/>
              </a:rPr>
              <a:t>Updated Consumer Guides</a:t>
            </a:r>
            <a:endParaRPr kumimoji="0" lang="en-US" sz="4800" b="1"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1350372" y="2744511"/>
            <a:ext cx="10208163" cy="3172231"/>
          </a:xfrm>
        </p:spPr>
        <p:txBody>
          <a:bodyPr>
            <a:normAutofit/>
          </a:bodyPr>
          <a:lstStyle/>
          <a:p>
            <a:pPr>
              <a:lnSpc>
                <a:spcPct val="100000"/>
              </a:lnSpc>
              <a:spcBef>
                <a:spcPts val="0"/>
              </a:spcBef>
              <a:spcAft>
                <a:spcPts val="0"/>
              </a:spcAft>
            </a:pPr>
            <a:r>
              <a:rPr lang="en-US" sz="2400" b="1" dirty="0">
                <a:latin typeface="Calibri" panose="020F0502020204030204" pitchFamily="34" charset="0"/>
                <a:cs typeface="Calibri" panose="020F0502020204030204" pitchFamily="34" charset="0"/>
              </a:rPr>
              <a:t>Ed Bartholme</a:t>
            </a:r>
          </a:p>
          <a:p>
            <a:pPr>
              <a:lnSpc>
                <a:spcPct val="100000"/>
              </a:lnSpc>
              <a:spcBef>
                <a:spcPts val="0"/>
              </a:spcBef>
              <a:spcAft>
                <a:spcPts val="0"/>
              </a:spcAft>
            </a:pPr>
            <a:r>
              <a:rPr lang="en-US" sz="2400" b="1" dirty="0">
                <a:latin typeface="Calibri" panose="020F0502020204030204" pitchFamily="34" charset="0"/>
                <a:cs typeface="Calibri" panose="020F0502020204030204" pitchFamily="34" charset="0"/>
              </a:rPr>
              <a:t>Associate Bureau Chief</a:t>
            </a:r>
          </a:p>
          <a:p>
            <a:pPr>
              <a:lnSpc>
                <a:spcPct val="100000"/>
              </a:lnSpc>
              <a:spcBef>
                <a:spcPts val="0"/>
              </a:spcBef>
              <a:spcAft>
                <a:spcPts val="0"/>
              </a:spcAft>
            </a:pPr>
            <a:r>
              <a:rPr lang="en-US" sz="2400" b="1" dirty="0">
                <a:latin typeface="Calibri" panose="020F0502020204030204" pitchFamily="34" charset="0"/>
                <a:cs typeface="Calibri" panose="020F0502020204030204" pitchFamily="34" charset="0"/>
              </a:rPr>
              <a:t>Consumer and Governmental Affairs Bureau</a:t>
            </a:r>
          </a:p>
          <a:p>
            <a:pPr>
              <a:lnSpc>
                <a:spcPct val="100000"/>
              </a:lnSpc>
              <a:spcBef>
                <a:spcPts val="0"/>
              </a:spcBef>
              <a:spcAft>
                <a:spcPts val="0"/>
              </a:spcAft>
            </a:pPr>
            <a:r>
              <a:rPr lang="en-US" sz="2400" b="1" dirty="0">
                <a:latin typeface="Calibri" panose="020F0502020204030204" pitchFamily="34" charset="0"/>
                <a:cs typeface="Calibri" panose="020F0502020204030204" pitchFamily="34" charset="0"/>
              </a:rPr>
              <a:t>Federal Communications Commission</a:t>
            </a:r>
          </a:p>
        </p:txBody>
      </p:sp>
      <p:pic>
        <p:nvPicPr>
          <p:cNvPr id="6" name="Picture 5" descr="FCC Logo">
            <a:extLst>
              <a:ext uri="{FF2B5EF4-FFF2-40B4-BE49-F238E27FC236}">
                <a16:creationId xmlns:a16="http://schemas.microsoft.com/office/drawing/2014/main" id="{DBD4456E-9E99-4921-B751-285CBC6BCA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150" y="2276475"/>
            <a:ext cx="2721410" cy="2721410"/>
          </a:xfrm>
          <a:prstGeom prst="rect">
            <a:avLst/>
          </a:prstGeom>
        </p:spPr>
      </p:pic>
    </p:spTree>
    <p:extLst>
      <p:ext uri="{BB962C8B-B14F-4D97-AF65-F5344CB8AC3E}">
        <p14:creationId xmlns:p14="http://schemas.microsoft.com/office/powerpoint/2010/main" val="4201765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19" name="Picture 18" descr="FCC Logo">
            <a:extLst>
              <a:ext uri="{FF2B5EF4-FFF2-40B4-BE49-F238E27FC236}">
                <a16:creationId xmlns:a16="http://schemas.microsoft.com/office/drawing/2014/main" id="{A35CE48C-F648-4AEA-A26C-79B779B4C649}"/>
              </a:ext>
            </a:extLst>
          </p:cNvPr>
          <p:cNvPicPr>
            <a:picLocks noChangeAspect="1"/>
          </p:cNvPicPr>
          <p:nvPr/>
        </p:nvPicPr>
        <p:blipFill>
          <a:blip r:embed="rId2"/>
          <a:stretch>
            <a:fillRect/>
          </a:stretch>
        </p:blipFill>
        <p:spPr>
          <a:xfrm>
            <a:off x="238898" y="0"/>
            <a:ext cx="1619361" cy="1432560"/>
          </a:xfrm>
          <a:prstGeom prst="rect">
            <a:avLst/>
          </a:prstGeom>
        </p:spPr>
      </p:pic>
      <p:sp>
        <p:nvSpPr>
          <p:cNvPr id="2" name="Rectangle 1">
            <a:extLst>
              <a:ext uri="{FF2B5EF4-FFF2-40B4-BE49-F238E27FC236}">
                <a16:creationId xmlns:a16="http://schemas.microsoft.com/office/drawing/2014/main" id="{5B985CDA-96ED-4815-B304-F9E1F60C8FC4}"/>
              </a:ext>
            </a:extLst>
          </p:cNvPr>
          <p:cNvSpPr/>
          <p:nvPr/>
        </p:nvSpPr>
        <p:spPr>
          <a:xfrm>
            <a:off x="393646" y="1436333"/>
            <a:ext cx="2729947" cy="254042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COVID-19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Scams Web Page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pic>
        <p:nvPicPr>
          <p:cNvPr id="5" name="Picture 4" descr="Screenshot of covid-19 scams web page">
            <a:extLst>
              <a:ext uri="{FF2B5EF4-FFF2-40B4-BE49-F238E27FC236}">
                <a16:creationId xmlns:a16="http://schemas.microsoft.com/office/drawing/2014/main" id="{F1E3E2FB-0E7C-4E56-991E-43B6FF5D2513}"/>
              </a:ext>
              <a:ext uri="{C183D7F6-B498-43B3-948B-1728B52AA6E4}">
                <adec:decorative xmlns:adec="http://schemas.microsoft.com/office/drawing/2017/decorative" val="0"/>
              </a:ext>
            </a:extLst>
          </p:cNvPr>
          <p:cNvPicPr>
            <a:picLocks noChangeAspect="1"/>
          </p:cNvPicPr>
          <p:nvPr/>
        </p:nvPicPr>
        <p:blipFill rotWithShape="1">
          <a:blip r:embed="rId3"/>
          <a:srcRect t="3041"/>
          <a:stretch/>
        </p:blipFill>
        <p:spPr>
          <a:xfrm>
            <a:off x="3369199" y="0"/>
            <a:ext cx="6642109" cy="6199464"/>
          </a:xfrm>
          <a:prstGeom prst="rect">
            <a:avLst/>
          </a:prstGeom>
        </p:spPr>
      </p:pic>
    </p:spTree>
    <p:extLst>
      <p:ext uri="{BB962C8B-B14F-4D97-AF65-F5344CB8AC3E}">
        <p14:creationId xmlns:p14="http://schemas.microsoft.com/office/powerpoint/2010/main" val="27731002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19" name="Picture 18" descr="FCC Logo">
            <a:extLst>
              <a:ext uri="{FF2B5EF4-FFF2-40B4-BE49-F238E27FC236}">
                <a16:creationId xmlns:a16="http://schemas.microsoft.com/office/drawing/2014/main" id="{A35CE48C-F648-4AEA-A26C-79B779B4C649}"/>
              </a:ext>
            </a:extLst>
          </p:cNvPr>
          <p:cNvPicPr>
            <a:picLocks noChangeAspect="1"/>
          </p:cNvPicPr>
          <p:nvPr/>
        </p:nvPicPr>
        <p:blipFill>
          <a:blip r:embed="rId2"/>
          <a:stretch>
            <a:fillRect/>
          </a:stretch>
        </p:blipFill>
        <p:spPr>
          <a:xfrm>
            <a:off x="245697" y="38500"/>
            <a:ext cx="1619361" cy="1432560"/>
          </a:xfrm>
          <a:prstGeom prst="rect">
            <a:avLst/>
          </a:prstGeom>
        </p:spPr>
      </p:pic>
      <p:sp>
        <p:nvSpPr>
          <p:cNvPr id="2" name="Rectangle 1">
            <a:extLst>
              <a:ext uri="{FF2B5EF4-FFF2-40B4-BE49-F238E27FC236}">
                <a16:creationId xmlns:a16="http://schemas.microsoft.com/office/drawing/2014/main" id="{5B985CDA-96ED-4815-B304-F9E1F60C8FC4}"/>
              </a:ext>
            </a:extLst>
          </p:cNvPr>
          <p:cNvSpPr/>
          <p:nvPr/>
        </p:nvSpPr>
        <p:spPr>
          <a:xfrm>
            <a:off x="344173" y="1444276"/>
            <a:ext cx="3959782" cy="193899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Sanitize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Your Phone Infographic</a:t>
            </a:r>
          </a:p>
        </p:txBody>
      </p:sp>
      <p:pic>
        <p:nvPicPr>
          <p:cNvPr id="4" name="Picture 3" descr="Poster containing 5 tips to sanitize your phone.">
            <a:extLst>
              <a:ext uri="{FF2B5EF4-FFF2-40B4-BE49-F238E27FC236}">
                <a16:creationId xmlns:a16="http://schemas.microsoft.com/office/drawing/2014/main" id="{BA78A7AB-0AC2-4A60-A78B-71FADEEDFBC3}"/>
              </a:ext>
            </a:extLst>
          </p:cNvPr>
          <p:cNvPicPr>
            <a:picLocks noChangeAspect="1"/>
          </p:cNvPicPr>
          <p:nvPr/>
        </p:nvPicPr>
        <p:blipFill>
          <a:blip r:embed="rId3"/>
          <a:stretch>
            <a:fillRect/>
          </a:stretch>
        </p:blipFill>
        <p:spPr>
          <a:xfrm>
            <a:off x="3553957" y="0"/>
            <a:ext cx="6084993" cy="6092264"/>
          </a:xfrm>
          <a:prstGeom prst="rect">
            <a:avLst/>
          </a:prstGeom>
        </p:spPr>
      </p:pic>
    </p:spTree>
    <p:extLst>
      <p:ext uri="{BB962C8B-B14F-4D97-AF65-F5344CB8AC3E}">
        <p14:creationId xmlns:p14="http://schemas.microsoft.com/office/powerpoint/2010/main" val="4044253804"/>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19" name="Picture 18" descr="FCC Logo">
            <a:extLst>
              <a:ext uri="{FF2B5EF4-FFF2-40B4-BE49-F238E27FC236}">
                <a16:creationId xmlns:a16="http://schemas.microsoft.com/office/drawing/2014/main" id="{A35CE48C-F648-4AEA-A26C-79B779B4C649}"/>
              </a:ext>
            </a:extLst>
          </p:cNvPr>
          <p:cNvPicPr>
            <a:picLocks noChangeAspect="1"/>
          </p:cNvPicPr>
          <p:nvPr/>
        </p:nvPicPr>
        <p:blipFill>
          <a:blip r:embed="rId2"/>
          <a:stretch>
            <a:fillRect/>
          </a:stretch>
        </p:blipFill>
        <p:spPr>
          <a:xfrm>
            <a:off x="192945" y="31744"/>
            <a:ext cx="1619361" cy="1432560"/>
          </a:xfrm>
          <a:prstGeom prst="rect">
            <a:avLst/>
          </a:prstGeom>
        </p:spPr>
      </p:pic>
      <p:sp>
        <p:nvSpPr>
          <p:cNvPr id="2" name="Rectangle 1">
            <a:extLst>
              <a:ext uri="{FF2B5EF4-FFF2-40B4-BE49-F238E27FC236}">
                <a16:creationId xmlns:a16="http://schemas.microsoft.com/office/drawing/2014/main" id="{5B985CDA-96ED-4815-B304-F9E1F60C8FC4}"/>
              </a:ext>
            </a:extLst>
          </p:cNvPr>
          <p:cNvSpPr/>
          <p:nvPr/>
        </p:nvSpPr>
        <p:spPr>
          <a:xfrm>
            <a:off x="350520" y="1408032"/>
            <a:ext cx="2883043" cy="255454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Back to School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Poster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5" name="Picture 4" descr="Poster image for back to school tips">
            <a:extLst>
              <a:ext uri="{FF2B5EF4-FFF2-40B4-BE49-F238E27FC236}">
                <a16:creationId xmlns:a16="http://schemas.microsoft.com/office/drawing/2014/main" id="{847AD2C2-6ACF-4696-B89E-1032EEC59C6F}"/>
              </a:ext>
            </a:extLst>
          </p:cNvPr>
          <p:cNvPicPr>
            <a:picLocks noChangeAspect="1"/>
          </p:cNvPicPr>
          <p:nvPr/>
        </p:nvPicPr>
        <p:blipFill>
          <a:blip r:embed="rId3"/>
          <a:stretch>
            <a:fillRect/>
          </a:stretch>
        </p:blipFill>
        <p:spPr>
          <a:xfrm>
            <a:off x="3562193" y="0"/>
            <a:ext cx="5976090" cy="5976090"/>
          </a:xfrm>
          <a:prstGeom prst="rect">
            <a:avLst/>
          </a:prstGeom>
        </p:spPr>
      </p:pic>
    </p:spTree>
    <p:extLst>
      <p:ext uri="{BB962C8B-B14F-4D97-AF65-F5344CB8AC3E}">
        <p14:creationId xmlns:p14="http://schemas.microsoft.com/office/powerpoint/2010/main" val="3366229238"/>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4D81E-D38C-40EF-852A-36F6577F39C4}"/>
              </a:ext>
            </a:extLst>
          </p:cNvPr>
          <p:cNvSpPr>
            <a:spLocks noGrp="1"/>
          </p:cNvSpPr>
          <p:nvPr>
            <p:ph type="title"/>
          </p:nvPr>
        </p:nvSpPr>
        <p:spPr>
          <a:xfrm>
            <a:off x="1136428" y="627564"/>
            <a:ext cx="7474172" cy="2082080"/>
          </a:xfrm>
        </p:spPr>
        <p:txBody>
          <a:bodyPr>
            <a:normAutofit fontScale="90000"/>
          </a:bodyPr>
          <a:lstStyle/>
          <a:p>
            <a:r>
              <a:rPr lang="en-US" b="1" i="1" dirty="0">
                <a:latin typeface="+mn-lt"/>
                <a:cs typeface="Calibri Light"/>
              </a:rPr>
              <a:t>Update on Telehealth Initiatives</a:t>
            </a:r>
            <a:br>
              <a:rPr lang="en-US" dirty="0">
                <a:latin typeface="+mn-lt"/>
                <a:cs typeface="Calibri Light"/>
              </a:rPr>
            </a:br>
            <a:r>
              <a:rPr lang="en-US" sz="4000" dirty="0">
                <a:latin typeface="+mn-lt"/>
                <a:cs typeface="Calibri Light"/>
              </a:rPr>
              <a:t>COVID-19 Telehealth Program</a:t>
            </a:r>
            <a:br>
              <a:rPr lang="en-US" sz="4000" dirty="0">
                <a:latin typeface="+mn-lt"/>
                <a:cs typeface="Calibri Light"/>
              </a:rPr>
            </a:br>
            <a:r>
              <a:rPr lang="en-US" sz="4000" dirty="0">
                <a:latin typeface="+mn-lt"/>
                <a:cs typeface="Calibri Light"/>
              </a:rPr>
              <a:t>Connected Care Pilot Program</a:t>
            </a:r>
            <a:endParaRPr lang="en-US" dirty="0">
              <a:latin typeface="+mn-lt"/>
            </a:endParaRPr>
          </a:p>
        </p:txBody>
      </p:sp>
      <p:sp>
        <p:nvSpPr>
          <p:cNvPr id="3" name="Content Placeholder 2">
            <a:extLst>
              <a:ext uri="{FF2B5EF4-FFF2-40B4-BE49-F238E27FC236}">
                <a16:creationId xmlns:a16="http://schemas.microsoft.com/office/drawing/2014/main" id="{930610DA-59C6-44EE-A242-B2341BDA0168}"/>
              </a:ext>
            </a:extLst>
          </p:cNvPr>
          <p:cNvSpPr>
            <a:spLocks noGrp="1"/>
          </p:cNvSpPr>
          <p:nvPr>
            <p:ph idx="1"/>
          </p:nvPr>
        </p:nvSpPr>
        <p:spPr>
          <a:xfrm>
            <a:off x="1136428" y="2150201"/>
            <a:ext cx="6467867" cy="3450613"/>
          </a:xfrm>
        </p:spPr>
        <p:txBody>
          <a:bodyPr vert="horz" lIns="91440" tIns="45720" rIns="91440" bIns="45720" rtlCol="0" anchor="ctr">
            <a:normAutofit/>
          </a:bodyPr>
          <a:lstStyle/>
          <a:p>
            <a:pPr marL="0" indent="0">
              <a:buNone/>
            </a:pPr>
            <a:r>
              <a:rPr lang="en-US" sz="2400" i="1" dirty="0">
                <a:cs typeface="Calibri"/>
              </a:rPr>
              <a:t>Hayley Steffen</a:t>
            </a:r>
            <a:endParaRPr lang="en-US" sz="2400" i="1" dirty="0"/>
          </a:p>
          <a:p>
            <a:pPr marL="0" indent="0">
              <a:buNone/>
            </a:pPr>
            <a:endParaRPr lang="en-US" sz="2400" dirty="0">
              <a:cs typeface="Calibri"/>
            </a:endParaRPr>
          </a:p>
          <a:p>
            <a:pPr marL="0" indent="0">
              <a:spcBef>
                <a:spcPts val="0"/>
              </a:spcBef>
              <a:buNone/>
            </a:pPr>
            <a:r>
              <a:rPr lang="en-US" sz="2400" dirty="0">
                <a:cs typeface="Calibri"/>
              </a:rPr>
              <a:t>Attorney Advisor</a:t>
            </a:r>
          </a:p>
          <a:p>
            <a:pPr marL="0" indent="0">
              <a:spcBef>
                <a:spcPts val="0"/>
              </a:spcBef>
              <a:buNone/>
            </a:pPr>
            <a:r>
              <a:rPr lang="en-US" sz="2400" dirty="0">
                <a:cs typeface="Calibri"/>
              </a:rPr>
              <a:t>Wireline Competition Bureau</a:t>
            </a:r>
            <a:br>
              <a:rPr lang="en-US" sz="2400" dirty="0">
                <a:cs typeface="Calibri"/>
              </a:rPr>
            </a:br>
            <a:r>
              <a:rPr lang="en-US" sz="2400" dirty="0">
                <a:cs typeface="Calibri"/>
              </a:rPr>
              <a:t>Telecommunications Access Policy Division</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5" descr="FCC Logo">
            <a:extLst>
              <a:ext uri="{FF2B5EF4-FFF2-40B4-BE49-F238E27FC236}">
                <a16:creationId xmlns:a16="http://schemas.microsoft.com/office/drawing/2014/main" id="{90F89D16-F3B9-475F-8486-3923C4EF1640}"/>
              </a:ext>
            </a:extLst>
          </p:cNvPr>
          <p:cNvPicPr>
            <a:picLocks noChangeAspect="1"/>
          </p:cNvPicPr>
          <p:nvPr/>
        </p:nvPicPr>
        <p:blipFill>
          <a:blip r:embed="rId3"/>
          <a:stretch>
            <a:fillRect/>
          </a:stretch>
        </p:blipFill>
        <p:spPr>
          <a:xfrm>
            <a:off x="211992" y="5997098"/>
            <a:ext cx="2307341" cy="643129"/>
          </a:xfrm>
          <a:prstGeom prst="rect">
            <a:avLst/>
          </a:prstGeom>
        </p:spPr>
      </p:pic>
      <p:pic>
        <p:nvPicPr>
          <p:cNvPr id="8" name="Picture 8" descr="FCC Logo">
            <a:extLst>
              <a:ext uri="{FF2B5EF4-FFF2-40B4-BE49-F238E27FC236}">
                <a16:creationId xmlns:a16="http://schemas.microsoft.com/office/drawing/2014/main" id="{BEDE4D15-7D90-4B9D-85E8-463A6E967F82}"/>
              </a:ext>
            </a:extLst>
          </p:cNvPr>
          <p:cNvPicPr>
            <a:picLocks noChangeAspect="1"/>
          </p:cNvPicPr>
          <p:nvPr/>
        </p:nvPicPr>
        <p:blipFill>
          <a:blip r:embed="rId4"/>
          <a:stretch>
            <a:fillRect/>
          </a:stretch>
        </p:blipFill>
        <p:spPr>
          <a:xfrm>
            <a:off x="9459972" y="2978021"/>
            <a:ext cx="1051028" cy="880921"/>
          </a:xfrm>
          <a:prstGeom prst="rect">
            <a:avLst/>
          </a:prstGeom>
        </p:spPr>
      </p:pic>
    </p:spTree>
    <p:extLst>
      <p:ext uri="{BB962C8B-B14F-4D97-AF65-F5344CB8AC3E}">
        <p14:creationId xmlns:p14="http://schemas.microsoft.com/office/powerpoint/2010/main" val="269152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03E85-64EC-4ACD-B8B2-BF737DC64F7E}"/>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latin typeface="+mn-lt"/>
              </a:rPr>
              <a:t>Overview</a:t>
            </a:r>
            <a:endParaRPr lang="en-US" dirty="0">
              <a:solidFill>
                <a:schemeClr val="accent1"/>
              </a:solidFill>
              <a:latin typeface="Calibri"/>
              <a:cs typeface="Calibri"/>
            </a:endParaRPr>
          </a:p>
        </p:txBody>
      </p:sp>
      <p:sp>
        <p:nvSpPr>
          <p:cNvPr id="3" name="Content Placeholder 2">
            <a:extLst>
              <a:ext uri="{FF2B5EF4-FFF2-40B4-BE49-F238E27FC236}">
                <a16:creationId xmlns:a16="http://schemas.microsoft.com/office/drawing/2014/main" id="{D306D273-697E-4384-AEF2-792BC4B2A4B2}"/>
              </a:ext>
            </a:extLst>
          </p:cNvPr>
          <p:cNvSpPr>
            <a:spLocks noGrp="1"/>
          </p:cNvSpPr>
          <p:nvPr>
            <p:ph idx="1"/>
          </p:nvPr>
        </p:nvSpPr>
        <p:spPr>
          <a:xfrm>
            <a:off x="4987237" y="1277642"/>
            <a:ext cx="6740933" cy="4930246"/>
          </a:xfrm>
        </p:spPr>
        <p:txBody>
          <a:bodyPr anchor="ctr">
            <a:normAutofit/>
          </a:bodyPr>
          <a:lstStyle/>
          <a:p>
            <a:pPr marL="800100" lvl="1" indent="-571500">
              <a:spcBef>
                <a:spcPts val="600"/>
              </a:spcBef>
            </a:pPr>
            <a:r>
              <a:rPr lang="en-US" altLang="en-US" sz="3600" dirty="0">
                <a:latin typeface="Calibri" panose="020F0502020204030204" pitchFamily="34" charset="0"/>
                <a:cs typeface="Calibri" panose="020F0502020204030204" pitchFamily="34" charset="0"/>
              </a:rPr>
              <a:t>COVID-19 Telehealth Program</a:t>
            </a:r>
          </a:p>
          <a:p>
            <a:pPr lvl="1" indent="-457200">
              <a:spcBef>
                <a:spcPts val="600"/>
              </a:spcBef>
              <a:buFont typeface="Wingdings" panose="05000000000000000000" pitchFamily="2" charset="2"/>
              <a:buChar char="Ø"/>
            </a:pPr>
            <a:endParaRPr lang="en-US" altLang="en-US" sz="3600" dirty="0">
              <a:latin typeface="Calibri" panose="020F0502020204030204" pitchFamily="34" charset="0"/>
              <a:cs typeface="Calibri" panose="020F0502020204030204" pitchFamily="34" charset="0"/>
            </a:endParaRPr>
          </a:p>
          <a:p>
            <a:pPr marL="800100" lvl="1" indent="-571500">
              <a:spcBef>
                <a:spcPts val="600"/>
              </a:spcBef>
            </a:pPr>
            <a:r>
              <a:rPr lang="en-US" altLang="en-US" sz="3600" dirty="0">
                <a:latin typeface="Calibri" panose="020F0502020204030204" pitchFamily="34" charset="0"/>
                <a:cs typeface="Calibri" panose="020F0502020204030204" pitchFamily="34" charset="0"/>
              </a:rPr>
              <a:t>Connected Care Pilot Program</a:t>
            </a:r>
          </a:p>
          <a:p>
            <a:pPr marL="228600" lvl="1" indent="0" algn="ctr">
              <a:spcBef>
                <a:spcPts val="600"/>
              </a:spcBef>
              <a:buNone/>
            </a:pPr>
            <a:r>
              <a:rPr lang="en-US" altLang="en-US" i="1" dirty="0">
                <a:latin typeface="Calibri" panose="020F0502020204030204" pitchFamily="34" charset="0"/>
                <a:cs typeface="Calibri" panose="020F0502020204030204" pitchFamily="34" charset="0"/>
              </a:rPr>
              <a:t>(Upcoming)</a:t>
            </a:r>
          </a:p>
          <a:p>
            <a:endParaRPr lang="en-US" sz="2400" dirty="0">
              <a:cs typeface="Calibri"/>
            </a:endParaRPr>
          </a:p>
        </p:txBody>
      </p:sp>
      <p:pic>
        <p:nvPicPr>
          <p:cNvPr id="5" name="Picture 5" descr="FCC Logo">
            <a:extLst>
              <a:ext uri="{FF2B5EF4-FFF2-40B4-BE49-F238E27FC236}">
                <a16:creationId xmlns:a16="http://schemas.microsoft.com/office/drawing/2014/main" id="{CDDB8D97-B6E6-4E68-92FF-B81CD448C446}"/>
              </a:ext>
            </a:extLst>
          </p:cNvPr>
          <p:cNvPicPr>
            <a:picLocks noChangeAspect="1"/>
          </p:cNvPicPr>
          <p:nvPr/>
        </p:nvPicPr>
        <p:blipFill>
          <a:blip r:embed="rId4"/>
          <a:stretch>
            <a:fillRect/>
          </a:stretch>
        </p:blipFill>
        <p:spPr>
          <a:xfrm>
            <a:off x="211992" y="5997098"/>
            <a:ext cx="2307341" cy="643129"/>
          </a:xfrm>
          <a:prstGeom prst="rect">
            <a:avLst/>
          </a:prstGeom>
        </p:spPr>
      </p:pic>
    </p:spTree>
    <p:extLst>
      <p:ext uri="{BB962C8B-B14F-4D97-AF65-F5344CB8AC3E}">
        <p14:creationId xmlns:p14="http://schemas.microsoft.com/office/powerpoint/2010/main" val="2909706616"/>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744F7-C8BD-4D4D-8D74-2D4999D674F6}"/>
              </a:ext>
            </a:extLst>
          </p:cNvPr>
          <p:cNvSpPr>
            <a:spLocks noGrp="1"/>
          </p:cNvSpPr>
          <p:nvPr>
            <p:ph type="title"/>
          </p:nvPr>
        </p:nvSpPr>
        <p:spPr>
          <a:xfrm>
            <a:off x="531125" y="497021"/>
            <a:ext cx="10515600" cy="651950"/>
          </a:xfrm>
        </p:spPr>
        <p:txBody>
          <a:bodyPr>
            <a:normAutofit fontScale="90000"/>
          </a:bodyPr>
          <a:lstStyle/>
          <a:p>
            <a:pPr algn="ctr"/>
            <a:r>
              <a:rPr lang="en-US" dirty="0">
                <a:solidFill>
                  <a:schemeClr val="accent1"/>
                </a:solidFill>
              </a:rPr>
              <a:t>COVID-19 Telehealth Program</a:t>
            </a:r>
            <a:endParaRPr lang="en-US" dirty="0">
              <a:latin typeface="+mn-lt"/>
              <a:cs typeface="Calibri Light"/>
            </a:endParaRPr>
          </a:p>
        </p:txBody>
      </p:sp>
      <p:sp>
        <p:nvSpPr>
          <p:cNvPr id="3" name="Content Placeholder 2">
            <a:extLst>
              <a:ext uri="{FF2B5EF4-FFF2-40B4-BE49-F238E27FC236}">
                <a16:creationId xmlns:a16="http://schemas.microsoft.com/office/drawing/2014/main" id="{E81E68CD-E8EC-4D6D-A32F-6C93CB1CA389}"/>
              </a:ext>
            </a:extLst>
          </p:cNvPr>
          <p:cNvSpPr>
            <a:spLocks noGrp="1"/>
          </p:cNvSpPr>
          <p:nvPr>
            <p:ph idx="1"/>
          </p:nvPr>
        </p:nvSpPr>
        <p:spPr>
          <a:xfrm>
            <a:off x="949187" y="1160370"/>
            <a:ext cx="10744200" cy="4044234"/>
          </a:xfrm>
        </p:spPr>
        <p:txBody>
          <a:bodyPr vert="horz" lIns="91440" tIns="45720" rIns="91440" bIns="45720" rtlCol="0" anchor="t">
            <a:normAutofit fontScale="85000" lnSpcReduction="20000"/>
          </a:bodyPr>
          <a:lstStyle/>
          <a:p>
            <a:endParaRPr lang="en-US" dirty="0">
              <a:cs typeface="Calibri"/>
            </a:endParaRPr>
          </a:p>
          <a:p>
            <a:pPr>
              <a:spcBef>
                <a:spcPts val="0"/>
              </a:spcBef>
              <a:spcAft>
                <a:spcPts val="4200"/>
              </a:spcAft>
            </a:pPr>
            <a:r>
              <a:rPr lang="en-US" sz="2400" dirty="0">
                <a:cs typeface="Calibri"/>
              </a:rPr>
              <a:t>Congressionally appropriated budget of $200 million to help eligible health care providers maximize their provision of connected care services during the COVID-19 pandemic.  CARES Act, </a:t>
            </a:r>
            <a:r>
              <a:rPr lang="it-IT" sz="2400" dirty="0">
                <a:cs typeface="Calibri"/>
              </a:rPr>
              <a:t>Pub. L. No 116-136, 134 Stat. 281 (2020)</a:t>
            </a:r>
            <a:endParaRPr lang="en-US" sz="2400" dirty="0">
              <a:cs typeface="Calibri"/>
            </a:endParaRPr>
          </a:p>
          <a:p>
            <a:pPr>
              <a:spcBef>
                <a:spcPts val="0"/>
              </a:spcBef>
              <a:spcAft>
                <a:spcPts val="4200"/>
              </a:spcAft>
            </a:pPr>
            <a:r>
              <a:rPr lang="en-US" sz="2400" i="1" dirty="0">
                <a:cs typeface="Calibri"/>
              </a:rPr>
              <a:t>Report &amp; Order</a:t>
            </a:r>
            <a:r>
              <a:rPr lang="en-US" sz="2400" dirty="0">
                <a:cs typeface="Calibri"/>
              </a:rPr>
              <a:t>, FCC 20-44 (April 2, 2020) </a:t>
            </a:r>
          </a:p>
          <a:p>
            <a:pPr>
              <a:spcBef>
                <a:spcPts val="0"/>
              </a:spcBef>
              <a:spcAft>
                <a:spcPts val="4200"/>
              </a:spcAft>
            </a:pPr>
            <a:r>
              <a:rPr lang="en-US" sz="2400" dirty="0"/>
              <a:t>Funding Awards – 539 funding applications in 47 states plus Washington, D.C. and Guam for a total of $200 million in funding.</a:t>
            </a:r>
            <a:endParaRPr lang="en-US" sz="2400" dirty="0">
              <a:cs typeface="Calibri"/>
            </a:endParaRPr>
          </a:p>
          <a:p>
            <a:pPr>
              <a:spcBef>
                <a:spcPts val="0"/>
              </a:spcBef>
              <a:spcAft>
                <a:spcPts val="4200"/>
              </a:spcAft>
            </a:pPr>
            <a:r>
              <a:rPr lang="en-US" sz="2400" dirty="0">
                <a:cs typeface="Calibri"/>
              </a:rPr>
              <a:t>For more information: </a:t>
            </a:r>
            <a:r>
              <a:rPr lang="en-US" sz="2400" dirty="0">
                <a:cs typeface="Calibri"/>
                <a:hlinkClick r:id="rId4">
                  <a:extLst>
                    <a:ext uri="{A12FA001-AC4F-418D-AE19-62706E023703}">
                      <ahyp:hlinkClr xmlns:ahyp="http://schemas.microsoft.com/office/drawing/2018/hyperlinkcolor" val="tx"/>
                    </a:ext>
                  </a:extLst>
                </a:hlinkClick>
              </a:rPr>
              <a:t>https://www.fcc.gov/covid-19-telehealth-program</a:t>
            </a:r>
            <a:r>
              <a:rPr lang="en-US" sz="2400" dirty="0">
                <a:cs typeface="Calibri"/>
              </a:rPr>
              <a:t> </a:t>
            </a:r>
          </a:p>
          <a:p>
            <a:pPr>
              <a:spcBef>
                <a:spcPts val="600"/>
              </a:spcBef>
            </a:pPr>
            <a:endParaRPr lang="en-US" dirty="0">
              <a:ea typeface="+mn-lt"/>
              <a:cs typeface="+mn-lt"/>
            </a:endParaRPr>
          </a:p>
        </p:txBody>
      </p:sp>
      <p:pic>
        <p:nvPicPr>
          <p:cNvPr id="7" name="Picture 5" descr="FCC Logo">
            <a:extLst>
              <a:ext uri="{FF2B5EF4-FFF2-40B4-BE49-F238E27FC236}">
                <a16:creationId xmlns:a16="http://schemas.microsoft.com/office/drawing/2014/main" id="{A1F6E416-E6A6-4807-8A55-290997B219C3}"/>
              </a:ext>
            </a:extLst>
          </p:cNvPr>
          <p:cNvPicPr>
            <a:picLocks noChangeAspect="1"/>
          </p:cNvPicPr>
          <p:nvPr/>
        </p:nvPicPr>
        <p:blipFill>
          <a:blip r:embed="rId5"/>
          <a:stretch>
            <a:fillRect/>
          </a:stretch>
        </p:blipFill>
        <p:spPr>
          <a:xfrm>
            <a:off x="211992" y="5997098"/>
            <a:ext cx="2307341" cy="643129"/>
          </a:xfrm>
          <a:prstGeom prst="rect">
            <a:avLst/>
          </a:prstGeom>
        </p:spPr>
      </p:pic>
    </p:spTree>
    <p:extLst>
      <p:ext uri="{BB962C8B-B14F-4D97-AF65-F5344CB8AC3E}">
        <p14:creationId xmlns:p14="http://schemas.microsoft.com/office/powerpoint/2010/main" val="2652254215"/>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744F7-C8BD-4D4D-8D74-2D4999D674F6}"/>
              </a:ext>
            </a:extLst>
          </p:cNvPr>
          <p:cNvSpPr>
            <a:spLocks noGrp="1"/>
          </p:cNvSpPr>
          <p:nvPr>
            <p:ph type="title"/>
          </p:nvPr>
        </p:nvSpPr>
        <p:spPr>
          <a:xfrm>
            <a:off x="531125" y="497021"/>
            <a:ext cx="10515600" cy="651950"/>
          </a:xfrm>
        </p:spPr>
        <p:txBody>
          <a:bodyPr>
            <a:normAutofit fontScale="90000"/>
          </a:bodyPr>
          <a:lstStyle/>
          <a:p>
            <a:pPr algn="ctr"/>
            <a:r>
              <a:rPr lang="en-US" dirty="0">
                <a:solidFill>
                  <a:schemeClr val="accent1"/>
                </a:solidFill>
              </a:rPr>
              <a:t>Connected Care Pilot Program</a:t>
            </a:r>
            <a:endParaRPr lang="en-US" dirty="0">
              <a:latin typeface="+mn-lt"/>
              <a:cs typeface="Calibri Light"/>
            </a:endParaRPr>
          </a:p>
        </p:txBody>
      </p:sp>
      <p:sp>
        <p:nvSpPr>
          <p:cNvPr id="3" name="Content Placeholder 2">
            <a:extLst>
              <a:ext uri="{FF2B5EF4-FFF2-40B4-BE49-F238E27FC236}">
                <a16:creationId xmlns:a16="http://schemas.microsoft.com/office/drawing/2014/main" id="{E81E68CD-E8EC-4D6D-A32F-6C93CB1CA389}"/>
              </a:ext>
            </a:extLst>
          </p:cNvPr>
          <p:cNvSpPr>
            <a:spLocks noGrp="1"/>
          </p:cNvSpPr>
          <p:nvPr>
            <p:ph idx="1"/>
          </p:nvPr>
        </p:nvSpPr>
        <p:spPr>
          <a:xfrm>
            <a:off x="900752" y="1037230"/>
            <a:ext cx="10792635" cy="5303968"/>
          </a:xfrm>
        </p:spPr>
        <p:txBody>
          <a:bodyPr vert="horz" lIns="91440" tIns="45720" rIns="91440" bIns="45720" rtlCol="0" anchor="t">
            <a:normAutofit/>
          </a:bodyPr>
          <a:lstStyle/>
          <a:p>
            <a:pPr marL="0" indent="0">
              <a:buNone/>
            </a:pPr>
            <a:endParaRPr lang="en-US" i="1"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Established</a:t>
            </a:r>
            <a:r>
              <a:rPr lang="en-US" i="1" dirty="0">
                <a:latin typeface="Calibri" panose="020F0502020204030204" pitchFamily="34" charset="0"/>
                <a:cs typeface="Calibri" panose="020F0502020204030204" pitchFamily="34" charset="0"/>
              </a:rPr>
              <a:t> - Report &amp; Order,</a:t>
            </a:r>
            <a:r>
              <a:rPr lang="en-US" dirty="0">
                <a:latin typeface="Calibri" panose="020F0502020204030204" pitchFamily="34" charset="0"/>
                <a:cs typeface="Calibri" panose="020F0502020204030204" pitchFamily="34" charset="0"/>
              </a:rPr>
              <a:t> FCC 20-44 (April 2, 2020) – </a:t>
            </a:r>
            <a:r>
              <a:rPr lang="pt-BR" dirty="0"/>
              <a:t>47 U.S.C. § 254(h)</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What is the Pilot Program? </a:t>
            </a:r>
          </a:p>
          <a:p>
            <a:pPr lvl="1"/>
            <a:r>
              <a:rPr lang="en-US" dirty="0">
                <a:latin typeface="Calibri" panose="020F0502020204030204" pitchFamily="34" charset="0"/>
                <a:cs typeface="Calibri" panose="020F0502020204030204" pitchFamily="34" charset="0"/>
              </a:rPr>
              <a:t>A limited duration program that will make available up to $100 million of universal service support over a three-year funding period to help defray health care providers’ qualifying costs of providing connected care services, particularly to low-income Americans and veterans.  </a:t>
            </a:r>
          </a:p>
          <a:p>
            <a:pPr marL="0" indent="0">
              <a:buNone/>
            </a:pPr>
            <a:endParaRPr lang="en-US" dirty="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p:txBody>
      </p:sp>
      <p:pic>
        <p:nvPicPr>
          <p:cNvPr id="7" name="Picture 5" descr="FCC Logo">
            <a:extLst>
              <a:ext uri="{FF2B5EF4-FFF2-40B4-BE49-F238E27FC236}">
                <a16:creationId xmlns:a16="http://schemas.microsoft.com/office/drawing/2014/main" id="{A1F6E416-E6A6-4807-8A55-290997B219C3}"/>
              </a:ext>
            </a:extLst>
          </p:cNvPr>
          <p:cNvPicPr>
            <a:picLocks noChangeAspect="1"/>
          </p:cNvPicPr>
          <p:nvPr/>
        </p:nvPicPr>
        <p:blipFill>
          <a:blip r:embed="rId4"/>
          <a:stretch>
            <a:fillRect/>
          </a:stretch>
        </p:blipFill>
        <p:spPr>
          <a:xfrm>
            <a:off x="211992" y="5997098"/>
            <a:ext cx="2307341" cy="643129"/>
          </a:xfrm>
          <a:prstGeom prst="rect">
            <a:avLst/>
          </a:prstGeom>
        </p:spPr>
      </p:pic>
    </p:spTree>
    <p:extLst>
      <p:ext uri="{BB962C8B-B14F-4D97-AF65-F5344CB8AC3E}">
        <p14:creationId xmlns:p14="http://schemas.microsoft.com/office/powerpoint/2010/main" val="1006920755"/>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7B78BD-8C9E-486C-861F-DEDAAFBEA295}"/>
              </a:ext>
            </a:extLst>
          </p:cNvPr>
          <p:cNvSpPr/>
          <p:nvPr/>
        </p:nvSpPr>
        <p:spPr>
          <a:xfrm>
            <a:off x="1078301" y="1602061"/>
            <a:ext cx="10035397" cy="2862322"/>
          </a:xfrm>
          <a:prstGeom prst="rect">
            <a:avLst/>
          </a:prstGeom>
        </p:spPr>
        <p:txBody>
          <a:bodyPr wrap="square">
            <a:spAutoFit/>
          </a:bodyPr>
          <a:lstStyle/>
          <a:p>
            <a:pPr>
              <a:tabLst>
                <a:tab pos="2289175" algn="l"/>
              </a:tabLst>
            </a:pPr>
            <a:r>
              <a:rPr lang="en-US" sz="3600" b="1" dirty="0">
                <a:solidFill>
                  <a:srgbClr val="000000"/>
                </a:solidFill>
                <a:latin typeface="Times New Roman" panose="02020603050405020304" pitchFamily="18" charset="0"/>
                <a:ea typeface="Times New Roman" panose="02020603050405020304" pitchFamily="18" charset="0"/>
              </a:rPr>
              <a:t>10:30 AM	</a:t>
            </a:r>
            <a:r>
              <a:rPr lang="en-US" sz="3600" b="1" cap="all" dirty="0">
                <a:solidFill>
                  <a:srgbClr val="000000"/>
                </a:solidFill>
                <a:latin typeface="Times New Roman" panose="02020603050405020304" pitchFamily="18" charset="0"/>
                <a:ea typeface="Times New Roman" panose="02020603050405020304" pitchFamily="18" charset="0"/>
              </a:rPr>
              <a:t>Introduction and Agenda</a:t>
            </a:r>
            <a:endParaRPr lang="en-US" sz="3600" cap="all" dirty="0">
              <a:latin typeface="Times New Roman" panose="02020603050405020304" pitchFamily="18" charset="0"/>
              <a:ea typeface="Times New Roman" panose="02020603050405020304" pitchFamily="18" charset="0"/>
            </a:endParaRPr>
          </a:p>
          <a:p>
            <a:pPr>
              <a:tabLst>
                <a:tab pos="2339975" algn="l"/>
              </a:tabLst>
            </a:pPr>
            <a:r>
              <a:rPr lang="en-US" sz="3600" dirty="0">
                <a:solidFill>
                  <a:srgbClr val="000000"/>
                </a:solidFill>
                <a:latin typeface="Times New Roman" panose="02020603050405020304" pitchFamily="18" charset="0"/>
                <a:ea typeface="Times New Roman" panose="02020603050405020304" pitchFamily="18" charset="0"/>
              </a:rPr>
              <a:t>		</a:t>
            </a:r>
          </a:p>
          <a:p>
            <a:pPr marL="2289175" indent="-454025">
              <a:buFont typeface="Wingdings" panose="05000000000000000000" pitchFamily="2" charset="2"/>
              <a:buChar char="§"/>
            </a:pPr>
            <a:r>
              <a:rPr lang="en-US" sz="3600" dirty="0">
                <a:solidFill>
                  <a:srgbClr val="000000"/>
                </a:solidFill>
                <a:latin typeface="Times New Roman" panose="02020603050405020304" pitchFamily="18" charset="0"/>
                <a:ea typeface="Times New Roman" panose="02020603050405020304" pitchFamily="18" charset="0"/>
              </a:rPr>
              <a:t>Steve Pociask, CAC Chairperson</a:t>
            </a:r>
          </a:p>
          <a:p>
            <a:pPr marL="2289175" indent="-454025">
              <a:buFont typeface="Wingdings" panose="05000000000000000000" pitchFamily="2" charset="2"/>
              <a:buChar char="§"/>
              <a:tabLst>
                <a:tab pos="1371600" algn="l"/>
              </a:tabLst>
            </a:pPr>
            <a:endParaRPr lang="en-US" sz="3600" dirty="0">
              <a:solidFill>
                <a:srgbClr val="000000"/>
              </a:solidFill>
              <a:latin typeface="Times New Roman" panose="02020603050405020304" pitchFamily="18" charset="0"/>
              <a:ea typeface="Times New Roman" panose="02020603050405020304" pitchFamily="18" charset="0"/>
            </a:endParaRPr>
          </a:p>
          <a:p>
            <a:pPr marL="2289175" indent="-454025">
              <a:buFont typeface="Wingdings" panose="05000000000000000000" pitchFamily="2" charset="2"/>
              <a:buChar char="§"/>
              <a:tabLst>
                <a:tab pos="1371600" algn="l"/>
              </a:tabLst>
            </a:pPr>
            <a:r>
              <a:rPr lang="en-US" sz="3600" dirty="0">
                <a:solidFill>
                  <a:srgbClr val="000000"/>
                </a:solidFill>
                <a:latin typeface="Times New Roman" panose="02020603050405020304" pitchFamily="18" charset="0"/>
                <a:ea typeface="Times New Roman" panose="02020603050405020304" pitchFamily="18" charset="0"/>
              </a:rPr>
              <a:t>Debra Berlyn, CAC Vice Chairperson</a:t>
            </a:r>
            <a:endParaRPr lang="en-US" sz="3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82199649"/>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744F7-C8BD-4D4D-8D74-2D4999D674F6}"/>
              </a:ext>
            </a:extLst>
          </p:cNvPr>
          <p:cNvSpPr>
            <a:spLocks noGrp="1"/>
          </p:cNvSpPr>
          <p:nvPr>
            <p:ph type="title"/>
          </p:nvPr>
        </p:nvSpPr>
        <p:spPr>
          <a:xfrm>
            <a:off x="531125" y="497021"/>
            <a:ext cx="10515600" cy="651950"/>
          </a:xfrm>
        </p:spPr>
        <p:txBody>
          <a:bodyPr>
            <a:normAutofit fontScale="90000"/>
          </a:bodyPr>
          <a:lstStyle/>
          <a:p>
            <a:pPr algn="ctr"/>
            <a:r>
              <a:rPr lang="en-US" dirty="0">
                <a:solidFill>
                  <a:schemeClr val="accent1"/>
                </a:solidFill>
              </a:rPr>
              <a:t>Connected Care Pilot Program</a:t>
            </a:r>
            <a:endParaRPr lang="en-US" dirty="0">
              <a:latin typeface="+mn-lt"/>
              <a:cs typeface="Calibri Light"/>
            </a:endParaRPr>
          </a:p>
        </p:txBody>
      </p:sp>
      <p:sp>
        <p:nvSpPr>
          <p:cNvPr id="3" name="Content Placeholder 2">
            <a:extLst>
              <a:ext uri="{FF2B5EF4-FFF2-40B4-BE49-F238E27FC236}">
                <a16:creationId xmlns:a16="http://schemas.microsoft.com/office/drawing/2014/main" id="{E81E68CD-E8EC-4D6D-A32F-6C93CB1CA389}"/>
              </a:ext>
            </a:extLst>
          </p:cNvPr>
          <p:cNvSpPr>
            <a:spLocks noGrp="1"/>
          </p:cNvSpPr>
          <p:nvPr>
            <p:ph idx="1"/>
          </p:nvPr>
        </p:nvSpPr>
        <p:spPr>
          <a:xfrm>
            <a:off x="949187" y="1160370"/>
            <a:ext cx="10744200" cy="3975222"/>
          </a:xfrm>
        </p:spPr>
        <p:txBody>
          <a:bodyPr vert="horz" lIns="91440" tIns="45720" rIns="91440" bIns="45720" rtlCol="0" anchor="t">
            <a:normAutofit lnSpcReduction="10000"/>
          </a:bodyPr>
          <a:lstStyle/>
          <a:p>
            <a:pPr>
              <a:spcBef>
                <a:spcPts val="600"/>
              </a:spcBef>
            </a:pPr>
            <a:endParaRPr lang="en-US" dirty="0">
              <a:ea typeface="+mn-lt"/>
              <a:cs typeface="+mn-lt"/>
            </a:endParaRPr>
          </a:p>
          <a:p>
            <a:pPr>
              <a:spcBef>
                <a:spcPts val="600"/>
              </a:spcBef>
            </a:pPr>
            <a:r>
              <a:rPr lang="en-US" dirty="0">
                <a:ea typeface="+mn-lt"/>
                <a:cs typeface="+mn-lt"/>
              </a:rPr>
              <a:t>Who can apply? </a:t>
            </a:r>
          </a:p>
          <a:p>
            <a:pPr lvl="1">
              <a:spcBef>
                <a:spcPts val="600"/>
              </a:spcBef>
            </a:pPr>
            <a:r>
              <a:rPr lang="en-US" dirty="0">
                <a:latin typeface="Calibri" panose="020F0502020204030204" pitchFamily="34" charset="0"/>
                <a:cs typeface="Calibri" panose="020F0502020204030204" pitchFamily="34" charset="0"/>
              </a:rPr>
              <a:t>Public and Non-Profit Eligible Health Care Providers that fall into one of the categories in 47 U.S.C. § 254(h)(7)(B)</a:t>
            </a:r>
          </a:p>
          <a:p>
            <a:pPr lvl="1">
              <a:spcBef>
                <a:spcPts val="600"/>
              </a:spcBef>
            </a:pPr>
            <a:r>
              <a:rPr lang="en-US" dirty="0">
                <a:latin typeface="Calibri" panose="020F0502020204030204" pitchFamily="34" charset="0"/>
                <a:cs typeface="Calibri" panose="020F0502020204030204" pitchFamily="34" charset="0"/>
              </a:rPr>
              <a:t>Determine whether you are eligible by filing an </a:t>
            </a:r>
            <a:r>
              <a:rPr lang="en-US"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FCC Form 460</a:t>
            </a:r>
            <a:r>
              <a:rPr lang="en-US" dirty="0">
                <a:latin typeface="Calibri" panose="020F0502020204030204" pitchFamily="34" charset="0"/>
                <a:cs typeface="Calibri" panose="020F0502020204030204" pitchFamily="34" charset="0"/>
              </a:rPr>
              <a:t> with USAC.</a:t>
            </a:r>
          </a:p>
          <a:p>
            <a:pPr marL="0" indent="0">
              <a:spcBef>
                <a:spcPts val="600"/>
              </a:spcBef>
              <a:buNone/>
            </a:pPr>
            <a:endParaRPr lang="en-US" dirty="0">
              <a:ea typeface="+mn-lt"/>
              <a:cs typeface="+mn-lt"/>
            </a:endParaRPr>
          </a:p>
          <a:p>
            <a:pPr>
              <a:spcBef>
                <a:spcPts val="600"/>
              </a:spcBef>
            </a:pPr>
            <a:r>
              <a:rPr lang="en-US" dirty="0">
                <a:ea typeface="+mn-lt"/>
                <a:cs typeface="+mn-lt"/>
              </a:rPr>
              <a:t>What services are eligible?</a:t>
            </a:r>
          </a:p>
          <a:p>
            <a:pPr lvl="1">
              <a:spcBef>
                <a:spcPts val="600"/>
              </a:spcBef>
            </a:pPr>
            <a:r>
              <a:rPr lang="en-US" dirty="0">
                <a:ea typeface="+mn-lt"/>
                <a:cs typeface="+mn-lt"/>
              </a:rPr>
              <a:t>85% of the qualifying costs of: (1) patient broadband Internet access services, (2) health care provider broadband data connections, (3) other connected care information services, and (4) certain network equipment. The Pilot Program will not fund end-user devices or medical equipment.</a:t>
            </a:r>
          </a:p>
          <a:p>
            <a:pPr lvl="1">
              <a:spcBef>
                <a:spcPts val="600"/>
              </a:spcBef>
            </a:pPr>
            <a:endParaRPr lang="en-US" dirty="0">
              <a:ea typeface="+mn-lt"/>
              <a:cs typeface="+mn-lt"/>
            </a:endParaRPr>
          </a:p>
          <a:p>
            <a:pPr lvl="1">
              <a:spcBef>
                <a:spcPts val="600"/>
              </a:spcBef>
            </a:pPr>
            <a:endParaRPr lang="en-US" dirty="0">
              <a:ea typeface="+mn-lt"/>
              <a:cs typeface="+mn-lt"/>
            </a:endParaRPr>
          </a:p>
        </p:txBody>
      </p:sp>
      <p:pic>
        <p:nvPicPr>
          <p:cNvPr id="7" name="Picture 5" descr="FCC Logo">
            <a:extLst>
              <a:ext uri="{FF2B5EF4-FFF2-40B4-BE49-F238E27FC236}">
                <a16:creationId xmlns:a16="http://schemas.microsoft.com/office/drawing/2014/main" id="{A1F6E416-E6A6-4807-8A55-290997B219C3}"/>
              </a:ext>
            </a:extLst>
          </p:cNvPr>
          <p:cNvPicPr>
            <a:picLocks noChangeAspect="1"/>
          </p:cNvPicPr>
          <p:nvPr/>
        </p:nvPicPr>
        <p:blipFill>
          <a:blip r:embed="rId5"/>
          <a:stretch>
            <a:fillRect/>
          </a:stretch>
        </p:blipFill>
        <p:spPr>
          <a:xfrm>
            <a:off x="211992" y="5997098"/>
            <a:ext cx="2307341" cy="643129"/>
          </a:xfrm>
          <a:prstGeom prst="rect">
            <a:avLst/>
          </a:prstGeom>
        </p:spPr>
      </p:pic>
    </p:spTree>
    <p:extLst>
      <p:ext uri="{BB962C8B-B14F-4D97-AF65-F5344CB8AC3E}">
        <p14:creationId xmlns:p14="http://schemas.microsoft.com/office/powerpoint/2010/main" val="2168078295"/>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744F7-C8BD-4D4D-8D74-2D4999D674F6}"/>
              </a:ext>
            </a:extLst>
          </p:cNvPr>
          <p:cNvSpPr>
            <a:spLocks noGrp="1"/>
          </p:cNvSpPr>
          <p:nvPr>
            <p:ph type="title"/>
          </p:nvPr>
        </p:nvSpPr>
        <p:spPr>
          <a:xfrm>
            <a:off x="531125" y="497021"/>
            <a:ext cx="10515600" cy="651950"/>
          </a:xfrm>
        </p:spPr>
        <p:txBody>
          <a:bodyPr>
            <a:normAutofit fontScale="90000"/>
          </a:bodyPr>
          <a:lstStyle/>
          <a:p>
            <a:pPr algn="ctr"/>
            <a:r>
              <a:rPr lang="en-US" dirty="0">
                <a:solidFill>
                  <a:schemeClr val="accent1"/>
                </a:solidFill>
              </a:rPr>
              <a:t>Connected Care Pilot Program</a:t>
            </a:r>
            <a:endParaRPr lang="en-US" dirty="0">
              <a:latin typeface="+mn-lt"/>
              <a:cs typeface="Calibri Light"/>
            </a:endParaRPr>
          </a:p>
        </p:txBody>
      </p:sp>
      <p:sp>
        <p:nvSpPr>
          <p:cNvPr id="3" name="Content Placeholder 2">
            <a:extLst>
              <a:ext uri="{FF2B5EF4-FFF2-40B4-BE49-F238E27FC236}">
                <a16:creationId xmlns:a16="http://schemas.microsoft.com/office/drawing/2014/main" id="{E81E68CD-E8EC-4D6D-A32F-6C93CB1CA389}"/>
              </a:ext>
            </a:extLst>
          </p:cNvPr>
          <p:cNvSpPr>
            <a:spLocks noGrp="1"/>
          </p:cNvSpPr>
          <p:nvPr>
            <p:ph idx="1"/>
          </p:nvPr>
        </p:nvSpPr>
        <p:spPr>
          <a:xfrm>
            <a:off x="949187" y="1160370"/>
            <a:ext cx="10744200" cy="5180828"/>
          </a:xfrm>
        </p:spPr>
        <p:txBody>
          <a:bodyPr vert="horz" lIns="91440" tIns="45720" rIns="91440" bIns="45720" rtlCol="0" anchor="t">
            <a:normAutofit/>
          </a:bodyPr>
          <a:lstStyle/>
          <a:p>
            <a:endParaRPr lang="en-US" dirty="0">
              <a:cs typeface="Calibri"/>
            </a:endParaRPr>
          </a:p>
          <a:p>
            <a:pPr>
              <a:spcBef>
                <a:spcPts val="600"/>
              </a:spcBef>
            </a:pPr>
            <a:r>
              <a:rPr lang="en-US" dirty="0">
                <a:ea typeface="+mn-lt"/>
                <a:cs typeface="+mn-lt"/>
              </a:rPr>
              <a:t>Where can I find the application?</a:t>
            </a:r>
          </a:p>
          <a:p>
            <a:pPr lvl="1">
              <a:spcBef>
                <a:spcPts val="600"/>
              </a:spcBef>
            </a:pPr>
            <a:r>
              <a:rPr lang="en-US" dirty="0">
                <a:ea typeface="+mn-lt"/>
                <a:cs typeface="+mn-lt"/>
              </a:rPr>
              <a:t>The application is not yet available, and the Commission has not announced when the application filing window will open.  A Public Notice with details about the application requirements was recently released (</a:t>
            </a:r>
            <a:r>
              <a:rPr lang="en-US" dirty="0">
                <a:ea typeface="+mn-lt"/>
                <a:cs typeface="+mn-lt"/>
                <a:hlinkClick r:id="rId4">
                  <a:extLst>
                    <a:ext uri="{A12FA001-AC4F-418D-AE19-62706E023703}">
                      <ahyp:hlinkClr xmlns:ahyp="http://schemas.microsoft.com/office/drawing/2018/hyperlinkcolor" val="tx"/>
                    </a:ext>
                  </a:extLst>
                </a:hlinkClick>
              </a:rPr>
              <a:t>DA-1019</a:t>
            </a:r>
            <a:r>
              <a:rPr lang="en-US" dirty="0">
                <a:ea typeface="+mn-lt"/>
                <a:cs typeface="+mn-lt"/>
              </a:rPr>
              <a:t>) and can help to prepare interested applicants for the application becoming available.</a:t>
            </a:r>
          </a:p>
          <a:p>
            <a:pPr marL="457200" lvl="1" indent="0">
              <a:spcBef>
                <a:spcPts val="600"/>
              </a:spcBef>
              <a:buNone/>
            </a:pPr>
            <a:endParaRPr lang="en-US" dirty="0">
              <a:ea typeface="+mn-lt"/>
              <a:cs typeface="+mn-lt"/>
            </a:endParaRPr>
          </a:p>
          <a:p>
            <a:pPr lvl="0">
              <a:spcBef>
                <a:spcPts val="600"/>
              </a:spcBef>
            </a:pPr>
            <a:r>
              <a:rPr lang="en-US" dirty="0">
                <a:ea typeface="+mn-lt"/>
                <a:cs typeface="Calibri" panose="020F0502020204030204"/>
              </a:rPr>
              <a:t>Where can I find updates about the Connected Care Pilot Program?</a:t>
            </a:r>
          </a:p>
          <a:p>
            <a:pPr lvl="1">
              <a:spcBef>
                <a:spcPts val="600"/>
              </a:spcBef>
            </a:pPr>
            <a:r>
              <a:rPr lang="en-US" dirty="0">
                <a:latin typeface="Calibri" panose="020F0502020204030204" pitchFamily="34" charset="0"/>
                <a:cs typeface="Calibri" panose="020F0502020204030204" pitchFamily="34" charset="0"/>
              </a:rPr>
              <a:t>The FCC’s Connected Care webpage: </a:t>
            </a:r>
            <a:r>
              <a:rPr lang="en-US" u="sng" dirty="0">
                <a:hlinkClick r:id="rId5">
                  <a:extLst>
                    <a:ext uri="{A12FA001-AC4F-418D-AE19-62706E023703}">
                      <ahyp:hlinkClr xmlns:ahyp="http://schemas.microsoft.com/office/drawing/2018/hyperlinkcolor" val="tx"/>
                    </a:ext>
                  </a:extLst>
                </a:hlinkClick>
              </a:rPr>
              <a:t>https://www.fcc.gov/connectedcarepilot</a:t>
            </a:r>
            <a:endParaRPr lang="en-US" dirty="0"/>
          </a:p>
          <a:p>
            <a:pPr marL="457200" lvl="1" indent="0">
              <a:spcBef>
                <a:spcPts val="600"/>
              </a:spcBef>
              <a:buNone/>
            </a:pPr>
            <a:endParaRPr lang="en-US" dirty="0">
              <a:ea typeface="+mn-lt"/>
              <a:cs typeface="+mn-lt"/>
            </a:endParaRPr>
          </a:p>
        </p:txBody>
      </p:sp>
      <p:pic>
        <p:nvPicPr>
          <p:cNvPr id="7" name="Picture 5" descr="FCC Logo">
            <a:extLst>
              <a:ext uri="{FF2B5EF4-FFF2-40B4-BE49-F238E27FC236}">
                <a16:creationId xmlns:a16="http://schemas.microsoft.com/office/drawing/2014/main" id="{A1F6E416-E6A6-4807-8A55-290997B219C3}"/>
              </a:ext>
            </a:extLst>
          </p:cNvPr>
          <p:cNvPicPr>
            <a:picLocks noChangeAspect="1"/>
          </p:cNvPicPr>
          <p:nvPr/>
        </p:nvPicPr>
        <p:blipFill>
          <a:blip r:embed="rId6"/>
          <a:stretch>
            <a:fillRect/>
          </a:stretch>
        </p:blipFill>
        <p:spPr>
          <a:xfrm>
            <a:off x="211992" y="5997098"/>
            <a:ext cx="2307341" cy="643129"/>
          </a:xfrm>
          <a:prstGeom prst="rect">
            <a:avLst/>
          </a:prstGeom>
        </p:spPr>
      </p:pic>
    </p:spTree>
    <p:extLst>
      <p:ext uri="{BB962C8B-B14F-4D97-AF65-F5344CB8AC3E}">
        <p14:creationId xmlns:p14="http://schemas.microsoft.com/office/powerpoint/2010/main" val="4225210279"/>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03E85-64EC-4ACD-B8B2-BF737DC64F7E}"/>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latin typeface="+mn-lt"/>
              </a:rPr>
              <a:t>Questions?</a:t>
            </a:r>
            <a:endParaRPr lang="en-US" dirty="0">
              <a:solidFill>
                <a:schemeClr val="accent1"/>
              </a:solidFill>
            </a:endParaRPr>
          </a:p>
        </p:txBody>
      </p:sp>
      <p:sp>
        <p:nvSpPr>
          <p:cNvPr id="3" name="Content Placeholder 2">
            <a:extLst>
              <a:ext uri="{FF2B5EF4-FFF2-40B4-BE49-F238E27FC236}">
                <a16:creationId xmlns:a16="http://schemas.microsoft.com/office/drawing/2014/main" id="{D306D273-697E-4384-AEF2-792BC4B2A4B2}"/>
              </a:ext>
            </a:extLst>
          </p:cNvPr>
          <p:cNvSpPr>
            <a:spLocks noGrp="1"/>
          </p:cNvSpPr>
          <p:nvPr>
            <p:ph idx="1"/>
          </p:nvPr>
        </p:nvSpPr>
        <p:spPr>
          <a:xfrm>
            <a:off x="4849198" y="1277641"/>
            <a:ext cx="6710445" cy="5065649"/>
          </a:xfrm>
        </p:spPr>
        <p:txBody>
          <a:bodyPr anchor="ctr">
            <a:normAutofit/>
          </a:bodyPr>
          <a:lstStyle/>
          <a:p>
            <a:pPr marL="457200" indent="-457200">
              <a:buFont typeface="Wingdings" panose="020B0604020202020204" pitchFamily="34" charset="0"/>
              <a:buChar char="§"/>
            </a:pPr>
            <a:r>
              <a:rPr lang="en-US" sz="2400" dirty="0">
                <a:ea typeface="+mn-lt"/>
                <a:cs typeface="+mn-lt"/>
              </a:rPr>
              <a:t>For more information and Frequently Asked Questions (FAQs) about the Connected Care Pilot Program, please visit </a:t>
            </a:r>
            <a:r>
              <a:rPr lang="en-US" sz="2400" u="sng" dirty="0">
                <a:hlinkClick r:id="rId3">
                  <a:extLst>
                    <a:ext uri="{A12FA001-AC4F-418D-AE19-62706E023703}">
                      <ahyp:hlinkClr xmlns:ahyp="http://schemas.microsoft.com/office/drawing/2018/hyperlinkcolor" val="tx"/>
                    </a:ext>
                  </a:extLst>
                </a:hlinkClick>
              </a:rPr>
              <a:t>https://www.fcc.gov/connectedcarepilot</a:t>
            </a:r>
            <a:r>
              <a:rPr lang="en-US" sz="2400" dirty="0"/>
              <a:t>.</a:t>
            </a:r>
            <a:endParaRPr lang="en-US" sz="2400" dirty="0">
              <a:ea typeface="+mn-lt"/>
              <a:cs typeface="+mn-lt"/>
            </a:endParaRPr>
          </a:p>
          <a:p>
            <a:pPr marL="457200" indent="-457200">
              <a:buFont typeface="Wingdings" panose="020B0604020202020204" pitchFamily="34" charset="0"/>
              <a:buChar char="§"/>
            </a:pPr>
            <a:endParaRPr lang="en-US" sz="2400" dirty="0">
              <a:ea typeface="+mn-lt"/>
              <a:cs typeface="+mn-lt"/>
            </a:endParaRPr>
          </a:p>
          <a:p>
            <a:pPr marL="457200" indent="-457200">
              <a:lnSpc>
                <a:spcPct val="100000"/>
              </a:lnSpc>
              <a:spcBef>
                <a:spcPts val="0"/>
              </a:spcBef>
              <a:buFont typeface="Wingdings,Sans-Serif" panose="020B0604020202020204" pitchFamily="34" charset="0"/>
              <a:buChar char="§"/>
            </a:pPr>
            <a:r>
              <a:rPr lang="en-US" sz="2400" dirty="0">
                <a:ea typeface="+mn-lt"/>
                <a:cs typeface="+mn-lt"/>
              </a:rPr>
              <a:t>For questions about the Connected Care Pilot Program, please email </a:t>
            </a:r>
            <a:r>
              <a:rPr lang="en-US" sz="2400" dirty="0">
                <a:ea typeface="+mn-lt"/>
                <a:cs typeface="+mn-lt"/>
                <a:hlinkClick r:id="rId4">
                  <a:extLst>
                    <a:ext uri="{A12FA001-AC4F-418D-AE19-62706E023703}">
                      <ahyp:hlinkClr xmlns:ahyp="http://schemas.microsoft.com/office/drawing/2018/hyperlinkcolor" val="tx"/>
                    </a:ext>
                  </a:extLst>
                </a:hlinkClick>
              </a:rPr>
              <a:t>ConnCarePltProg@fcc.gov</a:t>
            </a:r>
            <a:r>
              <a:rPr lang="en-US" sz="2400" dirty="0">
                <a:ea typeface="+mn-lt"/>
                <a:cs typeface="+mn-lt"/>
              </a:rPr>
              <a:t>. </a:t>
            </a:r>
            <a:endParaRPr lang="en-US" sz="2400" dirty="0">
              <a:cs typeface="Calibri" panose="020F0502020204030204"/>
            </a:endParaRPr>
          </a:p>
          <a:p>
            <a:pPr marL="0" indent="0">
              <a:buNone/>
            </a:pPr>
            <a:endParaRPr lang="en-US" sz="2400" dirty="0">
              <a:cs typeface="Calibri" panose="020F0502020204030204"/>
            </a:endParaRPr>
          </a:p>
        </p:txBody>
      </p:sp>
      <p:pic>
        <p:nvPicPr>
          <p:cNvPr id="5" name="Picture 5" descr="FCC Logo">
            <a:extLst>
              <a:ext uri="{FF2B5EF4-FFF2-40B4-BE49-F238E27FC236}">
                <a16:creationId xmlns:a16="http://schemas.microsoft.com/office/drawing/2014/main" id="{CDDB8D97-B6E6-4E68-92FF-B81CD448C446}"/>
              </a:ext>
            </a:extLst>
          </p:cNvPr>
          <p:cNvPicPr>
            <a:picLocks noChangeAspect="1"/>
          </p:cNvPicPr>
          <p:nvPr/>
        </p:nvPicPr>
        <p:blipFill>
          <a:blip r:embed="rId5"/>
          <a:stretch>
            <a:fillRect/>
          </a:stretch>
        </p:blipFill>
        <p:spPr>
          <a:xfrm>
            <a:off x="211992" y="5997098"/>
            <a:ext cx="2307341" cy="643129"/>
          </a:xfrm>
          <a:prstGeom prst="rect">
            <a:avLst/>
          </a:prstGeom>
        </p:spPr>
      </p:pic>
      <p:pic>
        <p:nvPicPr>
          <p:cNvPr id="4" name="Content Placeholder 5" descr="Email">
            <a:extLst>
              <a:ext uri="{FF2B5EF4-FFF2-40B4-BE49-F238E27FC236}">
                <a16:creationId xmlns:a16="http://schemas.microsoft.com/office/drawing/2014/main" id="{5848CCE1-B90F-4D23-AAE3-BE955341C7F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64397" y="2057515"/>
            <a:ext cx="914400" cy="914400"/>
          </a:xfrm>
          <a:prstGeom prst="rect">
            <a:avLst/>
          </a:prstGeom>
        </p:spPr>
      </p:pic>
    </p:spTree>
    <p:extLst>
      <p:ext uri="{BB962C8B-B14F-4D97-AF65-F5344CB8AC3E}">
        <p14:creationId xmlns:p14="http://schemas.microsoft.com/office/powerpoint/2010/main" val="2237957171"/>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5C4559-4322-4A2E-B890-12A2670B3DA3}"/>
              </a:ext>
            </a:extLst>
          </p:cNvPr>
          <p:cNvSpPr/>
          <p:nvPr/>
        </p:nvSpPr>
        <p:spPr>
          <a:xfrm>
            <a:off x="707365" y="716331"/>
            <a:ext cx="10443713" cy="4431983"/>
          </a:xfrm>
          <a:prstGeom prst="rect">
            <a:avLst/>
          </a:prstGeom>
        </p:spPr>
        <p:txBody>
          <a:bodyPr wrap="square">
            <a:spAutoFit/>
          </a:bodyPr>
          <a:lstStyle/>
          <a:p>
            <a:pPr marR="0" indent="3175">
              <a:spcBef>
                <a:spcPts val="0"/>
              </a:spcBef>
              <a:spcAft>
                <a:spcPts val="0"/>
              </a:spcAft>
              <a:tabLst>
                <a:tab pos="2289175" algn="l"/>
              </a:tabLst>
            </a:pPr>
            <a:r>
              <a:rPr lang="en-US" sz="2400" b="1" dirty="0">
                <a:solidFill>
                  <a:srgbClr val="000000"/>
                </a:solidFill>
                <a:latin typeface="Times New Roman" panose="02020603050405020304" pitchFamily="18" charset="0"/>
                <a:ea typeface="Times New Roman" panose="02020603050405020304" pitchFamily="18" charset="0"/>
              </a:rPr>
              <a:t>11:40 PM	</a:t>
            </a:r>
            <a:r>
              <a:rPr lang="en-US" sz="2400" b="1" cap="all" dirty="0">
                <a:solidFill>
                  <a:srgbClr val="000000"/>
                </a:solidFill>
                <a:latin typeface="Times New Roman" panose="02020603050405020304" pitchFamily="18" charset="0"/>
                <a:ea typeface="Times New Roman" panose="02020603050405020304" pitchFamily="18" charset="0"/>
              </a:rPr>
              <a:t>panel b: combatting robocalls</a:t>
            </a:r>
            <a:endParaRPr lang="en-US" sz="2400" dirty="0">
              <a:latin typeface="Times New Roman" panose="02020603050405020304" pitchFamily="18" charset="0"/>
              <a:ea typeface="Times New Roman" panose="02020603050405020304" pitchFamily="18" charset="0"/>
            </a:endParaRPr>
          </a:p>
          <a:p>
            <a:pPr marL="2289175" lvl="4">
              <a:buFont typeface="Wingdings" panose="05000000000000000000" pitchFamily="2" charset="2"/>
              <a:buChar char=""/>
              <a:tabLst>
                <a:tab pos="1371600" algn="l"/>
                <a:tab pos="2513013" algn="l"/>
              </a:tabLst>
            </a:pPr>
            <a:endParaRPr lang="en-US" sz="1400" dirty="0">
              <a:solidFill>
                <a:srgbClr val="000000"/>
              </a:solidFill>
              <a:latin typeface="Times New Roman" panose="02020603050405020304" pitchFamily="18" charset="0"/>
              <a:ea typeface="Times New Roman" panose="02020603050405020304" pitchFamily="18" charset="0"/>
            </a:endParaRPr>
          </a:p>
          <a:p>
            <a:pPr marL="2289175" lvl="4">
              <a:buFont typeface="Wingdings" panose="05000000000000000000" pitchFamily="2" charset="2"/>
              <a:buChar char=""/>
              <a:tabLst>
                <a:tab pos="2743200" algn="l"/>
              </a:tabLst>
            </a:pPr>
            <a:r>
              <a:rPr lang="en-US" sz="2400" b="1" dirty="0">
                <a:solidFill>
                  <a:srgbClr val="000000"/>
                </a:solidFill>
                <a:latin typeface="Times New Roman" panose="02020603050405020304" pitchFamily="18" charset="0"/>
                <a:ea typeface="Times New Roman" panose="02020603050405020304" pitchFamily="18" charset="0"/>
              </a:rPr>
              <a:t>  Call Blocking Report and Order</a:t>
            </a:r>
          </a:p>
          <a:p>
            <a:pPr marL="2289175" lvl="5">
              <a:buFont typeface="Courier New" panose="02070309020205020404" pitchFamily="49" charset="0"/>
              <a:buChar char="o"/>
              <a:tabLst>
                <a:tab pos="2513013" algn="l"/>
              </a:tabLst>
            </a:pPr>
            <a:endParaRPr lang="en-US" sz="800" dirty="0">
              <a:solidFill>
                <a:srgbClr val="000000"/>
              </a:solidFill>
              <a:latin typeface="Times New Roman" panose="02020603050405020304" pitchFamily="18" charset="0"/>
              <a:ea typeface="Times New Roman" panose="02020603050405020304" pitchFamily="18" charset="0"/>
            </a:endParaRPr>
          </a:p>
          <a:p>
            <a:pPr marL="2513013" lvl="5" indent="230188">
              <a:buFont typeface="Courier New" panose="02070309020205020404" pitchFamily="49" charset="0"/>
              <a:buChar char="o"/>
            </a:pPr>
            <a:r>
              <a:rPr lang="en-US" sz="2400" dirty="0">
                <a:solidFill>
                  <a:srgbClr val="000000"/>
                </a:solidFill>
                <a:latin typeface="Times New Roman" panose="02020603050405020304" pitchFamily="18" charset="0"/>
                <a:ea typeface="Times New Roman" panose="02020603050405020304" pitchFamily="18" charset="0"/>
              </a:rPr>
              <a:t>Jerusha Burnett, Attorney-Advisor, Consumer Policy 	Division, CGB</a:t>
            </a:r>
          </a:p>
          <a:p>
            <a:pPr marL="2289175" lvl="4">
              <a:tabLst>
                <a:tab pos="1371600" algn="l"/>
                <a:tab pos="2513013" algn="l"/>
              </a:tabLst>
            </a:pPr>
            <a:endParaRPr lang="en-US" sz="1400" dirty="0">
              <a:latin typeface="Times New Roman" panose="02020603050405020304" pitchFamily="18" charset="0"/>
              <a:ea typeface="Times New Roman" panose="02020603050405020304" pitchFamily="18" charset="0"/>
            </a:endParaRPr>
          </a:p>
          <a:p>
            <a:pPr marL="2289175" lvl="4">
              <a:buFont typeface="Wingdings" panose="05000000000000000000" pitchFamily="2" charset="2"/>
              <a:buChar char=""/>
              <a:tabLst>
                <a:tab pos="2513013" algn="l"/>
              </a:tabLst>
            </a:pPr>
            <a:r>
              <a:rPr lang="en-US" sz="2400" b="1" dirty="0">
                <a:solidFill>
                  <a:srgbClr val="000000"/>
                </a:solidFill>
                <a:latin typeface="Times New Roman" panose="02020603050405020304" pitchFamily="18" charset="0"/>
                <a:ea typeface="Times New Roman" panose="02020603050405020304" pitchFamily="18" charset="0"/>
              </a:rPr>
              <a:t>  Call Blocking Tools Report</a:t>
            </a:r>
          </a:p>
          <a:p>
            <a:pPr marL="2289175" lvl="5">
              <a:buFont typeface="Courier New" panose="02070309020205020404" pitchFamily="49" charset="0"/>
              <a:buChar char="o"/>
              <a:tabLst>
                <a:tab pos="1371600" algn="l"/>
                <a:tab pos="2513013" algn="l"/>
              </a:tabLst>
            </a:pPr>
            <a:endParaRPr lang="en-US" sz="800" dirty="0">
              <a:solidFill>
                <a:srgbClr val="000000"/>
              </a:solidFill>
              <a:latin typeface="Times New Roman" panose="02020603050405020304" pitchFamily="18" charset="0"/>
              <a:ea typeface="Times New Roman" panose="02020603050405020304" pitchFamily="18" charset="0"/>
            </a:endParaRPr>
          </a:p>
          <a:p>
            <a:pPr marL="2513013" lvl="5" indent="230188">
              <a:buFont typeface="Courier New" panose="02070309020205020404" pitchFamily="49" charset="0"/>
              <a:buChar char="o"/>
            </a:pPr>
            <a:r>
              <a:rPr lang="en-US" sz="2400" dirty="0">
                <a:solidFill>
                  <a:srgbClr val="000000"/>
                </a:solidFill>
                <a:latin typeface="Times New Roman" panose="02020603050405020304" pitchFamily="18" charset="0"/>
                <a:ea typeface="Times New Roman" panose="02020603050405020304" pitchFamily="18" charset="0"/>
              </a:rPr>
              <a:t>Mika Savir, Attorney-Advisor, Consumer Policy Division, 	CGB</a:t>
            </a:r>
          </a:p>
          <a:p>
            <a:pPr marL="2289175" lvl="4">
              <a:tabLst>
                <a:tab pos="1371600" algn="l"/>
                <a:tab pos="2513013" algn="l"/>
              </a:tabLst>
            </a:pPr>
            <a:endParaRPr lang="en-US" sz="1400" dirty="0">
              <a:solidFill>
                <a:srgbClr val="000000"/>
              </a:solidFill>
              <a:latin typeface="Times New Roman" panose="02020603050405020304" pitchFamily="18" charset="0"/>
              <a:ea typeface="Times New Roman" panose="02020603050405020304" pitchFamily="18" charset="0"/>
            </a:endParaRPr>
          </a:p>
          <a:p>
            <a:pPr marL="2289175" lvl="4">
              <a:buFont typeface="Wingdings" panose="05000000000000000000" pitchFamily="2" charset="2"/>
              <a:buChar char=""/>
              <a:tabLst>
                <a:tab pos="2513013" algn="l"/>
              </a:tabLst>
            </a:pPr>
            <a:r>
              <a:rPr lang="en-US" sz="2400" b="1" dirty="0">
                <a:latin typeface="Times New Roman" panose="02020603050405020304" pitchFamily="18" charset="0"/>
                <a:ea typeface="Times New Roman" panose="02020603050405020304" pitchFamily="18" charset="0"/>
              </a:rPr>
              <a:t>  Hospital Robocalls Protection Group</a:t>
            </a:r>
          </a:p>
          <a:p>
            <a:pPr marL="2289175" lvl="5">
              <a:buFont typeface="Courier New" panose="02070309020205020404" pitchFamily="49" charset="0"/>
              <a:buChar char="o"/>
              <a:tabLst>
                <a:tab pos="1371600" algn="l"/>
                <a:tab pos="2513013" algn="l"/>
              </a:tabLst>
            </a:pPr>
            <a:endParaRPr lang="en-US" sz="800" dirty="0">
              <a:latin typeface="Times New Roman" panose="02020603050405020304" pitchFamily="18" charset="0"/>
              <a:ea typeface="Times New Roman" panose="02020603050405020304" pitchFamily="18" charset="0"/>
            </a:endParaRPr>
          </a:p>
          <a:p>
            <a:pPr marL="2513013" lvl="5" indent="230188">
              <a:buFont typeface="Courier New" panose="02070309020205020404" pitchFamily="49" charset="0"/>
              <a:buChar char="o"/>
            </a:pPr>
            <a:r>
              <a:rPr lang="en-US" sz="2400" dirty="0">
                <a:latin typeface="Times New Roman" panose="02020603050405020304" pitchFamily="18" charset="0"/>
                <a:ea typeface="Times New Roman" panose="02020603050405020304" pitchFamily="18" charset="0"/>
              </a:rPr>
              <a:t>Donna Cyrus, Designated Federal Officer, HRPG, CGB</a:t>
            </a:r>
          </a:p>
        </p:txBody>
      </p:sp>
    </p:spTree>
    <p:extLst>
      <p:ext uri="{BB962C8B-B14F-4D97-AF65-F5344CB8AC3E}">
        <p14:creationId xmlns:p14="http://schemas.microsoft.com/office/powerpoint/2010/main" val="2300511722"/>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CC1AE3D-330D-4A6F-800A-1BF57724DBD7}"/>
              </a:ext>
            </a:extLst>
          </p:cNvPr>
          <p:cNvSpPr>
            <a:spLocks noGrp="1"/>
          </p:cNvSpPr>
          <p:nvPr>
            <p:ph type="ctrTitle"/>
          </p:nvPr>
        </p:nvSpPr>
        <p:spPr>
          <a:xfrm>
            <a:off x="7080738" y="647593"/>
            <a:ext cx="4467792" cy="3060541"/>
          </a:xfrm>
        </p:spPr>
        <p:txBody>
          <a:bodyPr>
            <a:normAutofit/>
          </a:bodyPr>
          <a:lstStyle/>
          <a:p>
            <a:pPr>
              <a:tabLst>
                <a:tab pos="1371600" algn="l"/>
              </a:tabLst>
            </a:pPr>
            <a:r>
              <a:rPr lang="en-US" sz="4700" b="1" dirty="0">
                <a:solidFill>
                  <a:srgbClr val="FFFFFF"/>
                </a:solidFill>
                <a:latin typeface="Times New Roman" panose="02020603050405020304" pitchFamily="18" charset="0"/>
                <a:ea typeface="Times New Roman" panose="02020603050405020304" pitchFamily="18" charset="0"/>
              </a:rPr>
              <a:t>HOSPITAL ROBOCALL</a:t>
            </a:r>
            <a:br>
              <a:rPr lang="en-US" sz="4700" b="1" dirty="0">
                <a:solidFill>
                  <a:srgbClr val="FFFFFF"/>
                </a:solidFill>
                <a:latin typeface="Times New Roman" panose="02020603050405020304" pitchFamily="18" charset="0"/>
                <a:ea typeface="Times New Roman" panose="02020603050405020304" pitchFamily="18" charset="0"/>
              </a:rPr>
            </a:br>
            <a:r>
              <a:rPr lang="en-US" sz="4700" b="1" dirty="0">
                <a:solidFill>
                  <a:srgbClr val="FFFFFF"/>
                </a:solidFill>
                <a:latin typeface="Times New Roman" panose="02020603050405020304" pitchFamily="18" charset="0"/>
                <a:ea typeface="Times New Roman" panose="02020603050405020304" pitchFamily="18" charset="0"/>
              </a:rPr>
              <a:t> PROTECTION GROUP</a:t>
            </a:r>
            <a:endParaRPr lang="en-US" sz="4700" dirty="0">
              <a:solidFill>
                <a:srgbClr val="FFFFFF"/>
              </a:solidFill>
            </a:endParaRPr>
          </a:p>
        </p:txBody>
      </p:sp>
      <p:sp>
        <p:nvSpPr>
          <p:cNvPr id="3" name="Subtitle 2">
            <a:extLst>
              <a:ext uri="{FF2B5EF4-FFF2-40B4-BE49-F238E27FC236}">
                <a16:creationId xmlns:a16="http://schemas.microsoft.com/office/drawing/2014/main" id="{F4EF9A7E-EF31-49A2-8413-2A5BC2882485}"/>
              </a:ext>
            </a:extLst>
          </p:cNvPr>
          <p:cNvSpPr>
            <a:spLocks noGrp="1"/>
          </p:cNvSpPr>
          <p:nvPr>
            <p:ph type="subTitle" idx="1"/>
          </p:nvPr>
        </p:nvSpPr>
        <p:spPr>
          <a:xfrm>
            <a:off x="7080738" y="3800209"/>
            <a:ext cx="4467792" cy="2410198"/>
          </a:xfrm>
        </p:spPr>
        <p:txBody>
          <a:bodyPr>
            <a:normAutofit/>
          </a:bodyPr>
          <a:lstStyle/>
          <a:p>
            <a:pPr>
              <a:spcBef>
                <a:spcPts val="0"/>
              </a:spcBef>
              <a:spcAft>
                <a:spcPts val="600"/>
              </a:spcAft>
            </a:pPr>
            <a:endParaRPr lang="en-US" dirty="0">
              <a:solidFill>
                <a:srgbClr val="FFFFFF"/>
              </a:solidFill>
            </a:endParaRPr>
          </a:p>
          <a:p>
            <a:pPr>
              <a:spcBef>
                <a:spcPts val="0"/>
              </a:spcBef>
              <a:spcAft>
                <a:spcPts val="600"/>
              </a:spcAft>
            </a:pPr>
            <a:r>
              <a:rPr lang="en-US" b="1" dirty="0">
                <a:solidFill>
                  <a:srgbClr val="FFFFFF"/>
                </a:solidFill>
                <a:latin typeface="Times New Roman" panose="02020603050405020304" pitchFamily="18" charset="0"/>
                <a:cs typeface="Times New Roman" panose="02020603050405020304" pitchFamily="18" charset="0"/>
              </a:rPr>
              <a:t>Donna Cyrus, DFO</a:t>
            </a:r>
          </a:p>
          <a:p>
            <a:pPr>
              <a:spcBef>
                <a:spcPts val="0"/>
              </a:spcBef>
              <a:spcAft>
                <a:spcPts val="600"/>
              </a:spcAft>
            </a:pPr>
            <a:r>
              <a:rPr lang="en-US" dirty="0">
                <a:solidFill>
                  <a:srgbClr val="FFFFFF"/>
                </a:solidFill>
                <a:latin typeface="Times New Roman" panose="02020603050405020304" pitchFamily="18" charset="0"/>
                <a:cs typeface="Times New Roman" panose="02020603050405020304" pitchFamily="18" charset="0"/>
              </a:rPr>
              <a:t>September 2020</a:t>
            </a:r>
          </a:p>
        </p:txBody>
      </p:sp>
      <p:sp>
        <p:nvSpPr>
          <p:cNvPr id="20" name="Oval 19">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368"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Graphic 6" descr="Meeting">
            <a:extLst>
              <a:ext uri="{FF2B5EF4-FFF2-40B4-BE49-F238E27FC236}">
                <a16:creationId xmlns:a16="http://schemas.microsoft.com/office/drawing/2014/main" id="{BE17D077-4A41-405C-8BB7-35F9E6B1DD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78572" y="1374798"/>
            <a:ext cx="4108404" cy="4108404"/>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Tree>
    <p:extLst>
      <p:ext uri="{BB962C8B-B14F-4D97-AF65-F5344CB8AC3E}">
        <p14:creationId xmlns:p14="http://schemas.microsoft.com/office/powerpoint/2010/main" val="32060515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3F30EED-2A8E-4DF3-9B56-FD3BEBFF7DC5}"/>
              </a:ext>
            </a:extLst>
          </p:cNvPr>
          <p:cNvSpPr txBox="1">
            <a:spLocks noChangeArrowheads="1"/>
          </p:cNvSpPr>
          <p:nvPr/>
        </p:nvSpPr>
        <p:spPr>
          <a:xfrm>
            <a:off x="686834" y="1153572"/>
            <a:ext cx="3200400" cy="44611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altLang="en-US" sz="4400" b="1" i="0" u="none" strike="noStrike" kern="1200" cap="all" spc="0" normalizeH="0" baseline="0" noProof="0" dirty="0">
                <a:ln>
                  <a:noFill/>
                </a:ln>
                <a:solidFill>
                  <a:srgbClr val="FFFFFF"/>
                </a:solidFill>
                <a:effectLst/>
                <a:uLnTx/>
                <a:uFillTx/>
                <a:latin typeface="Calibri Light" panose="020F0302020204030204"/>
                <a:ea typeface="+mj-ea"/>
                <a:cs typeface="+mj-cs"/>
              </a:rPr>
              <a:t>overview</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1DB71ED-5F07-46AD-BD3C-EEEAC3F5732D}"/>
              </a:ext>
            </a:extLst>
          </p:cNvPr>
          <p:cNvSpPr txBox="1">
            <a:spLocks noChangeArrowheads="1"/>
          </p:cNvSpPr>
          <p:nvPr/>
        </p:nvSpPr>
        <p:spPr>
          <a:xfrm>
            <a:off x="4302642" y="591344"/>
            <a:ext cx="7331193" cy="4682405"/>
          </a:xfrm>
          <a:prstGeom prst="rect">
            <a:avLst/>
          </a:prstGeom>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Tx/>
              <a:buSzPct val="125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On June 25, 2020, the Commission established the Hospital Robocall Protection Group (HRPG), a new federal advisory committee dedicated to combatting robocalls to hospitals.</a:t>
            </a:r>
          </a:p>
          <a:p>
            <a:pPr marL="228600" marR="0" lvl="0" indent="-228600" algn="l" defTabSz="914400" rtl="0" eaLnBrk="1" fontAlgn="auto" latinLnBrk="0" hangingPunct="1">
              <a:lnSpc>
                <a:spcPct val="90000"/>
              </a:lnSpc>
              <a:spcBef>
                <a:spcPts val="1000"/>
              </a:spcBef>
              <a:spcAft>
                <a:spcPts val="0"/>
              </a:spcAft>
              <a:buClrTx/>
              <a:buSzPct val="125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Congress directed the FCC to establish the HRPG in the Telephone Robocall Abuse Criminal Enforcement and Deterrence Act of 2019 (TRACED Act).  The HRPG also is organized under, and operates in accordance with, the FACA.</a:t>
            </a:r>
          </a:p>
          <a:p>
            <a:pPr marL="228600" marR="0" lvl="0" indent="-228600" algn="l" defTabSz="914400" rtl="0" eaLnBrk="1" fontAlgn="auto" latinLnBrk="0" hangingPunct="1">
              <a:lnSpc>
                <a:spcPct val="90000"/>
              </a:lnSpc>
              <a:spcBef>
                <a:spcPts val="1000"/>
              </a:spcBef>
              <a:spcAft>
                <a:spcPts val="0"/>
              </a:spcAft>
              <a:buClrTx/>
              <a:buSzPct val="125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TRACED Act requires that the HRPG produce hospital robocall mitigation recommendations no later than the week of December 21, 2020.</a:t>
            </a:r>
          </a:p>
        </p:txBody>
      </p:sp>
    </p:spTree>
    <p:extLst>
      <p:ext uri="{BB962C8B-B14F-4D97-AF65-F5344CB8AC3E}">
        <p14:creationId xmlns:p14="http://schemas.microsoft.com/office/powerpoint/2010/main" val="2166548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3F30EED-2A8E-4DF3-9B56-FD3BEBFF7DC5}"/>
              </a:ext>
            </a:extLst>
          </p:cNvPr>
          <p:cNvSpPr txBox="1">
            <a:spLocks noChangeArrowheads="1"/>
          </p:cNvSpPr>
          <p:nvPr/>
        </p:nvSpPr>
        <p:spPr>
          <a:xfrm>
            <a:off x="686834" y="1153572"/>
            <a:ext cx="3200400" cy="44611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altLang="en-US" sz="4400" b="1" i="0" u="none" strike="noStrike" kern="1200" cap="all" spc="0" normalizeH="0" baseline="0" noProof="0" dirty="0">
                <a:ln>
                  <a:noFill/>
                </a:ln>
                <a:solidFill>
                  <a:srgbClr val="FFFFFF"/>
                </a:solidFill>
                <a:effectLst/>
                <a:uLnTx/>
                <a:uFillTx/>
                <a:latin typeface="Calibri Light" panose="020F0302020204030204"/>
                <a:ea typeface="+mj-ea"/>
                <a:cs typeface="+mj-cs"/>
              </a:rPr>
              <a:t>Overview (cont’d)</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7791B8F-41D1-4940-AFF9-6C22D51A13EA}"/>
              </a:ext>
            </a:extLst>
          </p:cNvPr>
          <p:cNvSpPr/>
          <p:nvPr/>
        </p:nvSpPr>
        <p:spPr>
          <a:xfrm>
            <a:off x="4447308" y="591344"/>
            <a:ext cx="6764643" cy="4170372"/>
          </a:xfrm>
          <a:prstGeom prst="rect">
            <a:avLst/>
          </a:prstGeom>
        </p:spPr>
        <p:txBody>
          <a:bodyPr wrap="square">
            <a:spAutoFit/>
          </a:bodyPr>
          <a:lstStyle/>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D2B3E"/>
                </a:solidFill>
                <a:effectLst/>
                <a:uLnTx/>
                <a:uFillTx/>
                <a:latin typeface="Calibri" panose="020F0502020204030204"/>
                <a:ea typeface="+mn-ea"/>
                <a:cs typeface="Times New Roman" panose="02020603050405020304" pitchFamily="18" charset="0"/>
              </a:rPr>
              <a:t>In accordance with the TRACED Act, the HRPG will issue best practices regarding the following:</a:t>
            </a:r>
          </a:p>
          <a:p>
            <a:pPr marL="742950" marR="0" lvl="1"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D2B3E"/>
                </a:solidFill>
                <a:effectLst/>
                <a:uLnTx/>
                <a:uFillTx/>
                <a:latin typeface="Calibri" panose="020F0502020204030204"/>
                <a:ea typeface="+mn-ea"/>
                <a:cs typeface="Times New Roman" panose="02020603050405020304" pitchFamily="18" charset="0"/>
              </a:rPr>
              <a:t>How voice service providers can better combat unlawful robocalls made to hospitals</a:t>
            </a:r>
          </a:p>
          <a:p>
            <a:pPr marL="742950" marR="0" lvl="1"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D2B3E"/>
                </a:solidFill>
                <a:effectLst/>
                <a:uLnTx/>
                <a:uFillTx/>
                <a:latin typeface="Calibri" panose="020F0502020204030204"/>
                <a:ea typeface="+mn-ea"/>
                <a:cs typeface="Times New Roman" panose="02020603050405020304" pitchFamily="18" charset="0"/>
              </a:rPr>
              <a:t>How hospitals can better protect themselves from such calls, including by using unlawful robocall mitigation techniques</a:t>
            </a:r>
          </a:p>
          <a:p>
            <a:pPr marL="742950" marR="0" lvl="1"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D2B3E"/>
                </a:solidFill>
                <a:effectLst/>
                <a:uLnTx/>
                <a:uFillTx/>
                <a:latin typeface="Calibri" panose="020F0502020204030204"/>
                <a:ea typeface="+mn-ea"/>
                <a:cs typeface="Times New Roman" panose="02020603050405020304" pitchFamily="18" charset="0"/>
              </a:rPr>
              <a:t>How the Federal Government and State governments can help combat such calls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D2B3E"/>
              </a:solidFill>
              <a:effectLst/>
              <a:uLnTx/>
              <a:uFillTx/>
              <a:latin typeface="Calibri" panose="020F0502020204030204"/>
              <a:ea typeface="+mn-ea"/>
              <a:cs typeface="Times New Roman" panose="02020603050405020304" pitchFamily="18" charset="0"/>
            </a:endParaRPr>
          </a:p>
        </p:txBody>
      </p:sp>
    </p:spTree>
    <p:extLst>
      <p:ext uri="{BB962C8B-B14F-4D97-AF65-F5344CB8AC3E}">
        <p14:creationId xmlns:p14="http://schemas.microsoft.com/office/powerpoint/2010/main" val="34642381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3F30EED-2A8E-4DF3-9B56-FD3BEBFF7DC5}"/>
              </a:ext>
            </a:extLst>
          </p:cNvPr>
          <p:cNvSpPr txBox="1">
            <a:spLocks noChangeArrowheads="1"/>
          </p:cNvSpPr>
          <p:nvPr/>
        </p:nvSpPr>
        <p:spPr>
          <a:xfrm>
            <a:off x="686834" y="1153572"/>
            <a:ext cx="3200400" cy="44611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altLang="en-US" sz="4400" b="1" i="0" u="none" strike="noStrike" kern="1200" cap="all" spc="0" normalizeH="0" baseline="0" noProof="0" dirty="0">
                <a:ln>
                  <a:noFill/>
                </a:ln>
                <a:solidFill>
                  <a:srgbClr val="FFFFFF"/>
                </a:solidFill>
                <a:effectLst/>
                <a:uLnTx/>
                <a:uFillTx/>
                <a:latin typeface="Calibri Light" panose="020F0302020204030204"/>
                <a:ea typeface="+mj-ea"/>
                <a:cs typeface="+mj-cs"/>
              </a:rPr>
              <a:t>Overview (cont’d)</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7791B8F-41D1-4940-AFF9-6C22D51A13EA}"/>
              </a:ext>
            </a:extLst>
          </p:cNvPr>
          <p:cNvSpPr/>
          <p:nvPr/>
        </p:nvSpPr>
        <p:spPr>
          <a:xfrm>
            <a:off x="4447308" y="681037"/>
            <a:ext cx="6764643" cy="3544560"/>
          </a:xfrm>
          <a:prstGeom prst="rect">
            <a:avLst/>
          </a:prstGeom>
        </p:spPr>
        <p:txBody>
          <a:bodyPr wrap="square">
            <a:spAutoFit/>
          </a:bodyPr>
          <a:lstStyle/>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D2B3E"/>
                </a:solidFill>
                <a:effectLst/>
                <a:uLnTx/>
                <a:uFillTx/>
                <a:latin typeface="Calibri" panose="020F0502020204030204"/>
                <a:ea typeface="+mn-ea"/>
                <a:cs typeface="Times New Roman" panose="02020603050405020304" pitchFamily="18" charset="0"/>
              </a:rPr>
              <a:t>HRPG’s initial meeting was on July 27, 2020.  Since then, its three working groups have been actively meeting and working to produce the required recommendations.</a:t>
            </a: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D2B3E"/>
                </a:solidFill>
                <a:effectLst/>
                <a:uLnTx/>
                <a:uFillTx/>
                <a:latin typeface="Calibri" panose="020F0502020204030204"/>
                <a:ea typeface="+mn-ea"/>
                <a:cs typeface="Times New Roman" panose="02020603050405020304" pitchFamily="18" charset="0"/>
              </a:rPr>
              <a:t>The Traced Act also requires that the Commission complete a proceeding no later than June 2021 to assess the extent to which the voluntary adoption of the best practices can be facilitated to protect hospitals and other institutions.  </a:t>
            </a:r>
          </a:p>
        </p:txBody>
      </p:sp>
    </p:spTree>
    <p:extLst>
      <p:ext uri="{BB962C8B-B14F-4D97-AF65-F5344CB8AC3E}">
        <p14:creationId xmlns:p14="http://schemas.microsoft.com/office/powerpoint/2010/main" val="31819878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3F30EED-2A8E-4DF3-9B56-FD3BEBFF7DC5}"/>
              </a:ext>
            </a:extLst>
          </p:cNvPr>
          <p:cNvSpPr txBox="1">
            <a:spLocks noChangeArrowheads="1"/>
          </p:cNvSpPr>
          <p:nvPr/>
        </p:nvSpPr>
        <p:spPr>
          <a:xfrm>
            <a:off x="686834" y="1153572"/>
            <a:ext cx="3200400" cy="44611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altLang="en-US" sz="4400" b="1" i="0" u="none" strike="noStrike" kern="1200" cap="all" spc="0" normalizeH="0" baseline="0" noProof="0" dirty="0">
                <a:ln>
                  <a:noFill/>
                </a:ln>
                <a:solidFill>
                  <a:srgbClr val="FFFFFF"/>
                </a:solidFill>
                <a:effectLst/>
                <a:uLnTx/>
                <a:uFillTx/>
                <a:latin typeface="Calibri Light" panose="020F0302020204030204"/>
                <a:ea typeface="+mj-ea"/>
                <a:cs typeface="+mj-cs"/>
              </a:rPr>
              <a:t>Website?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7791B8F-41D1-4940-AFF9-6C22D51A13EA}"/>
              </a:ext>
            </a:extLst>
          </p:cNvPr>
          <p:cNvSpPr/>
          <p:nvPr/>
        </p:nvSpPr>
        <p:spPr>
          <a:xfrm>
            <a:off x="4447308" y="1294455"/>
            <a:ext cx="6964971" cy="2123658"/>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effectLst/>
                <a:uLnTx/>
                <a:uFillTx/>
                <a:latin typeface="Calibri" panose="020F0502020204030204"/>
                <a:ea typeface="+mn-ea"/>
                <a:cs typeface="Times New Roman" panose="02020603050405020304" pitchFamily="18" charset="0"/>
              </a:rPr>
              <a:t>Follow HRPG at:  </a:t>
            </a:r>
            <a:r>
              <a:rPr kumimoji="0" lang="en-US" sz="3600" b="0" i="0" u="none" strike="noStrike" kern="1200" cap="none" spc="0" normalizeH="0" baseline="0" noProof="0" dirty="0">
                <a:ln>
                  <a:noFill/>
                </a:ln>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https://www.fcc.gov/hospital-robocall-protection-group</a:t>
            </a:r>
            <a:endParaRPr kumimoji="0" lang="en-US" sz="3600" b="0" i="0" u="none" strike="noStrike" kern="1200" cap="none" spc="0" normalizeH="0" baseline="0" noProof="0" dirty="0">
              <a:ln>
                <a:noFill/>
              </a:ln>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1D2B3E"/>
              </a:solidFill>
              <a:effectLst/>
              <a:uLnTx/>
              <a:uFillTx/>
              <a:latin typeface="Calibri" panose="020F0502020204030204"/>
              <a:ea typeface="+mn-ea"/>
              <a:cs typeface="Times New Roman" panose="02020603050405020304" pitchFamily="18" charset="0"/>
            </a:endParaRPr>
          </a:p>
        </p:txBody>
      </p:sp>
    </p:spTree>
    <p:extLst>
      <p:ext uri="{BB962C8B-B14F-4D97-AF65-F5344CB8AC3E}">
        <p14:creationId xmlns:p14="http://schemas.microsoft.com/office/powerpoint/2010/main" val="39444322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3B26BD-B7EF-4617-AF43-A0E5BEAA8C77}"/>
              </a:ext>
            </a:extLst>
          </p:cNvPr>
          <p:cNvSpPr/>
          <p:nvPr/>
        </p:nvSpPr>
        <p:spPr>
          <a:xfrm>
            <a:off x="1012167" y="2210422"/>
            <a:ext cx="10081404" cy="646331"/>
          </a:xfrm>
          <a:prstGeom prst="rect">
            <a:avLst/>
          </a:prstGeom>
        </p:spPr>
        <p:txBody>
          <a:bodyPr wrap="square">
            <a:spAutoFit/>
          </a:bodyPr>
          <a:lstStyle/>
          <a:p>
            <a:pPr marL="0" lvl="4"/>
            <a:r>
              <a:rPr lang="en-US" sz="3600" b="1" dirty="0">
                <a:solidFill>
                  <a:srgbClr val="000000"/>
                </a:solidFill>
                <a:latin typeface="Times New Roman" panose="02020603050405020304" pitchFamily="18" charset="0"/>
                <a:ea typeface="Times New Roman" panose="02020603050405020304" pitchFamily="18" charset="0"/>
              </a:rPr>
              <a:t>12:05 PM	LUNCH BREAK (35 MINUTES)</a:t>
            </a:r>
            <a:endParaRPr lang="en-US" sz="36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6188924"/>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C41E2A-D529-4595-ACF4-1F11273ACE11}"/>
              </a:ext>
            </a:extLst>
          </p:cNvPr>
          <p:cNvSpPr/>
          <p:nvPr/>
        </p:nvSpPr>
        <p:spPr>
          <a:xfrm>
            <a:off x="1061049" y="1584521"/>
            <a:ext cx="10069902" cy="2862322"/>
          </a:xfrm>
          <a:prstGeom prst="rect">
            <a:avLst/>
          </a:prstGeom>
        </p:spPr>
        <p:txBody>
          <a:bodyPr wrap="square">
            <a:spAutoFit/>
          </a:bodyPr>
          <a:lstStyle/>
          <a:p>
            <a:pPr>
              <a:tabLst>
                <a:tab pos="2289175" algn="l"/>
              </a:tabLst>
            </a:pPr>
            <a:r>
              <a:rPr lang="en-US" sz="3600" b="1" dirty="0">
                <a:solidFill>
                  <a:srgbClr val="000000"/>
                </a:solidFill>
                <a:latin typeface="Times New Roman" panose="02020603050405020304" pitchFamily="18" charset="0"/>
                <a:ea typeface="Times New Roman" panose="02020603050405020304" pitchFamily="18" charset="0"/>
              </a:rPr>
              <a:t>10:40 AM	</a:t>
            </a:r>
            <a:r>
              <a:rPr lang="en-US" sz="3600" b="1" cap="all" dirty="0">
                <a:solidFill>
                  <a:srgbClr val="000000"/>
                </a:solidFill>
                <a:latin typeface="Times New Roman" panose="02020603050405020304" pitchFamily="18" charset="0"/>
                <a:ea typeface="Times New Roman" panose="02020603050405020304" pitchFamily="18" charset="0"/>
              </a:rPr>
              <a:t>Roll Call</a:t>
            </a:r>
            <a:endParaRPr lang="en-US" sz="3600" cap="all" dirty="0">
              <a:latin typeface="Times New Roman" panose="02020603050405020304" pitchFamily="18" charset="0"/>
              <a:ea typeface="Times New Roman" panose="02020603050405020304" pitchFamily="18" charset="0"/>
            </a:endParaRPr>
          </a:p>
          <a:p>
            <a:pPr>
              <a:tabLst>
                <a:tab pos="1371600" algn="l"/>
              </a:tabLst>
            </a:pPr>
            <a:r>
              <a:rPr lang="en-US" sz="3600" dirty="0">
                <a:solidFill>
                  <a:srgbClr val="000000"/>
                </a:solidFill>
                <a:latin typeface="Times New Roman" panose="02020603050405020304" pitchFamily="18" charset="0"/>
                <a:ea typeface="Times New Roman" panose="02020603050405020304" pitchFamily="18" charset="0"/>
              </a:rPr>
              <a:t>		</a:t>
            </a:r>
          </a:p>
          <a:p>
            <a:pPr marL="2289175">
              <a:buFont typeface="Wingdings" panose="05000000000000000000" pitchFamily="2" charset="2"/>
              <a:buChar char="§"/>
            </a:pPr>
            <a:r>
              <a:rPr lang="en-US" sz="3600" dirty="0">
                <a:solidFill>
                  <a:srgbClr val="000000"/>
                </a:solidFill>
                <a:latin typeface="Times New Roman" panose="02020603050405020304" pitchFamily="18" charset="0"/>
                <a:ea typeface="Times New Roman" panose="02020603050405020304" pitchFamily="18" charset="0"/>
              </a:rPr>
              <a:t>  Steve Pociask, CAC Chairperson</a:t>
            </a:r>
          </a:p>
          <a:p>
            <a:pPr marL="2289175" indent="-460375">
              <a:buFont typeface="Wingdings" panose="05000000000000000000" pitchFamily="2" charset="2"/>
              <a:buChar char="§"/>
              <a:tabLst>
                <a:tab pos="1371600" algn="l"/>
              </a:tabLst>
            </a:pPr>
            <a:endParaRPr lang="en-US" sz="3600" dirty="0">
              <a:solidFill>
                <a:srgbClr val="000000"/>
              </a:solidFill>
              <a:latin typeface="Times New Roman" panose="02020603050405020304" pitchFamily="18" charset="0"/>
              <a:ea typeface="Times New Roman" panose="02020603050405020304" pitchFamily="18" charset="0"/>
            </a:endParaRPr>
          </a:p>
          <a:p>
            <a:pPr marL="2289175">
              <a:buFont typeface="Wingdings" panose="05000000000000000000" pitchFamily="2" charset="2"/>
              <a:buChar char="§"/>
            </a:pPr>
            <a:r>
              <a:rPr lang="en-US" sz="3600" dirty="0">
                <a:solidFill>
                  <a:srgbClr val="000000"/>
                </a:solidFill>
                <a:latin typeface="Times New Roman" panose="02020603050405020304" pitchFamily="18" charset="0"/>
                <a:ea typeface="Times New Roman" panose="02020603050405020304" pitchFamily="18" charset="0"/>
              </a:rPr>
              <a:t>  Debra Berlyn, CAC Vice Chairman</a:t>
            </a:r>
            <a:endParaRPr lang="en-US" sz="3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92298653"/>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6B2DBB-F15D-44AB-B0FD-78621EA6DCB1}"/>
              </a:ext>
            </a:extLst>
          </p:cNvPr>
          <p:cNvSpPr/>
          <p:nvPr/>
        </p:nvSpPr>
        <p:spPr>
          <a:xfrm>
            <a:off x="1132935" y="664575"/>
            <a:ext cx="10046899" cy="4154984"/>
          </a:xfrm>
          <a:prstGeom prst="rect">
            <a:avLst/>
          </a:prstGeom>
        </p:spPr>
        <p:txBody>
          <a:bodyPr wrap="square">
            <a:spAutoFit/>
          </a:bodyPr>
          <a:lstStyle/>
          <a:p>
            <a:pPr marR="0" indent="3175">
              <a:spcBef>
                <a:spcPts val="0"/>
              </a:spcBef>
              <a:spcAft>
                <a:spcPts val="0"/>
              </a:spcAft>
              <a:tabLst>
                <a:tab pos="2289175" algn="l"/>
              </a:tabLst>
            </a:pPr>
            <a:r>
              <a:rPr lang="en-US" sz="2400" b="1" dirty="0">
                <a:solidFill>
                  <a:srgbClr val="000000"/>
                </a:solidFill>
                <a:latin typeface="Times New Roman" panose="02020603050405020304" pitchFamily="18" charset="0"/>
                <a:ea typeface="Times New Roman" panose="02020603050405020304" pitchFamily="18" charset="0"/>
              </a:rPr>
              <a:t>12:40 PM	PANEL C: ADVANCING EMERGENCY RESPONSE 	CAPABILITIES</a:t>
            </a:r>
          </a:p>
          <a:p>
            <a:pPr marR="0">
              <a:spcBef>
                <a:spcPts val="0"/>
              </a:spcBef>
              <a:spcAft>
                <a:spcPts val="0"/>
              </a:spcAft>
            </a:pPr>
            <a:endParaRPr lang="en-US" sz="2400" dirty="0">
              <a:solidFill>
                <a:srgbClr val="000000"/>
              </a:solidFill>
              <a:latin typeface="Times New Roman" panose="02020603050405020304" pitchFamily="18" charset="0"/>
              <a:ea typeface="Times New Roman" panose="02020603050405020304" pitchFamily="18" charset="0"/>
            </a:endParaRPr>
          </a:p>
          <a:p>
            <a:pPr marL="2289175" lvl="4">
              <a:buFont typeface="Wingdings" panose="05000000000000000000" pitchFamily="2" charset="2"/>
              <a:buChar char=""/>
              <a:tabLst>
                <a:tab pos="2455863" algn="l"/>
              </a:tabLst>
            </a:pPr>
            <a:r>
              <a:rPr lang="en-US" sz="2400" b="1" dirty="0">
                <a:latin typeface="Times New Roman" panose="02020603050405020304" pitchFamily="18" charset="0"/>
                <a:ea typeface="Times New Roman" panose="02020603050405020304" pitchFamily="18" charset="0"/>
              </a:rPr>
              <a:t>  PSAPs’ Real-Time Text Capacity</a:t>
            </a:r>
          </a:p>
          <a:p>
            <a:pPr marL="0" lvl="5">
              <a:buFont typeface="Courier New" panose="02070309020205020404" pitchFamily="49" charset="0"/>
              <a:buChar char="o"/>
            </a:pPr>
            <a:endParaRPr lang="en-US" sz="2400" dirty="0">
              <a:latin typeface="Times New Roman" panose="02020603050405020304" pitchFamily="18" charset="0"/>
              <a:ea typeface="Times New Roman" panose="02020603050405020304" pitchFamily="18" charset="0"/>
            </a:endParaRPr>
          </a:p>
          <a:p>
            <a:pPr marL="2743200" lvl="5" indent="-230188">
              <a:buFont typeface="Courier New" panose="02070309020205020404" pitchFamily="49" charset="0"/>
              <a:buChar char="o"/>
            </a:pPr>
            <a:r>
              <a:rPr lang="en-US" sz="2400" dirty="0">
                <a:latin typeface="Times New Roman" panose="02020603050405020304" pitchFamily="18" charset="0"/>
                <a:ea typeface="Times New Roman" panose="02020603050405020304" pitchFamily="18" charset="0"/>
              </a:rPr>
              <a:t> Suzy Singleton, Chief, Disability Rights Office, CGB</a:t>
            </a:r>
          </a:p>
          <a:p>
            <a:pPr marL="0" lvl="5"/>
            <a:endParaRPr lang="en-US" sz="2400" dirty="0">
              <a:latin typeface="Times New Roman" panose="02020603050405020304" pitchFamily="18" charset="0"/>
              <a:ea typeface="Times New Roman" panose="02020603050405020304" pitchFamily="18" charset="0"/>
            </a:endParaRPr>
          </a:p>
          <a:p>
            <a:pPr marL="2289175" lvl="5">
              <a:buFont typeface="Wingdings" panose="05000000000000000000" pitchFamily="2" charset="2"/>
              <a:buChar char="§"/>
              <a:tabLst>
                <a:tab pos="2513013" algn="l"/>
              </a:tabLst>
            </a:pPr>
            <a:r>
              <a:rPr lang="en-US" sz="2400" b="1" dirty="0">
                <a:latin typeface="Times New Roman" panose="02020603050405020304" pitchFamily="18" charset="0"/>
                <a:ea typeface="Times New Roman" panose="02020603050405020304" pitchFamily="18" charset="0"/>
              </a:rPr>
              <a:t>  National Suicide and Mental Health Lifeline</a:t>
            </a:r>
          </a:p>
          <a:p>
            <a:pPr marL="0" lvl="5">
              <a:buFont typeface="Wingdings" panose="05000000000000000000" pitchFamily="2" charset="2"/>
              <a:buChar char="§"/>
            </a:pPr>
            <a:endParaRPr lang="en-US" sz="2400" dirty="0">
              <a:latin typeface="Times New Roman" panose="02020603050405020304" pitchFamily="18" charset="0"/>
              <a:ea typeface="Times New Roman" panose="02020603050405020304" pitchFamily="18" charset="0"/>
            </a:endParaRPr>
          </a:p>
          <a:p>
            <a:pPr marL="2746375" lvl="6" indent="-233363">
              <a:buFont typeface="Courier New" panose="02070309020205020404" pitchFamily="49" charset="0"/>
              <a:buChar char="o"/>
            </a:pPr>
            <a:r>
              <a:rPr lang="en-US" sz="2400" dirty="0">
                <a:latin typeface="Times New Roman" panose="02020603050405020304" pitchFamily="18" charset="0"/>
                <a:ea typeface="Times New Roman" panose="02020603050405020304" pitchFamily="18" charset="0"/>
              </a:rPr>
              <a:t> Jesse Goodwin, Attorney-Advisor, Competition Policy Division, WCB</a:t>
            </a:r>
          </a:p>
        </p:txBody>
      </p:sp>
    </p:spTree>
    <p:extLst>
      <p:ext uri="{BB962C8B-B14F-4D97-AF65-F5344CB8AC3E}">
        <p14:creationId xmlns:p14="http://schemas.microsoft.com/office/powerpoint/2010/main" val="3333523193"/>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2773" y="224210"/>
            <a:ext cx="9144000" cy="1641490"/>
          </a:xfrm>
        </p:spPr>
        <p:txBody>
          <a:bodyPr>
            <a:normAutofit/>
          </a:bodyPr>
          <a:lstStyle/>
          <a:p>
            <a:r>
              <a:rPr lang="en-US" sz="4400" b="1" dirty="0">
                <a:solidFill>
                  <a:schemeClr val="tx1"/>
                </a:solidFill>
                <a:latin typeface="+mn-lt"/>
              </a:rPr>
              <a:t>911 Call Centers and</a:t>
            </a:r>
            <a:br>
              <a:rPr lang="en-US" sz="4400" b="1" dirty="0">
                <a:solidFill>
                  <a:schemeClr val="tx1"/>
                </a:solidFill>
                <a:latin typeface="+mn-lt"/>
              </a:rPr>
            </a:br>
            <a:r>
              <a:rPr lang="en-US" sz="4400" b="1" dirty="0">
                <a:solidFill>
                  <a:schemeClr val="tx1"/>
                </a:solidFill>
                <a:latin typeface="+mn-lt"/>
              </a:rPr>
              <a:t>Real-Time Text Technology</a:t>
            </a:r>
          </a:p>
        </p:txBody>
      </p:sp>
      <p:sp>
        <p:nvSpPr>
          <p:cNvPr id="3" name="Subtitle 2"/>
          <p:cNvSpPr>
            <a:spLocks noGrp="1"/>
          </p:cNvSpPr>
          <p:nvPr>
            <p:ph type="subTitle" idx="1"/>
          </p:nvPr>
        </p:nvSpPr>
        <p:spPr>
          <a:xfrm>
            <a:off x="1370692" y="2112113"/>
            <a:ext cx="10208163" cy="3738029"/>
          </a:xfrm>
        </p:spPr>
        <p:txBody>
          <a:bodyPr>
            <a:normAutofit/>
          </a:bodyPr>
          <a:lstStyle/>
          <a:p>
            <a:r>
              <a:rPr lang="en-US" sz="2800" dirty="0"/>
              <a:t>Consumer Advisory Committee</a:t>
            </a:r>
          </a:p>
          <a:p>
            <a:r>
              <a:rPr lang="en-US" sz="2800" dirty="0"/>
              <a:t>September 25, 2020</a:t>
            </a:r>
          </a:p>
          <a:p>
            <a:endParaRPr lang="en-US" sz="2800" dirty="0"/>
          </a:p>
          <a:p>
            <a:pPr>
              <a:spcAft>
                <a:spcPts val="0"/>
              </a:spcAft>
            </a:pPr>
            <a:r>
              <a:rPr lang="en-US" sz="2800" dirty="0"/>
              <a:t>Suzy Rosen Singleton, Chief, Disability Rights Office, CGB</a:t>
            </a:r>
          </a:p>
          <a:p>
            <a:pPr>
              <a:spcAft>
                <a:spcPts val="0"/>
              </a:spcAft>
            </a:pPr>
            <a:r>
              <a:rPr lang="en-US" sz="2800" dirty="0"/>
              <a:t>Federal Communications Commission</a:t>
            </a:r>
          </a:p>
        </p:txBody>
      </p:sp>
      <p:pic>
        <p:nvPicPr>
          <p:cNvPr id="5" name="Picture 4" descr="FCC Logo">
            <a:extLst>
              <a:ext uri="{FF2B5EF4-FFF2-40B4-BE49-F238E27FC236}">
                <a16:creationId xmlns:a16="http://schemas.microsoft.com/office/drawing/2014/main" id="{DBD4456E-9E99-4921-B751-285CBC6BCA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837" y="228903"/>
            <a:ext cx="1883210" cy="1883210"/>
          </a:xfrm>
          <a:prstGeom prst="rect">
            <a:avLst/>
          </a:prstGeom>
        </p:spPr>
      </p:pic>
    </p:spTree>
    <p:extLst>
      <p:ext uri="{BB962C8B-B14F-4D97-AF65-F5344CB8AC3E}">
        <p14:creationId xmlns:p14="http://schemas.microsoft.com/office/powerpoint/2010/main" val="4289491311"/>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23235"/>
            <a:ext cx="10515600" cy="1325563"/>
          </a:xfrm>
        </p:spPr>
        <p:txBody>
          <a:bodyPr>
            <a:normAutofit/>
          </a:bodyPr>
          <a:lstStyle/>
          <a:p>
            <a:pPr algn="ctr"/>
            <a:r>
              <a:rPr lang="en-US" sz="4000" b="1" dirty="0">
                <a:effectLst/>
                <a:latin typeface="+mn-lt"/>
              </a:rPr>
              <a:t>TTY –RTT Transition Necessary for Modernized Times</a:t>
            </a:r>
          </a:p>
        </p:txBody>
      </p:sp>
      <p:sp>
        <p:nvSpPr>
          <p:cNvPr id="3" name="Content Placeholder 2"/>
          <p:cNvSpPr>
            <a:spLocks noGrp="1"/>
          </p:cNvSpPr>
          <p:nvPr>
            <p:ph idx="1"/>
          </p:nvPr>
        </p:nvSpPr>
        <p:spPr>
          <a:xfrm>
            <a:off x="933450" y="1612754"/>
            <a:ext cx="10534650" cy="3612388"/>
          </a:xfrm>
        </p:spPr>
        <p:txBody>
          <a:bodyPr>
            <a:normAutofit fontScale="92500" lnSpcReduction="20000"/>
          </a:bodyPr>
          <a:lstStyle/>
          <a:p>
            <a:r>
              <a:rPr lang="en-US" sz="2800" dirty="0">
                <a:solidFill>
                  <a:schemeClr val="tx1"/>
                </a:solidFill>
                <a:effectLst/>
              </a:rPr>
              <a:t>TTY technology was developed for use on the PSTN</a:t>
            </a:r>
          </a:p>
          <a:p>
            <a:pPr lvl="1"/>
            <a:r>
              <a:rPr lang="en-US" dirty="0">
                <a:solidFill>
                  <a:schemeClr val="tx1"/>
                </a:solidFill>
              </a:rPr>
              <a:t>FCC rules requiring TTY support </a:t>
            </a:r>
          </a:p>
          <a:p>
            <a:pPr lvl="1"/>
            <a:r>
              <a:rPr lang="en-US" dirty="0">
                <a:solidFill>
                  <a:schemeClr val="tx1"/>
                </a:solidFill>
                <a:effectLst/>
              </a:rPr>
              <a:t>TTYs do not work well in an IP environment:  packet loss, distortion, transmission errors can degrade quality of communications </a:t>
            </a:r>
          </a:p>
          <a:p>
            <a:pPr lvl="1"/>
            <a:r>
              <a:rPr lang="en-US" dirty="0">
                <a:solidFill>
                  <a:schemeClr val="tx1"/>
                </a:solidFill>
              </a:rPr>
              <a:t>TTY usage is rapidly declining, especially for wireless services</a:t>
            </a:r>
            <a:r>
              <a:rPr lang="en-US" dirty="0">
                <a:solidFill>
                  <a:schemeClr val="tx1"/>
                </a:solidFill>
                <a:effectLst/>
              </a:rPr>
              <a:t> </a:t>
            </a:r>
          </a:p>
          <a:p>
            <a:r>
              <a:rPr lang="en-US" dirty="0">
                <a:solidFill>
                  <a:schemeClr val="tx1"/>
                </a:solidFill>
              </a:rPr>
              <a:t>Real-Time Text (RTT) recognized as superior accessibility solution for IP networks</a:t>
            </a:r>
          </a:p>
          <a:p>
            <a:pPr lvl="1"/>
            <a:r>
              <a:rPr lang="en-US" dirty="0">
                <a:solidFill>
                  <a:schemeClr val="tx1"/>
                </a:solidFill>
              </a:rPr>
              <a:t>Fully integrated with mainstream voice communications (simultaneous voice and text)</a:t>
            </a:r>
          </a:p>
          <a:p>
            <a:pPr lvl="1"/>
            <a:r>
              <a:rPr lang="en-US" dirty="0">
                <a:solidFill>
                  <a:schemeClr val="tx1"/>
                </a:solidFill>
              </a:rPr>
              <a:t>Can be used with off-the-shelf devices</a:t>
            </a:r>
          </a:p>
          <a:p>
            <a:pPr lvl="1"/>
            <a:r>
              <a:rPr lang="en-US" dirty="0">
                <a:solidFill>
                  <a:schemeClr val="tx1"/>
                </a:solidFill>
              </a:rPr>
              <a:t>Uses Unicode character set (allows symbols, languages) </a:t>
            </a:r>
          </a:p>
          <a:p>
            <a:endParaRPr lang="en-US" dirty="0">
              <a:effectLst/>
            </a:endParaRPr>
          </a:p>
          <a:p>
            <a:endParaRPr lang="en-US" dirty="0"/>
          </a:p>
        </p:txBody>
      </p:sp>
    </p:spTree>
    <p:extLst>
      <p:ext uri="{BB962C8B-B14F-4D97-AF65-F5344CB8AC3E}">
        <p14:creationId xmlns:p14="http://schemas.microsoft.com/office/powerpoint/2010/main" val="2694800835"/>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6431" y="208371"/>
            <a:ext cx="11167369" cy="1482317"/>
          </a:xfrm>
        </p:spPr>
        <p:txBody>
          <a:bodyPr vert="horz" lIns="91440" tIns="45720" rIns="91440" bIns="45720" rtlCol="0" anchor="ctr">
            <a:noAutofit/>
          </a:bodyPr>
          <a:lstStyle/>
          <a:p>
            <a:pPr algn="ctr"/>
            <a:r>
              <a:rPr lang="en-US" sz="3600" b="1" dirty="0">
                <a:latin typeface="+mn-lt"/>
              </a:rPr>
              <a:t>Modernizing Communications:  </a:t>
            </a:r>
            <a:br>
              <a:rPr lang="en-US" sz="3600" dirty="0">
                <a:latin typeface="+mn-lt"/>
              </a:rPr>
            </a:br>
            <a:r>
              <a:rPr lang="en-US" sz="3600" dirty="0">
                <a:latin typeface="+mn-lt"/>
              </a:rPr>
              <a:t>FCC Report and Order and </a:t>
            </a:r>
            <a:br>
              <a:rPr lang="en-US" sz="3600" dirty="0">
                <a:latin typeface="+mn-lt"/>
              </a:rPr>
            </a:br>
            <a:r>
              <a:rPr lang="en-US" sz="3600" dirty="0">
                <a:latin typeface="+mn-lt"/>
              </a:rPr>
              <a:t>Further Notice of Proposed Rulemaking on Real-Time Text </a:t>
            </a:r>
          </a:p>
        </p:txBody>
      </p:sp>
      <p:sp>
        <p:nvSpPr>
          <p:cNvPr id="3" name="Content Placeholder 2"/>
          <p:cNvSpPr>
            <a:spLocks noGrp="1"/>
          </p:cNvSpPr>
          <p:nvPr>
            <p:ph idx="1"/>
          </p:nvPr>
        </p:nvSpPr>
        <p:spPr>
          <a:xfrm>
            <a:off x="866775" y="2014701"/>
            <a:ext cx="10410825" cy="3476297"/>
          </a:xfrm>
        </p:spPr>
        <p:txBody>
          <a:bodyPr>
            <a:normAutofit fontScale="92500" lnSpcReduction="10000"/>
          </a:bodyPr>
          <a:lstStyle/>
          <a:p>
            <a:r>
              <a:rPr lang="en-US" dirty="0">
                <a:solidFill>
                  <a:schemeClr val="tx1"/>
                </a:solidFill>
              </a:rPr>
              <a:t>December 2016:  FCC adopted rules to facilitate the transition from TTYs to RTT over wireless Internet Protocol (IP) technologies.   </a:t>
            </a:r>
          </a:p>
          <a:p>
            <a:r>
              <a:rPr lang="en-US" dirty="0">
                <a:solidFill>
                  <a:schemeClr val="tx1"/>
                </a:solidFill>
              </a:rPr>
              <a:t>New rules permit the support of RTT in lieu of supporting TTY technology.  </a:t>
            </a:r>
          </a:p>
          <a:p>
            <a:r>
              <a:rPr lang="en-US" dirty="0">
                <a:solidFill>
                  <a:schemeClr val="tx1"/>
                </a:solidFill>
              </a:rPr>
              <a:t>Covered entities that support RTT in compliance with the FCC’s rules will be relieved of TTY support requirements on all wireless networks and equipment, including services and devices used for legacy non-IP facilities.</a:t>
            </a:r>
          </a:p>
          <a:p>
            <a:r>
              <a:rPr lang="en-US" dirty="0">
                <a:solidFill>
                  <a:schemeClr val="tx1"/>
                </a:solidFill>
              </a:rPr>
              <a:t>Covered entities:  </a:t>
            </a:r>
          </a:p>
          <a:p>
            <a:pPr lvl="1"/>
            <a:r>
              <a:rPr lang="en-US" dirty="0">
                <a:solidFill>
                  <a:schemeClr val="tx1"/>
                </a:solidFill>
              </a:rPr>
              <a:t>IP-based wireless providers.  </a:t>
            </a:r>
          </a:p>
          <a:p>
            <a:pPr lvl="1"/>
            <a:r>
              <a:rPr lang="en-US" dirty="0">
                <a:solidFill>
                  <a:schemeClr val="tx1"/>
                </a:solidFill>
              </a:rPr>
              <a:t>Manufacturers of end user equipment.</a:t>
            </a:r>
            <a:endParaRPr lang="en-US" dirty="0"/>
          </a:p>
        </p:txBody>
      </p:sp>
    </p:spTree>
    <p:extLst>
      <p:ext uri="{BB962C8B-B14F-4D97-AF65-F5344CB8AC3E}">
        <p14:creationId xmlns:p14="http://schemas.microsoft.com/office/powerpoint/2010/main" val="3851288338"/>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72250"/>
            <a:ext cx="10515600" cy="552450"/>
          </a:xfrm>
        </p:spPr>
        <p:txBody>
          <a:bodyPr>
            <a:normAutofit fontScale="90000"/>
          </a:bodyPr>
          <a:lstStyle/>
          <a:p>
            <a:pPr algn="ctr"/>
            <a:br>
              <a:rPr lang="en-US" dirty="0">
                <a:solidFill>
                  <a:srgbClr val="FFFF00"/>
                </a:solidFill>
              </a:rPr>
            </a:br>
            <a:r>
              <a:rPr lang="en-US" b="1" dirty="0">
                <a:latin typeface="+mn-lt"/>
              </a:rPr>
              <a:t>Required RTT Core Functionalities</a:t>
            </a:r>
          </a:p>
        </p:txBody>
      </p:sp>
      <p:sp>
        <p:nvSpPr>
          <p:cNvPr id="3" name="Content Placeholder 2"/>
          <p:cNvSpPr>
            <a:spLocks noGrp="1"/>
          </p:cNvSpPr>
          <p:nvPr>
            <p:ph idx="1"/>
          </p:nvPr>
        </p:nvSpPr>
        <p:spPr>
          <a:xfrm>
            <a:off x="394139" y="1371601"/>
            <a:ext cx="11272344" cy="3160986"/>
          </a:xfrm>
        </p:spPr>
        <p:txBody>
          <a:bodyPr>
            <a:normAutofit/>
          </a:bodyPr>
          <a:lstStyle/>
          <a:p>
            <a:pPr>
              <a:spcBef>
                <a:spcPts val="1200"/>
              </a:spcBef>
            </a:pPr>
            <a:r>
              <a:rPr lang="en-US" sz="2600" dirty="0">
                <a:solidFill>
                  <a:schemeClr val="tx1"/>
                </a:solidFill>
              </a:rPr>
              <a:t>Interoperable across networks and services </a:t>
            </a:r>
          </a:p>
          <a:p>
            <a:pPr marL="457200" lvl="1" indent="0">
              <a:spcBef>
                <a:spcPts val="1200"/>
              </a:spcBef>
              <a:buNone/>
            </a:pPr>
            <a:r>
              <a:rPr lang="en-US" sz="2600" dirty="0">
                <a:solidFill>
                  <a:schemeClr val="tx1"/>
                </a:solidFill>
              </a:rPr>
              <a:t>(RFC 4103 standard is used as the safe harbor standard)</a:t>
            </a:r>
          </a:p>
          <a:p>
            <a:pPr>
              <a:spcBef>
                <a:spcPts val="1200"/>
              </a:spcBef>
            </a:pPr>
            <a:r>
              <a:rPr lang="en-US" sz="2600" dirty="0">
                <a:solidFill>
                  <a:schemeClr val="tx1"/>
                </a:solidFill>
              </a:rPr>
              <a:t>Backward compatible with TTYs</a:t>
            </a:r>
          </a:p>
          <a:p>
            <a:pPr>
              <a:spcBef>
                <a:spcPts val="1200"/>
              </a:spcBef>
            </a:pPr>
            <a:r>
              <a:rPr lang="en-US" sz="2600" dirty="0">
                <a:solidFill>
                  <a:schemeClr val="tx1"/>
                </a:solidFill>
              </a:rPr>
              <a:t>Support for 911 communications </a:t>
            </a:r>
          </a:p>
          <a:p>
            <a:pPr>
              <a:spcBef>
                <a:spcPts val="1200"/>
              </a:spcBef>
            </a:pPr>
            <a:r>
              <a:rPr lang="en-US" sz="2600" dirty="0">
                <a:solidFill>
                  <a:schemeClr val="tx1"/>
                </a:solidFill>
              </a:rPr>
              <a:t>Simultaneous text and voice in the same call session</a:t>
            </a:r>
          </a:p>
          <a:p>
            <a:pPr>
              <a:spcBef>
                <a:spcPts val="1200"/>
              </a:spcBef>
            </a:pPr>
            <a:r>
              <a:rPr lang="en-US" sz="2600" dirty="0">
                <a:solidFill>
                  <a:schemeClr val="tx1"/>
                </a:solidFill>
              </a:rPr>
              <a:t>Ability to initiate and receive call with the same telephone number</a:t>
            </a:r>
          </a:p>
        </p:txBody>
      </p:sp>
    </p:spTree>
    <p:extLst>
      <p:ext uri="{BB962C8B-B14F-4D97-AF65-F5344CB8AC3E}">
        <p14:creationId xmlns:p14="http://schemas.microsoft.com/office/powerpoint/2010/main" val="3545222744"/>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vert="horz" lIns="91440" tIns="45720" rIns="91440" bIns="45720" rtlCol="0" anchor="ctr">
            <a:noAutofit/>
          </a:bodyPr>
          <a:lstStyle/>
          <a:p>
            <a:pPr algn="ctr"/>
            <a:r>
              <a:rPr lang="en-US" sz="3600" b="1" dirty="0">
                <a:latin typeface="+mn-lt"/>
              </a:rPr>
              <a:t>Compliance Timelines</a:t>
            </a:r>
          </a:p>
        </p:txBody>
      </p:sp>
      <p:sp>
        <p:nvSpPr>
          <p:cNvPr id="3" name="Content Placeholder 2"/>
          <p:cNvSpPr>
            <a:spLocks noGrp="1"/>
          </p:cNvSpPr>
          <p:nvPr>
            <p:ph idx="1"/>
          </p:nvPr>
        </p:nvSpPr>
        <p:spPr>
          <a:xfrm>
            <a:off x="165538" y="1535837"/>
            <a:ext cx="11784724" cy="3611604"/>
          </a:xfrm>
        </p:spPr>
        <p:txBody>
          <a:bodyPr>
            <a:normAutofit fontScale="92500" lnSpcReduction="20000"/>
          </a:bodyPr>
          <a:lstStyle/>
          <a:p>
            <a:r>
              <a:rPr lang="en-US" b="1" dirty="0">
                <a:solidFill>
                  <a:schemeClr val="tx1"/>
                </a:solidFill>
              </a:rPr>
              <a:t>Service Providers.  </a:t>
            </a:r>
            <a:r>
              <a:rPr lang="en-US" dirty="0">
                <a:solidFill>
                  <a:schemeClr val="tx1"/>
                </a:solidFill>
              </a:rPr>
              <a:t>By </a:t>
            </a:r>
            <a:r>
              <a:rPr lang="en-US" b="1" dirty="0">
                <a:solidFill>
                  <a:schemeClr val="tx1"/>
                </a:solidFill>
              </a:rPr>
              <a:t>December 31, 2017</a:t>
            </a:r>
            <a:r>
              <a:rPr lang="en-US" dirty="0">
                <a:solidFill>
                  <a:schemeClr val="tx1"/>
                </a:solidFill>
              </a:rPr>
              <a:t>, each </a:t>
            </a:r>
            <a:r>
              <a:rPr lang="x-none" dirty="0">
                <a:solidFill>
                  <a:schemeClr val="tx1"/>
                </a:solidFill>
              </a:rPr>
              <a:t>Tier I CMRS provider </a:t>
            </a:r>
            <a:r>
              <a:rPr lang="en-US" dirty="0">
                <a:solidFill>
                  <a:schemeClr val="tx1"/>
                </a:solidFill>
              </a:rPr>
              <a:t>and, by </a:t>
            </a:r>
            <a:r>
              <a:rPr lang="en-US" b="1" dirty="0">
                <a:solidFill>
                  <a:schemeClr val="tx1"/>
                </a:solidFill>
              </a:rPr>
              <a:t>June 30, 2020</a:t>
            </a:r>
            <a:r>
              <a:rPr lang="en-US" dirty="0">
                <a:solidFill>
                  <a:schemeClr val="tx1"/>
                </a:solidFill>
              </a:rPr>
              <a:t>, each non-Tier I provider (except resellers) choosing to support RTT shall support </a:t>
            </a:r>
            <a:r>
              <a:rPr lang="x-none" dirty="0">
                <a:solidFill>
                  <a:schemeClr val="tx1"/>
                </a:solidFill>
              </a:rPr>
              <a:t>RTT </a:t>
            </a:r>
            <a:r>
              <a:rPr lang="en-US" dirty="0">
                <a:solidFill>
                  <a:schemeClr val="tx1"/>
                </a:solidFill>
              </a:rPr>
              <a:t>either: </a:t>
            </a:r>
          </a:p>
          <a:p>
            <a:pPr lvl="1"/>
            <a:r>
              <a:rPr lang="en-US" dirty="0">
                <a:solidFill>
                  <a:schemeClr val="tx1"/>
                </a:solidFill>
              </a:rPr>
              <a:t>(1) </a:t>
            </a:r>
            <a:r>
              <a:rPr lang="x-none" dirty="0">
                <a:solidFill>
                  <a:schemeClr val="tx1"/>
                </a:solidFill>
              </a:rPr>
              <a:t>through a downloadable RTT application</a:t>
            </a:r>
            <a:r>
              <a:rPr lang="en-US" dirty="0">
                <a:solidFill>
                  <a:schemeClr val="tx1"/>
                </a:solidFill>
              </a:rPr>
              <a:t> or plug-in that supports RTT; </a:t>
            </a:r>
            <a:r>
              <a:rPr lang="x-none" dirty="0">
                <a:solidFill>
                  <a:schemeClr val="tx1"/>
                </a:solidFill>
              </a:rPr>
              <a:t>or </a:t>
            </a:r>
            <a:endParaRPr lang="en-US" dirty="0">
              <a:solidFill>
                <a:schemeClr val="tx1"/>
              </a:solidFill>
            </a:endParaRPr>
          </a:p>
          <a:p>
            <a:pPr lvl="1"/>
            <a:r>
              <a:rPr lang="en-US" dirty="0">
                <a:solidFill>
                  <a:schemeClr val="tx1"/>
                </a:solidFill>
              </a:rPr>
              <a:t>(2) by implementing </a:t>
            </a:r>
            <a:r>
              <a:rPr lang="x-none" dirty="0">
                <a:solidFill>
                  <a:schemeClr val="tx1"/>
                </a:solidFill>
              </a:rPr>
              <a:t>native RTT functionality </a:t>
            </a:r>
            <a:r>
              <a:rPr lang="en-US" dirty="0">
                <a:solidFill>
                  <a:schemeClr val="tx1"/>
                </a:solidFill>
              </a:rPr>
              <a:t>into its core network, offering at least one handset model that supports RTT, and including support for </a:t>
            </a:r>
            <a:r>
              <a:rPr lang="x-none" dirty="0">
                <a:solidFill>
                  <a:schemeClr val="tx1"/>
                </a:solidFill>
              </a:rPr>
              <a:t>RTT</a:t>
            </a:r>
            <a:r>
              <a:rPr lang="en-US" dirty="0">
                <a:solidFill>
                  <a:schemeClr val="tx1"/>
                </a:solidFill>
              </a:rPr>
              <a:t> in future design specifications.</a:t>
            </a:r>
          </a:p>
          <a:p>
            <a:pPr marL="457200" lvl="1" indent="0">
              <a:buNone/>
            </a:pPr>
            <a:r>
              <a:rPr lang="en-US" dirty="0">
                <a:solidFill>
                  <a:schemeClr val="tx1"/>
                </a:solidFill>
              </a:rPr>
              <a:t>By </a:t>
            </a:r>
            <a:r>
              <a:rPr lang="en-US" b="1" dirty="0">
                <a:solidFill>
                  <a:schemeClr val="tx1"/>
                </a:solidFill>
              </a:rPr>
              <a:t>December 31, 2019</a:t>
            </a:r>
            <a:r>
              <a:rPr lang="en-US" dirty="0">
                <a:solidFill>
                  <a:schemeClr val="tx1"/>
                </a:solidFill>
              </a:rPr>
              <a:t>, each Tier I CMRS provider and, by </a:t>
            </a:r>
            <a:r>
              <a:rPr lang="en-US" b="1" dirty="0">
                <a:solidFill>
                  <a:schemeClr val="tx1"/>
                </a:solidFill>
              </a:rPr>
              <a:t>June 30, 2021</a:t>
            </a:r>
            <a:r>
              <a:rPr lang="en-US" dirty="0">
                <a:solidFill>
                  <a:schemeClr val="tx1"/>
                </a:solidFill>
              </a:rPr>
              <a:t>, each non-Tier I CMRS provider (including resellers) choosing to support RTT shall support RTT for all new authorized user devices.</a:t>
            </a:r>
          </a:p>
          <a:p>
            <a:r>
              <a:rPr lang="x-none" b="1" dirty="0">
                <a:solidFill>
                  <a:schemeClr val="tx1"/>
                </a:solidFill>
              </a:rPr>
              <a:t>Manufacturers</a:t>
            </a:r>
            <a:r>
              <a:rPr lang="en-US" b="1" dirty="0">
                <a:solidFill>
                  <a:schemeClr val="tx1"/>
                </a:solidFill>
              </a:rPr>
              <a:t>.</a:t>
            </a:r>
            <a:r>
              <a:rPr lang="x-none" dirty="0">
                <a:solidFill>
                  <a:schemeClr val="tx1"/>
                </a:solidFill>
              </a:rPr>
              <a:t> </a:t>
            </a:r>
            <a:r>
              <a:rPr lang="en-US" dirty="0">
                <a:solidFill>
                  <a:schemeClr val="tx1"/>
                </a:solidFill>
              </a:rPr>
              <a:t>Covered manufacturers that choose to support RTT, instead of TTYs, shall </a:t>
            </a:r>
            <a:r>
              <a:rPr lang="x-none" dirty="0">
                <a:solidFill>
                  <a:schemeClr val="tx1"/>
                </a:solidFill>
              </a:rPr>
              <a:t>implement RTT in newly manufactured equipment by December 31, 2018</a:t>
            </a:r>
            <a:r>
              <a:rPr lang="en-US" dirty="0">
                <a:solidFill>
                  <a:schemeClr val="tx1"/>
                </a:solidFill>
              </a:rPr>
              <a:t>, if readily achievable or unless not achievable.</a:t>
            </a:r>
          </a:p>
        </p:txBody>
      </p:sp>
    </p:spTree>
    <p:extLst>
      <p:ext uri="{BB962C8B-B14F-4D97-AF65-F5344CB8AC3E}">
        <p14:creationId xmlns:p14="http://schemas.microsoft.com/office/powerpoint/2010/main" val="363462026"/>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06D08-F5CD-4B1A-A660-2E91D8F94450}"/>
              </a:ext>
            </a:extLst>
          </p:cNvPr>
          <p:cNvSpPr>
            <a:spLocks noGrp="1"/>
          </p:cNvSpPr>
          <p:nvPr>
            <p:ph type="title"/>
          </p:nvPr>
        </p:nvSpPr>
        <p:spPr>
          <a:xfrm>
            <a:off x="838200" y="-173421"/>
            <a:ext cx="10515600" cy="1528088"/>
          </a:xfrm>
        </p:spPr>
        <p:txBody>
          <a:bodyPr vert="horz" lIns="91440" tIns="45720" rIns="91440" bIns="45720" rtlCol="0" anchor="ctr">
            <a:noAutofit/>
          </a:bodyPr>
          <a:lstStyle/>
          <a:p>
            <a:pPr algn="ctr"/>
            <a:r>
              <a:rPr lang="en-US" sz="3600" b="1" dirty="0">
                <a:latin typeface="+mn-lt"/>
              </a:rPr>
              <a:t>PSAP Readiness for RTT</a:t>
            </a:r>
          </a:p>
        </p:txBody>
      </p:sp>
      <p:sp>
        <p:nvSpPr>
          <p:cNvPr id="3" name="Content Placeholder 2">
            <a:extLst>
              <a:ext uri="{FF2B5EF4-FFF2-40B4-BE49-F238E27FC236}">
                <a16:creationId xmlns:a16="http://schemas.microsoft.com/office/drawing/2014/main" id="{5ECA6332-21D3-4EC7-8589-A564ACF71299}"/>
              </a:ext>
            </a:extLst>
          </p:cNvPr>
          <p:cNvSpPr>
            <a:spLocks noGrp="1"/>
          </p:cNvSpPr>
          <p:nvPr>
            <p:ph idx="1"/>
          </p:nvPr>
        </p:nvSpPr>
        <p:spPr>
          <a:xfrm>
            <a:off x="220717" y="1185333"/>
            <a:ext cx="11802341" cy="4056701"/>
          </a:xfrm>
        </p:spPr>
        <p:txBody>
          <a:bodyPr>
            <a:normAutofit fontScale="70000" lnSpcReduction="20000"/>
          </a:bodyPr>
          <a:lstStyle/>
          <a:p>
            <a:pPr>
              <a:lnSpc>
                <a:spcPct val="120000"/>
              </a:lnSpc>
            </a:pPr>
            <a:r>
              <a:rPr lang="en-US" dirty="0">
                <a:solidFill>
                  <a:schemeClr val="tx1"/>
                </a:solidFill>
              </a:rPr>
              <a:t>FCC requires that carriers deliver text messages to PSAPs that are text-enabled within six months of a PSAP’s request.</a:t>
            </a:r>
          </a:p>
          <a:p>
            <a:pPr>
              <a:lnSpc>
                <a:spcPct val="120000"/>
              </a:lnSpc>
            </a:pPr>
            <a:r>
              <a:rPr lang="en-US" dirty="0">
                <a:solidFill>
                  <a:schemeClr val="tx1"/>
                </a:solidFill>
              </a:rPr>
              <a:t>The FCC maintains a text-to-911 registry, and RTT will be included once OMB approves the updated form.  The comment period closed in early September 2020 with no opposition filed.  The registry is found at </a:t>
            </a:r>
            <a:r>
              <a:rPr lang="en-US" dirty="0">
                <a:solidFill>
                  <a:schemeClr val="tx1"/>
                </a:solidFill>
                <a:hlinkClick r:id="rId4">
                  <a:extLst>
                    <a:ext uri="{A12FA001-AC4F-418D-AE19-62706E023703}">
                      <ahyp:hlinkClr xmlns:ahyp="http://schemas.microsoft.com/office/drawing/2018/hyperlinkcolor" val="tx"/>
                    </a:ext>
                  </a:extLst>
                </a:hlinkClick>
              </a:rPr>
              <a:t>www.fcc.gov/text-to-911</a:t>
            </a:r>
            <a:r>
              <a:rPr lang="en-US" dirty="0">
                <a:solidFill>
                  <a:schemeClr val="tx1"/>
                </a:solidFill>
              </a:rPr>
              <a:t>.  </a:t>
            </a:r>
          </a:p>
          <a:p>
            <a:pPr>
              <a:lnSpc>
                <a:spcPct val="120000"/>
              </a:lnSpc>
            </a:pPr>
            <a:r>
              <a:rPr lang="en-US" dirty="0">
                <a:solidFill>
                  <a:schemeClr val="tx1"/>
                </a:solidFill>
              </a:rPr>
              <a:t>The FCC hosted a PSAP RTT Awareness Day in October 2018, and resources are available at </a:t>
            </a:r>
            <a:r>
              <a:rPr lang="en-US" dirty="0">
                <a:solidFill>
                  <a:schemeClr val="tx1"/>
                </a:solidFill>
                <a:hlinkClick r:id="rId5">
                  <a:extLst>
                    <a:ext uri="{A12FA001-AC4F-418D-AE19-62706E023703}">
                      <ahyp:hlinkClr xmlns:ahyp="http://schemas.microsoft.com/office/drawing/2018/hyperlinkcolor" val="tx"/>
                    </a:ext>
                  </a:extLst>
                </a:hlinkClick>
              </a:rPr>
              <a:t>www.fcc.gov/rtt</a:t>
            </a:r>
            <a:r>
              <a:rPr lang="en-US" dirty="0">
                <a:solidFill>
                  <a:schemeClr val="tx1"/>
                </a:solidFill>
              </a:rPr>
              <a:t>.  </a:t>
            </a:r>
          </a:p>
          <a:p>
            <a:pPr>
              <a:lnSpc>
                <a:spcPct val="120000"/>
              </a:lnSpc>
            </a:pPr>
            <a:r>
              <a:rPr lang="en-US" dirty="0">
                <a:solidFill>
                  <a:schemeClr val="tx1"/>
                </a:solidFill>
              </a:rPr>
              <a:t>On August 3, 2020, NENA published draft “NENA PSAP Readiness for Real-Time-Text Information Document” with guidelines for installation and use of RTT.  The comment period closed September 11, 2020. </a:t>
            </a:r>
          </a:p>
          <a:p>
            <a:pPr>
              <a:lnSpc>
                <a:spcPct val="120000"/>
              </a:lnSpc>
            </a:pPr>
            <a:r>
              <a:rPr lang="en-US" dirty="0">
                <a:solidFill>
                  <a:schemeClr val="tx1"/>
                </a:solidFill>
              </a:rPr>
              <a:t>Case study:  CA’s 438 PSAPs and Cal. Gov. Code Section 53112:  by January 1, 2021, each CA PSAP shall be RTT and SMS-enabled.</a:t>
            </a:r>
          </a:p>
        </p:txBody>
      </p:sp>
    </p:spTree>
    <p:extLst>
      <p:ext uri="{BB962C8B-B14F-4D97-AF65-F5344CB8AC3E}">
        <p14:creationId xmlns:p14="http://schemas.microsoft.com/office/powerpoint/2010/main" val="3789494458"/>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91388"/>
            <a:ext cx="10515600" cy="745028"/>
          </a:xfrm>
        </p:spPr>
        <p:txBody>
          <a:bodyPr vert="horz" lIns="91440" tIns="45720" rIns="91440" bIns="45720" rtlCol="0" anchor="ctr">
            <a:noAutofit/>
          </a:bodyPr>
          <a:lstStyle/>
          <a:p>
            <a:pPr algn="ctr"/>
            <a:r>
              <a:rPr lang="en-US" sz="3600" b="1" dirty="0">
                <a:latin typeface="+mn-lt"/>
              </a:rPr>
              <a:t>Resources</a:t>
            </a:r>
          </a:p>
        </p:txBody>
      </p:sp>
      <p:sp>
        <p:nvSpPr>
          <p:cNvPr id="3" name="Content Placeholder 2"/>
          <p:cNvSpPr>
            <a:spLocks noGrp="1"/>
          </p:cNvSpPr>
          <p:nvPr>
            <p:ph idx="1"/>
          </p:nvPr>
        </p:nvSpPr>
        <p:spPr>
          <a:xfrm>
            <a:off x="306114" y="936416"/>
            <a:ext cx="11579772" cy="4274087"/>
          </a:xfrm>
        </p:spPr>
        <p:txBody>
          <a:bodyPr>
            <a:normAutofit fontScale="92500" lnSpcReduction="10000"/>
          </a:bodyPr>
          <a:lstStyle/>
          <a:p>
            <a:r>
              <a:rPr lang="en-US" b="1" dirty="0">
                <a:solidFill>
                  <a:schemeClr val="tx1"/>
                </a:solidFill>
              </a:rPr>
              <a:t>Subscribe to </a:t>
            </a:r>
            <a:r>
              <a:rPr lang="en-US" b="1" dirty="0">
                <a:solidFill>
                  <a:schemeClr val="tx1"/>
                </a:solidFill>
                <a:hlinkClick r:id="rId3">
                  <a:extLst>
                    <a:ext uri="{A12FA001-AC4F-418D-AE19-62706E023703}">
                      <ahyp:hlinkClr xmlns:ahyp="http://schemas.microsoft.com/office/drawing/2018/hyperlinkcolor" val="tx"/>
                    </a:ext>
                  </a:extLst>
                </a:hlinkClick>
              </a:rPr>
              <a:t>AccessInfo@fcc.gov</a:t>
            </a:r>
            <a:r>
              <a:rPr lang="en-US" b="1" dirty="0">
                <a:solidFill>
                  <a:schemeClr val="tx1"/>
                </a:solidFill>
              </a:rPr>
              <a:t> </a:t>
            </a:r>
          </a:p>
          <a:p>
            <a:r>
              <a:rPr lang="en-US" b="1" dirty="0">
                <a:solidFill>
                  <a:schemeClr val="tx1"/>
                </a:solidFill>
              </a:rPr>
              <a:t>Visit FCC Disability Rights Office webpage:</a:t>
            </a:r>
          </a:p>
          <a:p>
            <a:pPr marL="457200" lvl="1" indent="0">
              <a:buNone/>
              <a:tabLst>
                <a:tab pos="3317875" algn="l"/>
              </a:tabLst>
            </a:pPr>
            <a:r>
              <a:rPr lang="en-US" b="1" dirty="0">
                <a:solidFill>
                  <a:schemeClr val="tx1"/>
                </a:solidFill>
                <a:hlinkClick r:id="rId4">
                  <a:extLst>
                    <a:ext uri="{A12FA001-AC4F-418D-AE19-62706E023703}">
                      <ahyp:hlinkClr xmlns:ahyp="http://schemas.microsoft.com/office/drawing/2018/hyperlinkcolor" val="tx"/>
                    </a:ext>
                  </a:extLst>
                </a:hlinkClick>
              </a:rPr>
              <a:t>http://www.fcc.gov/accessibility</a:t>
            </a:r>
            <a:r>
              <a:rPr lang="en-US" b="1" dirty="0">
                <a:solidFill>
                  <a:schemeClr val="tx1"/>
                </a:solidFill>
              </a:rPr>
              <a:t> </a:t>
            </a:r>
          </a:p>
          <a:p>
            <a:r>
              <a:rPr lang="en-US" b="1" dirty="0">
                <a:solidFill>
                  <a:schemeClr val="tx1"/>
                </a:solidFill>
              </a:rPr>
              <a:t>FCC’s webpage about RTT</a:t>
            </a:r>
          </a:p>
          <a:p>
            <a:pPr marL="457200" lvl="1" indent="0">
              <a:buNone/>
            </a:pPr>
            <a:r>
              <a:rPr lang="en-US" b="1" dirty="0">
                <a:solidFill>
                  <a:schemeClr val="tx1"/>
                </a:solidFill>
                <a:hlinkClick r:id="rId5">
                  <a:extLst>
                    <a:ext uri="{A12FA001-AC4F-418D-AE19-62706E023703}">
                      <ahyp:hlinkClr xmlns:ahyp="http://schemas.microsoft.com/office/drawing/2018/hyperlinkcolor" val="tx"/>
                    </a:ext>
                  </a:extLst>
                </a:hlinkClick>
              </a:rPr>
              <a:t>https://www.fcc.gov/rtt</a:t>
            </a:r>
            <a:r>
              <a:rPr lang="en-US" b="1" dirty="0">
                <a:solidFill>
                  <a:schemeClr val="tx1"/>
                </a:solidFill>
              </a:rPr>
              <a:t> </a:t>
            </a:r>
          </a:p>
          <a:p>
            <a:r>
              <a:rPr lang="en-US" b="1" dirty="0">
                <a:solidFill>
                  <a:schemeClr val="tx1"/>
                </a:solidFill>
              </a:rPr>
              <a:t>Contact FCC DRO at:</a:t>
            </a:r>
          </a:p>
          <a:p>
            <a:pPr marL="0" indent="0">
              <a:buNone/>
            </a:pPr>
            <a:r>
              <a:rPr lang="en-US" b="1" dirty="0">
                <a:solidFill>
                  <a:schemeClr val="tx1"/>
                </a:solidFill>
              </a:rPr>
              <a:t>	DRO@fcc.gov  (e-mail)</a:t>
            </a:r>
          </a:p>
          <a:p>
            <a:pPr marL="0" indent="0">
              <a:buNone/>
            </a:pPr>
            <a:r>
              <a:rPr lang="en-US" b="1" dirty="0">
                <a:solidFill>
                  <a:schemeClr val="tx1"/>
                </a:solidFill>
              </a:rPr>
              <a:t>	844-432-2275 (VideoPhone)</a:t>
            </a:r>
          </a:p>
          <a:p>
            <a:pPr marL="0" indent="0">
              <a:buNone/>
            </a:pPr>
            <a:r>
              <a:rPr lang="en-US" b="1" dirty="0">
                <a:solidFill>
                  <a:schemeClr val="tx1"/>
                </a:solidFill>
              </a:rPr>
              <a:t>	202-418-2517 (Voice) </a:t>
            </a:r>
          </a:p>
          <a:p>
            <a:r>
              <a:rPr lang="en-US" b="1" dirty="0">
                <a:solidFill>
                  <a:schemeClr val="tx1"/>
                </a:solidFill>
              </a:rPr>
              <a:t>Online Complaint Form:  </a:t>
            </a:r>
            <a:r>
              <a:rPr lang="en-US" b="1" dirty="0">
                <a:solidFill>
                  <a:schemeClr val="tx1"/>
                </a:solidFill>
                <a:hlinkClick r:id="rId6">
                  <a:extLst>
                    <a:ext uri="{A12FA001-AC4F-418D-AE19-62706E023703}">
                      <ahyp:hlinkClr xmlns:ahyp="http://schemas.microsoft.com/office/drawing/2018/hyperlinkcolor" val="tx"/>
                    </a:ext>
                  </a:extLst>
                </a:hlinkClick>
              </a:rPr>
              <a:t>www.fcc.gov/complaints</a:t>
            </a:r>
            <a:r>
              <a:rPr lang="en-US" b="1" dirty="0">
                <a:solidFill>
                  <a:schemeClr val="tx1"/>
                </a:solidFill>
              </a:rPr>
              <a:t> </a:t>
            </a:r>
          </a:p>
          <a:p>
            <a:endParaRPr lang="en-US" dirty="0"/>
          </a:p>
          <a:p>
            <a:endParaRPr lang="en-US" dirty="0"/>
          </a:p>
        </p:txBody>
      </p:sp>
    </p:spTree>
    <p:extLst>
      <p:ext uri="{BB962C8B-B14F-4D97-AF65-F5344CB8AC3E}">
        <p14:creationId xmlns:p14="http://schemas.microsoft.com/office/powerpoint/2010/main" val="1620207929"/>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2BD4EFD-B732-479B-8548-D7C6DA404216}"/>
              </a:ext>
            </a:extLst>
          </p:cNvPr>
          <p:cNvSpPr>
            <a:spLocks noGrp="1" noChangeArrowheads="1"/>
          </p:cNvSpPr>
          <p:nvPr>
            <p:ph type="ctrTitle" idx="4294967295"/>
          </p:nvPr>
        </p:nvSpPr>
        <p:spPr>
          <a:xfrm>
            <a:off x="4399425" y="514003"/>
            <a:ext cx="6179077" cy="1344678"/>
          </a:xfrm>
        </p:spPr>
        <p:txBody>
          <a:bodyPr vert="horz" wrap="square" lIns="89643" tIns="44821" rIns="89643" bIns="44821" numCol="1" anchor="b" anchorCtr="0" compatLnSpc="1">
            <a:prstTxWarp prst="textNoShape">
              <a:avLst/>
            </a:prstTxWarp>
          </a:bodyPr>
          <a:lstStyle/>
          <a:p>
            <a:pPr algn="ctr" eaLnBrk="1" hangingPunct="1"/>
            <a:r>
              <a:rPr lang="en-US" altLang="en-US" b="1" dirty="0">
                <a:ea typeface="ＭＳ Ｐゴシック" panose="020B0600070205080204" pitchFamily="34" charset="-128"/>
              </a:rPr>
              <a:t>Consumer Advisory Committee</a:t>
            </a:r>
            <a:br>
              <a:rPr lang="en-US" altLang="en-US" b="1" dirty="0">
                <a:ea typeface="ＭＳ Ｐゴシック" panose="020B0600070205080204" pitchFamily="34" charset="-128"/>
              </a:rPr>
            </a:br>
            <a:br>
              <a:rPr lang="en-US" altLang="en-US" b="1" dirty="0">
                <a:ea typeface="ＭＳ Ｐゴシック" panose="020B0600070205080204" pitchFamily="34" charset="-128"/>
              </a:rPr>
            </a:br>
            <a:r>
              <a:rPr lang="en-US" altLang="en-US" b="1" dirty="0">
                <a:ea typeface="ＭＳ Ｐゴシック" panose="020B0600070205080204" pitchFamily="34" charset="-128"/>
              </a:rPr>
              <a:t>988 National Suicide Hotline Overview</a:t>
            </a:r>
          </a:p>
        </p:txBody>
      </p:sp>
      <p:sp>
        <p:nvSpPr>
          <p:cNvPr id="8195" name="Rectangle 3">
            <a:extLst>
              <a:ext uri="{FF2B5EF4-FFF2-40B4-BE49-F238E27FC236}">
                <a16:creationId xmlns:a16="http://schemas.microsoft.com/office/drawing/2014/main" id="{F5BDB54F-66B6-425C-B4D8-08B57E7113F3}"/>
              </a:ext>
            </a:extLst>
          </p:cNvPr>
          <p:cNvSpPr>
            <a:spLocks noGrp="1" noChangeArrowheads="1"/>
          </p:cNvSpPr>
          <p:nvPr>
            <p:ph type="subTitle" idx="4294967295"/>
          </p:nvPr>
        </p:nvSpPr>
        <p:spPr>
          <a:xfrm>
            <a:off x="5063269" y="2068227"/>
            <a:ext cx="4969385" cy="3031433"/>
          </a:xfrm>
        </p:spPr>
        <p:txBody>
          <a:bodyPr vert="horz" wrap="square" lIns="89643" tIns="44821" rIns="89643" bIns="44821" numCol="1" anchor="t" anchorCtr="0" compatLnSpc="1">
            <a:prstTxWarp prst="textNoShape">
              <a:avLst/>
            </a:prstTxWarp>
          </a:bodyPr>
          <a:lstStyle/>
          <a:p>
            <a:pPr marL="0" indent="0" eaLnBrk="1" hangingPunct="1">
              <a:lnSpc>
                <a:spcPct val="90000"/>
              </a:lnSpc>
              <a:buNone/>
              <a:defRPr/>
            </a:pPr>
            <a:r>
              <a:rPr lang="en-US" altLang="en-US" sz="1960" b="1" dirty="0"/>
              <a:t>Jesse Goodwin</a:t>
            </a:r>
          </a:p>
          <a:p>
            <a:pPr marL="0" indent="0" eaLnBrk="1" hangingPunct="1">
              <a:lnSpc>
                <a:spcPct val="90000"/>
              </a:lnSpc>
              <a:buNone/>
              <a:defRPr/>
            </a:pPr>
            <a:r>
              <a:rPr lang="en-US" altLang="en-US" sz="1960" b="1" dirty="0"/>
              <a:t>Attorney Advisor</a:t>
            </a:r>
          </a:p>
          <a:p>
            <a:pPr marL="0" indent="0" eaLnBrk="1" hangingPunct="1">
              <a:lnSpc>
                <a:spcPct val="90000"/>
              </a:lnSpc>
              <a:buNone/>
              <a:defRPr/>
            </a:pPr>
            <a:r>
              <a:rPr lang="en-US" altLang="en-US" sz="1960" b="1" dirty="0"/>
              <a:t>Federal Communications Commission</a:t>
            </a:r>
          </a:p>
          <a:p>
            <a:pPr marL="0" indent="0" eaLnBrk="1" hangingPunct="1">
              <a:lnSpc>
                <a:spcPct val="90000"/>
              </a:lnSpc>
              <a:buNone/>
              <a:defRPr/>
            </a:pPr>
            <a:r>
              <a:rPr lang="en-US" altLang="en-US" sz="1960" b="1" dirty="0"/>
              <a:t>Wireline Competition Bureau</a:t>
            </a:r>
          </a:p>
          <a:p>
            <a:pPr marL="0" indent="0" eaLnBrk="1" hangingPunct="1">
              <a:lnSpc>
                <a:spcPct val="90000"/>
              </a:lnSpc>
              <a:buNone/>
              <a:defRPr/>
            </a:pPr>
            <a:r>
              <a:rPr lang="en-US" altLang="en-US" sz="1960" b="1" dirty="0"/>
              <a:t>Competition Policy Division	</a:t>
            </a:r>
          </a:p>
          <a:p>
            <a:pPr marL="0" indent="0" eaLnBrk="1" hangingPunct="1">
              <a:lnSpc>
                <a:spcPct val="90000"/>
              </a:lnSpc>
              <a:buNone/>
              <a:defRPr/>
            </a:pPr>
            <a:endParaRPr lang="en-US" altLang="en-US" sz="1960" b="1" dirty="0"/>
          </a:p>
          <a:p>
            <a:pPr marL="0" indent="0" eaLnBrk="1" hangingPunct="1">
              <a:lnSpc>
                <a:spcPct val="90000"/>
              </a:lnSpc>
              <a:buNone/>
              <a:defRPr/>
            </a:pPr>
            <a:r>
              <a:rPr lang="en-US" altLang="en-US" sz="1960" b="1" dirty="0"/>
              <a:t>September 25, 2020</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EAAB5-D427-4C38-B98A-4D3193C8C260}"/>
              </a:ext>
            </a:extLst>
          </p:cNvPr>
          <p:cNvSpPr>
            <a:spLocks noGrp="1"/>
          </p:cNvSpPr>
          <p:nvPr>
            <p:ph type="title"/>
          </p:nvPr>
        </p:nvSpPr>
        <p:spPr/>
        <p:txBody>
          <a:bodyPr/>
          <a:lstStyle/>
          <a:p>
            <a:pPr algn="ctr"/>
            <a:r>
              <a:rPr lang="en-US" dirty="0"/>
              <a:t>Overview</a:t>
            </a:r>
          </a:p>
        </p:txBody>
      </p:sp>
      <p:sp>
        <p:nvSpPr>
          <p:cNvPr id="3" name="Content Placeholder 2">
            <a:extLst>
              <a:ext uri="{FF2B5EF4-FFF2-40B4-BE49-F238E27FC236}">
                <a16:creationId xmlns:a16="http://schemas.microsoft.com/office/drawing/2014/main" id="{7E712A86-669F-4EDA-A92B-A5647D5AD5CF}"/>
              </a:ext>
            </a:extLst>
          </p:cNvPr>
          <p:cNvSpPr>
            <a:spLocks noGrp="1"/>
          </p:cNvSpPr>
          <p:nvPr>
            <p:ph idx="1"/>
          </p:nvPr>
        </p:nvSpPr>
        <p:spPr>
          <a:xfrm>
            <a:off x="1960277" y="714239"/>
            <a:ext cx="8275837" cy="4471131"/>
          </a:xfrm>
        </p:spPr>
        <p:txBody>
          <a:bodyPr/>
          <a:lstStyle/>
          <a:p>
            <a:endParaRPr lang="en-US" dirty="0"/>
          </a:p>
          <a:p>
            <a:r>
              <a:rPr lang="en-US" dirty="0"/>
              <a:t>The FCC has designated 988 for the National Suicide Prevention Lifeline, to be available July 16, 2022.</a:t>
            </a:r>
          </a:p>
          <a:p>
            <a:r>
              <a:rPr lang="en-US" dirty="0"/>
              <a:t>988 is not active yet. </a:t>
            </a:r>
            <a:r>
              <a:rPr lang="en-US" u="sng" dirty="0"/>
              <a:t>If you want to call the National Suicide Prevention Lifeline, call 1-800-273-TALK.</a:t>
            </a:r>
          </a:p>
          <a:p>
            <a:r>
              <a:rPr lang="en-US" dirty="0"/>
              <a:t>This presentation will cover:</a:t>
            </a:r>
          </a:p>
          <a:p>
            <a:pPr lvl="1"/>
            <a:r>
              <a:rPr lang="en-US" sz="2212" dirty="0"/>
              <a:t>988’s background;</a:t>
            </a:r>
          </a:p>
          <a:p>
            <a:pPr lvl="1"/>
            <a:r>
              <a:rPr lang="en-US" sz="2212" dirty="0"/>
              <a:t>the Notice of Proposed Rulemaking;</a:t>
            </a:r>
          </a:p>
          <a:p>
            <a:pPr lvl="1"/>
            <a:r>
              <a:rPr lang="en-US" sz="2212" dirty="0"/>
              <a:t>the Order; and </a:t>
            </a:r>
          </a:p>
          <a:p>
            <a:pPr lvl="1"/>
            <a:r>
              <a:rPr lang="en-US" sz="2212" dirty="0"/>
              <a:t>Next steps</a:t>
            </a:r>
            <a:endParaRPr lang="en-US" dirty="0"/>
          </a:p>
        </p:txBody>
      </p:sp>
      <p:sp>
        <p:nvSpPr>
          <p:cNvPr id="4" name="Slide Number Placeholder 3">
            <a:extLst>
              <a:ext uri="{FF2B5EF4-FFF2-40B4-BE49-F238E27FC236}">
                <a16:creationId xmlns:a16="http://schemas.microsoft.com/office/drawing/2014/main" id="{67E1C510-18EA-4CB7-AF5B-A5C54F421D11}"/>
              </a:ext>
            </a:extLst>
          </p:cNvPr>
          <p:cNvSpPr>
            <a:spLocks noGrp="1"/>
          </p:cNvSpPr>
          <p:nvPr>
            <p:ph type="sldNum" sz="quarter" idx="10"/>
          </p:nvPr>
        </p:nvSpPr>
        <p:spPr/>
        <p:txBody>
          <a:bodyPr/>
          <a:lstStyle/>
          <a:p>
            <a:pPr defTabSz="842802" fontAlgn="base">
              <a:spcBef>
                <a:spcPct val="0"/>
              </a:spcBef>
              <a:spcAft>
                <a:spcPct val="0"/>
              </a:spcAft>
              <a:defRPr/>
            </a:pPr>
            <a:fld id="{0B59CC40-EDD9-4D03-8D86-2D0FB10A72C6}" type="slidenum">
              <a:rPr lang="en-US" altLang="en-US">
                <a:solidFill>
                  <a:srgbClr val="000000"/>
                </a:solidFill>
                <a:latin typeface="Verdana" panose="020B0604030504040204" pitchFamily="34" charset="0"/>
                <a:ea typeface="ＭＳ Ｐゴシック" panose="020B0600070205080204" pitchFamily="34" charset="-128"/>
              </a:rPr>
              <a:pPr defTabSz="842802" fontAlgn="base">
                <a:spcBef>
                  <a:spcPct val="0"/>
                </a:spcBef>
                <a:spcAft>
                  <a:spcPct val="0"/>
                </a:spcAft>
                <a:defRPr/>
              </a:pPr>
              <a:t>39</a:t>
            </a:fld>
            <a:endParaRPr lang="en-US" altLang="en-US" dirty="0">
              <a:solidFill>
                <a:srgbClr val="000000"/>
              </a:solidFill>
              <a:latin typeface="Verdan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1674326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C41E2A-D529-4595-ACF4-1F11273ACE11}"/>
              </a:ext>
            </a:extLst>
          </p:cNvPr>
          <p:cNvSpPr/>
          <p:nvPr/>
        </p:nvSpPr>
        <p:spPr>
          <a:xfrm>
            <a:off x="1063925" y="1656119"/>
            <a:ext cx="10064150" cy="2862322"/>
          </a:xfrm>
          <a:prstGeom prst="rect">
            <a:avLst/>
          </a:prstGeom>
        </p:spPr>
        <p:txBody>
          <a:bodyPr wrap="square">
            <a:spAutoFit/>
          </a:bodyPr>
          <a:lstStyle/>
          <a:p>
            <a:pPr>
              <a:tabLst>
                <a:tab pos="2289175" algn="l"/>
              </a:tabLst>
            </a:pPr>
            <a:r>
              <a:rPr lang="en-US" sz="3600" b="1" dirty="0">
                <a:solidFill>
                  <a:srgbClr val="000000"/>
                </a:solidFill>
                <a:latin typeface="Times New Roman" panose="02020603050405020304" pitchFamily="18" charset="0"/>
                <a:ea typeface="Times New Roman" panose="02020603050405020304" pitchFamily="18" charset="0"/>
              </a:rPr>
              <a:t>10:50 AM	</a:t>
            </a:r>
            <a:r>
              <a:rPr lang="en-US" sz="3600" b="1" cap="all" dirty="0">
                <a:solidFill>
                  <a:srgbClr val="000000"/>
                </a:solidFill>
                <a:latin typeface="Times New Roman" panose="02020603050405020304" pitchFamily="18" charset="0"/>
                <a:ea typeface="Times New Roman" panose="02020603050405020304" pitchFamily="18" charset="0"/>
              </a:rPr>
              <a:t>Welcome and Overview</a:t>
            </a:r>
            <a:endParaRPr lang="en-US" sz="3600" cap="all" dirty="0">
              <a:latin typeface="Times New Roman" panose="02020603050405020304" pitchFamily="18" charset="0"/>
              <a:ea typeface="Times New Roman" panose="02020603050405020304" pitchFamily="18" charset="0"/>
            </a:endParaRPr>
          </a:p>
          <a:p>
            <a:pPr>
              <a:tabLst>
                <a:tab pos="1371600" algn="l"/>
              </a:tabLst>
            </a:pPr>
            <a:r>
              <a:rPr lang="en-US" sz="3600" dirty="0">
                <a:solidFill>
                  <a:srgbClr val="000000"/>
                </a:solidFill>
                <a:latin typeface="Times New Roman" panose="02020603050405020304" pitchFamily="18" charset="0"/>
                <a:ea typeface="Times New Roman" panose="02020603050405020304" pitchFamily="18" charset="0"/>
              </a:rPr>
              <a:t>		</a:t>
            </a:r>
          </a:p>
          <a:p>
            <a:pPr marL="2289175">
              <a:buFont typeface="Wingdings" panose="05000000000000000000" pitchFamily="2" charset="2"/>
              <a:buChar char="§"/>
            </a:pPr>
            <a:r>
              <a:rPr lang="en-US" sz="3600" dirty="0">
                <a:latin typeface="Times New Roman" panose="02020603050405020304" pitchFamily="18" charset="0"/>
                <a:ea typeface="Times New Roman" panose="02020603050405020304" pitchFamily="18" charset="0"/>
              </a:rPr>
              <a:t>  Ajit Pai, Chairman, FCC</a:t>
            </a:r>
          </a:p>
          <a:p>
            <a:pPr marL="2289175" indent="-460375">
              <a:buFont typeface="Wingdings" panose="05000000000000000000" pitchFamily="2" charset="2"/>
              <a:buChar char="§"/>
              <a:tabLst>
                <a:tab pos="1371600" algn="l"/>
              </a:tabLst>
            </a:pPr>
            <a:endParaRPr lang="en-US" sz="3600" dirty="0">
              <a:latin typeface="Times New Roman" panose="02020603050405020304" pitchFamily="18" charset="0"/>
              <a:ea typeface="Times New Roman" panose="02020603050405020304" pitchFamily="18" charset="0"/>
            </a:endParaRPr>
          </a:p>
          <a:p>
            <a:pPr marL="2289175">
              <a:buFont typeface="Wingdings" panose="05000000000000000000" pitchFamily="2" charset="2"/>
              <a:buChar char="§"/>
            </a:pPr>
            <a:r>
              <a:rPr lang="en-US" sz="3600" dirty="0">
                <a:latin typeface="Times New Roman" panose="02020603050405020304" pitchFamily="18" charset="0"/>
                <a:ea typeface="Times New Roman" panose="02020603050405020304" pitchFamily="18" charset="0"/>
              </a:rPr>
              <a:t>  Brendan Car, Commissioner, FCC</a:t>
            </a:r>
          </a:p>
        </p:txBody>
      </p:sp>
    </p:spTree>
    <p:extLst>
      <p:ext uri="{BB962C8B-B14F-4D97-AF65-F5344CB8AC3E}">
        <p14:creationId xmlns:p14="http://schemas.microsoft.com/office/powerpoint/2010/main" val="983740337"/>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
            <a:extLst>
              <a:ext uri="{FF2B5EF4-FFF2-40B4-BE49-F238E27FC236}">
                <a16:creationId xmlns:a16="http://schemas.microsoft.com/office/drawing/2014/main" id="{649789B2-DC54-4AE4-AE1F-DBDD9AFF786A}"/>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1"/>
              </a:buClr>
              <a:buFont typeface="Verdana" panose="020B0604030504040204" pitchFamily="34" charset="0"/>
              <a:buChar char="•"/>
              <a:defRPr sz="2212">
                <a:solidFill>
                  <a:schemeClr val="tx1"/>
                </a:solidFill>
                <a:latin typeface="Verdana" panose="020B0604030504040204" pitchFamily="34" charset="0"/>
                <a:ea typeface="ＭＳ Ｐゴシック" panose="020B0600070205080204" pitchFamily="34" charset="-128"/>
              </a:defRPr>
            </a:lvl1pPr>
            <a:lvl2pPr marL="684777" indent="-263376">
              <a:spcBef>
                <a:spcPct val="20000"/>
              </a:spcBef>
              <a:buClr>
                <a:schemeClr val="tx1"/>
              </a:buClr>
              <a:buChar char="-"/>
              <a:defRPr sz="1843">
                <a:solidFill>
                  <a:schemeClr val="tx1"/>
                </a:solidFill>
                <a:latin typeface="Verdana" panose="020B0604030504040204" pitchFamily="34" charset="0"/>
                <a:ea typeface="ＭＳ Ｐゴシック" panose="020B0600070205080204" pitchFamily="34" charset="-128"/>
              </a:defRPr>
            </a:lvl2pPr>
            <a:lvl3pPr marL="1053503" indent="-210701">
              <a:spcBef>
                <a:spcPct val="20000"/>
              </a:spcBef>
              <a:buClr>
                <a:schemeClr val="tx1"/>
              </a:buClr>
              <a:buFont typeface="Marlett" pitchFamily="2" charset="2"/>
              <a:buChar char="8"/>
              <a:defRPr sz="1843">
                <a:solidFill>
                  <a:schemeClr val="tx1"/>
                </a:solidFill>
                <a:latin typeface="Verdana" panose="020B0604030504040204" pitchFamily="34" charset="0"/>
                <a:ea typeface="ＭＳ Ｐゴシック" panose="020B0600070205080204" pitchFamily="34" charset="-128"/>
              </a:defRPr>
            </a:lvl3pPr>
            <a:lvl4pPr marL="1474904" indent="-210701">
              <a:spcBef>
                <a:spcPct val="20000"/>
              </a:spcBef>
              <a:buClr>
                <a:schemeClr val="tx1"/>
              </a:buClr>
              <a:buChar char="-"/>
              <a:defRPr sz="1843">
                <a:solidFill>
                  <a:schemeClr val="tx1"/>
                </a:solidFill>
                <a:latin typeface="Verdana" panose="020B0604030504040204" pitchFamily="34" charset="0"/>
                <a:ea typeface="ＭＳ Ｐゴシック" panose="020B0600070205080204" pitchFamily="34" charset="-128"/>
              </a:defRPr>
            </a:lvl4pPr>
            <a:lvl5pPr marL="1896306" indent="-210701">
              <a:buClr>
                <a:srgbClr val="FFFF66"/>
              </a:buClr>
              <a:buFont typeface="Marlett" pitchFamily="2" charset="2"/>
              <a:buChar char="8"/>
              <a:defRPr sz="2212">
                <a:solidFill>
                  <a:schemeClr val="bg1"/>
                </a:solidFill>
                <a:latin typeface="Verdana" panose="020B0604030504040204" pitchFamily="34" charset="0"/>
                <a:ea typeface="ＭＳ Ｐゴシック" panose="020B0600070205080204" pitchFamily="34" charset="-128"/>
              </a:defRPr>
            </a:lvl5pPr>
            <a:lvl6pPr marL="2317707" indent="-210701" eaLnBrk="0" fontAlgn="base" hangingPunct="0">
              <a:spcBef>
                <a:spcPct val="0"/>
              </a:spcBef>
              <a:spcAft>
                <a:spcPct val="0"/>
              </a:spcAft>
              <a:buClr>
                <a:srgbClr val="FFFF66"/>
              </a:buClr>
              <a:buFont typeface="Marlett" pitchFamily="2" charset="2"/>
              <a:buChar char="8"/>
              <a:defRPr sz="2212">
                <a:solidFill>
                  <a:schemeClr val="bg1"/>
                </a:solidFill>
                <a:latin typeface="Verdana" panose="020B0604030504040204" pitchFamily="34" charset="0"/>
                <a:ea typeface="ＭＳ Ｐゴシック" panose="020B0600070205080204" pitchFamily="34" charset="-128"/>
              </a:defRPr>
            </a:lvl6pPr>
            <a:lvl7pPr marL="2739108" indent="-210701" eaLnBrk="0" fontAlgn="base" hangingPunct="0">
              <a:spcBef>
                <a:spcPct val="0"/>
              </a:spcBef>
              <a:spcAft>
                <a:spcPct val="0"/>
              </a:spcAft>
              <a:buClr>
                <a:srgbClr val="FFFF66"/>
              </a:buClr>
              <a:buFont typeface="Marlett" pitchFamily="2" charset="2"/>
              <a:buChar char="8"/>
              <a:defRPr sz="2212">
                <a:solidFill>
                  <a:schemeClr val="bg1"/>
                </a:solidFill>
                <a:latin typeface="Verdana" panose="020B0604030504040204" pitchFamily="34" charset="0"/>
                <a:ea typeface="ＭＳ Ｐゴシック" panose="020B0600070205080204" pitchFamily="34" charset="-128"/>
              </a:defRPr>
            </a:lvl7pPr>
            <a:lvl8pPr marL="3160509" indent="-210701" eaLnBrk="0" fontAlgn="base" hangingPunct="0">
              <a:spcBef>
                <a:spcPct val="0"/>
              </a:spcBef>
              <a:spcAft>
                <a:spcPct val="0"/>
              </a:spcAft>
              <a:buClr>
                <a:srgbClr val="FFFF66"/>
              </a:buClr>
              <a:buFont typeface="Marlett" pitchFamily="2" charset="2"/>
              <a:buChar char="8"/>
              <a:defRPr sz="2212">
                <a:solidFill>
                  <a:schemeClr val="bg1"/>
                </a:solidFill>
                <a:latin typeface="Verdana" panose="020B0604030504040204" pitchFamily="34" charset="0"/>
                <a:ea typeface="ＭＳ Ｐゴシック" panose="020B0600070205080204" pitchFamily="34" charset="-128"/>
              </a:defRPr>
            </a:lvl8pPr>
            <a:lvl9pPr marL="3581911" indent="-210701" eaLnBrk="0" fontAlgn="base" hangingPunct="0">
              <a:spcBef>
                <a:spcPct val="0"/>
              </a:spcBef>
              <a:spcAft>
                <a:spcPct val="0"/>
              </a:spcAft>
              <a:buClr>
                <a:srgbClr val="FFFF66"/>
              </a:buClr>
              <a:buFont typeface="Marlett" pitchFamily="2" charset="2"/>
              <a:buChar char="8"/>
              <a:defRPr sz="2212">
                <a:solidFill>
                  <a:schemeClr val="bg1"/>
                </a:solidFill>
                <a:latin typeface="Verdana" panose="020B0604030504040204" pitchFamily="34" charset="0"/>
                <a:ea typeface="ＭＳ Ｐゴシック" panose="020B0600070205080204" pitchFamily="34" charset="-128"/>
              </a:defRPr>
            </a:lvl9pPr>
          </a:lstStyle>
          <a:p>
            <a:pPr defTabSz="842802" fontAlgn="base">
              <a:spcBef>
                <a:spcPct val="0"/>
              </a:spcBef>
              <a:spcAft>
                <a:spcPct val="0"/>
              </a:spcAft>
              <a:buClrTx/>
              <a:buNone/>
            </a:pPr>
            <a:fld id="{2EFBF90C-750B-4383-B9AD-8C2F3944FAE1}" type="slidenum">
              <a:rPr lang="en-US" altLang="en-US" sz="922">
                <a:solidFill>
                  <a:srgbClr val="000000"/>
                </a:solidFill>
              </a:rPr>
              <a:pPr defTabSz="842802" fontAlgn="base">
                <a:spcBef>
                  <a:spcPct val="0"/>
                </a:spcBef>
                <a:spcAft>
                  <a:spcPct val="0"/>
                </a:spcAft>
                <a:buClrTx/>
                <a:buNone/>
              </a:pPr>
              <a:t>40</a:t>
            </a:fld>
            <a:endParaRPr lang="en-US" altLang="en-US" sz="922" dirty="0">
              <a:solidFill>
                <a:srgbClr val="000000"/>
              </a:solidFill>
            </a:endParaRPr>
          </a:p>
        </p:txBody>
      </p:sp>
      <p:sp>
        <p:nvSpPr>
          <p:cNvPr id="9219" name="Title 4">
            <a:extLst>
              <a:ext uri="{FF2B5EF4-FFF2-40B4-BE49-F238E27FC236}">
                <a16:creationId xmlns:a16="http://schemas.microsoft.com/office/drawing/2014/main" id="{73024597-8558-42F7-9483-6B5EC8FB5FA2}"/>
              </a:ext>
            </a:extLst>
          </p:cNvPr>
          <p:cNvSpPr>
            <a:spLocks noGrp="1" noChangeArrowheads="1"/>
          </p:cNvSpPr>
          <p:nvPr>
            <p:ph type="title"/>
          </p:nvPr>
        </p:nvSpPr>
        <p:spPr/>
        <p:txBody>
          <a:bodyPr/>
          <a:lstStyle/>
          <a:p>
            <a:pPr algn="ctr"/>
            <a:r>
              <a:rPr lang="en-US" altLang="en-US" dirty="0">
                <a:ea typeface="ＭＳ Ｐゴシック" panose="020B0600070205080204" pitchFamily="34" charset="-128"/>
              </a:rPr>
              <a:t>2018 Act and Report</a:t>
            </a:r>
          </a:p>
        </p:txBody>
      </p:sp>
      <p:sp>
        <p:nvSpPr>
          <p:cNvPr id="9220" name="Content Placeholder 6">
            <a:extLst>
              <a:ext uri="{FF2B5EF4-FFF2-40B4-BE49-F238E27FC236}">
                <a16:creationId xmlns:a16="http://schemas.microsoft.com/office/drawing/2014/main" id="{C7D430BF-6EC8-4119-9763-CAB2199A4810}"/>
              </a:ext>
            </a:extLst>
          </p:cNvPr>
          <p:cNvSpPr>
            <a:spLocks noGrp="1" noChangeArrowheads="1"/>
          </p:cNvSpPr>
          <p:nvPr>
            <p:ph idx="1"/>
          </p:nvPr>
        </p:nvSpPr>
        <p:spPr>
          <a:xfrm>
            <a:off x="2132934" y="1114211"/>
            <a:ext cx="8275837" cy="4106869"/>
          </a:xfrm>
        </p:spPr>
        <p:txBody>
          <a:bodyPr/>
          <a:lstStyle/>
          <a:p>
            <a:r>
              <a:rPr lang="en-US" altLang="en-US" sz="2028" dirty="0">
                <a:ea typeface="ＭＳ Ｐゴシック" panose="020B0600070205080204" pitchFamily="34" charset="-128"/>
              </a:rPr>
              <a:t>On August 14, 2018, Congress passed the National Suicide Hotline Improvement Act of 2018, which tasked the FCC with examining and reporting on the technical feasibility of designating a shorter number—“a simple, easy-to-remember, 3-digit dialing code”—for a national suicide prevention and mental health crisis hotline.  </a:t>
            </a:r>
          </a:p>
          <a:p>
            <a:r>
              <a:rPr lang="en-US" altLang="en-US" sz="2028" dirty="0">
                <a:ea typeface="ＭＳ Ｐゴシック" panose="020B0600070205080204" pitchFamily="34" charset="-128"/>
              </a:rPr>
              <a:t>One year later, FCC staff, in consultation with the North American Numbering Council, Substance Abuse and Mental Health Services Administration, and Department of Veterans Affairs, released a report recommending the FCC initiate a rulemaking to adopt 988 as a single-purpose 3-digit code for the National Suicide Prevention Lifeline.</a:t>
            </a:r>
          </a:p>
          <a:p>
            <a:pPr>
              <a:lnSpc>
                <a:spcPct val="90000"/>
              </a:lnSpc>
            </a:pPr>
            <a:endParaRPr lang="en-US" altLang="en-US" dirty="0">
              <a:ea typeface="ＭＳ Ｐゴシック" panose="020B0600070205080204" pitchFamily="34" charset="-128"/>
            </a:endParaRPr>
          </a:p>
        </p:txBody>
      </p:sp>
      <p:sp>
        <p:nvSpPr>
          <p:cNvPr id="9221" name="Slide Number Placeholder 3">
            <a:extLst>
              <a:ext uri="{FF2B5EF4-FFF2-40B4-BE49-F238E27FC236}">
                <a16:creationId xmlns:a16="http://schemas.microsoft.com/office/drawing/2014/main" id="{10BE31F2-6133-4C9B-B084-CC74A2AD6E71}"/>
              </a:ext>
            </a:extLst>
          </p:cNvPr>
          <p:cNvSpPr txBox="1">
            <a:spLocks noGrp="1"/>
          </p:cNvSpPr>
          <p:nvPr/>
        </p:nvSpPr>
        <p:spPr bwMode="auto">
          <a:xfrm>
            <a:off x="10136617" y="6484886"/>
            <a:ext cx="383357" cy="302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40000"/>
              </a:spcBef>
              <a:buClr>
                <a:schemeClr val="tx1"/>
              </a:buClr>
              <a:buFont typeface="Verdana" panose="020B0604030504040204" pitchFamily="34"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tx1"/>
              </a:buClr>
              <a:buChar char="-"/>
              <a:defRPr sz="20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1"/>
              </a:buClr>
              <a:buFont typeface="Marlett" pitchFamily="2" charset="2"/>
              <a:buChar char="8"/>
              <a:defRPr sz="20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tx1"/>
              </a:buClr>
              <a:buChar char="-"/>
              <a:defRPr sz="2000">
                <a:solidFill>
                  <a:schemeClr val="tx1"/>
                </a:solidFill>
                <a:latin typeface="Verdana" panose="020B0604030504040204" pitchFamily="34" charset="0"/>
                <a:ea typeface="ＭＳ Ｐゴシック" panose="020B0600070205080204" pitchFamily="34" charset="-128"/>
              </a:defRPr>
            </a:lvl4pPr>
            <a:lvl5pPr marL="2057400" indent="-228600">
              <a:buClr>
                <a:srgbClr val="FFFF66"/>
              </a:buClr>
              <a:buFont typeface="Marlett" pitchFamily="2" charset="2"/>
              <a:buChar char="8"/>
              <a:defRPr sz="2400">
                <a:solidFill>
                  <a:schemeClr val="bg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buClr>
                <a:srgbClr val="FFFF66"/>
              </a:buClr>
              <a:buFont typeface="Marlett" pitchFamily="2" charset="2"/>
              <a:buChar char="8"/>
              <a:defRPr sz="2400">
                <a:solidFill>
                  <a:schemeClr val="bg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buClr>
                <a:srgbClr val="FFFF66"/>
              </a:buClr>
              <a:buFont typeface="Marlett" pitchFamily="2" charset="2"/>
              <a:buChar char="8"/>
              <a:defRPr sz="2400">
                <a:solidFill>
                  <a:schemeClr val="bg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buClr>
                <a:srgbClr val="FFFF66"/>
              </a:buClr>
              <a:buFont typeface="Marlett" pitchFamily="2" charset="2"/>
              <a:buChar char="8"/>
              <a:defRPr sz="2400">
                <a:solidFill>
                  <a:schemeClr val="bg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buClr>
                <a:srgbClr val="FFFF66"/>
              </a:buClr>
              <a:buFont typeface="Marlett" pitchFamily="2" charset="2"/>
              <a:buChar char="8"/>
              <a:defRPr sz="2400">
                <a:solidFill>
                  <a:schemeClr val="bg1"/>
                </a:solidFill>
                <a:latin typeface="Verdana" panose="020B0604030504040204" pitchFamily="34" charset="0"/>
                <a:ea typeface="ＭＳ Ｐゴシック" panose="020B0600070205080204" pitchFamily="34" charset="-128"/>
              </a:defRPr>
            </a:lvl9pPr>
          </a:lstStyle>
          <a:p>
            <a:pPr algn="ctr" defTabSz="842802" eaLnBrk="0" fontAlgn="base" hangingPunct="0">
              <a:lnSpc>
                <a:spcPct val="80000"/>
              </a:lnSpc>
              <a:spcBef>
                <a:spcPct val="0"/>
              </a:spcBef>
              <a:spcAft>
                <a:spcPct val="0"/>
              </a:spcAft>
              <a:buClrTx/>
              <a:buNone/>
            </a:pPr>
            <a:fld id="{A736804D-8424-487D-8613-D0BDDA7752CD}" type="slidenum">
              <a:rPr lang="en-US" altLang="en-US" sz="922">
                <a:solidFill>
                  <a:srgbClr val="000000"/>
                </a:solidFill>
              </a:rPr>
              <a:pPr algn="ctr" defTabSz="842802" eaLnBrk="0" fontAlgn="base" hangingPunct="0">
                <a:lnSpc>
                  <a:spcPct val="80000"/>
                </a:lnSpc>
                <a:spcBef>
                  <a:spcPct val="0"/>
                </a:spcBef>
                <a:spcAft>
                  <a:spcPct val="0"/>
                </a:spcAft>
                <a:buClrTx/>
                <a:buNone/>
              </a:pPr>
              <a:t>40</a:t>
            </a:fld>
            <a:endParaRPr lang="en-US" altLang="en-US" sz="922" dirty="0">
              <a:solidFill>
                <a:srgbClr val="00000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
            <a:extLst>
              <a:ext uri="{FF2B5EF4-FFF2-40B4-BE49-F238E27FC236}">
                <a16:creationId xmlns:a16="http://schemas.microsoft.com/office/drawing/2014/main" id="{547CBB1A-D9EF-4B21-B4CF-FA8B1D08CCBC}"/>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1"/>
              </a:buClr>
              <a:buFont typeface="Verdana" panose="020B0604030504040204" pitchFamily="34" charset="0"/>
              <a:buChar char="•"/>
              <a:defRPr sz="2212">
                <a:solidFill>
                  <a:schemeClr val="tx1"/>
                </a:solidFill>
                <a:latin typeface="Verdana" panose="020B0604030504040204" pitchFamily="34" charset="0"/>
                <a:ea typeface="ＭＳ Ｐゴシック" panose="020B0600070205080204" pitchFamily="34" charset="-128"/>
              </a:defRPr>
            </a:lvl1pPr>
            <a:lvl2pPr marL="684777" indent="-263376">
              <a:spcBef>
                <a:spcPct val="20000"/>
              </a:spcBef>
              <a:buClr>
                <a:schemeClr val="tx1"/>
              </a:buClr>
              <a:buChar char="-"/>
              <a:defRPr sz="1843">
                <a:solidFill>
                  <a:schemeClr val="tx1"/>
                </a:solidFill>
                <a:latin typeface="Verdana" panose="020B0604030504040204" pitchFamily="34" charset="0"/>
                <a:ea typeface="ＭＳ Ｐゴシック" panose="020B0600070205080204" pitchFamily="34" charset="-128"/>
              </a:defRPr>
            </a:lvl2pPr>
            <a:lvl3pPr marL="1053503" indent="-210701">
              <a:spcBef>
                <a:spcPct val="20000"/>
              </a:spcBef>
              <a:buClr>
                <a:schemeClr val="tx1"/>
              </a:buClr>
              <a:buFont typeface="Marlett" pitchFamily="2" charset="2"/>
              <a:buChar char="8"/>
              <a:defRPr sz="1843">
                <a:solidFill>
                  <a:schemeClr val="tx1"/>
                </a:solidFill>
                <a:latin typeface="Verdana" panose="020B0604030504040204" pitchFamily="34" charset="0"/>
                <a:ea typeface="ＭＳ Ｐゴシック" panose="020B0600070205080204" pitchFamily="34" charset="-128"/>
              </a:defRPr>
            </a:lvl3pPr>
            <a:lvl4pPr marL="1474904" indent="-210701">
              <a:spcBef>
                <a:spcPct val="20000"/>
              </a:spcBef>
              <a:buClr>
                <a:schemeClr val="tx1"/>
              </a:buClr>
              <a:buChar char="-"/>
              <a:defRPr sz="1843">
                <a:solidFill>
                  <a:schemeClr val="tx1"/>
                </a:solidFill>
                <a:latin typeface="Verdana" panose="020B0604030504040204" pitchFamily="34" charset="0"/>
                <a:ea typeface="ＭＳ Ｐゴシック" panose="020B0600070205080204" pitchFamily="34" charset="-128"/>
              </a:defRPr>
            </a:lvl4pPr>
            <a:lvl5pPr marL="1896306" indent="-210701">
              <a:buClr>
                <a:srgbClr val="FFFF66"/>
              </a:buClr>
              <a:buFont typeface="Marlett" pitchFamily="2" charset="2"/>
              <a:buChar char="8"/>
              <a:defRPr sz="2212">
                <a:solidFill>
                  <a:schemeClr val="bg1"/>
                </a:solidFill>
                <a:latin typeface="Verdana" panose="020B0604030504040204" pitchFamily="34" charset="0"/>
                <a:ea typeface="ＭＳ Ｐゴシック" panose="020B0600070205080204" pitchFamily="34" charset="-128"/>
              </a:defRPr>
            </a:lvl5pPr>
            <a:lvl6pPr marL="2317707" indent="-210701" eaLnBrk="0" fontAlgn="base" hangingPunct="0">
              <a:spcBef>
                <a:spcPct val="0"/>
              </a:spcBef>
              <a:spcAft>
                <a:spcPct val="0"/>
              </a:spcAft>
              <a:buClr>
                <a:srgbClr val="FFFF66"/>
              </a:buClr>
              <a:buFont typeface="Marlett" pitchFamily="2" charset="2"/>
              <a:buChar char="8"/>
              <a:defRPr sz="2212">
                <a:solidFill>
                  <a:schemeClr val="bg1"/>
                </a:solidFill>
                <a:latin typeface="Verdana" panose="020B0604030504040204" pitchFamily="34" charset="0"/>
                <a:ea typeface="ＭＳ Ｐゴシック" panose="020B0600070205080204" pitchFamily="34" charset="-128"/>
              </a:defRPr>
            </a:lvl6pPr>
            <a:lvl7pPr marL="2739108" indent="-210701" eaLnBrk="0" fontAlgn="base" hangingPunct="0">
              <a:spcBef>
                <a:spcPct val="0"/>
              </a:spcBef>
              <a:spcAft>
                <a:spcPct val="0"/>
              </a:spcAft>
              <a:buClr>
                <a:srgbClr val="FFFF66"/>
              </a:buClr>
              <a:buFont typeface="Marlett" pitchFamily="2" charset="2"/>
              <a:buChar char="8"/>
              <a:defRPr sz="2212">
                <a:solidFill>
                  <a:schemeClr val="bg1"/>
                </a:solidFill>
                <a:latin typeface="Verdana" panose="020B0604030504040204" pitchFamily="34" charset="0"/>
                <a:ea typeface="ＭＳ Ｐゴシック" panose="020B0600070205080204" pitchFamily="34" charset="-128"/>
              </a:defRPr>
            </a:lvl7pPr>
            <a:lvl8pPr marL="3160509" indent="-210701" eaLnBrk="0" fontAlgn="base" hangingPunct="0">
              <a:spcBef>
                <a:spcPct val="0"/>
              </a:spcBef>
              <a:spcAft>
                <a:spcPct val="0"/>
              </a:spcAft>
              <a:buClr>
                <a:srgbClr val="FFFF66"/>
              </a:buClr>
              <a:buFont typeface="Marlett" pitchFamily="2" charset="2"/>
              <a:buChar char="8"/>
              <a:defRPr sz="2212">
                <a:solidFill>
                  <a:schemeClr val="bg1"/>
                </a:solidFill>
                <a:latin typeface="Verdana" panose="020B0604030504040204" pitchFamily="34" charset="0"/>
                <a:ea typeface="ＭＳ Ｐゴシック" panose="020B0600070205080204" pitchFamily="34" charset="-128"/>
              </a:defRPr>
            </a:lvl8pPr>
            <a:lvl9pPr marL="3581911" indent="-210701" eaLnBrk="0" fontAlgn="base" hangingPunct="0">
              <a:spcBef>
                <a:spcPct val="0"/>
              </a:spcBef>
              <a:spcAft>
                <a:spcPct val="0"/>
              </a:spcAft>
              <a:buClr>
                <a:srgbClr val="FFFF66"/>
              </a:buClr>
              <a:buFont typeface="Marlett" pitchFamily="2" charset="2"/>
              <a:buChar char="8"/>
              <a:defRPr sz="2212">
                <a:solidFill>
                  <a:schemeClr val="bg1"/>
                </a:solidFill>
                <a:latin typeface="Verdana" panose="020B0604030504040204" pitchFamily="34" charset="0"/>
                <a:ea typeface="ＭＳ Ｐゴシック" panose="020B0600070205080204" pitchFamily="34" charset="-128"/>
              </a:defRPr>
            </a:lvl9pPr>
          </a:lstStyle>
          <a:p>
            <a:pPr defTabSz="842802" fontAlgn="base">
              <a:spcBef>
                <a:spcPct val="0"/>
              </a:spcBef>
              <a:spcAft>
                <a:spcPct val="0"/>
              </a:spcAft>
              <a:buClrTx/>
              <a:buNone/>
            </a:pPr>
            <a:fld id="{50ECA00B-9648-4BB4-ABB0-5CD8A6532B5F}" type="slidenum">
              <a:rPr lang="en-US" altLang="en-US" sz="922">
                <a:solidFill>
                  <a:srgbClr val="000000"/>
                </a:solidFill>
              </a:rPr>
              <a:pPr defTabSz="842802" fontAlgn="base">
                <a:spcBef>
                  <a:spcPct val="0"/>
                </a:spcBef>
                <a:spcAft>
                  <a:spcPct val="0"/>
                </a:spcAft>
                <a:buClrTx/>
                <a:buNone/>
              </a:pPr>
              <a:t>41</a:t>
            </a:fld>
            <a:endParaRPr lang="en-US" altLang="en-US" sz="922" dirty="0">
              <a:solidFill>
                <a:srgbClr val="000000"/>
              </a:solidFill>
            </a:endParaRPr>
          </a:p>
        </p:txBody>
      </p:sp>
      <p:sp>
        <p:nvSpPr>
          <p:cNvPr id="17411" name="Title 4">
            <a:extLst>
              <a:ext uri="{FF2B5EF4-FFF2-40B4-BE49-F238E27FC236}">
                <a16:creationId xmlns:a16="http://schemas.microsoft.com/office/drawing/2014/main" id="{40F6B56A-005C-40AC-A11B-8C28F3F2C1A8}"/>
              </a:ext>
            </a:extLst>
          </p:cNvPr>
          <p:cNvSpPr>
            <a:spLocks noGrp="1" noChangeArrowheads="1"/>
          </p:cNvSpPr>
          <p:nvPr>
            <p:ph type="title"/>
          </p:nvPr>
        </p:nvSpPr>
        <p:spPr/>
        <p:txBody>
          <a:bodyPr/>
          <a:lstStyle/>
          <a:p>
            <a:pPr algn="ctr"/>
            <a:r>
              <a:rPr lang="en-US" altLang="en-US" dirty="0">
                <a:ea typeface="ＭＳ Ｐゴシック" panose="020B0600070205080204" pitchFamily="34" charset="-128"/>
              </a:rPr>
              <a:t>Why 988?</a:t>
            </a:r>
          </a:p>
        </p:txBody>
      </p:sp>
      <p:sp>
        <p:nvSpPr>
          <p:cNvPr id="17412" name="Content Placeholder 6">
            <a:extLst>
              <a:ext uri="{FF2B5EF4-FFF2-40B4-BE49-F238E27FC236}">
                <a16:creationId xmlns:a16="http://schemas.microsoft.com/office/drawing/2014/main" id="{C33241B2-FDD3-426D-A002-0630523E2FD6}"/>
              </a:ext>
            </a:extLst>
          </p:cNvPr>
          <p:cNvSpPr>
            <a:spLocks noGrp="1" noChangeArrowheads="1"/>
          </p:cNvSpPr>
          <p:nvPr>
            <p:ph idx="1"/>
          </p:nvPr>
        </p:nvSpPr>
        <p:spPr>
          <a:xfrm>
            <a:off x="1900286" y="1085643"/>
            <a:ext cx="8428009" cy="4228289"/>
          </a:xfrm>
        </p:spPr>
        <p:txBody>
          <a:bodyPr/>
          <a:lstStyle/>
          <a:p>
            <a:r>
              <a:rPr lang="en-US" altLang="en-US" dirty="0">
                <a:ea typeface="ＭＳ Ｐゴシック" panose="020B0600070205080204" pitchFamily="34" charset="-128"/>
              </a:rPr>
              <a:t>A unique 3-digit code obviates the need to age an existing N11 code and should reduce the overall implementation timeline.</a:t>
            </a:r>
          </a:p>
          <a:p>
            <a:r>
              <a:rPr lang="en-US" altLang="en-US" dirty="0">
                <a:ea typeface="ＭＳ Ｐゴシック" panose="020B0600070205080204" pitchFamily="34" charset="-128"/>
              </a:rPr>
              <a:t>A wholly unique 3-digit code would be less disruptive to existing users.  </a:t>
            </a:r>
          </a:p>
          <a:p>
            <a:r>
              <a:rPr lang="en-US" altLang="en-US" dirty="0">
                <a:ea typeface="ＭＳ Ｐゴシック" panose="020B0600070205080204" pitchFamily="34" charset="-128"/>
              </a:rPr>
              <a:t>Consumer education campaigns for a unique 3-digit code would be simpler and likely more effective than those necessary for repurposing or expanding use of an existing N11 code.  </a:t>
            </a:r>
          </a:p>
          <a:p>
            <a:r>
              <a:rPr lang="en-US" altLang="en-US" dirty="0">
                <a:ea typeface="ＭＳ Ｐゴシック" panose="020B0600070205080204" pitchFamily="34" charset="-128"/>
              </a:rPr>
              <a:t>988 is less technically complicated than using other unique 3-digit dialing codes.  </a:t>
            </a:r>
          </a:p>
        </p:txBody>
      </p:sp>
      <p:sp>
        <p:nvSpPr>
          <p:cNvPr id="17413" name="Slide Number Placeholder 3">
            <a:extLst>
              <a:ext uri="{FF2B5EF4-FFF2-40B4-BE49-F238E27FC236}">
                <a16:creationId xmlns:a16="http://schemas.microsoft.com/office/drawing/2014/main" id="{A42265A8-5E12-4EA6-A343-C061CEE6E8CD}"/>
              </a:ext>
            </a:extLst>
          </p:cNvPr>
          <p:cNvSpPr txBox="1">
            <a:spLocks noGrp="1"/>
          </p:cNvSpPr>
          <p:nvPr/>
        </p:nvSpPr>
        <p:spPr bwMode="auto">
          <a:xfrm>
            <a:off x="10136617" y="6484886"/>
            <a:ext cx="383357" cy="302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40000"/>
              </a:spcBef>
              <a:buClr>
                <a:schemeClr val="tx1"/>
              </a:buClr>
              <a:buFont typeface="Verdana" panose="020B0604030504040204" pitchFamily="34"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tx1"/>
              </a:buClr>
              <a:buChar char="-"/>
              <a:defRPr sz="20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1"/>
              </a:buClr>
              <a:buFont typeface="Marlett" pitchFamily="2" charset="2"/>
              <a:buChar char="8"/>
              <a:defRPr sz="20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tx1"/>
              </a:buClr>
              <a:buChar char="-"/>
              <a:defRPr sz="2000">
                <a:solidFill>
                  <a:schemeClr val="tx1"/>
                </a:solidFill>
                <a:latin typeface="Verdana" panose="020B0604030504040204" pitchFamily="34" charset="0"/>
                <a:ea typeface="ＭＳ Ｐゴシック" panose="020B0600070205080204" pitchFamily="34" charset="-128"/>
              </a:defRPr>
            </a:lvl4pPr>
            <a:lvl5pPr marL="2057400" indent="-228600">
              <a:buClr>
                <a:srgbClr val="FFFF66"/>
              </a:buClr>
              <a:buFont typeface="Marlett" pitchFamily="2" charset="2"/>
              <a:buChar char="8"/>
              <a:defRPr sz="2400">
                <a:solidFill>
                  <a:schemeClr val="bg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buClr>
                <a:srgbClr val="FFFF66"/>
              </a:buClr>
              <a:buFont typeface="Marlett" pitchFamily="2" charset="2"/>
              <a:buChar char="8"/>
              <a:defRPr sz="2400">
                <a:solidFill>
                  <a:schemeClr val="bg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buClr>
                <a:srgbClr val="FFFF66"/>
              </a:buClr>
              <a:buFont typeface="Marlett" pitchFamily="2" charset="2"/>
              <a:buChar char="8"/>
              <a:defRPr sz="2400">
                <a:solidFill>
                  <a:schemeClr val="bg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buClr>
                <a:srgbClr val="FFFF66"/>
              </a:buClr>
              <a:buFont typeface="Marlett" pitchFamily="2" charset="2"/>
              <a:buChar char="8"/>
              <a:defRPr sz="2400">
                <a:solidFill>
                  <a:schemeClr val="bg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buClr>
                <a:srgbClr val="FFFF66"/>
              </a:buClr>
              <a:buFont typeface="Marlett" pitchFamily="2" charset="2"/>
              <a:buChar char="8"/>
              <a:defRPr sz="2400">
                <a:solidFill>
                  <a:schemeClr val="bg1"/>
                </a:solidFill>
                <a:latin typeface="Verdana" panose="020B0604030504040204" pitchFamily="34" charset="0"/>
                <a:ea typeface="ＭＳ Ｐゴシック" panose="020B0600070205080204" pitchFamily="34" charset="-128"/>
              </a:defRPr>
            </a:lvl9pPr>
          </a:lstStyle>
          <a:p>
            <a:pPr algn="ctr" defTabSz="842802" eaLnBrk="0" fontAlgn="base" hangingPunct="0">
              <a:lnSpc>
                <a:spcPct val="80000"/>
              </a:lnSpc>
              <a:spcBef>
                <a:spcPct val="0"/>
              </a:spcBef>
              <a:spcAft>
                <a:spcPct val="0"/>
              </a:spcAft>
              <a:buClrTx/>
              <a:buNone/>
            </a:pPr>
            <a:fld id="{5C3D80CE-B3C4-4A0B-A3F6-F083F14046DF}" type="slidenum">
              <a:rPr lang="en-US" altLang="en-US" sz="922">
                <a:solidFill>
                  <a:srgbClr val="000000"/>
                </a:solidFill>
              </a:rPr>
              <a:pPr algn="ctr" defTabSz="842802" eaLnBrk="0" fontAlgn="base" hangingPunct="0">
                <a:lnSpc>
                  <a:spcPct val="80000"/>
                </a:lnSpc>
                <a:spcBef>
                  <a:spcPct val="0"/>
                </a:spcBef>
                <a:spcAft>
                  <a:spcPct val="0"/>
                </a:spcAft>
                <a:buClrTx/>
                <a:buNone/>
              </a:pPr>
              <a:t>41</a:t>
            </a:fld>
            <a:endParaRPr lang="en-US" altLang="en-US" sz="922" dirty="0">
              <a:solidFill>
                <a:srgbClr val="0000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0391042C-BE4E-4BCB-A9E4-D6164EE15B9A}"/>
              </a:ext>
            </a:extLst>
          </p:cNvPr>
          <p:cNvSpPr>
            <a:spLocks noGrp="1" noChangeArrowheads="1"/>
          </p:cNvSpPr>
          <p:nvPr>
            <p:ph type="title"/>
          </p:nvPr>
        </p:nvSpPr>
        <p:spPr/>
        <p:txBody>
          <a:bodyPr/>
          <a:lstStyle/>
          <a:p>
            <a:pPr algn="ctr"/>
            <a:r>
              <a:rPr lang="en-US" altLang="en-US" dirty="0">
                <a:ea typeface="ＭＳ Ｐゴシック" panose="020B0600070205080204" pitchFamily="34" charset="-128"/>
              </a:rPr>
              <a:t>Rulemaking Proceeding</a:t>
            </a:r>
          </a:p>
        </p:txBody>
      </p:sp>
      <p:sp>
        <p:nvSpPr>
          <p:cNvPr id="15363" name="Content Placeholder 2">
            <a:extLst>
              <a:ext uri="{FF2B5EF4-FFF2-40B4-BE49-F238E27FC236}">
                <a16:creationId xmlns:a16="http://schemas.microsoft.com/office/drawing/2014/main" id="{6C27DF83-D43D-4609-B8DC-A64E60E2D144}"/>
              </a:ext>
            </a:extLst>
          </p:cNvPr>
          <p:cNvSpPr>
            <a:spLocks noGrp="1"/>
          </p:cNvSpPr>
          <p:nvPr>
            <p:ph idx="1"/>
          </p:nvPr>
        </p:nvSpPr>
        <p:spPr>
          <a:xfrm>
            <a:off x="1932476" y="1293466"/>
            <a:ext cx="8303638" cy="3806195"/>
          </a:xfrm>
        </p:spPr>
        <p:txBody>
          <a:bodyPr/>
          <a:lstStyle/>
          <a:p>
            <a:pPr>
              <a:defRPr/>
            </a:pPr>
            <a:r>
              <a:rPr lang="en-US" sz="2028" dirty="0"/>
              <a:t>On December 16, 2019, the FCC released a</a:t>
            </a:r>
            <a:r>
              <a:rPr lang="en-US" sz="2028" i="1" dirty="0"/>
              <a:t> </a:t>
            </a:r>
            <a:r>
              <a:rPr lang="en-US" sz="2028" dirty="0"/>
              <a:t>Notice of Proposed Rulemaking that proposed to designate 988 as the 3-digit dialing code for the National Suicide Prevention Lifeline</a:t>
            </a:r>
          </a:p>
          <a:p>
            <a:pPr>
              <a:defRPr/>
            </a:pPr>
            <a:r>
              <a:rPr lang="en-US" sz="2028" dirty="0">
                <a:ea typeface="ＭＳ Ｐゴシック" panose="020B0600070205080204" pitchFamily="34" charset="-128"/>
              </a:rPr>
              <a:t>We received a robust record of comments from the mental health community, telecommunications companies, and other interested parties</a:t>
            </a:r>
          </a:p>
          <a:p>
            <a:pPr>
              <a:defRPr/>
            </a:pPr>
            <a:r>
              <a:rPr lang="en-US" sz="2028" dirty="0">
                <a:ea typeface="ＭＳ Ｐゴシック" panose="020B0600070205080204" pitchFamily="34" charset="-128"/>
              </a:rPr>
              <a:t>On July 16, 2020, the FCC adopted a Report and Order that adopted 988 as the 3-digit code for the Lifeline and required providers to implement 988 within two years.  </a:t>
            </a:r>
            <a:endParaRPr lang="en-US" sz="2581" dirty="0">
              <a:ea typeface="ＭＳ Ｐゴシック" panose="020B0600070205080204" pitchFamily="34" charset="-128"/>
            </a:endParaRPr>
          </a:p>
          <a:p>
            <a:pPr>
              <a:defRPr/>
            </a:pPr>
            <a:endParaRPr lang="en-US" sz="2028" dirty="0"/>
          </a:p>
        </p:txBody>
      </p:sp>
      <p:sp>
        <p:nvSpPr>
          <p:cNvPr id="15364" name="Slide Number Placeholder 3">
            <a:extLst>
              <a:ext uri="{FF2B5EF4-FFF2-40B4-BE49-F238E27FC236}">
                <a16:creationId xmlns:a16="http://schemas.microsoft.com/office/drawing/2014/main" id="{294CDF4D-F451-43A5-8E0C-17EA99DA348E}"/>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90" b="1">
                <a:solidFill>
                  <a:schemeClr val="tx1"/>
                </a:solidFill>
                <a:latin typeface="Verdana" panose="020B0604030504040204" pitchFamily="34" charset="0"/>
                <a:ea typeface="ＭＳ Ｐゴシック" panose="020B0600070205080204" pitchFamily="34" charset="-128"/>
              </a:defRPr>
            </a:lvl1pPr>
            <a:lvl2pPr marL="684777" indent="-263376">
              <a:defRPr sz="1290" b="1">
                <a:solidFill>
                  <a:schemeClr val="tx1"/>
                </a:solidFill>
                <a:latin typeface="Verdana" panose="020B0604030504040204" pitchFamily="34" charset="0"/>
                <a:ea typeface="ＭＳ Ｐゴシック" panose="020B0600070205080204" pitchFamily="34" charset="-128"/>
              </a:defRPr>
            </a:lvl2pPr>
            <a:lvl3pPr marL="1053503" indent="-210701">
              <a:defRPr sz="1290" b="1">
                <a:solidFill>
                  <a:schemeClr val="tx1"/>
                </a:solidFill>
                <a:latin typeface="Verdana" panose="020B0604030504040204" pitchFamily="34" charset="0"/>
                <a:ea typeface="ＭＳ Ｐゴシック" panose="020B0600070205080204" pitchFamily="34" charset="-128"/>
              </a:defRPr>
            </a:lvl3pPr>
            <a:lvl4pPr marL="1474904" indent="-210701">
              <a:defRPr sz="1290" b="1">
                <a:solidFill>
                  <a:schemeClr val="tx1"/>
                </a:solidFill>
                <a:latin typeface="Verdana" panose="020B0604030504040204" pitchFamily="34" charset="0"/>
                <a:ea typeface="ＭＳ Ｐゴシック" panose="020B0600070205080204" pitchFamily="34" charset="-128"/>
              </a:defRPr>
            </a:lvl4pPr>
            <a:lvl5pPr marL="1896306" indent="-210701">
              <a:defRPr sz="1290" b="1">
                <a:solidFill>
                  <a:schemeClr val="tx1"/>
                </a:solidFill>
                <a:latin typeface="Verdana" panose="020B0604030504040204" pitchFamily="34" charset="0"/>
                <a:ea typeface="ＭＳ Ｐゴシック" panose="020B0600070205080204" pitchFamily="34" charset="-128"/>
              </a:defRPr>
            </a:lvl5pPr>
            <a:lvl6pPr marL="2317707" indent="-210701" eaLnBrk="0" fontAlgn="base" hangingPunct="0">
              <a:spcBef>
                <a:spcPct val="0"/>
              </a:spcBef>
              <a:spcAft>
                <a:spcPct val="0"/>
              </a:spcAft>
              <a:defRPr sz="1290" b="1">
                <a:solidFill>
                  <a:schemeClr val="tx1"/>
                </a:solidFill>
                <a:latin typeface="Verdana" panose="020B0604030504040204" pitchFamily="34" charset="0"/>
                <a:ea typeface="ＭＳ Ｐゴシック" panose="020B0600070205080204" pitchFamily="34" charset="-128"/>
              </a:defRPr>
            </a:lvl6pPr>
            <a:lvl7pPr marL="2739108" indent="-210701" eaLnBrk="0" fontAlgn="base" hangingPunct="0">
              <a:spcBef>
                <a:spcPct val="0"/>
              </a:spcBef>
              <a:spcAft>
                <a:spcPct val="0"/>
              </a:spcAft>
              <a:defRPr sz="1290" b="1">
                <a:solidFill>
                  <a:schemeClr val="tx1"/>
                </a:solidFill>
                <a:latin typeface="Verdana" panose="020B0604030504040204" pitchFamily="34" charset="0"/>
                <a:ea typeface="ＭＳ Ｐゴシック" panose="020B0600070205080204" pitchFamily="34" charset="-128"/>
              </a:defRPr>
            </a:lvl7pPr>
            <a:lvl8pPr marL="3160509" indent="-210701" eaLnBrk="0" fontAlgn="base" hangingPunct="0">
              <a:spcBef>
                <a:spcPct val="0"/>
              </a:spcBef>
              <a:spcAft>
                <a:spcPct val="0"/>
              </a:spcAft>
              <a:defRPr sz="1290" b="1">
                <a:solidFill>
                  <a:schemeClr val="tx1"/>
                </a:solidFill>
                <a:latin typeface="Verdana" panose="020B0604030504040204" pitchFamily="34" charset="0"/>
                <a:ea typeface="ＭＳ Ｐゴシック" panose="020B0600070205080204" pitchFamily="34" charset="-128"/>
              </a:defRPr>
            </a:lvl8pPr>
            <a:lvl9pPr marL="3581911" indent="-210701" eaLnBrk="0" fontAlgn="base" hangingPunct="0">
              <a:spcBef>
                <a:spcPct val="0"/>
              </a:spcBef>
              <a:spcAft>
                <a:spcPct val="0"/>
              </a:spcAft>
              <a:defRPr sz="1290" b="1">
                <a:solidFill>
                  <a:schemeClr val="tx1"/>
                </a:solidFill>
                <a:latin typeface="Verdana" panose="020B0604030504040204" pitchFamily="34" charset="0"/>
                <a:ea typeface="ＭＳ Ｐゴシック" panose="020B0600070205080204" pitchFamily="34" charset="-128"/>
              </a:defRPr>
            </a:lvl9pPr>
          </a:lstStyle>
          <a:p>
            <a:pPr defTabSz="842802" fontAlgn="base">
              <a:spcBef>
                <a:spcPct val="0"/>
              </a:spcBef>
              <a:spcAft>
                <a:spcPct val="0"/>
              </a:spcAft>
            </a:pPr>
            <a:fld id="{CAE37C79-DE86-4932-B94B-7F7B9D06DC02}" type="slidenum">
              <a:rPr lang="en-US" altLang="en-US" sz="922" b="0">
                <a:solidFill>
                  <a:srgbClr val="000000"/>
                </a:solidFill>
              </a:rPr>
              <a:pPr defTabSz="842802" fontAlgn="base">
                <a:spcBef>
                  <a:spcPct val="0"/>
                </a:spcBef>
                <a:spcAft>
                  <a:spcPct val="0"/>
                </a:spcAft>
              </a:pPr>
              <a:t>42</a:t>
            </a:fld>
            <a:endParaRPr lang="en-US" altLang="en-US" sz="922" b="0" dirty="0">
              <a:solidFill>
                <a:srgbClr val="00000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5B84CCBA-F57F-4933-AA7E-4584052F7D70}"/>
              </a:ext>
            </a:extLst>
          </p:cNvPr>
          <p:cNvSpPr>
            <a:spLocks noGrp="1" noChangeArrowheads="1"/>
          </p:cNvSpPr>
          <p:nvPr>
            <p:ph type="title"/>
          </p:nvPr>
        </p:nvSpPr>
        <p:spPr/>
        <p:txBody>
          <a:bodyPr/>
          <a:lstStyle/>
          <a:p>
            <a:pPr algn="ctr"/>
            <a:r>
              <a:rPr lang="en-US" altLang="en-US" dirty="0">
                <a:ea typeface="ＭＳ Ｐゴシック" panose="020B0600070205080204" pitchFamily="34" charset="-128"/>
              </a:rPr>
              <a:t>Timeline and Implementation</a:t>
            </a:r>
          </a:p>
        </p:txBody>
      </p:sp>
      <p:sp>
        <p:nvSpPr>
          <p:cNvPr id="19459" name="Content Placeholder 2">
            <a:extLst>
              <a:ext uri="{FF2B5EF4-FFF2-40B4-BE49-F238E27FC236}">
                <a16:creationId xmlns:a16="http://schemas.microsoft.com/office/drawing/2014/main" id="{7BED29E6-FA0B-4332-B7E2-82B6307ABE5C}"/>
              </a:ext>
            </a:extLst>
          </p:cNvPr>
          <p:cNvSpPr>
            <a:spLocks noGrp="1" noChangeArrowheads="1"/>
          </p:cNvSpPr>
          <p:nvPr>
            <p:ph idx="1"/>
          </p:nvPr>
        </p:nvSpPr>
        <p:spPr>
          <a:xfrm>
            <a:off x="1958082" y="1091545"/>
            <a:ext cx="8275837" cy="4065255"/>
          </a:xfrm>
        </p:spPr>
        <p:txBody>
          <a:bodyPr/>
          <a:lstStyle/>
          <a:p>
            <a:pPr>
              <a:defRPr/>
            </a:pPr>
            <a:r>
              <a:rPr lang="en-US" altLang="en-US" sz="2028" dirty="0">
                <a:ea typeface="ＭＳ Ｐゴシック" panose="020B0600070205080204" pitchFamily="34" charset="-128"/>
              </a:rPr>
              <a:t>The Order </a:t>
            </a:r>
            <a:r>
              <a:rPr lang="en-US" sz="2028" dirty="0"/>
              <a:t>requires all telecommunications carriers, interconnected voice over Internet Protocol (VoIP) providers, and one-way VoIP providers to make any network changes necessary to ensure that users can dial 988 to reach the Lifeline by July 16, 2022.</a:t>
            </a:r>
            <a:endParaRPr lang="en-US" sz="2028" dirty="0">
              <a:ea typeface="ＭＳ Ｐゴシック" panose="020B0600070205080204" pitchFamily="34" charset="-128"/>
            </a:endParaRPr>
          </a:p>
          <a:p>
            <a:pPr>
              <a:defRPr/>
            </a:pPr>
            <a:r>
              <a:rPr lang="en-US" altLang="en-US" sz="2028" dirty="0">
                <a:ea typeface="ＭＳ Ｐゴシック" panose="020B0600070205080204" pitchFamily="34" charset="-128"/>
              </a:rPr>
              <a:t>Providers will route calls to 988 to the existing toll free access number (1-800-273-8255 / 1-800-273-TALK). </a:t>
            </a:r>
          </a:p>
          <a:p>
            <a:pPr>
              <a:defRPr/>
            </a:pPr>
            <a:r>
              <a:rPr lang="en-US" sz="2028" dirty="0"/>
              <a:t>Requires covered providers to implement 10-digit dialing in areas that both use 7-digit dialing and 988 as the first three digits of a number.</a:t>
            </a:r>
          </a:p>
          <a:p>
            <a:pPr>
              <a:defRPr/>
            </a:pPr>
            <a:r>
              <a:rPr lang="en-US" altLang="en-US" sz="2028" dirty="0">
                <a:ea typeface="ＭＳ Ｐゴシック" panose="020B0600070205080204" pitchFamily="34" charset="-128"/>
              </a:rPr>
              <a:t>North American Numbering Plan Administrator currently working with providers toward implementation.  </a:t>
            </a:r>
          </a:p>
          <a:p>
            <a:pPr marL="316051" lvl="1" indent="0">
              <a:buNone/>
              <a:defRPr/>
            </a:pPr>
            <a:endParaRPr lang="en-US" altLang="en-US" dirty="0">
              <a:ea typeface="ＭＳ Ｐゴシック" panose="020B0600070205080204" pitchFamily="34" charset="-128"/>
            </a:endParaRPr>
          </a:p>
        </p:txBody>
      </p:sp>
      <p:sp>
        <p:nvSpPr>
          <p:cNvPr id="19460" name="Slide Number Placeholder 3">
            <a:extLst>
              <a:ext uri="{FF2B5EF4-FFF2-40B4-BE49-F238E27FC236}">
                <a16:creationId xmlns:a16="http://schemas.microsoft.com/office/drawing/2014/main" id="{883B7A13-8FEC-410E-98B6-B735EE148301}"/>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90" b="1">
                <a:solidFill>
                  <a:schemeClr val="tx1"/>
                </a:solidFill>
                <a:latin typeface="Verdana" panose="020B0604030504040204" pitchFamily="34" charset="0"/>
                <a:ea typeface="ＭＳ Ｐゴシック" panose="020B0600070205080204" pitchFamily="34" charset="-128"/>
              </a:defRPr>
            </a:lvl1pPr>
            <a:lvl2pPr marL="684777" indent="-263376">
              <a:defRPr sz="1290" b="1">
                <a:solidFill>
                  <a:schemeClr val="tx1"/>
                </a:solidFill>
                <a:latin typeface="Verdana" panose="020B0604030504040204" pitchFamily="34" charset="0"/>
                <a:ea typeface="ＭＳ Ｐゴシック" panose="020B0600070205080204" pitchFamily="34" charset="-128"/>
              </a:defRPr>
            </a:lvl2pPr>
            <a:lvl3pPr marL="1053503" indent="-210701">
              <a:defRPr sz="1290" b="1">
                <a:solidFill>
                  <a:schemeClr val="tx1"/>
                </a:solidFill>
                <a:latin typeface="Verdana" panose="020B0604030504040204" pitchFamily="34" charset="0"/>
                <a:ea typeface="ＭＳ Ｐゴシック" panose="020B0600070205080204" pitchFamily="34" charset="-128"/>
              </a:defRPr>
            </a:lvl3pPr>
            <a:lvl4pPr marL="1474904" indent="-210701">
              <a:defRPr sz="1290" b="1">
                <a:solidFill>
                  <a:schemeClr val="tx1"/>
                </a:solidFill>
                <a:latin typeface="Verdana" panose="020B0604030504040204" pitchFamily="34" charset="0"/>
                <a:ea typeface="ＭＳ Ｐゴシック" panose="020B0600070205080204" pitchFamily="34" charset="-128"/>
              </a:defRPr>
            </a:lvl4pPr>
            <a:lvl5pPr marL="1896306" indent="-210701">
              <a:defRPr sz="1290" b="1">
                <a:solidFill>
                  <a:schemeClr val="tx1"/>
                </a:solidFill>
                <a:latin typeface="Verdana" panose="020B0604030504040204" pitchFamily="34" charset="0"/>
                <a:ea typeface="ＭＳ Ｐゴシック" panose="020B0600070205080204" pitchFamily="34" charset="-128"/>
              </a:defRPr>
            </a:lvl5pPr>
            <a:lvl6pPr marL="2317707" indent="-210701" eaLnBrk="0" fontAlgn="base" hangingPunct="0">
              <a:spcBef>
                <a:spcPct val="0"/>
              </a:spcBef>
              <a:spcAft>
                <a:spcPct val="0"/>
              </a:spcAft>
              <a:defRPr sz="1290" b="1">
                <a:solidFill>
                  <a:schemeClr val="tx1"/>
                </a:solidFill>
                <a:latin typeface="Verdana" panose="020B0604030504040204" pitchFamily="34" charset="0"/>
                <a:ea typeface="ＭＳ Ｐゴシック" panose="020B0600070205080204" pitchFamily="34" charset="-128"/>
              </a:defRPr>
            </a:lvl6pPr>
            <a:lvl7pPr marL="2739108" indent="-210701" eaLnBrk="0" fontAlgn="base" hangingPunct="0">
              <a:spcBef>
                <a:spcPct val="0"/>
              </a:spcBef>
              <a:spcAft>
                <a:spcPct val="0"/>
              </a:spcAft>
              <a:defRPr sz="1290" b="1">
                <a:solidFill>
                  <a:schemeClr val="tx1"/>
                </a:solidFill>
                <a:latin typeface="Verdana" panose="020B0604030504040204" pitchFamily="34" charset="0"/>
                <a:ea typeface="ＭＳ Ｐゴシック" panose="020B0600070205080204" pitchFamily="34" charset="-128"/>
              </a:defRPr>
            </a:lvl7pPr>
            <a:lvl8pPr marL="3160509" indent="-210701" eaLnBrk="0" fontAlgn="base" hangingPunct="0">
              <a:spcBef>
                <a:spcPct val="0"/>
              </a:spcBef>
              <a:spcAft>
                <a:spcPct val="0"/>
              </a:spcAft>
              <a:defRPr sz="1290" b="1">
                <a:solidFill>
                  <a:schemeClr val="tx1"/>
                </a:solidFill>
                <a:latin typeface="Verdana" panose="020B0604030504040204" pitchFamily="34" charset="0"/>
                <a:ea typeface="ＭＳ Ｐゴシック" panose="020B0600070205080204" pitchFamily="34" charset="-128"/>
              </a:defRPr>
            </a:lvl8pPr>
            <a:lvl9pPr marL="3581911" indent="-210701" eaLnBrk="0" fontAlgn="base" hangingPunct="0">
              <a:spcBef>
                <a:spcPct val="0"/>
              </a:spcBef>
              <a:spcAft>
                <a:spcPct val="0"/>
              </a:spcAft>
              <a:defRPr sz="1290" b="1">
                <a:solidFill>
                  <a:schemeClr val="tx1"/>
                </a:solidFill>
                <a:latin typeface="Verdana" panose="020B0604030504040204" pitchFamily="34" charset="0"/>
                <a:ea typeface="ＭＳ Ｐゴシック" panose="020B0600070205080204" pitchFamily="34" charset="-128"/>
              </a:defRPr>
            </a:lvl9pPr>
          </a:lstStyle>
          <a:p>
            <a:pPr defTabSz="842802" fontAlgn="base">
              <a:spcBef>
                <a:spcPct val="0"/>
              </a:spcBef>
              <a:spcAft>
                <a:spcPct val="0"/>
              </a:spcAft>
            </a:pPr>
            <a:fld id="{75FC5EFB-61B2-430E-99A4-A4A21B9B9910}" type="slidenum">
              <a:rPr lang="en-US" altLang="en-US" sz="922" b="0">
                <a:solidFill>
                  <a:srgbClr val="000000"/>
                </a:solidFill>
              </a:rPr>
              <a:pPr defTabSz="842802" fontAlgn="base">
                <a:spcBef>
                  <a:spcPct val="0"/>
                </a:spcBef>
                <a:spcAft>
                  <a:spcPct val="0"/>
                </a:spcAft>
              </a:pPr>
              <a:t>43</a:t>
            </a:fld>
            <a:endParaRPr lang="en-US" altLang="en-US" sz="922" b="0" dirty="0">
              <a:solidFill>
                <a:srgbClr val="00000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91DAF-50E2-4A6D-8833-64FA9534143F}"/>
              </a:ext>
            </a:extLst>
          </p:cNvPr>
          <p:cNvSpPr>
            <a:spLocks noGrp="1"/>
          </p:cNvSpPr>
          <p:nvPr>
            <p:ph type="title"/>
          </p:nvPr>
        </p:nvSpPr>
        <p:spPr/>
        <p:txBody>
          <a:bodyPr/>
          <a:lstStyle/>
          <a:p>
            <a:pPr algn="ctr"/>
            <a:r>
              <a:rPr lang="en-US" dirty="0"/>
              <a:t>Non-Voice Communication</a:t>
            </a:r>
          </a:p>
        </p:txBody>
      </p:sp>
      <p:sp>
        <p:nvSpPr>
          <p:cNvPr id="3" name="Content Placeholder 2">
            <a:extLst>
              <a:ext uri="{FF2B5EF4-FFF2-40B4-BE49-F238E27FC236}">
                <a16:creationId xmlns:a16="http://schemas.microsoft.com/office/drawing/2014/main" id="{9789B9F5-CA8F-4765-AD6B-54C30039900A}"/>
              </a:ext>
            </a:extLst>
          </p:cNvPr>
          <p:cNvSpPr>
            <a:spLocks noGrp="1"/>
          </p:cNvSpPr>
          <p:nvPr>
            <p:ph idx="1"/>
          </p:nvPr>
        </p:nvSpPr>
        <p:spPr>
          <a:xfrm>
            <a:off x="1960277" y="1293466"/>
            <a:ext cx="8275837" cy="3770483"/>
          </a:xfrm>
        </p:spPr>
        <p:txBody>
          <a:bodyPr/>
          <a:lstStyle/>
          <a:p>
            <a:r>
              <a:rPr lang="en-US" dirty="0"/>
              <a:t>Several ways to get help:</a:t>
            </a:r>
          </a:p>
          <a:p>
            <a:endParaRPr lang="en-US" sz="1290" dirty="0"/>
          </a:p>
          <a:p>
            <a:pPr lvl="1"/>
            <a:r>
              <a:rPr lang="en-US" sz="2212" dirty="0"/>
              <a:t>Several text messaging options for suicide prevention are available nationwide, including a short-code to reach the Veterans Crisis Line (838255) and the non-profit Crisis Text Line (741741).</a:t>
            </a:r>
          </a:p>
          <a:p>
            <a:pPr lvl="1"/>
            <a:r>
              <a:rPr lang="en-US" sz="2212" dirty="0"/>
              <a:t>Lifeline offers online chat</a:t>
            </a:r>
          </a:p>
          <a:p>
            <a:pPr lvl="1"/>
            <a:r>
              <a:rPr lang="en-US" sz="2212" dirty="0"/>
              <a:t>Lifeline maintains a separate TTY number</a:t>
            </a:r>
          </a:p>
          <a:p>
            <a:pPr lvl="1"/>
            <a:r>
              <a:rPr lang="en-US" sz="2212" dirty="0"/>
              <a:t>The FCC did not mandate text messaging or direct video calling to 988 because it does not control the features of the Lifeline.</a:t>
            </a:r>
          </a:p>
        </p:txBody>
      </p:sp>
      <p:sp>
        <p:nvSpPr>
          <p:cNvPr id="4" name="Slide Number Placeholder 3">
            <a:extLst>
              <a:ext uri="{FF2B5EF4-FFF2-40B4-BE49-F238E27FC236}">
                <a16:creationId xmlns:a16="http://schemas.microsoft.com/office/drawing/2014/main" id="{973938A8-F928-4974-BB59-C04DDD7C9772}"/>
              </a:ext>
            </a:extLst>
          </p:cNvPr>
          <p:cNvSpPr>
            <a:spLocks noGrp="1"/>
          </p:cNvSpPr>
          <p:nvPr>
            <p:ph type="sldNum" sz="quarter" idx="10"/>
          </p:nvPr>
        </p:nvSpPr>
        <p:spPr/>
        <p:txBody>
          <a:bodyPr/>
          <a:lstStyle/>
          <a:p>
            <a:pPr defTabSz="842802" fontAlgn="base">
              <a:spcBef>
                <a:spcPct val="0"/>
              </a:spcBef>
              <a:spcAft>
                <a:spcPct val="0"/>
              </a:spcAft>
              <a:defRPr/>
            </a:pPr>
            <a:fld id="{0B59CC40-EDD9-4D03-8D86-2D0FB10A72C6}" type="slidenum">
              <a:rPr lang="en-US" altLang="en-US">
                <a:solidFill>
                  <a:srgbClr val="000000"/>
                </a:solidFill>
                <a:latin typeface="Verdana" panose="020B0604030504040204" pitchFamily="34" charset="0"/>
                <a:ea typeface="ＭＳ Ｐゴシック" panose="020B0600070205080204" pitchFamily="34" charset="-128"/>
              </a:rPr>
              <a:pPr defTabSz="842802" fontAlgn="base">
                <a:spcBef>
                  <a:spcPct val="0"/>
                </a:spcBef>
                <a:spcAft>
                  <a:spcPct val="0"/>
                </a:spcAft>
                <a:defRPr/>
              </a:pPr>
              <a:t>44</a:t>
            </a:fld>
            <a:endParaRPr lang="en-US" altLang="en-US" dirty="0">
              <a:solidFill>
                <a:srgbClr val="000000"/>
              </a:solidFill>
              <a:latin typeface="Verdan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20957381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
            <a:extLst>
              <a:ext uri="{FF2B5EF4-FFF2-40B4-BE49-F238E27FC236}">
                <a16:creationId xmlns:a16="http://schemas.microsoft.com/office/drawing/2014/main" id="{9E149A20-294F-46DF-B639-8DDD7619EEB0}"/>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lr>
                <a:schemeClr val="tx1"/>
              </a:buClr>
              <a:buFont typeface="Verdana" panose="020B0604030504040204" pitchFamily="34" charset="0"/>
              <a:buChar char="•"/>
              <a:defRPr sz="2212">
                <a:solidFill>
                  <a:schemeClr val="tx1"/>
                </a:solidFill>
                <a:latin typeface="Verdana" panose="020B0604030504040204" pitchFamily="34" charset="0"/>
                <a:ea typeface="ＭＳ Ｐゴシック" panose="020B0600070205080204" pitchFamily="34" charset="-128"/>
              </a:defRPr>
            </a:lvl1pPr>
            <a:lvl2pPr marL="684777" indent="-263376">
              <a:spcBef>
                <a:spcPct val="20000"/>
              </a:spcBef>
              <a:buClr>
                <a:schemeClr val="tx1"/>
              </a:buClr>
              <a:buChar char="-"/>
              <a:defRPr sz="1843">
                <a:solidFill>
                  <a:schemeClr val="tx1"/>
                </a:solidFill>
                <a:latin typeface="Verdana" panose="020B0604030504040204" pitchFamily="34" charset="0"/>
                <a:ea typeface="ＭＳ Ｐゴシック" panose="020B0600070205080204" pitchFamily="34" charset="-128"/>
              </a:defRPr>
            </a:lvl2pPr>
            <a:lvl3pPr marL="1053503" indent="-210701">
              <a:spcBef>
                <a:spcPct val="20000"/>
              </a:spcBef>
              <a:buClr>
                <a:schemeClr val="tx1"/>
              </a:buClr>
              <a:buFont typeface="Marlett" pitchFamily="2" charset="2"/>
              <a:buChar char="8"/>
              <a:defRPr sz="1843">
                <a:solidFill>
                  <a:schemeClr val="tx1"/>
                </a:solidFill>
                <a:latin typeface="Verdana" panose="020B0604030504040204" pitchFamily="34" charset="0"/>
                <a:ea typeface="ＭＳ Ｐゴシック" panose="020B0600070205080204" pitchFamily="34" charset="-128"/>
              </a:defRPr>
            </a:lvl3pPr>
            <a:lvl4pPr marL="1474904" indent="-210701">
              <a:spcBef>
                <a:spcPct val="20000"/>
              </a:spcBef>
              <a:buClr>
                <a:schemeClr val="tx1"/>
              </a:buClr>
              <a:buChar char="-"/>
              <a:defRPr sz="1843">
                <a:solidFill>
                  <a:schemeClr val="tx1"/>
                </a:solidFill>
                <a:latin typeface="Verdana" panose="020B0604030504040204" pitchFamily="34" charset="0"/>
                <a:ea typeface="ＭＳ Ｐゴシック" panose="020B0600070205080204" pitchFamily="34" charset="-128"/>
              </a:defRPr>
            </a:lvl4pPr>
            <a:lvl5pPr marL="1896306" indent="-210701">
              <a:buClr>
                <a:srgbClr val="FFFF66"/>
              </a:buClr>
              <a:buFont typeface="Marlett" pitchFamily="2" charset="2"/>
              <a:buChar char="8"/>
              <a:defRPr sz="2212">
                <a:solidFill>
                  <a:schemeClr val="bg1"/>
                </a:solidFill>
                <a:latin typeface="Verdana" panose="020B0604030504040204" pitchFamily="34" charset="0"/>
                <a:ea typeface="ＭＳ Ｐゴシック" panose="020B0600070205080204" pitchFamily="34" charset="-128"/>
              </a:defRPr>
            </a:lvl5pPr>
            <a:lvl6pPr marL="2317707" indent="-210701" eaLnBrk="0" fontAlgn="base" hangingPunct="0">
              <a:spcBef>
                <a:spcPct val="0"/>
              </a:spcBef>
              <a:spcAft>
                <a:spcPct val="0"/>
              </a:spcAft>
              <a:buClr>
                <a:srgbClr val="FFFF66"/>
              </a:buClr>
              <a:buFont typeface="Marlett" pitchFamily="2" charset="2"/>
              <a:buChar char="8"/>
              <a:defRPr sz="2212">
                <a:solidFill>
                  <a:schemeClr val="bg1"/>
                </a:solidFill>
                <a:latin typeface="Verdana" panose="020B0604030504040204" pitchFamily="34" charset="0"/>
                <a:ea typeface="ＭＳ Ｐゴシック" panose="020B0600070205080204" pitchFamily="34" charset="-128"/>
              </a:defRPr>
            </a:lvl6pPr>
            <a:lvl7pPr marL="2739108" indent="-210701" eaLnBrk="0" fontAlgn="base" hangingPunct="0">
              <a:spcBef>
                <a:spcPct val="0"/>
              </a:spcBef>
              <a:spcAft>
                <a:spcPct val="0"/>
              </a:spcAft>
              <a:buClr>
                <a:srgbClr val="FFFF66"/>
              </a:buClr>
              <a:buFont typeface="Marlett" pitchFamily="2" charset="2"/>
              <a:buChar char="8"/>
              <a:defRPr sz="2212">
                <a:solidFill>
                  <a:schemeClr val="bg1"/>
                </a:solidFill>
                <a:latin typeface="Verdana" panose="020B0604030504040204" pitchFamily="34" charset="0"/>
                <a:ea typeface="ＭＳ Ｐゴシック" panose="020B0600070205080204" pitchFamily="34" charset="-128"/>
              </a:defRPr>
            </a:lvl7pPr>
            <a:lvl8pPr marL="3160509" indent="-210701" eaLnBrk="0" fontAlgn="base" hangingPunct="0">
              <a:spcBef>
                <a:spcPct val="0"/>
              </a:spcBef>
              <a:spcAft>
                <a:spcPct val="0"/>
              </a:spcAft>
              <a:buClr>
                <a:srgbClr val="FFFF66"/>
              </a:buClr>
              <a:buFont typeface="Marlett" pitchFamily="2" charset="2"/>
              <a:buChar char="8"/>
              <a:defRPr sz="2212">
                <a:solidFill>
                  <a:schemeClr val="bg1"/>
                </a:solidFill>
                <a:latin typeface="Verdana" panose="020B0604030504040204" pitchFamily="34" charset="0"/>
                <a:ea typeface="ＭＳ Ｐゴシック" panose="020B0600070205080204" pitchFamily="34" charset="-128"/>
              </a:defRPr>
            </a:lvl8pPr>
            <a:lvl9pPr marL="3581911" indent="-210701" eaLnBrk="0" fontAlgn="base" hangingPunct="0">
              <a:spcBef>
                <a:spcPct val="0"/>
              </a:spcBef>
              <a:spcAft>
                <a:spcPct val="0"/>
              </a:spcAft>
              <a:buClr>
                <a:srgbClr val="FFFF66"/>
              </a:buClr>
              <a:buFont typeface="Marlett" pitchFamily="2" charset="2"/>
              <a:buChar char="8"/>
              <a:defRPr sz="2212">
                <a:solidFill>
                  <a:schemeClr val="bg1"/>
                </a:solidFill>
                <a:latin typeface="Verdana" panose="020B0604030504040204" pitchFamily="34" charset="0"/>
                <a:ea typeface="ＭＳ Ｐゴシック" panose="020B0600070205080204" pitchFamily="34" charset="-128"/>
              </a:defRPr>
            </a:lvl9pPr>
          </a:lstStyle>
          <a:p>
            <a:pPr defTabSz="842802" fontAlgn="base">
              <a:spcBef>
                <a:spcPct val="0"/>
              </a:spcBef>
              <a:spcAft>
                <a:spcPct val="0"/>
              </a:spcAft>
              <a:buClrTx/>
              <a:buNone/>
            </a:pPr>
            <a:fld id="{23FB947D-942E-43AC-8E39-7A870705699B}" type="slidenum">
              <a:rPr lang="en-US" altLang="en-US" sz="922">
                <a:solidFill>
                  <a:srgbClr val="000000"/>
                </a:solidFill>
              </a:rPr>
              <a:pPr defTabSz="842802" fontAlgn="base">
                <a:spcBef>
                  <a:spcPct val="0"/>
                </a:spcBef>
                <a:spcAft>
                  <a:spcPct val="0"/>
                </a:spcAft>
                <a:buClrTx/>
                <a:buNone/>
              </a:pPr>
              <a:t>45</a:t>
            </a:fld>
            <a:endParaRPr lang="en-US" altLang="en-US" sz="922" dirty="0">
              <a:solidFill>
                <a:srgbClr val="000000"/>
              </a:solidFill>
            </a:endParaRPr>
          </a:p>
        </p:txBody>
      </p:sp>
      <p:sp>
        <p:nvSpPr>
          <p:cNvPr id="23555" name="Title 4">
            <a:extLst>
              <a:ext uri="{FF2B5EF4-FFF2-40B4-BE49-F238E27FC236}">
                <a16:creationId xmlns:a16="http://schemas.microsoft.com/office/drawing/2014/main" id="{B5ED08C0-4626-4390-AEB1-8AFA7DDE2BD9}"/>
              </a:ext>
            </a:extLst>
          </p:cNvPr>
          <p:cNvSpPr>
            <a:spLocks noGrp="1" noChangeArrowheads="1"/>
          </p:cNvSpPr>
          <p:nvPr>
            <p:ph type="title"/>
          </p:nvPr>
        </p:nvSpPr>
        <p:spPr>
          <a:xfrm>
            <a:off x="2105133" y="162416"/>
            <a:ext cx="8218773" cy="633563"/>
          </a:xfrm>
        </p:spPr>
        <p:txBody>
          <a:bodyPr/>
          <a:lstStyle/>
          <a:p>
            <a:pPr algn="ctr"/>
            <a:r>
              <a:rPr lang="en-US" altLang="en-US" b="1" dirty="0">
                <a:ea typeface="ＭＳ Ｐゴシック" panose="020B0600070205080204" pitchFamily="34" charset="-128"/>
              </a:rPr>
              <a:t>Questions/Contacts/Links</a:t>
            </a:r>
            <a:br>
              <a:rPr lang="en-US" altLang="en-US" b="1" dirty="0">
                <a:ea typeface="ＭＳ Ｐゴシック" panose="020B0600070205080204" pitchFamily="34" charset="-128"/>
              </a:rPr>
            </a:br>
            <a:endParaRPr lang="en-US" altLang="en-US" dirty="0">
              <a:ea typeface="ＭＳ Ｐゴシック" panose="020B0600070205080204" pitchFamily="34" charset="-128"/>
            </a:endParaRPr>
          </a:p>
        </p:txBody>
      </p:sp>
      <p:sp>
        <p:nvSpPr>
          <p:cNvPr id="25604" name="Content Placeholder 6">
            <a:extLst>
              <a:ext uri="{FF2B5EF4-FFF2-40B4-BE49-F238E27FC236}">
                <a16:creationId xmlns:a16="http://schemas.microsoft.com/office/drawing/2014/main" id="{FCF98EF1-EB0F-41D0-B1FF-563C1BDF2F32}"/>
              </a:ext>
            </a:extLst>
          </p:cNvPr>
          <p:cNvSpPr>
            <a:spLocks noGrp="1"/>
          </p:cNvSpPr>
          <p:nvPr>
            <p:ph idx="1"/>
          </p:nvPr>
        </p:nvSpPr>
        <p:spPr>
          <a:xfrm>
            <a:off x="1756892" y="1091544"/>
            <a:ext cx="8275837" cy="4043828"/>
          </a:xfrm>
        </p:spPr>
        <p:txBody>
          <a:bodyPr/>
          <a:lstStyle/>
          <a:p>
            <a:pPr marL="734526" lvl="3" indent="-519436">
              <a:lnSpc>
                <a:spcPct val="90000"/>
              </a:lnSpc>
              <a:buNone/>
              <a:defRPr/>
            </a:pPr>
            <a:r>
              <a:rPr lang="en-US" altLang="en-US" b="1" dirty="0">
                <a:ea typeface="ＭＳ Ｐゴシック" panose="020B0600070205080204" pitchFamily="34" charset="-128"/>
              </a:rPr>
              <a:t>Jesse Goodwin</a:t>
            </a:r>
          </a:p>
          <a:p>
            <a:pPr marL="734526" lvl="3" indent="-519436">
              <a:lnSpc>
                <a:spcPct val="90000"/>
              </a:lnSpc>
              <a:buNone/>
              <a:defRPr/>
            </a:pPr>
            <a:r>
              <a:rPr lang="en-US" altLang="en-US" dirty="0">
                <a:ea typeface="ＭＳ Ｐゴシック" panose="020B0600070205080204" pitchFamily="34" charset="-128"/>
              </a:rPr>
              <a:t>Federal Communications Commission</a:t>
            </a:r>
          </a:p>
          <a:p>
            <a:pPr marL="734526" lvl="3" indent="-519436">
              <a:lnSpc>
                <a:spcPct val="90000"/>
              </a:lnSpc>
              <a:buNone/>
              <a:defRPr/>
            </a:pPr>
            <a:r>
              <a:rPr lang="en-US" altLang="en-US" dirty="0">
                <a:ea typeface="ＭＳ Ｐゴシック" panose="020B0600070205080204" pitchFamily="34" charset="-128"/>
              </a:rPr>
              <a:t>Attorney Advisor</a:t>
            </a:r>
          </a:p>
          <a:p>
            <a:pPr marL="734526" lvl="3" indent="-519436">
              <a:lnSpc>
                <a:spcPct val="90000"/>
              </a:lnSpc>
              <a:buNone/>
              <a:defRPr/>
            </a:pPr>
            <a:r>
              <a:rPr lang="en-US" altLang="en-US" dirty="0">
                <a:ea typeface="ＭＳ Ｐゴシック" panose="020B0600070205080204" pitchFamily="34" charset="-128"/>
              </a:rPr>
              <a:t>202.418.0958</a:t>
            </a:r>
          </a:p>
          <a:p>
            <a:pPr marL="734526" lvl="3" indent="-519436">
              <a:lnSpc>
                <a:spcPct val="90000"/>
              </a:lnSpc>
              <a:buNone/>
              <a:defRPr/>
            </a:pPr>
            <a:r>
              <a:rPr lang="en-US" altLang="en-US" dirty="0">
                <a:ea typeface="ＭＳ Ｐゴシック" panose="020B0600070205080204" pitchFamily="34" charset="-128"/>
              </a:rPr>
              <a:t>Benjamin.Goodwin@fcc.gov</a:t>
            </a:r>
          </a:p>
          <a:p>
            <a:pPr marL="734526" lvl="3" indent="-519436">
              <a:lnSpc>
                <a:spcPct val="90000"/>
              </a:lnSpc>
              <a:buNone/>
              <a:defRPr/>
            </a:pPr>
            <a:endParaRPr lang="en-US" altLang="en-US" sz="1106" dirty="0">
              <a:ea typeface="ＭＳ Ｐゴシック" panose="020B0600070205080204" pitchFamily="34" charset="-128"/>
            </a:endParaRPr>
          </a:p>
          <a:p>
            <a:pPr marL="734526" lvl="3" indent="-519436">
              <a:lnSpc>
                <a:spcPct val="90000"/>
              </a:lnSpc>
              <a:buNone/>
              <a:defRPr/>
            </a:pPr>
            <a:r>
              <a:rPr lang="en-US" altLang="en-US" sz="1659" dirty="0">
                <a:ea typeface="ＭＳ Ｐゴシック" panose="020B0600070205080204" pitchFamily="34" charset="-128"/>
              </a:rPr>
              <a:t>Links:</a:t>
            </a:r>
          </a:p>
          <a:p>
            <a:pPr marL="734526" lvl="3" indent="-519436">
              <a:lnSpc>
                <a:spcPct val="90000"/>
              </a:lnSpc>
              <a:buNone/>
              <a:defRPr/>
            </a:pPr>
            <a:r>
              <a:rPr lang="en-US" sz="1659" dirty="0"/>
              <a:t>National Suicide Hotline Improvement Act of 2018, </a:t>
            </a:r>
          </a:p>
          <a:p>
            <a:pPr marL="734526" lvl="3" indent="-519436">
              <a:lnSpc>
                <a:spcPct val="90000"/>
              </a:lnSpc>
              <a:buNone/>
              <a:defRPr/>
            </a:pPr>
            <a:r>
              <a:rPr lang="en-US" sz="1659" u="sng" dirty="0"/>
              <a:t>https://www.congress.gov/115/plaws/publ233/PLAW-115publ233.pdf</a:t>
            </a:r>
          </a:p>
          <a:p>
            <a:pPr marL="734526" lvl="3" indent="-519436">
              <a:lnSpc>
                <a:spcPct val="90000"/>
              </a:lnSpc>
              <a:buNone/>
              <a:defRPr/>
            </a:pPr>
            <a:r>
              <a:rPr lang="en-US" altLang="en-US" sz="1659" dirty="0">
                <a:ea typeface="ＭＳ Ｐゴシック" panose="020B0600070205080204" pitchFamily="34" charset="-128"/>
              </a:rPr>
              <a:t>NANC Report</a:t>
            </a:r>
          </a:p>
          <a:p>
            <a:pPr marL="734526" lvl="3" indent="-519436">
              <a:lnSpc>
                <a:spcPct val="90000"/>
              </a:lnSpc>
              <a:buNone/>
              <a:defRPr/>
            </a:pPr>
            <a:r>
              <a:rPr lang="en-US" sz="1659" u="sng" dirty="0"/>
              <a:t>https://www.fcc.gov/ecfs/filing/10531153709624</a:t>
            </a:r>
          </a:p>
          <a:p>
            <a:pPr marL="734526" lvl="3" indent="-519436">
              <a:lnSpc>
                <a:spcPct val="90000"/>
              </a:lnSpc>
              <a:buNone/>
              <a:defRPr/>
            </a:pPr>
            <a:r>
              <a:rPr lang="en-US" altLang="en-US" sz="1659" dirty="0">
                <a:ea typeface="ＭＳ Ｐゴシック" panose="020B0600070205080204" pitchFamily="34" charset="-128"/>
              </a:rPr>
              <a:t>FCC Report to Congress </a:t>
            </a:r>
          </a:p>
          <a:p>
            <a:pPr marL="734526" lvl="3" indent="-519436">
              <a:lnSpc>
                <a:spcPct val="90000"/>
              </a:lnSpc>
              <a:buNone/>
              <a:defRPr/>
            </a:pPr>
            <a:r>
              <a:rPr lang="en-US" sz="1659" u="sng" dirty="0"/>
              <a:t>https://docs.fcc.gov/public/attachments/DOC-359095A1.pdf</a:t>
            </a:r>
            <a:r>
              <a:rPr lang="en-US" sz="1659" dirty="0"/>
              <a:t> </a:t>
            </a:r>
            <a:endParaRPr lang="en-US" altLang="en-US" sz="1659" dirty="0">
              <a:ea typeface="ＭＳ Ｐゴシック" panose="020B0600070205080204" pitchFamily="34" charset="-128"/>
            </a:endParaRPr>
          </a:p>
          <a:p>
            <a:pPr marL="734526" lvl="3" indent="-519436">
              <a:lnSpc>
                <a:spcPct val="90000"/>
              </a:lnSpc>
              <a:buNone/>
              <a:defRPr/>
            </a:pPr>
            <a:r>
              <a:rPr lang="en-US" altLang="en-US" sz="1659" dirty="0">
                <a:ea typeface="ＭＳ Ｐゴシック" panose="020B0600070205080204" pitchFamily="34" charset="-128"/>
              </a:rPr>
              <a:t>Order</a:t>
            </a:r>
          </a:p>
          <a:p>
            <a:pPr marL="734526" lvl="3" indent="-519436">
              <a:lnSpc>
                <a:spcPct val="90000"/>
              </a:lnSpc>
              <a:buNone/>
              <a:defRPr/>
            </a:pPr>
            <a:r>
              <a:rPr lang="en-US" sz="1659" u="sng" dirty="0"/>
              <a:t>https://docs.fcc.gov/public/attachments/FCC-20-100A1_Rcd.pdf</a:t>
            </a:r>
          </a:p>
          <a:p>
            <a:pPr marL="734526" lvl="3" indent="-519436">
              <a:lnSpc>
                <a:spcPct val="90000"/>
              </a:lnSpc>
              <a:buNone/>
              <a:defRPr/>
            </a:pPr>
            <a:endParaRPr lang="en-US" altLang="en-US" dirty="0">
              <a:ea typeface="ＭＳ Ｐゴシック" panose="020B0600070205080204" pitchFamily="34" charset="-128"/>
            </a:endParaRPr>
          </a:p>
        </p:txBody>
      </p:sp>
      <p:sp>
        <p:nvSpPr>
          <p:cNvPr id="23557" name="Slide Number Placeholder 3">
            <a:extLst>
              <a:ext uri="{FF2B5EF4-FFF2-40B4-BE49-F238E27FC236}">
                <a16:creationId xmlns:a16="http://schemas.microsoft.com/office/drawing/2014/main" id="{087057FE-600C-49CE-A015-A6AF69286DC7}"/>
              </a:ext>
            </a:extLst>
          </p:cNvPr>
          <p:cNvSpPr txBox="1">
            <a:spLocks noGrp="1"/>
          </p:cNvSpPr>
          <p:nvPr/>
        </p:nvSpPr>
        <p:spPr bwMode="auto">
          <a:xfrm>
            <a:off x="10136617" y="6484886"/>
            <a:ext cx="383357" cy="302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40000"/>
              </a:spcBef>
              <a:buClr>
                <a:schemeClr val="tx1"/>
              </a:buClr>
              <a:buFont typeface="Verdana" panose="020B0604030504040204" pitchFamily="34"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tx1"/>
              </a:buClr>
              <a:buChar char="-"/>
              <a:defRPr sz="20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1"/>
              </a:buClr>
              <a:buFont typeface="Marlett" pitchFamily="2" charset="2"/>
              <a:buChar char="8"/>
              <a:defRPr sz="20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tx1"/>
              </a:buClr>
              <a:buChar char="-"/>
              <a:defRPr sz="2000">
                <a:solidFill>
                  <a:schemeClr val="tx1"/>
                </a:solidFill>
                <a:latin typeface="Verdana" panose="020B0604030504040204" pitchFamily="34" charset="0"/>
                <a:ea typeface="ＭＳ Ｐゴシック" panose="020B0600070205080204" pitchFamily="34" charset="-128"/>
              </a:defRPr>
            </a:lvl4pPr>
            <a:lvl5pPr marL="2057400" indent="-228600">
              <a:buClr>
                <a:srgbClr val="FFFF66"/>
              </a:buClr>
              <a:buFont typeface="Marlett" pitchFamily="2" charset="2"/>
              <a:buChar char="8"/>
              <a:defRPr sz="2400">
                <a:solidFill>
                  <a:schemeClr val="bg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buClr>
                <a:srgbClr val="FFFF66"/>
              </a:buClr>
              <a:buFont typeface="Marlett" pitchFamily="2" charset="2"/>
              <a:buChar char="8"/>
              <a:defRPr sz="2400">
                <a:solidFill>
                  <a:schemeClr val="bg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buClr>
                <a:srgbClr val="FFFF66"/>
              </a:buClr>
              <a:buFont typeface="Marlett" pitchFamily="2" charset="2"/>
              <a:buChar char="8"/>
              <a:defRPr sz="2400">
                <a:solidFill>
                  <a:schemeClr val="bg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buClr>
                <a:srgbClr val="FFFF66"/>
              </a:buClr>
              <a:buFont typeface="Marlett" pitchFamily="2" charset="2"/>
              <a:buChar char="8"/>
              <a:defRPr sz="2400">
                <a:solidFill>
                  <a:schemeClr val="bg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buClr>
                <a:srgbClr val="FFFF66"/>
              </a:buClr>
              <a:buFont typeface="Marlett" pitchFamily="2" charset="2"/>
              <a:buChar char="8"/>
              <a:defRPr sz="2400">
                <a:solidFill>
                  <a:schemeClr val="bg1"/>
                </a:solidFill>
                <a:latin typeface="Verdana" panose="020B0604030504040204" pitchFamily="34" charset="0"/>
                <a:ea typeface="ＭＳ Ｐゴシック" panose="020B0600070205080204" pitchFamily="34" charset="-128"/>
              </a:defRPr>
            </a:lvl9pPr>
          </a:lstStyle>
          <a:p>
            <a:pPr algn="ctr" defTabSz="842802" eaLnBrk="0" fontAlgn="base" hangingPunct="0">
              <a:lnSpc>
                <a:spcPct val="80000"/>
              </a:lnSpc>
              <a:spcBef>
                <a:spcPct val="0"/>
              </a:spcBef>
              <a:spcAft>
                <a:spcPct val="0"/>
              </a:spcAft>
              <a:buClrTx/>
              <a:buNone/>
            </a:pPr>
            <a:fld id="{5CC8F63A-12D3-4913-81C0-0F8E3B5979C3}" type="slidenum">
              <a:rPr lang="en-US" altLang="en-US" sz="922">
                <a:solidFill>
                  <a:srgbClr val="000000"/>
                </a:solidFill>
              </a:rPr>
              <a:pPr algn="ctr" defTabSz="842802" eaLnBrk="0" fontAlgn="base" hangingPunct="0">
                <a:lnSpc>
                  <a:spcPct val="80000"/>
                </a:lnSpc>
                <a:spcBef>
                  <a:spcPct val="0"/>
                </a:spcBef>
                <a:spcAft>
                  <a:spcPct val="0"/>
                </a:spcAft>
                <a:buClrTx/>
                <a:buNone/>
              </a:pPr>
              <a:t>45</a:t>
            </a:fld>
            <a:endParaRPr lang="en-US" altLang="en-US" sz="922" dirty="0">
              <a:solidFill>
                <a:srgbClr val="0000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C6DD6D-3959-4827-B8C4-E5A59B9F07C7}"/>
              </a:ext>
            </a:extLst>
          </p:cNvPr>
          <p:cNvSpPr/>
          <p:nvPr/>
        </p:nvSpPr>
        <p:spPr>
          <a:xfrm>
            <a:off x="1026543" y="683733"/>
            <a:ext cx="10138913" cy="4278094"/>
          </a:xfrm>
          <a:prstGeom prst="rect">
            <a:avLst/>
          </a:prstGeom>
        </p:spPr>
        <p:txBody>
          <a:bodyPr wrap="square">
            <a:spAutoFit/>
          </a:bodyPr>
          <a:lstStyle/>
          <a:p>
            <a:pPr marR="0">
              <a:spcBef>
                <a:spcPts val="0"/>
              </a:spcBef>
              <a:spcAft>
                <a:spcPts val="0"/>
              </a:spcAft>
              <a:tabLst>
                <a:tab pos="2289175" algn="l"/>
              </a:tabLst>
            </a:pPr>
            <a:r>
              <a:rPr lang="en-US" sz="2400" b="1" dirty="0">
                <a:solidFill>
                  <a:srgbClr val="000000"/>
                </a:solidFill>
                <a:latin typeface="Times New Roman" panose="02020603050405020304" pitchFamily="18" charset="0"/>
                <a:ea typeface="Times New Roman" panose="02020603050405020304" pitchFamily="18" charset="0"/>
              </a:rPr>
              <a:t>1:00 PM	</a:t>
            </a:r>
            <a:r>
              <a:rPr lang="en-US" sz="2400" b="1" cap="all" dirty="0">
                <a:solidFill>
                  <a:srgbClr val="000000"/>
                </a:solidFill>
                <a:latin typeface="Times New Roman" panose="02020603050405020304" pitchFamily="18" charset="0"/>
                <a:ea typeface="Times New Roman" panose="02020603050405020304" pitchFamily="18" charset="0"/>
              </a:rPr>
              <a:t>panel d: Promoting 21</a:t>
            </a:r>
            <a:r>
              <a:rPr lang="en-US" sz="2400" b="1" cap="all" baseline="30000" dirty="0">
                <a:solidFill>
                  <a:srgbClr val="000000"/>
                </a:solidFill>
                <a:latin typeface="Times New Roman" panose="02020603050405020304" pitchFamily="18" charset="0"/>
                <a:ea typeface="Times New Roman" panose="02020603050405020304" pitchFamily="18" charset="0"/>
              </a:rPr>
              <a:t>st</a:t>
            </a:r>
            <a:r>
              <a:rPr lang="en-US" sz="2400" b="1" cap="all" dirty="0">
                <a:solidFill>
                  <a:srgbClr val="000000"/>
                </a:solidFill>
                <a:latin typeface="Times New Roman" panose="02020603050405020304" pitchFamily="18" charset="0"/>
                <a:ea typeface="Times New Roman" panose="02020603050405020304" pitchFamily="18" charset="0"/>
              </a:rPr>
              <a:t> century 			technologies and services</a:t>
            </a:r>
            <a:endParaRPr lang="en-US" sz="2400" dirty="0">
              <a:latin typeface="Times New Roman" panose="02020603050405020304" pitchFamily="18" charset="0"/>
              <a:ea typeface="Times New Roman" panose="02020603050405020304" pitchFamily="18" charset="0"/>
            </a:endParaRPr>
          </a:p>
          <a:p>
            <a:pPr marL="2171700" lvl="4" indent="-342900">
              <a:buFont typeface="Wingdings" panose="05000000000000000000" pitchFamily="2" charset="2"/>
              <a:buChar char=""/>
              <a:tabLst>
                <a:tab pos="1371600" algn="l"/>
              </a:tabLst>
            </a:pPr>
            <a:endParaRPr lang="en-US" sz="1400" dirty="0">
              <a:latin typeface="Times New Roman" panose="02020603050405020304" pitchFamily="18" charset="0"/>
              <a:ea typeface="Times New Roman" panose="02020603050405020304" pitchFamily="18" charset="0"/>
            </a:endParaRPr>
          </a:p>
          <a:p>
            <a:pPr marL="2289175" lvl="4">
              <a:buFont typeface="Wingdings" panose="05000000000000000000" pitchFamily="2" charset="2"/>
              <a:buChar char=""/>
              <a:tabLst>
                <a:tab pos="2513013" algn="l"/>
              </a:tabLst>
            </a:pPr>
            <a:r>
              <a:rPr lang="en-US" sz="2400" b="1" dirty="0">
                <a:latin typeface="Times New Roman" panose="02020603050405020304" pitchFamily="18" charset="0"/>
                <a:ea typeface="Times New Roman" panose="02020603050405020304" pitchFamily="18" charset="0"/>
              </a:rPr>
              <a:t>  Spectrum and Infrastructure Policies to Accelerate 	Access to Spectrum and 5G Deployment</a:t>
            </a:r>
          </a:p>
          <a:p>
            <a:pPr marL="2628900" lvl="5" indent="-342900">
              <a:buFont typeface="Courier New" panose="02070309020205020404" pitchFamily="49" charset="0"/>
              <a:buChar char="o"/>
              <a:tabLst>
                <a:tab pos="1371600" algn="l"/>
              </a:tabLst>
            </a:pPr>
            <a:endParaRPr lang="en-US" sz="1400" dirty="0">
              <a:latin typeface="Times New Roman" panose="02020603050405020304" pitchFamily="18" charset="0"/>
              <a:ea typeface="Times New Roman" panose="02020603050405020304" pitchFamily="18" charset="0"/>
            </a:endParaRPr>
          </a:p>
          <a:p>
            <a:pPr marL="2743200" lvl="5" indent="-230188">
              <a:buFont typeface="Courier New" panose="02070309020205020404" pitchFamily="49" charset="0"/>
              <a:buChar char="o"/>
            </a:pPr>
            <a:r>
              <a:rPr lang="en-US" sz="2400" dirty="0">
                <a:latin typeface="Times New Roman" panose="02020603050405020304" pitchFamily="18" charset="0"/>
                <a:ea typeface="Times New Roman" panose="02020603050405020304" pitchFamily="18" charset="0"/>
              </a:rPr>
              <a:t> Susan Mort, Legal and Policy Advisor, WTB</a:t>
            </a:r>
          </a:p>
          <a:p>
            <a:pPr marL="2171700" lvl="4" indent="-342900">
              <a:buFont typeface="Wingdings" panose="05000000000000000000" pitchFamily="2" charset="2"/>
              <a:buChar char=""/>
              <a:tabLst>
                <a:tab pos="1371600" algn="l"/>
              </a:tabLst>
            </a:pPr>
            <a:endParaRPr lang="en-US" sz="1400" dirty="0">
              <a:latin typeface="Times New Roman" panose="02020603050405020304" pitchFamily="18" charset="0"/>
              <a:ea typeface="Times New Roman" panose="02020603050405020304" pitchFamily="18" charset="0"/>
            </a:endParaRPr>
          </a:p>
          <a:p>
            <a:pPr marL="2289175" lvl="4">
              <a:buFont typeface="Wingdings" panose="05000000000000000000" pitchFamily="2" charset="2"/>
              <a:buChar char=""/>
              <a:tabLst>
                <a:tab pos="2513013" algn="l"/>
              </a:tabLst>
            </a:pPr>
            <a:r>
              <a:rPr lang="en-US" sz="2400" dirty="0">
                <a:latin typeface="Times New Roman" panose="02020603050405020304" pitchFamily="18" charset="0"/>
                <a:ea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rPr>
              <a:t>Rural Digital Opportunity Fund and 5G Fund for Rural 	America</a:t>
            </a:r>
          </a:p>
          <a:p>
            <a:pPr marL="2289175" lvl="4">
              <a:buFont typeface="Wingdings" panose="05000000000000000000" pitchFamily="2" charset="2"/>
              <a:buChar char=""/>
              <a:tabLst>
                <a:tab pos="2455863" algn="l"/>
              </a:tabLst>
            </a:pPr>
            <a:endParaRPr lang="en-US" sz="1400" dirty="0">
              <a:latin typeface="Times New Roman" panose="02020603050405020304" pitchFamily="18" charset="0"/>
              <a:ea typeface="Times New Roman" panose="02020603050405020304" pitchFamily="18" charset="0"/>
            </a:endParaRPr>
          </a:p>
          <a:p>
            <a:pPr marL="2743200" lvl="4" indent="-230188">
              <a:buFont typeface="Courier New" panose="02070309020205020404" pitchFamily="49" charset="0"/>
              <a:buChar char="o"/>
            </a:pPr>
            <a:r>
              <a:rPr lang="en-US" sz="2400" dirty="0">
                <a:latin typeface="Times New Roman" panose="02020603050405020304" pitchFamily="18" charset="0"/>
                <a:ea typeface="Times New Roman" panose="02020603050405020304" pitchFamily="18" charset="0"/>
              </a:rPr>
              <a:t> Audra Hale-Maddox, Chief of Staff, Rural Broadband Auctions Task Force, OEA</a:t>
            </a:r>
          </a:p>
        </p:txBody>
      </p:sp>
    </p:spTree>
    <p:extLst>
      <p:ext uri="{BB962C8B-B14F-4D97-AF65-F5344CB8AC3E}">
        <p14:creationId xmlns:p14="http://schemas.microsoft.com/office/powerpoint/2010/main" val="27741945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5334000" y="779585"/>
            <a:ext cx="5439390" cy="4419600"/>
          </a:xfrm>
        </p:spPr>
        <p:txBody>
          <a:bodyPr vert="horz" lIns="91440" tIns="45720" rIns="91440" bIns="45720" numCol="1" rtlCol="0" anchor="t" anchorCtr="0" compatLnSpc="1">
            <a:prstTxWarp prst="textNoShape">
              <a:avLst/>
            </a:prstTxWarp>
            <a:normAutofit/>
          </a:bodyPr>
          <a:lstStyle/>
          <a:p>
            <a:pPr algn="l" eaLnBrk="1" hangingPunct="1">
              <a:lnSpc>
                <a:spcPct val="90000"/>
              </a:lnSpc>
            </a:pPr>
            <a:r>
              <a:rPr lang="en-US" altLang="en-US" sz="3200" b="1" kern="1200" dirty="0">
                <a:latin typeface="+mj-lt"/>
                <a:ea typeface="+mj-ea"/>
                <a:cs typeface="+mj-cs"/>
              </a:rPr>
              <a:t>PRESENTATION TO CONSUMER ADVISORY COMMITTEE</a:t>
            </a:r>
            <a:br>
              <a:rPr lang="en-US" altLang="en-US" sz="1800" b="1" kern="1200" dirty="0">
                <a:latin typeface="+mj-lt"/>
                <a:ea typeface="+mj-ea"/>
                <a:cs typeface="+mj-cs"/>
              </a:rPr>
            </a:br>
            <a:br>
              <a:rPr lang="en-US" altLang="en-US" sz="1800" b="1" kern="1200" dirty="0">
                <a:latin typeface="+mj-lt"/>
                <a:ea typeface="+mj-ea"/>
                <a:cs typeface="+mj-cs"/>
              </a:rPr>
            </a:br>
            <a:br>
              <a:rPr lang="en-US" altLang="en-US" sz="1800" b="1" kern="1200" dirty="0">
                <a:latin typeface="+mj-lt"/>
                <a:ea typeface="+mj-ea"/>
                <a:cs typeface="+mj-cs"/>
              </a:rPr>
            </a:br>
            <a:br>
              <a:rPr lang="en-US" altLang="en-US" sz="1800" b="1" kern="1200" dirty="0">
                <a:latin typeface="+mj-lt"/>
                <a:ea typeface="+mj-ea"/>
                <a:cs typeface="+mj-cs"/>
              </a:rPr>
            </a:br>
            <a:r>
              <a:rPr lang="en-US" altLang="en-US" sz="2800" b="1" kern="1200" dirty="0">
                <a:latin typeface="+mj-lt"/>
                <a:ea typeface="+mj-ea"/>
                <a:cs typeface="+mj-cs"/>
              </a:rPr>
              <a:t>September 25, 2020</a:t>
            </a:r>
            <a:br>
              <a:rPr lang="en-US" altLang="en-US" sz="2800" b="1" kern="1200" dirty="0">
                <a:latin typeface="+mj-lt"/>
                <a:ea typeface="+mj-ea"/>
                <a:cs typeface="+mj-cs"/>
              </a:rPr>
            </a:br>
            <a:br>
              <a:rPr lang="en-US" altLang="en-US" sz="2800" b="1" kern="1200" dirty="0">
                <a:latin typeface="+mj-lt"/>
                <a:ea typeface="+mj-ea"/>
                <a:cs typeface="+mj-cs"/>
              </a:rPr>
            </a:br>
            <a:r>
              <a:rPr lang="en-US" altLang="en-US" sz="2800" b="1" kern="1200" dirty="0">
                <a:latin typeface="+mj-lt"/>
                <a:ea typeface="+mj-ea"/>
                <a:cs typeface="+mj-cs"/>
              </a:rPr>
              <a:t>Susan Mort, Legal &amp; Policy Advisor, Wireless Telecommunications Bureau</a:t>
            </a:r>
          </a:p>
        </p:txBody>
      </p:sp>
      <p:pic>
        <p:nvPicPr>
          <p:cNvPr id="4" name="Picture 3" descr="The FCC on Twitter: &quot;Check out the new FCC seal!… &quot;">
            <a:extLst>
              <a:ext uri="{FF2B5EF4-FFF2-40B4-BE49-F238E27FC236}">
                <a16:creationId xmlns:a16="http://schemas.microsoft.com/office/drawing/2014/main" id="{5CFE24E4-CCBB-4F02-A804-6AD685E2CF1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236785"/>
            <a:ext cx="2819400" cy="283647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55D8D24-AC84-4529-9F90-27477D572A88}"/>
              </a:ext>
            </a:extLst>
          </p:cNvPr>
          <p:cNvSpPr/>
          <p:nvPr/>
        </p:nvSpPr>
        <p:spPr>
          <a:xfrm>
            <a:off x="457200" y="5884585"/>
            <a:ext cx="11160177"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This presentation and its contents are for informational purposes only; the Commission’s rules in part 47 of the Code of Federal Regulations and the Commission’s previous Reports and Orders adopting those rules represent the binding rules and determinations of the Commission.</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66B850-B7E3-4E26-BBAD-7F1F83DDB9B7}"/>
              </a:ext>
            </a:extLst>
          </p:cNvPr>
          <p:cNvSpPr>
            <a:spLocks noGrp="1"/>
          </p:cNvSpPr>
          <p:nvPr>
            <p:ph type="title"/>
          </p:nvPr>
        </p:nvSpPr>
        <p:spPr>
          <a:xfrm>
            <a:off x="4495800" y="70163"/>
            <a:ext cx="5867400" cy="882073"/>
          </a:xfrm>
        </p:spPr>
        <p:txBody>
          <a:bodyPr anchor="t">
            <a:normAutofit/>
          </a:bodyPr>
          <a:lstStyle/>
          <a:p>
            <a:r>
              <a:rPr lang="en-US" sz="4000" b="1" dirty="0"/>
              <a:t>IMPACTS OF 5G</a:t>
            </a:r>
          </a:p>
        </p:txBody>
      </p:sp>
      <p:sp>
        <p:nvSpPr>
          <p:cNvPr id="5" name="Content Placeholder 4">
            <a:extLst>
              <a:ext uri="{FF2B5EF4-FFF2-40B4-BE49-F238E27FC236}">
                <a16:creationId xmlns:a16="http://schemas.microsoft.com/office/drawing/2014/main" id="{8D3AAF8C-20FA-480F-A562-DA9263FED63D}"/>
              </a:ext>
            </a:extLst>
          </p:cNvPr>
          <p:cNvSpPr>
            <a:spLocks noGrp="1"/>
          </p:cNvSpPr>
          <p:nvPr>
            <p:ph idx="1"/>
          </p:nvPr>
        </p:nvSpPr>
        <p:spPr>
          <a:xfrm>
            <a:off x="4724400" y="762000"/>
            <a:ext cx="7391400" cy="4495800"/>
          </a:xfrm>
        </p:spPr>
        <p:txBody>
          <a:bodyPr>
            <a:normAutofit fontScale="55000" lnSpcReduction="20000"/>
          </a:bodyPr>
          <a:lstStyle/>
          <a:p>
            <a:pPr>
              <a:lnSpc>
                <a:spcPct val="90000"/>
              </a:lnSpc>
            </a:pPr>
            <a:r>
              <a:rPr lang="en-US" dirty="0"/>
              <a:t>Estimated 3 million new jobs, $275 billion in private investment, and $500 billion in new economic growth in the US*</a:t>
            </a:r>
          </a:p>
          <a:p>
            <a:pPr>
              <a:lnSpc>
                <a:spcPct val="90000"/>
              </a:lnSpc>
            </a:pPr>
            <a:endParaRPr lang="en-US" dirty="0"/>
          </a:p>
          <a:p>
            <a:pPr>
              <a:lnSpc>
                <a:spcPct val="90000"/>
              </a:lnSpc>
            </a:pPr>
            <a:r>
              <a:rPr lang="en-US" dirty="0"/>
              <a:t>Connection speeds anticipated to be over 10 Gbps - 100x faster than 4G. Lag times anticipated to be one-tenth of what they are today (50 milliseconds to 1 millisecond).</a:t>
            </a:r>
          </a:p>
          <a:p>
            <a:pPr>
              <a:lnSpc>
                <a:spcPct val="90000"/>
              </a:lnSpc>
            </a:pPr>
            <a:endParaRPr lang="en-US" dirty="0"/>
          </a:p>
          <a:p>
            <a:pPr>
              <a:lnSpc>
                <a:spcPct val="90000"/>
              </a:lnSpc>
            </a:pPr>
            <a:r>
              <a:rPr lang="en-US" dirty="0"/>
              <a:t>Smart cities and smart transportation networks that reduce traffic, prevent accidents, and limit pollution.  </a:t>
            </a:r>
          </a:p>
          <a:p>
            <a:pPr>
              <a:lnSpc>
                <a:spcPct val="90000"/>
              </a:lnSpc>
            </a:pPr>
            <a:endParaRPr lang="en-US" dirty="0"/>
          </a:p>
          <a:p>
            <a:pPr>
              <a:lnSpc>
                <a:spcPct val="90000"/>
              </a:lnSpc>
            </a:pPr>
            <a:r>
              <a:rPr lang="en-US" dirty="0"/>
              <a:t>Wireless healthcare and remote surgeries.</a:t>
            </a:r>
          </a:p>
          <a:p>
            <a:pPr marL="0" indent="0">
              <a:lnSpc>
                <a:spcPct val="90000"/>
              </a:lnSpc>
              <a:buNone/>
            </a:pPr>
            <a:r>
              <a:rPr lang="en-US" dirty="0"/>
              <a:t> </a:t>
            </a:r>
          </a:p>
          <a:p>
            <a:pPr>
              <a:lnSpc>
                <a:spcPct val="90000"/>
              </a:lnSpc>
            </a:pPr>
            <a:r>
              <a:rPr lang="en-US" dirty="0"/>
              <a:t>Precision agriculture.</a:t>
            </a:r>
          </a:p>
          <a:p>
            <a:pPr marL="0" indent="0">
              <a:lnSpc>
                <a:spcPct val="90000"/>
              </a:lnSpc>
              <a:buNone/>
            </a:pPr>
            <a:r>
              <a:rPr lang="en-US" dirty="0"/>
              <a:t>  </a:t>
            </a:r>
          </a:p>
          <a:p>
            <a:pPr>
              <a:lnSpc>
                <a:spcPct val="90000"/>
              </a:lnSpc>
            </a:pPr>
            <a:r>
              <a:rPr lang="en-US" dirty="0"/>
              <a:t>Industry automation.</a:t>
            </a:r>
          </a:p>
          <a:p>
            <a:pPr>
              <a:lnSpc>
                <a:spcPct val="90000"/>
              </a:lnSpc>
            </a:pPr>
            <a:endParaRPr lang="en-US" dirty="0"/>
          </a:p>
          <a:p>
            <a:pPr>
              <a:lnSpc>
                <a:spcPct val="90000"/>
              </a:lnSpc>
            </a:pPr>
            <a:r>
              <a:rPr lang="en-US" dirty="0"/>
              <a:t>And, of course, 5G will unlock innovations that are yet to be imagined.</a:t>
            </a:r>
          </a:p>
          <a:p>
            <a:pPr marL="0" indent="0">
              <a:lnSpc>
                <a:spcPct val="90000"/>
              </a:lnSpc>
              <a:buNone/>
            </a:pPr>
            <a:endParaRPr lang="en-US" sz="1600" dirty="0"/>
          </a:p>
          <a:p>
            <a:pPr marL="0" indent="0">
              <a:lnSpc>
                <a:spcPct val="90000"/>
              </a:lnSpc>
              <a:buNone/>
            </a:pPr>
            <a:endParaRPr lang="en-US" sz="1600" dirty="0"/>
          </a:p>
          <a:p>
            <a:pPr marL="0" indent="0">
              <a:lnSpc>
                <a:spcPct val="90000"/>
              </a:lnSpc>
              <a:buNone/>
            </a:pPr>
            <a:r>
              <a:rPr lang="en-US" sz="1600" dirty="0"/>
              <a:t>*</a:t>
            </a:r>
            <a:r>
              <a:rPr lang="en-US" sz="1600" i="1" dirty="0"/>
              <a:t> Source: Accenture Strategy, How 5G Can Help Municipalities Become Vibrant Smart Cities, 2017</a:t>
            </a:r>
            <a:endParaRPr lang="en-US" sz="1600" dirty="0"/>
          </a:p>
          <a:p>
            <a:pPr marL="0" indent="0">
              <a:lnSpc>
                <a:spcPct val="90000"/>
              </a:lnSpc>
              <a:buNone/>
            </a:pPr>
            <a:endParaRPr lang="en-US" sz="1600" dirty="0"/>
          </a:p>
          <a:p>
            <a:pPr>
              <a:lnSpc>
                <a:spcPct val="90000"/>
              </a:lnSpc>
            </a:pPr>
            <a:endParaRPr lang="en-US" sz="1600" dirty="0"/>
          </a:p>
        </p:txBody>
      </p:sp>
      <p:pic>
        <p:nvPicPr>
          <p:cNvPr id="2" name="Picture 1" descr="Image of antenna tower">
            <a:extLst>
              <a:ext uri="{FF2B5EF4-FFF2-40B4-BE49-F238E27FC236}">
                <a16:creationId xmlns:a16="http://schemas.microsoft.com/office/drawing/2014/main" id="{3721D581-7FA0-4B3A-81D7-139E62E573C4}"/>
              </a:ext>
            </a:extLst>
          </p:cNvPr>
          <p:cNvPicPr>
            <a:picLocks noChangeAspect="1"/>
          </p:cNvPicPr>
          <p:nvPr/>
        </p:nvPicPr>
        <p:blipFill>
          <a:blip r:embed="rId3"/>
          <a:stretch>
            <a:fillRect/>
          </a:stretch>
        </p:blipFill>
        <p:spPr>
          <a:xfrm>
            <a:off x="0" y="0"/>
            <a:ext cx="4632961" cy="6858000"/>
          </a:xfrm>
          <a:prstGeom prst="rect">
            <a:avLst/>
          </a:prstGeom>
        </p:spPr>
      </p:pic>
      <p:sp>
        <p:nvSpPr>
          <p:cNvPr id="7" name="TextBox 6">
            <a:extLst>
              <a:ext uri="{FF2B5EF4-FFF2-40B4-BE49-F238E27FC236}">
                <a16:creationId xmlns:a16="http://schemas.microsoft.com/office/drawing/2014/main" id="{133E1B43-BB1A-4307-8FBB-9E9813646245}"/>
              </a:ext>
            </a:extLst>
          </p:cNvPr>
          <p:cNvSpPr txBox="1"/>
          <p:nvPr/>
        </p:nvSpPr>
        <p:spPr>
          <a:xfrm>
            <a:off x="2372515" y="6538912"/>
            <a:ext cx="248574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white"/>
                </a:solidFill>
                <a:effectLst/>
                <a:uLnTx/>
                <a:uFillTx/>
                <a:latin typeface="Calibri"/>
                <a:ea typeface="+mn-ea"/>
                <a:cs typeface="+mn-cs"/>
              </a:rPr>
              <a:t>(Image: Fabian Horst / CC BY-SA)</a:t>
            </a:r>
          </a:p>
        </p:txBody>
      </p:sp>
    </p:spTree>
    <p:extLst>
      <p:ext uri="{BB962C8B-B14F-4D97-AF65-F5344CB8AC3E}">
        <p14:creationId xmlns:p14="http://schemas.microsoft.com/office/powerpoint/2010/main" val="537559717"/>
      </p:ext>
    </p:extLst>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16260-6F38-47F6-9847-E5413D9BADE7}"/>
              </a:ext>
            </a:extLst>
          </p:cNvPr>
          <p:cNvSpPr>
            <a:spLocks noGrp="1"/>
          </p:cNvSpPr>
          <p:nvPr>
            <p:ph type="title"/>
          </p:nvPr>
        </p:nvSpPr>
        <p:spPr>
          <a:xfrm>
            <a:off x="572729" y="228600"/>
            <a:ext cx="4304071" cy="990600"/>
          </a:xfrm>
        </p:spPr>
        <p:txBody>
          <a:bodyPr>
            <a:normAutofit fontScale="90000"/>
          </a:bodyPr>
          <a:lstStyle/>
          <a:p>
            <a:pPr lvl="0">
              <a:spcBef>
                <a:spcPts val="1200"/>
              </a:spcBef>
              <a:spcAft>
                <a:spcPts val="200"/>
              </a:spcAft>
              <a:buClr>
                <a:srgbClr val="1CADE4"/>
              </a:buClr>
              <a:buSzPct val="100000"/>
            </a:pPr>
            <a:r>
              <a:rPr lang="en-US" b="1" dirty="0"/>
              <a:t>FCC 5G FAST PLAN</a:t>
            </a:r>
            <a:endParaRPr lang="en-US" sz="3700" dirty="0"/>
          </a:p>
        </p:txBody>
      </p:sp>
      <p:sp>
        <p:nvSpPr>
          <p:cNvPr id="3" name="Content Placeholder 2">
            <a:extLst>
              <a:ext uri="{FF2B5EF4-FFF2-40B4-BE49-F238E27FC236}">
                <a16:creationId xmlns:a16="http://schemas.microsoft.com/office/drawing/2014/main" id="{53E16224-6125-473F-A892-E847B68E6D23}"/>
              </a:ext>
            </a:extLst>
          </p:cNvPr>
          <p:cNvSpPr>
            <a:spLocks noGrp="1"/>
          </p:cNvSpPr>
          <p:nvPr>
            <p:ph idx="1"/>
          </p:nvPr>
        </p:nvSpPr>
        <p:spPr>
          <a:xfrm>
            <a:off x="648930" y="1066800"/>
            <a:ext cx="4151670" cy="4267201"/>
          </a:xfrm>
        </p:spPr>
        <p:txBody>
          <a:bodyPr>
            <a:normAutofit/>
          </a:bodyPr>
          <a:lstStyle/>
          <a:p>
            <a:pPr marL="0" indent="0">
              <a:buNone/>
            </a:pPr>
            <a:r>
              <a:rPr lang="en-US" sz="2000" dirty="0"/>
              <a:t>Market-based U.S. approach to 5G innovation, investments, and deployment</a:t>
            </a:r>
          </a:p>
          <a:p>
            <a:pPr marL="0" indent="0">
              <a:buNone/>
            </a:pPr>
            <a:endParaRPr lang="en-US" sz="2000" dirty="0"/>
          </a:p>
          <a:p>
            <a:pPr marL="0" indent="0">
              <a:buNone/>
            </a:pPr>
            <a:r>
              <a:rPr lang="en-US" sz="2000" dirty="0"/>
              <a:t>Three key components: </a:t>
            </a:r>
          </a:p>
          <a:p>
            <a:pPr marL="457200" lvl="1" indent="0">
              <a:buNone/>
            </a:pPr>
            <a:r>
              <a:rPr lang="en-US" sz="2000" dirty="0"/>
              <a:t>(1) pushing more spectrum into the marketplace </a:t>
            </a:r>
          </a:p>
          <a:p>
            <a:pPr marL="457200" lvl="1" indent="0">
              <a:buNone/>
            </a:pPr>
            <a:r>
              <a:rPr lang="en-US" sz="2000" dirty="0"/>
              <a:t>(2) updating infrastructure policy </a:t>
            </a:r>
          </a:p>
          <a:p>
            <a:pPr marL="457200" lvl="1" indent="0">
              <a:buNone/>
            </a:pPr>
            <a:r>
              <a:rPr lang="en-US" sz="2000" dirty="0"/>
              <a:t>(3) modernizing outdated regulations</a:t>
            </a:r>
          </a:p>
          <a:p>
            <a:pPr marL="0" indent="0">
              <a:buNone/>
            </a:pPr>
            <a:endParaRPr lang="en-US" sz="2000" dirty="0"/>
          </a:p>
          <a:p>
            <a:pPr marL="0" indent="0">
              <a:buNone/>
            </a:pPr>
            <a:r>
              <a:rPr lang="en-US" sz="2000" dirty="0"/>
              <a:t>Roll-out of 5G systems is underway!</a:t>
            </a:r>
          </a:p>
        </p:txBody>
      </p:sp>
      <p:pic>
        <p:nvPicPr>
          <p:cNvPr id="5" name="Picture 4" descr="Image of speed gauge">
            <a:extLst>
              <a:ext uri="{FF2B5EF4-FFF2-40B4-BE49-F238E27FC236}">
                <a16:creationId xmlns:a16="http://schemas.microsoft.com/office/drawing/2014/main" id="{DF29B638-80F4-43C6-A9A1-4E8094EC0743}"/>
              </a:ext>
            </a:extLst>
          </p:cNvPr>
          <p:cNvPicPr>
            <a:picLocks noChangeAspect="1"/>
          </p:cNvPicPr>
          <p:nvPr/>
        </p:nvPicPr>
        <p:blipFill rotWithShape="1">
          <a:blip r:embed="rId3">
            <a:extLst>
              <a:ext uri="{28A0092B-C50C-407E-A947-70E740481C1C}">
                <a14:useLocalDpi xmlns:a14="http://schemas.microsoft.com/office/drawing/2010/main" val="0"/>
              </a:ext>
            </a:extLst>
          </a:blip>
          <a:srcRect r="-3"/>
          <a:stretch/>
        </p:blipFill>
        <p:spPr>
          <a:xfrm>
            <a:off x="5491655" y="304800"/>
            <a:ext cx="6019331" cy="4680693"/>
          </a:xfrm>
          <a:prstGeom prst="rect">
            <a:avLst/>
          </a:prstGeom>
          <a:effectLst/>
        </p:spPr>
      </p:pic>
    </p:spTree>
    <p:extLst>
      <p:ext uri="{BB962C8B-B14F-4D97-AF65-F5344CB8AC3E}">
        <p14:creationId xmlns:p14="http://schemas.microsoft.com/office/powerpoint/2010/main" val="1726203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4CBEEC-47E0-4B28-B672-5EB16BCE59DE}"/>
              </a:ext>
            </a:extLst>
          </p:cNvPr>
          <p:cNvSpPr/>
          <p:nvPr/>
        </p:nvSpPr>
        <p:spPr>
          <a:xfrm>
            <a:off x="1081177" y="1632072"/>
            <a:ext cx="9943381" cy="1200329"/>
          </a:xfrm>
          <a:prstGeom prst="rect">
            <a:avLst/>
          </a:prstGeom>
        </p:spPr>
        <p:txBody>
          <a:bodyPr wrap="square">
            <a:spAutoFit/>
          </a:bodyPr>
          <a:lstStyle/>
          <a:p>
            <a:pPr marR="0">
              <a:spcBef>
                <a:spcPts val="0"/>
              </a:spcBef>
              <a:spcAft>
                <a:spcPts val="0"/>
              </a:spcAft>
              <a:tabLst>
                <a:tab pos="2289175" algn="l"/>
              </a:tabLst>
            </a:pPr>
            <a:r>
              <a:rPr lang="en-US" sz="3600" b="1" dirty="0">
                <a:solidFill>
                  <a:srgbClr val="000000"/>
                </a:solidFill>
                <a:latin typeface="Times New Roman" panose="02020603050405020304" pitchFamily="18" charset="0"/>
                <a:ea typeface="Times New Roman" panose="02020603050405020304" pitchFamily="18" charset="0"/>
              </a:rPr>
              <a:t>11:15 AM	</a:t>
            </a:r>
            <a:r>
              <a:rPr lang="en-US" sz="3600" b="1" cap="all" dirty="0">
                <a:solidFill>
                  <a:srgbClr val="000000"/>
                </a:solidFill>
                <a:latin typeface="Times New Roman" panose="02020603050405020304" pitchFamily="18" charset="0"/>
                <a:ea typeface="Times New Roman" panose="02020603050405020304" pitchFamily="18" charset="0"/>
              </a:rPr>
              <a:t>FCC Staff Presentations and 	Updates</a:t>
            </a:r>
            <a:endParaRPr lang="en-US" sz="2000"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08724391"/>
      </p:ext>
    </p:extLst>
  </p:cSld>
  <p:clrMapOvr>
    <a:overrideClrMapping bg1="dk1" tx1="lt1" bg2="dk2" tx2="lt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95E15-6CFC-4AEC-8A4F-607D81E12347}"/>
              </a:ext>
            </a:extLst>
          </p:cNvPr>
          <p:cNvSpPr>
            <a:spLocks noGrp="1"/>
          </p:cNvSpPr>
          <p:nvPr>
            <p:ph type="title"/>
          </p:nvPr>
        </p:nvSpPr>
        <p:spPr>
          <a:xfrm>
            <a:off x="1600200" y="152401"/>
            <a:ext cx="8534400" cy="609599"/>
          </a:xfrm>
        </p:spPr>
        <p:txBody>
          <a:bodyPr>
            <a:noAutofit/>
          </a:bodyPr>
          <a:lstStyle/>
          <a:p>
            <a:pPr algn="ctr"/>
            <a:r>
              <a:rPr lang="en-US" sz="4000" b="1" dirty="0">
                <a:cs typeface="Times New Roman" panose="02020603050405020304" pitchFamily="18" charset="0"/>
              </a:rPr>
              <a:t>FCC SPECTRUM ACTIONS FOR 5G USE </a:t>
            </a:r>
          </a:p>
        </p:txBody>
      </p:sp>
      <p:graphicFrame>
        <p:nvGraphicFramePr>
          <p:cNvPr id="14" name="Content Placeholder 2" descr="Chart of FCC spectrum actions for 5G use">
            <a:extLst>
              <a:ext uri="{FF2B5EF4-FFF2-40B4-BE49-F238E27FC236}">
                <a16:creationId xmlns:a16="http://schemas.microsoft.com/office/drawing/2014/main" id="{DD56AD46-680D-49EA-A59C-6F83D5AC6FD9}"/>
              </a:ext>
            </a:extLst>
          </p:cNvPr>
          <p:cNvGraphicFramePr>
            <a:graphicFrameLocks noGrp="1"/>
          </p:cNvGraphicFramePr>
          <p:nvPr>
            <p:ph idx="1"/>
            <p:extLst>
              <p:ext uri="{D42A27DB-BD31-4B8C-83A1-F6EECF244321}">
                <p14:modId xmlns:p14="http://schemas.microsoft.com/office/powerpoint/2010/main" val="2890630103"/>
              </p:ext>
            </p:extLst>
          </p:nvPr>
        </p:nvGraphicFramePr>
        <p:xfrm>
          <a:off x="228600" y="838199"/>
          <a:ext cx="11734800" cy="4648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06692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Image of antenna location">
            <a:extLst>
              <a:ext uri="{FF2B5EF4-FFF2-40B4-BE49-F238E27FC236}">
                <a16:creationId xmlns:a16="http://schemas.microsoft.com/office/drawing/2014/main" id="{AB8B9CB6-A497-44D0-AA84-D93FA3FA54C2}"/>
              </a:ext>
            </a:extLst>
          </p:cNvPr>
          <p:cNvPicPr>
            <a:picLocks noChangeAspect="1"/>
          </p:cNvPicPr>
          <p:nvPr/>
        </p:nvPicPr>
        <p:blipFill rotWithShape="1">
          <a:blip r:embed="rId3"/>
          <a:srcRect l="9576" r="12654" b="7825"/>
          <a:stretch/>
        </p:blipFill>
        <p:spPr>
          <a:xfrm>
            <a:off x="5232552" y="914400"/>
            <a:ext cx="6126688" cy="4267200"/>
          </a:xfrm>
          <a:prstGeom prst="rect">
            <a:avLst/>
          </a:prstGeom>
        </p:spPr>
      </p:pic>
      <p:sp>
        <p:nvSpPr>
          <p:cNvPr id="2" name="Title 1">
            <a:extLst>
              <a:ext uri="{FF2B5EF4-FFF2-40B4-BE49-F238E27FC236}">
                <a16:creationId xmlns:a16="http://schemas.microsoft.com/office/drawing/2014/main" id="{303C1B04-B84F-4AE6-86A9-1CA67AC30B20}"/>
              </a:ext>
            </a:extLst>
          </p:cNvPr>
          <p:cNvSpPr>
            <a:spLocks noGrp="1"/>
          </p:cNvSpPr>
          <p:nvPr>
            <p:ph type="title"/>
          </p:nvPr>
        </p:nvSpPr>
        <p:spPr>
          <a:xfrm>
            <a:off x="338766" y="457200"/>
            <a:ext cx="11624633" cy="457200"/>
          </a:xfrm>
        </p:spPr>
        <p:txBody>
          <a:bodyPr anchor="b">
            <a:noAutofit/>
          </a:bodyPr>
          <a:lstStyle/>
          <a:p>
            <a:r>
              <a:rPr lang="en-US" sz="4000" b="1" dirty="0"/>
              <a:t>INFRASTRUCTURE SITING AND REVIEW</a:t>
            </a:r>
          </a:p>
        </p:txBody>
      </p:sp>
      <p:sp>
        <p:nvSpPr>
          <p:cNvPr id="3" name="Content Placeholder 2">
            <a:extLst>
              <a:ext uri="{FF2B5EF4-FFF2-40B4-BE49-F238E27FC236}">
                <a16:creationId xmlns:a16="http://schemas.microsoft.com/office/drawing/2014/main" id="{8E613C30-162F-4963-8081-081A5063C2B4}"/>
              </a:ext>
            </a:extLst>
          </p:cNvPr>
          <p:cNvSpPr>
            <a:spLocks noGrp="1"/>
          </p:cNvSpPr>
          <p:nvPr>
            <p:ph idx="1"/>
          </p:nvPr>
        </p:nvSpPr>
        <p:spPr>
          <a:xfrm>
            <a:off x="457200" y="914400"/>
            <a:ext cx="4648200" cy="4267200"/>
          </a:xfrm>
        </p:spPr>
        <p:txBody>
          <a:bodyPr anchor="t">
            <a:noAutofit/>
          </a:bodyPr>
          <a:lstStyle/>
          <a:p>
            <a:r>
              <a:rPr lang="en-US" sz="2400" b="1" dirty="0"/>
              <a:t>Federal Review</a:t>
            </a:r>
            <a:r>
              <a:rPr lang="en-US" sz="2400" dirty="0"/>
              <a:t>: The FCC modernized Federal historic preservation and environmental reviews of wireless deployments </a:t>
            </a:r>
          </a:p>
          <a:p>
            <a:pPr marL="0" indent="0">
              <a:buNone/>
            </a:pPr>
            <a:endParaRPr lang="en-US" sz="2400" dirty="0"/>
          </a:p>
          <a:p>
            <a:r>
              <a:rPr lang="en-US" sz="2400" b="1" dirty="0"/>
              <a:t>State and Local Review</a:t>
            </a:r>
            <a:r>
              <a:rPr lang="en-US" sz="2400" dirty="0"/>
              <a:t>: The FCC removed regulatory barriers such as unreasonable application fees and instituted two new ‘shot clocks’ for small wireless facilities</a:t>
            </a:r>
          </a:p>
        </p:txBody>
      </p:sp>
    </p:spTree>
    <p:extLst>
      <p:ext uri="{BB962C8B-B14F-4D97-AF65-F5344CB8AC3E}">
        <p14:creationId xmlns:p14="http://schemas.microsoft.com/office/powerpoint/2010/main" val="2417213275"/>
      </p:ext>
    </p:extLst>
  </p:cSld>
  <p:clrMapOvr>
    <a:overrideClrMapping bg1="lt1" tx1="dk1" bg2="lt2" tx2="dk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of antenna tower">
            <a:extLst>
              <a:ext uri="{FF2B5EF4-FFF2-40B4-BE49-F238E27FC236}">
                <a16:creationId xmlns:a16="http://schemas.microsoft.com/office/drawing/2014/main" id="{7F220602-2BD7-44A3-A4AE-70846046C53B}"/>
              </a:ext>
            </a:extLst>
          </p:cNvPr>
          <p:cNvPicPr>
            <a:picLocks noChangeAspect="1"/>
          </p:cNvPicPr>
          <p:nvPr/>
        </p:nvPicPr>
        <p:blipFill>
          <a:blip r:embed="rId3"/>
          <a:stretch>
            <a:fillRect/>
          </a:stretch>
        </p:blipFill>
        <p:spPr>
          <a:xfrm>
            <a:off x="1324" y="0"/>
            <a:ext cx="4632961" cy="6858000"/>
          </a:xfrm>
          <a:prstGeom prst="rect">
            <a:avLst/>
          </a:prstGeom>
        </p:spPr>
      </p:pic>
      <p:sp>
        <p:nvSpPr>
          <p:cNvPr id="3" name="TextBox 2">
            <a:extLst>
              <a:ext uri="{FF2B5EF4-FFF2-40B4-BE49-F238E27FC236}">
                <a16:creationId xmlns:a16="http://schemas.microsoft.com/office/drawing/2014/main" id="{D96FD31D-7DFA-447C-B943-7B50E58785EC}"/>
              </a:ext>
            </a:extLst>
          </p:cNvPr>
          <p:cNvSpPr txBox="1"/>
          <p:nvPr/>
        </p:nvSpPr>
        <p:spPr>
          <a:xfrm>
            <a:off x="147259" y="6429791"/>
            <a:ext cx="217054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FFFFFF"/>
                </a:solidFill>
                <a:effectLst/>
                <a:uLnTx/>
                <a:uFillTx/>
                <a:latin typeface="Calibri"/>
                <a:ea typeface="+mn-ea"/>
                <a:cs typeface="+mn-cs"/>
              </a:rPr>
              <a:t>(Image: Daniel R. Blume)</a:t>
            </a:r>
          </a:p>
        </p:txBody>
      </p:sp>
      <p:sp>
        <p:nvSpPr>
          <p:cNvPr id="4" name="Title 1">
            <a:extLst>
              <a:ext uri="{FF2B5EF4-FFF2-40B4-BE49-F238E27FC236}">
                <a16:creationId xmlns:a16="http://schemas.microsoft.com/office/drawing/2014/main" id="{5D1DCED3-CBD9-44ED-873D-F4BA71409586}"/>
              </a:ext>
            </a:extLst>
          </p:cNvPr>
          <p:cNvSpPr txBox="1">
            <a:spLocks/>
          </p:cNvSpPr>
          <p:nvPr/>
        </p:nvSpPr>
        <p:spPr>
          <a:xfrm>
            <a:off x="4876800" y="0"/>
            <a:ext cx="6586491" cy="1286160"/>
          </a:xfrm>
          <a:prstGeom prst="rect">
            <a:avLst/>
          </a:prstGeom>
        </p:spPr>
        <p:txBody>
          <a:bodyPr anchor="b">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a:ea typeface="+mj-ea"/>
                <a:cs typeface="+mj-cs"/>
              </a:rPr>
              <a:t>INFRASTRUCTURE SITING: SECTION 6409</a:t>
            </a:r>
          </a:p>
        </p:txBody>
      </p:sp>
      <p:sp>
        <p:nvSpPr>
          <p:cNvPr id="5" name="Content Placeholder 2">
            <a:extLst>
              <a:ext uri="{FF2B5EF4-FFF2-40B4-BE49-F238E27FC236}">
                <a16:creationId xmlns:a16="http://schemas.microsoft.com/office/drawing/2014/main" id="{91687A33-D450-4A4F-8799-AC5E7DF518E7}"/>
              </a:ext>
            </a:extLst>
          </p:cNvPr>
          <p:cNvSpPr txBox="1">
            <a:spLocks/>
          </p:cNvSpPr>
          <p:nvPr/>
        </p:nvSpPr>
        <p:spPr>
          <a:xfrm>
            <a:off x="4724400" y="1219200"/>
            <a:ext cx="7239000" cy="4411579"/>
          </a:xfrm>
          <a:prstGeom prst="rect">
            <a:avLst/>
          </a:prstGeom>
        </p:spPr>
        <p:txBody>
          <a:bodyPr>
            <a:no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9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Section 6409(a) of the Spectrum Act streamlined state and local government review of certain requests to modify transmission equipment on existing structures</a:t>
            </a:r>
          </a:p>
          <a:p>
            <a:pPr marL="342900" marR="0" lvl="0" indent="-342900" algn="l" defTabSz="914400" rtl="0" eaLnBrk="0" fontAlgn="base" latinLnBrk="0" hangingPunct="0">
              <a:lnSpc>
                <a:spcPct val="9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In June 2020, the FCC adopted a Declaratory Ruling, clarifying that when the 60-day shot clock for local review begins and how certain aspects of proposed modifications might impact the eligibility for streamlined review under the rules</a:t>
            </a:r>
          </a:p>
          <a:p>
            <a:pPr marL="342900" marR="0" lvl="0" indent="-342900" algn="l" defTabSz="914400" rtl="0" eaLnBrk="0" fontAlgn="base" latinLnBrk="0" hangingPunct="0">
              <a:lnSpc>
                <a:spcPct val="9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The FCC also adopted a Notice of Proposed Rulemaking seeking comment on proposed rule changes regarding excavation and deployment outside the boundaries of an existing tower site and the effects of such activities on eligibility for streamlined review</a:t>
            </a:r>
          </a:p>
          <a:p>
            <a:pPr marL="342900" marR="0" lvl="0" indent="-342900" algn="l" defTabSz="914400" rtl="0" eaLnBrk="0" fontAlgn="base" latinLnBrk="0" hangingPunct="0">
              <a:lnSpc>
                <a:spcPct val="9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Separate from clarifying the rules on streamlined local review, the Declaratory Ruling clarified a portion of the FCC’s rules on environmental and historic preservation review that differed from most other U.S. federal agencies</a:t>
            </a:r>
          </a:p>
        </p:txBody>
      </p:sp>
    </p:spTree>
    <p:extLst>
      <p:ext uri="{BB962C8B-B14F-4D97-AF65-F5344CB8AC3E}">
        <p14:creationId xmlns:p14="http://schemas.microsoft.com/office/powerpoint/2010/main" val="30969395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9027A-D0F6-40B7-90EA-EE35437AB844}"/>
              </a:ext>
            </a:extLst>
          </p:cNvPr>
          <p:cNvSpPr>
            <a:spLocks noGrp="1"/>
          </p:cNvSpPr>
          <p:nvPr>
            <p:ph type="title"/>
          </p:nvPr>
        </p:nvSpPr>
        <p:spPr>
          <a:xfrm>
            <a:off x="609600" y="152400"/>
            <a:ext cx="10668000" cy="740025"/>
          </a:xfrm>
          <a:noFill/>
        </p:spPr>
        <p:txBody>
          <a:bodyPr vert="horz" lIns="91440" tIns="45720" rIns="91440" bIns="45720" rtlCol="0" anchor="ctr">
            <a:normAutofit/>
          </a:bodyPr>
          <a:lstStyle/>
          <a:p>
            <a:pPr algn="ctr"/>
            <a:r>
              <a:rPr lang="en-US" sz="3600" b="1" kern="1200" dirty="0">
                <a:solidFill>
                  <a:srgbClr val="080808"/>
                </a:solidFill>
                <a:latin typeface="+mj-lt"/>
                <a:ea typeface="+mj-ea"/>
                <a:cs typeface="+mj-cs"/>
              </a:rPr>
              <a:t>Modernizing Outdated Regulations</a:t>
            </a:r>
            <a:endParaRPr lang="en-US" sz="3600" kern="1200" dirty="0">
              <a:solidFill>
                <a:srgbClr val="080808"/>
              </a:solidFill>
              <a:latin typeface="+mj-lt"/>
              <a:ea typeface="+mj-ea"/>
              <a:cs typeface="+mj-cs"/>
            </a:endParaRPr>
          </a:p>
        </p:txBody>
      </p:sp>
      <p:sp>
        <p:nvSpPr>
          <p:cNvPr id="3" name="Text Placeholder 2">
            <a:extLst>
              <a:ext uri="{FF2B5EF4-FFF2-40B4-BE49-F238E27FC236}">
                <a16:creationId xmlns:a16="http://schemas.microsoft.com/office/drawing/2014/main" id="{7F2E1AF8-645A-49BE-A5B8-F273ACBB6139}"/>
              </a:ext>
            </a:extLst>
          </p:cNvPr>
          <p:cNvSpPr>
            <a:spLocks noGrp="1"/>
          </p:cNvSpPr>
          <p:nvPr>
            <p:ph type="body" idx="1"/>
          </p:nvPr>
        </p:nvSpPr>
        <p:spPr>
          <a:xfrm>
            <a:off x="381000" y="892424"/>
            <a:ext cx="11430000" cy="4289175"/>
          </a:xfrm>
          <a:noFill/>
        </p:spPr>
        <p:txBody>
          <a:bodyPr vert="horz" lIns="91440" tIns="45720" rIns="91440" bIns="45720" rtlCol="0">
            <a:normAutofit/>
          </a:bodyPr>
          <a:lstStyle/>
          <a:p>
            <a:r>
              <a:rPr lang="en-US" sz="2400" b="1" kern="1200" dirty="0">
                <a:solidFill>
                  <a:srgbClr val="080808"/>
                </a:solidFill>
                <a:latin typeface="+mn-lt"/>
                <a:ea typeface="+mn-ea"/>
                <a:cs typeface="+mn-cs"/>
              </a:rPr>
              <a:t>One-Touch Make-Ready</a:t>
            </a:r>
            <a:r>
              <a:rPr lang="en-US" sz="2400" kern="1200" dirty="0">
                <a:solidFill>
                  <a:srgbClr val="080808"/>
                </a:solidFill>
                <a:latin typeface="+mn-lt"/>
                <a:ea typeface="+mn-ea"/>
                <a:cs typeface="+mn-cs"/>
              </a:rPr>
              <a:t>: The FCC has updated its rules governing the attachment of new network equipment to utility poles in order to reduce cost and speed up 5G backhaul deployment.</a:t>
            </a:r>
          </a:p>
          <a:p>
            <a:endParaRPr lang="en-US" sz="2400" kern="1200" dirty="0">
              <a:solidFill>
                <a:srgbClr val="080808"/>
              </a:solidFill>
              <a:latin typeface="+mn-lt"/>
              <a:ea typeface="+mn-ea"/>
              <a:cs typeface="+mn-cs"/>
            </a:endParaRPr>
          </a:p>
          <a:p>
            <a:r>
              <a:rPr lang="en-US" sz="2400" b="1" kern="1200" dirty="0">
                <a:solidFill>
                  <a:srgbClr val="080808"/>
                </a:solidFill>
                <a:latin typeface="+mn-lt"/>
                <a:ea typeface="+mn-ea"/>
                <a:cs typeface="+mn-cs"/>
              </a:rPr>
              <a:t>Speeding the IP Transition</a:t>
            </a:r>
            <a:r>
              <a:rPr lang="en-US" sz="2400" kern="1200" dirty="0">
                <a:solidFill>
                  <a:srgbClr val="080808"/>
                </a:solidFill>
                <a:latin typeface="+mn-lt"/>
                <a:ea typeface="+mn-ea"/>
                <a:cs typeface="+mn-cs"/>
              </a:rPr>
              <a:t>: The FCC revised its rules to make it easier for companies to invest in next-generation networks and services instead of the fading networks of the past.</a:t>
            </a:r>
          </a:p>
          <a:p>
            <a:endParaRPr lang="en-US" sz="2400" kern="1200" dirty="0">
              <a:solidFill>
                <a:srgbClr val="080808"/>
              </a:solidFill>
              <a:latin typeface="+mn-lt"/>
              <a:ea typeface="+mn-ea"/>
              <a:cs typeface="+mn-cs"/>
            </a:endParaRPr>
          </a:p>
          <a:p>
            <a:r>
              <a:rPr lang="en-US" sz="2400" b="1" kern="1200" dirty="0">
                <a:solidFill>
                  <a:srgbClr val="080808"/>
                </a:solidFill>
                <a:latin typeface="+mn-lt"/>
                <a:ea typeface="+mn-ea"/>
                <a:cs typeface="+mn-cs"/>
              </a:rPr>
              <a:t>Business Data Services</a:t>
            </a:r>
            <a:r>
              <a:rPr lang="en-US" sz="2400" kern="1200" dirty="0">
                <a:solidFill>
                  <a:srgbClr val="080808"/>
                </a:solidFill>
                <a:latin typeface="+mn-lt"/>
                <a:ea typeface="+mn-ea"/>
                <a:cs typeface="+mn-cs"/>
              </a:rPr>
              <a:t>: In order to incentivize investment in modern fiber networks, the FCC updated rules for high-speed, dedicated services by lifting rate regulation where appropriate.</a:t>
            </a:r>
          </a:p>
          <a:p>
            <a:pPr algn="ctr"/>
            <a:endParaRPr lang="en-US" sz="500" kern="1200" dirty="0">
              <a:solidFill>
                <a:srgbClr val="080808"/>
              </a:solidFill>
              <a:latin typeface="+mn-lt"/>
              <a:ea typeface="+mn-ea"/>
              <a:cs typeface="+mn-cs"/>
            </a:endParaRPr>
          </a:p>
        </p:txBody>
      </p:sp>
    </p:spTree>
    <p:extLst>
      <p:ext uri="{BB962C8B-B14F-4D97-AF65-F5344CB8AC3E}">
        <p14:creationId xmlns:p14="http://schemas.microsoft.com/office/powerpoint/2010/main" val="36233357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7315200" y="1600200"/>
            <a:ext cx="5105400" cy="2057400"/>
          </a:xfrm>
          <a:prstGeom prst="rect">
            <a:avLst/>
          </a:prstGeom>
          <a:noFill/>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altLang="en-US" sz="3600" b="1" i="0" u="none" strike="noStrike" kern="1200" cap="none" spc="0" normalizeH="0" baseline="0" noProof="0" dirty="0">
                <a:ln>
                  <a:noFill/>
                </a:ln>
                <a:solidFill>
                  <a:srgbClr val="080808"/>
                </a:solidFill>
                <a:effectLst/>
                <a:uLnTx/>
                <a:uFillTx/>
                <a:latin typeface="Calibri"/>
                <a:ea typeface="+mn-ea"/>
                <a:cs typeface="+mn-cs"/>
              </a:rPr>
              <a:t>Thank You!</a:t>
            </a:r>
          </a:p>
        </p:txBody>
      </p:sp>
      <p:pic>
        <p:nvPicPr>
          <p:cNvPr id="2" name="Picture 1" descr="Image of electric power lines">
            <a:extLst>
              <a:ext uri="{FF2B5EF4-FFF2-40B4-BE49-F238E27FC236}">
                <a16:creationId xmlns:a16="http://schemas.microsoft.com/office/drawing/2014/main" id="{E2F9B5F3-6028-4BB9-BFD7-23C12B8946F5}"/>
              </a:ext>
            </a:extLst>
          </p:cNvPr>
          <p:cNvPicPr>
            <a:picLocks noChangeAspect="1"/>
          </p:cNvPicPr>
          <p:nvPr/>
        </p:nvPicPr>
        <p:blipFill>
          <a:blip r:embed="rId3"/>
          <a:stretch>
            <a:fillRect/>
          </a:stretch>
        </p:blipFill>
        <p:spPr>
          <a:xfrm>
            <a:off x="762000" y="685800"/>
            <a:ext cx="7345635" cy="4131919"/>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47D0AF74-084E-4937-BDDE-9AA06C2715DB}"/>
              </a:ext>
            </a:extLst>
          </p:cNvPr>
          <p:cNvSpPr>
            <a:spLocks noGrp="1"/>
          </p:cNvSpPr>
          <p:nvPr>
            <p:ph idx="1"/>
          </p:nvPr>
        </p:nvSpPr>
        <p:spPr>
          <a:xfrm>
            <a:off x="1981200" y="1219200"/>
            <a:ext cx="8229600" cy="4953000"/>
          </a:xfrm>
        </p:spPr>
        <p:txBody>
          <a:bodyPr/>
          <a:lstStyle/>
          <a:p>
            <a:pPr marL="57150" indent="0" algn="ctr">
              <a:buNone/>
            </a:pPr>
            <a:endParaRPr lang="en-US" sz="4400" dirty="0"/>
          </a:p>
          <a:p>
            <a:pPr marL="57150" indent="0" algn="ctr">
              <a:buNone/>
            </a:pPr>
            <a:r>
              <a:rPr lang="en-US" sz="4000" dirty="0">
                <a:latin typeface="Arial"/>
                <a:ea typeface="ＭＳ Ｐゴシック"/>
                <a:cs typeface="Arial"/>
              </a:rPr>
              <a:t>Rural Broadband Auctions  </a:t>
            </a:r>
            <a:endParaRPr lang="en-US" sz="4000" dirty="0"/>
          </a:p>
          <a:p>
            <a:pPr marL="57150" indent="0" algn="ctr">
              <a:buNone/>
            </a:pPr>
            <a:r>
              <a:rPr lang="en-US" sz="3600" dirty="0"/>
              <a:t>5G Fund</a:t>
            </a:r>
          </a:p>
          <a:p>
            <a:pPr marL="57150" indent="0" algn="ctr">
              <a:buNone/>
            </a:pPr>
            <a:endParaRPr lang="en-US" dirty="0"/>
          </a:p>
          <a:p>
            <a:pPr marL="57150" indent="0" algn="ctr">
              <a:buNone/>
            </a:pPr>
            <a:r>
              <a:rPr lang="en-US" dirty="0">
                <a:latin typeface="Arial"/>
                <a:ea typeface="ＭＳ Ｐゴシック"/>
                <a:cs typeface="Arial"/>
              </a:rPr>
              <a:t>FCC Consumer Advisory Committee</a:t>
            </a:r>
            <a:endParaRPr lang="en-US" dirty="0"/>
          </a:p>
          <a:p>
            <a:pPr marL="57150" indent="0" algn="ctr">
              <a:spcBef>
                <a:spcPts val="0"/>
              </a:spcBef>
              <a:buNone/>
            </a:pPr>
            <a:r>
              <a:rPr lang="en-US" dirty="0">
                <a:latin typeface="Arial"/>
                <a:ea typeface="ＭＳ Ｐゴシック"/>
                <a:cs typeface="Arial"/>
              </a:rPr>
              <a:t>September 25, 2020</a:t>
            </a:r>
            <a:endParaRPr lang="en-US" dirty="0"/>
          </a:p>
          <a:p>
            <a:pPr marL="57150" indent="0" algn="ctr">
              <a:buNone/>
            </a:pPr>
            <a:endParaRPr lang="en-US" dirty="0"/>
          </a:p>
          <a:p>
            <a:pPr marL="57150" indent="0" algn="ctr">
              <a:buNone/>
            </a:pPr>
            <a:endParaRPr lang="en-US" dirty="0"/>
          </a:p>
          <a:p>
            <a:pPr marL="57150" indent="0" algn="r">
              <a:buNone/>
            </a:pPr>
            <a:endParaRPr lang="en-US" dirty="0"/>
          </a:p>
          <a:p>
            <a:pPr marL="57150" indent="0" algn="r">
              <a:buNone/>
            </a:pPr>
            <a:endParaRPr lang="en-US" dirty="0"/>
          </a:p>
          <a:p>
            <a:pPr marL="57150" indent="0" algn="r">
              <a:buNone/>
            </a:pPr>
            <a:endParaRPr lang="en-US" dirty="0"/>
          </a:p>
        </p:txBody>
      </p:sp>
    </p:spTree>
    <p:custDataLst>
      <p:tags r:id="rId1"/>
    </p:custDataLst>
    <p:extLst>
      <p:ext uri="{BB962C8B-B14F-4D97-AF65-F5344CB8AC3E}">
        <p14:creationId xmlns:p14="http://schemas.microsoft.com/office/powerpoint/2010/main" val="42343633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905000" y="274639"/>
            <a:ext cx="8382000" cy="770387"/>
          </a:xfrm>
        </p:spPr>
        <p:txBody>
          <a:bodyPr>
            <a:normAutofit fontScale="90000"/>
          </a:bodyPr>
          <a:lstStyle/>
          <a:p>
            <a:pPr algn="ctr"/>
            <a:r>
              <a:rPr lang="en-US" dirty="0"/>
              <a:t>Universal Service Fund and Auctions</a:t>
            </a:r>
          </a:p>
        </p:txBody>
      </p:sp>
      <p:sp>
        <p:nvSpPr>
          <p:cNvPr id="3" name="Content Placeholder 2"/>
          <p:cNvSpPr>
            <a:spLocks noGrp="1"/>
          </p:cNvSpPr>
          <p:nvPr>
            <p:ph idx="1"/>
          </p:nvPr>
        </p:nvSpPr>
        <p:spPr>
          <a:xfrm>
            <a:off x="1809750" y="1393376"/>
            <a:ext cx="8583930" cy="3925384"/>
          </a:xfrm>
        </p:spPr>
        <p:txBody>
          <a:bodyPr vert="horz" wrap="square" lIns="91440" tIns="45720" rIns="91440" bIns="45720" numCol="1" rtlCol="0" anchor="t" anchorCtr="0" compatLnSpc="1">
            <a:prstTxWarp prst="textNoShape">
              <a:avLst/>
            </a:prstTxWarp>
            <a:normAutofit/>
          </a:bodyPr>
          <a:lstStyle/>
          <a:p>
            <a:r>
              <a:rPr lang="en-US" sz="2400" dirty="0"/>
              <a:t>USF provides support to carriers</a:t>
            </a:r>
          </a:p>
          <a:p>
            <a:r>
              <a:rPr lang="en-US" sz="2400" dirty="0"/>
              <a:t>consumers in rural and high cost areas have access to reasonably comparable telephone and information services</a:t>
            </a:r>
          </a:p>
          <a:p>
            <a:r>
              <a:rPr lang="en-US" sz="2400" dirty="0"/>
              <a:t>2011 Transformation Order fundamentally reformed the USF program to require that carriers receiving support provide not only voice but also broadband services</a:t>
            </a:r>
          </a:p>
          <a:p>
            <a:pPr lvl="1">
              <a:buFont typeface="Times New Roman" panose="02020603050405020304" pitchFamily="18" charset="0"/>
              <a:buChar char="⁃"/>
            </a:pPr>
            <a:r>
              <a:rPr lang="en-US" sz="2200" dirty="0"/>
              <a:t>Commission also created a Mobility Fund to distribute support for mobile services through reverse auctions</a:t>
            </a:r>
          </a:p>
          <a:p>
            <a:pPr lvl="1">
              <a:buFont typeface="Times New Roman" panose="02020603050405020304" pitchFamily="18" charset="0"/>
              <a:buChar char="⁃"/>
            </a:pPr>
            <a:r>
              <a:rPr lang="en-US" sz="2200" dirty="0"/>
              <a:t>Also proposed using competitive bidding to distribute support for fixed services</a:t>
            </a:r>
          </a:p>
        </p:txBody>
      </p:sp>
      <p:cxnSp>
        <p:nvCxnSpPr>
          <p:cNvPr id="6" name="Straight Connector 5">
            <a:extLst>
              <a:ext uri="{FF2B5EF4-FFF2-40B4-BE49-F238E27FC236}">
                <a16:creationId xmlns:a16="http://schemas.microsoft.com/office/drawing/2014/main" id="{5872AC57-D784-496A-8C61-296301A78667}"/>
              </a:ext>
              <a:ext uri="{C183D7F6-B498-43B3-948B-1728B52AA6E4}">
                <adec:decorative xmlns:adec="http://schemas.microsoft.com/office/drawing/2017/decorative" val="1"/>
              </a:ext>
            </a:extLst>
          </p:cNvPr>
          <p:cNvCxnSpPr/>
          <p:nvPr/>
        </p:nvCxnSpPr>
        <p:spPr>
          <a:xfrm>
            <a:off x="1981200" y="1219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2F1E99B1-97FC-4DFC-92DD-4EEFE024AC8F}"/>
              </a:ext>
            </a:extLst>
          </p:cNvPr>
          <p:cNvSpPr>
            <a:spLocks noGrp="1"/>
          </p:cNvSpPr>
          <p:nvPr>
            <p:ph type="sldNum" sz="quarter" idx="12"/>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fld id="{65170F8C-3200-44BA-8207-6EA7CD8CE60F}" type="slidenum">
              <a:rPr lang="en-US">
                <a:solidFill>
                  <a:prstClr val="black">
                    <a:tint val="75000"/>
                  </a:prstClr>
                </a:solidFill>
                <a:latin typeface="Calibri"/>
              </a:rPr>
              <a:pPr fontAlgn="base">
                <a:spcBef>
                  <a:spcPct val="0"/>
                </a:spcBef>
                <a:spcAft>
                  <a:spcPct val="0"/>
                </a:spcAft>
              </a:pPr>
              <a:t>56</a:t>
            </a:fld>
            <a:endParaRPr lang="en-US" dirty="0">
              <a:solidFill>
                <a:prstClr val="black">
                  <a:tint val="75000"/>
                </a:prstClr>
              </a:solidFill>
              <a:latin typeface="Calibri"/>
            </a:endParaRPr>
          </a:p>
        </p:txBody>
      </p:sp>
    </p:spTree>
    <p:custDataLst>
      <p:tags r:id="rId1"/>
    </p:custDataLst>
    <p:extLst>
      <p:ext uri="{BB962C8B-B14F-4D97-AF65-F5344CB8AC3E}">
        <p14:creationId xmlns:p14="http://schemas.microsoft.com/office/powerpoint/2010/main" val="4308579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55CDC-DC60-415F-A337-4CA7934B99E2}"/>
              </a:ext>
            </a:extLst>
          </p:cNvPr>
          <p:cNvSpPr>
            <a:spLocks noGrp="1"/>
          </p:cNvSpPr>
          <p:nvPr>
            <p:ph type="title"/>
          </p:nvPr>
        </p:nvSpPr>
        <p:spPr>
          <a:xfrm>
            <a:off x="1981200" y="92075"/>
            <a:ext cx="8229600" cy="682988"/>
          </a:xfrm>
        </p:spPr>
        <p:txBody>
          <a:bodyPr/>
          <a:lstStyle/>
          <a:p>
            <a:r>
              <a:rPr lang="en-US" dirty="0"/>
              <a:t>Rural Broadband Reverse Auctions</a:t>
            </a:r>
          </a:p>
        </p:txBody>
      </p:sp>
      <p:sp>
        <p:nvSpPr>
          <p:cNvPr id="3" name="Content Placeholder 2">
            <a:extLst>
              <a:ext uri="{FF2B5EF4-FFF2-40B4-BE49-F238E27FC236}">
                <a16:creationId xmlns:a16="http://schemas.microsoft.com/office/drawing/2014/main" id="{45718309-A429-418B-B4EB-769E88A9D0A9}"/>
              </a:ext>
            </a:extLst>
          </p:cNvPr>
          <p:cNvSpPr>
            <a:spLocks noGrp="1"/>
          </p:cNvSpPr>
          <p:nvPr>
            <p:ph idx="1"/>
          </p:nvPr>
        </p:nvSpPr>
        <p:spPr>
          <a:xfrm>
            <a:off x="1905000" y="1062447"/>
            <a:ext cx="8229600" cy="4218214"/>
          </a:xfrm>
        </p:spPr>
        <p:txBody>
          <a:bodyPr/>
          <a:lstStyle/>
          <a:p>
            <a:r>
              <a:rPr lang="en-US" sz="2400" b="1" dirty="0"/>
              <a:t>2011 USF Transformation Order</a:t>
            </a:r>
          </a:p>
          <a:p>
            <a:pPr lvl="1"/>
            <a:r>
              <a:rPr lang="en-US" dirty="0"/>
              <a:t>Introduced new funding approach for price-cap areas using cost-model to identify high-cost areas and </a:t>
            </a:r>
            <a:r>
              <a:rPr lang="en-US" b="1" dirty="0"/>
              <a:t>competitive bidding </a:t>
            </a:r>
            <a:r>
              <a:rPr lang="en-US" dirty="0"/>
              <a:t>to allocate support</a:t>
            </a:r>
          </a:p>
          <a:p>
            <a:pPr lvl="1"/>
            <a:r>
              <a:rPr lang="en-US" b="1" dirty="0"/>
              <a:t>Reverse auctions </a:t>
            </a:r>
            <a:r>
              <a:rPr lang="en-US" dirty="0"/>
              <a:t>are a formal process to determine what support a provider needs to extend service meeting program requirements to under-served or unserved areas (lowest bidder wins)</a:t>
            </a:r>
          </a:p>
          <a:p>
            <a:pPr marL="457200" lvl="1" indent="0">
              <a:buNone/>
            </a:pPr>
            <a:endParaRPr lang="en-US" sz="800" dirty="0"/>
          </a:p>
          <a:p>
            <a:pPr lvl="0"/>
            <a:r>
              <a:rPr lang="en-US" sz="2400" b="1" dirty="0">
                <a:solidFill>
                  <a:prstClr val="black"/>
                </a:solidFill>
              </a:rPr>
              <a:t>2012/2014 Mobility Fund I and Tribal Mobility Fund I</a:t>
            </a:r>
          </a:p>
          <a:p>
            <a:pPr marL="0" indent="0">
              <a:buNone/>
            </a:pPr>
            <a:r>
              <a:rPr lang="en-US" sz="2400" b="1" dirty="0">
                <a:solidFill>
                  <a:prstClr val="black"/>
                </a:solidFill>
              </a:rPr>
              <a:t>	</a:t>
            </a:r>
            <a:r>
              <a:rPr lang="en-US" sz="2000" b="1" dirty="0">
                <a:solidFill>
                  <a:prstClr val="black"/>
                </a:solidFill>
              </a:rPr>
              <a:t>--</a:t>
            </a:r>
            <a:r>
              <a:rPr lang="en-US" sz="2000" dirty="0"/>
              <a:t> One-time single-round reverse auctions for extension of wireless 		voice and 3G or 4G broadband service </a:t>
            </a:r>
          </a:p>
          <a:p>
            <a:pPr marL="0" indent="0">
              <a:buNone/>
            </a:pPr>
            <a:r>
              <a:rPr lang="en-US" sz="2000" dirty="0"/>
              <a:t>	</a:t>
            </a:r>
            <a:r>
              <a:rPr lang="en-US" sz="2000" b="1" dirty="0"/>
              <a:t>--</a:t>
            </a:r>
            <a:r>
              <a:rPr lang="en-US" sz="2000" dirty="0"/>
              <a:t> $300M for Mobility Fund I, $50 M for Tribal Mobility Fund I</a:t>
            </a:r>
          </a:p>
        </p:txBody>
      </p:sp>
      <p:sp>
        <p:nvSpPr>
          <p:cNvPr id="4" name="Slide Number Placeholder 3">
            <a:extLst>
              <a:ext uri="{FF2B5EF4-FFF2-40B4-BE49-F238E27FC236}">
                <a16:creationId xmlns:a16="http://schemas.microsoft.com/office/drawing/2014/main" id="{144941A8-04D2-4EFC-8C04-AA094817D6C2}"/>
              </a:ext>
            </a:extLst>
          </p:cNvPr>
          <p:cNvSpPr>
            <a:spLocks noGrp="1"/>
          </p:cNvSpPr>
          <p:nvPr>
            <p:ph type="sldNum" sz="quarter" idx="10"/>
          </p:nvPr>
        </p:nvSpPr>
        <p:spPr/>
        <p:txBody>
          <a:bodyPr/>
          <a:lstStyle/>
          <a:p>
            <a:pPr defTabSz="457200" fontAlgn="base">
              <a:spcBef>
                <a:spcPct val="0"/>
              </a:spcBef>
              <a:spcAft>
                <a:spcPct val="0"/>
              </a:spcAft>
              <a:defRPr/>
            </a:pPr>
            <a:fld id="{06417655-E551-4A71-92B5-EF993AF109F5}" type="slidenum">
              <a:rPr lang="en-US" altLang="en-US">
                <a:ea typeface="ＭＳ Ｐゴシック" panose="020B0600070205080204" pitchFamily="34" charset="-128"/>
              </a:rPr>
              <a:pPr defTabSz="457200" fontAlgn="base">
                <a:spcBef>
                  <a:spcPct val="0"/>
                </a:spcBef>
                <a:spcAft>
                  <a:spcPct val="0"/>
                </a:spcAft>
                <a:defRPr/>
              </a:pPr>
              <a:t>57</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583430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8B9A3-FD7F-4E53-8287-470BBD23F79B}"/>
              </a:ext>
            </a:extLst>
          </p:cNvPr>
          <p:cNvSpPr>
            <a:spLocks noGrp="1"/>
          </p:cNvSpPr>
          <p:nvPr>
            <p:ph type="title"/>
          </p:nvPr>
        </p:nvSpPr>
        <p:spPr>
          <a:xfrm>
            <a:off x="1981200" y="92077"/>
            <a:ext cx="8229600" cy="935535"/>
          </a:xfrm>
        </p:spPr>
        <p:txBody>
          <a:bodyPr/>
          <a:lstStyle/>
          <a:p>
            <a:r>
              <a:rPr lang="en-US" dirty="0"/>
              <a:t>Initial Wireline Reverse Auctions</a:t>
            </a:r>
          </a:p>
        </p:txBody>
      </p:sp>
      <p:sp>
        <p:nvSpPr>
          <p:cNvPr id="3" name="Slide Number Placeholder 2">
            <a:extLst>
              <a:ext uri="{FF2B5EF4-FFF2-40B4-BE49-F238E27FC236}">
                <a16:creationId xmlns:a16="http://schemas.microsoft.com/office/drawing/2014/main" id="{27927D4C-8D16-45A4-80EA-9FBA45FB84E4}"/>
              </a:ext>
            </a:extLst>
          </p:cNvPr>
          <p:cNvSpPr>
            <a:spLocks noGrp="1"/>
          </p:cNvSpPr>
          <p:nvPr>
            <p:ph type="sldNum" sz="quarter" idx="10"/>
          </p:nvPr>
        </p:nvSpPr>
        <p:spPr/>
        <p:txBody>
          <a:bodyPr/>
          <a:lstStyle/>
          <a:p>
            <a:pPr defTabSz="457200" fontAlgn="base">
              <a:spcBef>
                <a:spcPct val="0"/>
              </a:spcBef>
              <a:spcAft>
                <a:spcPct val="0"/>
              </a:spcAft>
              <a:defRPr/>
            </a:pPr>
            <a:fld id="{8B546B41-61A7-4909-A9D0-4B83A1D81944}" type="slidenum">
              <a:rPr lang="en-US" altLang="en-US">
                <a:ea typeface="ＭＳ Ｐゴシック" panose="020B0600070205080204" pitchFamily="34" charset="-128"/>
              </a:rPr>
              <a:pPr defTabSz="457200" fontAlgn="base">
                <a:spcBef>
                  <a:spcPct val="0"/>
                </a:spcBef>
                <a:spcAft>
                  <a:spcPct val="0"/>
                </a:spcAft>
                <a:defRPr/>
              </a:pPr>
              <a:t>58</a:t>
            </a:fld>
            <a:endParaRPr lang="en-US" altLang="en-US" dirty="0">
              <a:ea typeface="ＭＳ Ｐゴシック" panose="020B0600070205080204" pitchFamily="34" charset="-128"/>
            </a:endParaRPr>
          </a:p>
        </p:txBody>
      </p:sp>
      <p:sp>
        <p:nvSpPr>
          <p:cNvPr id="4" name="TextBox 3">
            <a:extLst>
              <a:ext uri="{FF2B5EF4-FFF2-40B4-BE49-F238E27FC236}">
                <a16:creationId xmlns:a16="http://schemas.microsoft.com/office/drawing/2014/main" id="{00AD681D-4BD5-4F8B-AAF8-7A1769EEF80F}"/>
              </a:ext>
            </a:extLst>
          </p:cNvPr>
          <p:cNvSpPr txBox="1"/>
          <p:nvPr/>
        </p:nvSpPr>
        <p:spPr>
          <a:xfrm>
            <a:off x="1981200" y="1247503"/>
            <a:ext cx="8229600" cy="4228850"/>
          </a:xfrm>
          <a:prstGeom prst="rect">
            <a:avLst/>
          </a:prstGeom>
          <a:noFill/>
        </p:spPr>
        <p:txBody>
          <a:bodyPr wrap="square" rtlCol="0">
            <a:spAutoFit/>
          </a:bodyPr>
          <a:lstStyle/>
          <a:p>
            <a:pPr marL="342900" indent="-342900" defTabSz="457200" eaLnBrk="0" fontAlgn="base" hangingPunct="0">
              <a:spcBef>
                <a:spcPct val="20000"/>
              </a:spcBef>
              <a:spcAft>
                <a:spcPct val="0"/>
              </a:spcAft>
              <a:buFont typeface="Arial" panose="020B0604020202020204" pitchFamily="34" charset="0"/>
              <a:buChar char="•"/>
            </a:pPr>
            <a:r>
              <a:rPr lang="en-US" sz="2400" b="1"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2014 Connect America Cost Model (CAM)</a:t>
            </a:r>
          </a:p>
          <a:p>
            <a:pPr marL="742950" lvl="1" indent="-285750" defTabSz="457200" eaLnBrk="0" fontAlgn="base" hangingPunct="0">
              <a:spcBef>
                <a:spcPct val="20000"/>
              </a:spcBef>
              <a:spcAft>
                <a:spcPct val="0"/>
              </a:spcAft>
              <a:buFont typeface="Arial" panose="020B0604020202020204" pitchFamily="34" charset="0"/>
              <a:buChar char="–"/>
            </a:pPr>
            <a:r>
              <a:rPr lang="en-US" sz="240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Estimated cost of providing service and locations by census blocks</a:t>
            </a:r>
          </a:p>
          <a:p>
            <a:pPr marL="742950" lvl="1" indent="-285750" defTabSz="457200" eaLnBrk="0" fontAlgn="base" hangingPunct="0">
              <a:spcBef>
                <a:spcPct val="20000"/>
              </a:spcBef>
              <a:spcAft>
                <a:spcPct val="0"/>
              </a:spcAft>
              <a:buFont typeface="Arial" panose="020B0604020202020204" pitchFamily="34" charset="0"/>
              <a:buChar char="–"/>
            </a:pPr>
            <a:r>
              <a:rPr lang="en-US" sz="240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Identified census blocks with costs above a specified benchmark</a:t>
            </a:r>
          </a:p>
          <a:p>
            <a:pPr lvl="1" defTabSz="457200" eaLnBrk="0" fontAlgn="base" hangingPunct="0">
              <a:spcBef>
                <a:spcPct val="20000"/>
              </a:spcBef>
              <a:spcAft>
                <a:spcPct val="0"/>
              </a:spcAft>
            </a:pPr>
            <a:endParaRPr lang="en-US" sz="800"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marL="342900" indent="-342900" defTabSz="457200" eaLnBrk="0" fontAlgn="base" hangingPunct="0">
              <a:spcBef>
                <a:spcPct val="20000"/>
              </a:spcBef>
              <a:spcAft>
                <a:spcPct val="0"/>
              </a:spcAft>
              <a:buFont typeface="Arial" panose="020B0604020202020204" pitchFamily="34" charset="0"/>
              <a:buChar char="•"/>
            </a:pPr>
            <a:r>
              <a:rPr lang="en-US" sz="2400" b="1"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2015 Offer of Model-Based Support to Price Cap Carriers</a:t>
            </a:r>
          </a:p>
          <a:p>
            <a:pPr marL="742950" lvl="1" indent="-285750" defTabSz="457200" eaLnBrk="0" fontAlgn="base" hangingPunct="0">
              <a:spcBef>
                <a:spcPct val="20000"/>
              </a:spcBef>
              <a:spcAft>
                <a:spcPct val="0"/>
              </a:spcAft>
              <a:buFont typeface="Arial" panose="020B0604020202020204" pitchFamily="34" charset="0"/>
              <a:buChar char="–"/>
            </a:pPr>
            <a:r>
              <a:rPr lang="en-US" sz="240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9 carriers accepted over $1.5 billion/year to serve 3.6M homes and businesses in their study areas by end of 2020 in 45 states &amp; 1 territory</a:t>
            </a:r>
          </a:p>
        </p:txBody>
      </p:sp>
    </p:spTree>
    <p:extLst>
      <p:ext uri="{BB962C8B-B14F-4D97-AF65-F5344CB8AC3E}">
        <p14:creationId xmlns:p14="http://schemas.microsoft.com/office/powerpoint/2010/main" val="8908169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92076"/>
            <a:ext cx="8229600" cy="898525"/>
          </a:xfrm>
        </p:spPr>
        <p:txBody>
          <a:bodyPr/>
          <a:lstStyle/>
          <a:p>
            <a:r>
              <a:rPr lang="en-US" sz="3600" dirty="0"/>
              <a:t>In-Process Rural Broadband Auctions </a:t>
            </a:r>
          </a:p>
        </p:txBody>
      </p:sp>
      <p:sp>
        <p:nvSpPr>
          <p:cNvPr id="3" name="Content Placeholder 2"/>
          <p:cNvSpPr>
            <a:spLocks noGrp="1"/>
          </p:cNvSpPr>
          <p:nvPr>
            <p:ph idx="1"/>
          </p:nvPr>
        </p:nvSpPr>
        <p:spPr>
          <a:xfrm>
            <a:off x="2072640" y="1082040"/>
            <a:ext cx="8382000" cy="4221480"/>
          </a:xfrm>
        </p:spPr>
        <p:txBody>
          <a:bodyPr/>
          <a:lstStyle/>
          <a:p>
            <a:pPr>
              <a:spcAft>
                <a:spcPts val="600"/>
              </a:spcAft>
            </a:pPr>
            <a:r>
              <a:rPr lang="en-US" sz="2000" b="1" dirty="0"/>
              <a:t>Connect America Fund Phase II (completed):</a:t>
            </a:r>
          </a:p>
          <a:p>
            <a:pPr lvl="1">
              <a:spcAft>
                <a:spcPts val="600"/>
              </a:spcAft>
              <a:buFont typeface="Wingdings" pitchFamily="2" charset="2"/>
              <a:buChar char="§"/>
            </a:pPr>
            <a:r>
              <a:rPr lang="en-US" dirty="0"/>
              <a:t>$1.48B over 10 years for fixed broadband and voice services</a:t>
            </a:r>
            <a:endParaRPr lang="en-US" b="1" dirty="0"/>
          </a:p>
          <a:p>
            <a:r>
              <a:rPr lang="en-US" sz="2000" b="1" dirty="0"/>
              <a:t>Rural Digital Opportunity Fund (ongoing):</a:t>
            </a:r>
          </a:p>
          <a:p>
            <a:pPr lvl="1">
              <a:buFont typeface="Wingdings" pitchFamily="2" charset="2"/>
              <a:buChar char="§"/>
            </a:pPr>
            <a:r>
              <a:rPr lang="en-US" dirty="0"/>
              <a:t>Up to $20.4B over 10 years for fixed broadband and voice services</a:t>
            </a:r>
          </a:p>
          <a:p>
            <a:pPr lvl="2">
              <a:buFont typeface="Courier New" panose="02070309020205020404" pitchFamily="49" charset="0"/>
              <a:buChar char="o"/>
            </a:pPr>
            <a:r>
              <a:rPr lang="en-US" dirty="0"/>
              <a:t>Phase I: up to $16B (Auction 904)</a:t>
            </a:r>
          </a:p>
          <a:p>
            <a:pPr lvl="2">
              <a:buFont typeface="Courier New" panose="02070309020205020404" pitchFamily="49" charset="0"/>
              <a:buChar char="o"/>
            </a:pPr>
            <a:r>
              <a:rPr lang="en-US" dirty="0"/>
              <a:t>Phase II: up to $4.4B + remainder of Phase I budget</a:t>
            </a:r>
          </a:p>
          <a:p>
            <a:pPr lvl="1">
              <a:spcAft>
                <a:spcPts val="600"/>
              </a:spcAft>
              <a:buFont typeface="Wingdings" pitchFamily="2" charset="2"/>
              <a:buChar char="§"/>
            </a:pPr>
            <a:r>
              <a:rPr lang="en-US" dirty="0"/>
              <a:t>Phase I auction bidding scheduled to commence on October 29, 2020</a:t>
            </a:r>
          </a:p>
          <a:p>
            <a:r>
              <a:rPr lang="en-US" sz="2000" b="1" dirty="0">
                <a:ea typeface="ＭＳ Ｐゴシック"/>
              </a:rPr>
              <a:t>5G Fund for Rural America (proposed):</a:t>
            </a:r>
          </a:p>
          <a:p>
            <a:pPr lvl="1">
              <a:buFont typeface="Wingdings" pitchFamily="2" charset="2"/>
              <a:buChar char="§"/>
            </a:pPr>
            <a:r>
              <a:rPr lang="en-US" dirty="0">
                <a:ea typeface="ＭＳ Ｐゴシック"/>
              </a:rPr>
              <a:t>Up to $9B for 5G mobile voice and broadband service, with up to $1B for network deployments facilitating precision agriculture</a:t>
            </a:r>
          </a:p>
        </p:txBody>
      </p:sp>
      <p:sp>
        <p:nvSpPr>
          <p:cNvPr id="4" name="Slide Number Placeholder 3"/>
          <p:cNvSpPr>
            <a:spLocks noGrp="1"/>
          </p:cNvSpPr>
          <p:nvPr>
            <p:ph type="sldNum" sz="quarter" idx="10"/>
          </p:nvPr>
        </p:nvSpPr>
        <p:spPr/>
        <p:txBody>
          <a:bodyPr/>
          <a:lstStyle/>
          <a:p>
            <a:pPr defTabSz="457200" fontAlgn="base">
              <a:spcBef>
                <a:spcPct val="0"/>
              </a:spcBef>
              <a:spcAft>
                <a:spcPct val="0"/>
              </a:spcAft>
              <a:defRPr/>
            </a:pPr>
            <a:fld id="{06417655-E551-4A71-92B5-EF993AF109F5}" type="slidenum">
              <a:rPr lang="en-US" altLang="en-US">
                <a:ea typeface="ＭＳ Ｐゴシック" panose="020B0600070205080204" pitchFamily="34" charset="-128"/>
              </a:rPr>
              <a:pPr defTabSz="457200" fontAlgn="base">
                <a:spcBef>
                  <a:spcPct val="0"/>
                </a:spcBef>
                <a:spcAft>
                  <a:spcPct val="0"/>
                </a:spcAft>
                <a:defRPr/>
              </a:pPr>
              <a:t>59</a:t>
            </a:fld>
            <a:endParaRPr lang="en-US" altLang="en-US" dirty="0">
              <a:ea typeface="ＭＳ Ｐゴシック" panose="020B0600070205080204" pitchFamily="34" charset="-128"/>
            </a:endParaRPr>
          </a:p>
        </p:txBody>
      </p:sp>
    </p:spTree>
    <p:custDataLst>
      <p:tags r:id="rId1"/>
    </p:custDataLst>
    <p:extLst>
      <p:ext uri="{BB962C8B-B14F-4D97-AF65-F5344CB8AC3E}">
        <p14:creationId xmlns:p14="http://schemas.microsoft.com/office/powerpoint/2010/main" val="417422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500"/>
                            </p:stCondLst>
                            <p:childTnLst>
                              <p:par>
                                <p:cTn id="17" presetID="10" presetClass="entr" presetSubtype="0" fill="hold" grpId="0" nodeType="afterEffect">
                                  <p:stCondLst>
                                    <p:cond delay="5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1500"/>
                            </p:stCondLst>
                            <p:childTnLst>
                              <p:par>
                                <p:cTn id="21" presetID="10" presetClass="entr" presetSubtype="0" fill="hold" grpId="0" nodeType="afterEffect">
                                  <p:stCondLst>
                                    <p:cond delay="5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100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par>
                          <p:cTn id="35" fill="hold">
                            <p:stCondLst>
                              <p:cond delay="500"/>
                            </p:stCondLst>
                            <p:childTnLst>
                              <p:par>
                                <p:cTn id="36" presetID="10" presetClass="entr" presetSubtype="0" fill="hold" grpId="0" nodeType="afterEffect">
                                  <p:stCondLst>
                                    <p:cond delay="50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8D5D06-148B-4691-A4A4-59F48132C5D3}"/>
              </a:ext>
            </a:extLst>
          </p:cNvPr>
          <p:cNvSpPr/>
          <p:nvPr/>
        </p:nvSpPr>
        <p:spPr>
          <a:xfrm>
            <a:off x="1043796" y="243599"/>
            <a:ext cx="10104408" cy="5262979"/>
          </a:xfrm>
          <a:prstGeom prst="rect">
            <a:avLst/>
          </a:prstGeom>
        </p:spPr>
        <p:txBody>
          <a:bodyPr wrap="square">
            <a:spAutoFit/>
          </a:bodyPr>
          <a:lstStyle/>
          <a:p>
            <a:pPr marL="0" lvl="4">
              <a:tabLst>
                <a:tab pos="2289175" algn="l"/>
              </a:tabLst>
            </a:pPr>
            <a:r>
              <a:rPr lang="en-US" sz="2400" b="1" cap="all" dirty="0">
                <a:solidFill>
                  <a:srgbClr val="000000"/>
                </a:solidFill>
                <a:latin typeface="Times New Roman" panose="02020603050405020304" pitchFamily="18" charset="0"/>
                <a:ea typeface="Times New Roman" panose="02020603050405020304" pitchFamily="18" charset="0"/>
              </a:rPr>
              <a:t>11:15 am	Panel A: Addressing COVID-19 Challenges</a:t>
            </a:r>
          </a:p>
          <a:p>
            <a:pPr marL="0" lvl="4"/>
            <a:endParaRPr lang="en-US" sz="2400" dirty="0">
              <a:solidFill>
                <a:srgbClr val="000000"/>
              </a:solidFill>
              <a:latin typeface="Times New Roman" panose="02020603050405020304" pitchFamily="18" charset="0"/>
              <a:ea typeface="Times New Roman" panose="02020603050405020304" pitchFamily="18" charset="0"/>
            </a:endParaRPr>
          </a:p>
          <a:p>
            <a:pPr marL="2289175" lvl="5">
              <a:buFont typeface="Wingdings" panose="05000000000000000000" pitchFamily="2" charset="2"/>
              <a:buChar char=""/>
              <a:tabLst>
                <a:tab pos="2513013" algn="l"/>
              </a:tabLst>
            </a:pPr>
            <a:r>
              <a:rPr lang="en-US" sz="2400" dirty="0">
                <a:solidFill>
                  <a:srgbClr val="000000"/>
                </a:solidFill>
                <a:latin typeface="Times New Roman" panose="02020603050405020304" pitchFamily="18" charset="0"/>
                <a:ea typeface="Times New Roman" panose="02020603050405020304" pitchFamily="18" charset="0"/>
              </a:rPr>
              <a:t> 	 </a:t>
            </a:r>
            <a:r>
              <a:rPr lang="en-US" sz="2400" b="1" dirty="0">
                <a:solidFill>
                  <a:srgbClr val="000000"/>
                </a:solidFill>
                <a:latin typeface="Times New Roman" panose="02020603050405020304" pitchFamily="18" charset="0"/>
                <a:ea typeface="Times New Roman" panose="02020603050405020304" pitchFamily="18" charset="0"/>
              </a:rPr>
              <a:t>Accessibility During the Pandemic</a:t>
            </a:r>
          </a:p>
          <a:p>
            <a:pPr marL="1828800" lvl="6">
              <a:buFont typeface="Courier New" panose="02070309020205020404" pitchFamily="49" charset="0"/>
              <a:buChar char="o"/>
              <a:tabLst>
                <a:tab pos="230188" algn="l"/>
              </a:tabLst>
            </a:pPr>
            <a:endParaRPr lang="en-US" sz="2000" dirty="0">
              <a:solidFill>
                <a:srgbClr val="000000"/>
              </a:solidFill>
              <a:latin typeface="Times New Roman" panose="02020603050405020304" pitchFamily="18" charset="0"/>
              <a:ea typeface="Times New Roman" panose="02020603050405020304" pitchFamily="18" charset="0"/>
            </a:endParaRPr>
          </a:p>
          <a:p>
            <a:pPr marL="2513013" lvl="7" indent="230188">
              <a:buFont typeface="Courier New" panose="02070309020205020404" pitchFamily="49" charset="0"/>
              <a:buChar char="o"/>
            </a:pPr>
            <a:r>
              <a:rPr lang="en-US" sz="2400" dirty="0">
                <a:solidFill>
                  <a:srgbClr val="000000"/>
                </a:solidFill>
                <a:latin typeface="Times New Roman" panose="02020603050405020304" pitchFamily="18" charset="0"/>
                <a:ea typeface="Times New Roman" panose="02020603050405020304" pitchFamily="18" charset="0"/>
              </a:rPr>
              <a:t>Diane Burstein, Deputy Chief, CGB</a:t>
            </a:r>
          </a:p>
          <a:p>
            <a:pPr marL="1828800" lvl="5">
              <a:buFont typeface="Wingdings" panose="05000000000000000000" pitchFamily="2" charset="2"/>
              <a:buChar char=""/>
              <a:tabLst>
                <a:tab pos="230188" algn="l"/>
              </a:tabLst>
            </a:pPr>
            <a:endParaRPr lang="en-US" sz="2400" dirty="0">
              <a:solidFill>
                <a:srgbClr val="000000"/>
              </a:solidFill>
              <a:latin typeface="Times New Roman" panose="02020603050405020304" pitchFamily="18" charset="0"/>
              <a:ea typeface="Times New Roman" panose="02020603050405020304" pitchFamily="18" charset="0"/>
            </a:endParaRPr>
          </a:p>
          <a:p>
            <a:pPr marL="2289175" lvl="5">
              <a:buFont typeface="Wingdings" panose="05000000000000000000" pitchFamily="2" charset="2"/>
              <a:buChar char=""/>
              <a:tabLst>
                <a:tab pos="2455863" algn="l"/>
              </a:tabLst>
            </a:pPr>
            <a:r>
              <a:rPr lang="en-US" sz="2400" dirty="0">
                <a:solidFill>
                  <a:srgbClr val="000000"/>
                </a:solidFill>
                <a:latin typeface="Times New Roman" panose="02020603050405020304" pitchFamily="18" charset="0"/>
                <a:ea typeface="Times New Roman" panose="02020603050405020304" pitchFamily="18" charset="0"/>
              </a:rPr>
              <a:t>  </a:t>
            </a:r>
            <a:r>
              <a:rPr lang="en-US" sz="2400" b="1" dirty="0">
                <a:solidFill>
                  <a:srgbClr val="000000"/>
                </a:solidFill>
                <a:latin typeface="Times New Roman" panose="02020603050405020304" pitchFamily="18" charset="0"/>
                <a:ea typeface="Times New Roman" panose="02020603050405020304" pitchFamily="18" charset="0"/>
              </a:rPr>
              <a:t>COVID-19 Scam Alerts and Updated Consumer Guides</a:t>
            </a:r>
          </a:p>
          <a:p>
            <a:pPr marL="1828800" lvl="6">
              <a:buFont typeface="Courier New" panose="02070309020205020404" pitchFamily="49" charset="0"/>
              <a:buChar char="o"/>
              <a:tabLst>
                <a:tab pos="230188" algn="l"/>
              </a:tabLst>
            </a:pPr>
            <a:endParaRPr lang="en-US" sz="2000" dirty="0">
              <a:solidFill>
                <a:srgbClr val="000000"/>
              </a:solidFill>
              <a:latin typeface="Times New Roman" panose="02020603050405020304" pitchFamily="18" charset="0"/>
              <a:ea typeface="Times New Roman" panose="02020603050405020304" pitchFamily="18" charset="0"/>
            </a:endParaRPr>
          </a:p>
          <a:p>
            <a:pPr marL="2513013" lvl="7" indent="227013">
              <a:buFont typeface="Courier New" panose="02070309020205020404" pitchFamily="49" charset="0"/>
              <a:buChar char="o"/>
            </a:pPr>
            <a:r>
              <a:rPr lang="en-US" sz="2400" dirty="0">
                <a:solidFill>
                  <a:srgbClr val="000000"/>
                </a:solidFill>
                <a:latin typeface="Times New Roman" panose="02020603050405020304" pitchFamily="18" charset="0"/>
                <a:ea typeface="Times New Roman" panose="02020603050405020304" pitchFamily="18" charset="0"/>
              </a:rPr>
              <a:t>Ed Bartholme, Associate Chief, CGB</a:t>
            </a:r>
          </a:p>
          <a:p>
            <a:pPr marL="1828800" lvl="5">
              <a:buFont typeface="Wingdings" panose="05000000000000000000" pitchFamily="2" charset="2"/>
              <a:buChar char=""/>
              <a:tabLst>
                <a:tab pos="230188" algn="l"/>
              </a:tabLst>
            </a:pPr>
            <a:endParaRPr lang="en-US" sz="2400" dirty="0">
              <a:solidFill>
                <a:srgbClr val="000000"/>
              </a:solidFill>
              <a:latin typeface="Times New Roman" panose="02020603050405020304" pitchFamily="18" charset="0"/>
              <a:ea typeface="Times New Roman" panose="02020603050405020304" pitchFamily="18" charset="0"/>
            </a:endParaRPr>
          </a:p>
          <a:p>
            <a:pPr marL="2289175" lvl="5">
              <a:buFont typeface="Wingdings" panose="05000000000000000000" pitchFamily="2" charset="2"/>
              <a:buChar char=""/>
              <a:tabLst>
                <a:tab pos="2513013" algn="l"/>
              </a:tabLst>
            </a:pPr>
            <a:r>
              <a:rPr lang="en-US" sz="2400" dirty="0">
                <a:solidFill>
                  <a:srgbClr val="000000"/>
                </a:solidFill>
                <a:latin typeface="Times New Roman" panose="02020603050405020304" pitchFamily="18" charset="0"/>
                <a:ea typeface="Times New Roman" panose="02020603050405020304" pitchFamily="18" charset="0"/>
              </a:rPr>
              <a:t>  </a:t>
            </a:r>
            <a:r>
              <a:rPr lang="en-US" sz="2400" b="1" dirty="0">
                <a:solidFill>
                  <a:srgbClr val="000000"/>
                </a:solidFill>
                <a:latin typeface="Times New Roman" panose="02020603050405020304" pitchFamily="18" charset="0"/>
                <a:ea typeface="Times New Roman" panose="02020603050405020304" pitchFamily="18" charset="0"/>
              </a:rPr>
              <a:t>Update on Telehealth Initiatives</a:t>
            </a:r>
          </a:p>
          <a:p>
            <a:pPr marL="1828800" lvl="6">
              <a:buFont typeface="Courier New" panose="02070309020205020404" pitchFamily="49" charset="0"/>
              <a:buChar char="o"/>
              <a:tabLst>
                <a:tab pos="230188" algn="l"/>
              </a:tabLst>
            </a:pPr>
            <a:endParaRPr lang="en-US" sz="2000" dirty="0">
              <a:solidFill>
                <a:srgbClr val="000000"/>
              </a:solidFill>
              <a:latin typeface="Times New Roman" panose="02020603050405020304" pitchFamily="18" charset="0"/>
              <a:ea typeface="Times New Roman" panose="02020603050405020304" pitchFamily="18" charset="0"/>
            </a:endParaRPr>
          </a:p>
          <a:p>
            <a:pPr marL="2513013" lvl="7" indent="227013">
              <a:buFont typeface="Courier New" panose="02070309020205020404" pitchFamily="49" charset="0"/>
              <a:buChar char="o"/>
            </a:pPr>
            <a:r>
              <a:rPr lang="en-US" sz="2400" dirty="0">
                <a:solidFill>
                  <a:srgbClr val="000000"/>
                </a:solidFill>
                <a:latin typeface="Times New Roman" panose="02020603050405020304" pitchFamily="18" charset="0"/>
                <a:ea typeface="Times New Roman" panose="02020603050405020304" pitchFamily="18" charset="0"/>
              </a:rPr>
              <a:t>Hayley Steffen, Attorney-Advisor, Telecommunications   	Access Policy Division, WCB</a:t>
            </a:r>
            <a:endParaRPr lang="en-US" sz="2000"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26428474"/>
      </p:ext>
    </p:extLst>
  </p:cSld>
  <p:clrMapOvr>
    <a:overrideClrMapping bg1="dk1" tx1="lt1" bg2="dk2" tx2="lt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47E8B-910D-4084-8D70-564785A50F40}"/>
              </a:ext>
            </a:extLst>
          </p:cNvPr>
          <p:cNvSpPr>
            <a:spLocks noGrp="1"/>
          </p:cNvSpPr>
          <p:nvPr>
            <p:ph type="title"/>
          </p:nvPr>
        </p:nvSpPr>
        <p:spPr/>
        <p:txBody>
          <a:bodyPr/>
          <a:lstStyle/>
          <a:p>
            <a:pPr algn="ctr"/>
            <a:r>
              <a:rPr lang="en-US" dirty="0"/>
              <a:t>Case Study: 5G Fund </a:t>
            </a:r>
          </a:p>
        </p:txBody>
      </p:sp>
      <p:sp>
        <p:nvSpPr>
          <p:cNvPr id="3" name="Content Placeholder 2">
            <a:extLst>
              <a:ext uri="{FF2B5EF4-FFF2-40B4-BE49-F238E27FC236}">
                <a16:creationId xmlns:a16="http://schemas.microsoft.com/office/drawing/2014/main" id="{1ABE2A47-83C4-4F12-A5E8-D612B67D3C47}"/>
              </a:ext>
            </a:extLst>
          </p:cNvPr>
          <p:cNvSpPr>
            <a:spLocks noGrp="1"/>
          </p:cNvSpPr>
          <p:nvPr>
            <p:ph idx="1"/>
          </p:nvPr>
        </p:nvSpPr>
        <p:spPr>
          <a:xfrm>
            <a:off x="1981200" y="1265238"/>
            <a:ext cx="8229600" cy="4015422"/>
          </a:xfrm>
        </p:spPr>
        <p:txBody>
          <a:bodyPr vert="horz" wrap="square" lIns="91440" tIns="45720" rIns="91440" bIns="45720" numCol="1" rtlCol="0" anchor="t" anchorCtr="0" compatLnSpc="1">
            <a:prstTxWarp prst="textNoShape">
              <a:avLst/>
            </a:prstTxWarp>
            <a:normAutofit lnSpcReduction="10000"/>
          </a:bodyPr>
          <a:lstStyle/>
          <a:p>
            <a:r>
              <a:rPr lang="en-US" dirty="0"/>
              <a:t>$9 billion in two phases; multi-round reverse auctions to bring rural areas mobile voice and 5G broadband</a:t>
            </a:r>
          </a:p>
          <a:p>
            <a:endParaRPr lang="en-US" dirty="0"/>
          </a:p>
          <a:p>
            <a:r>
              <a:rPr lang="en-US" dirty="0"/>
              <a:t>Phase Two focused on most rural areas and precision agriculture</a:t>
            </a:r>
          </a:p>
          <a:p>
            <a:endParaRPr lang="en-US" dirty="0"/>
          </a:p>
          <a:p>
            <a:r>
              <a:rPr lang="en-US" dirty="0"/>
              <a:t>Pushing early expansion of mobile 5G in rural areas</a:t>
            </a:r>
          </a:p>
        </p:txBody>
      </p:sp>
      <p:sp>
        <p:nvSpPr>
          <p:cNvPr id="4" name="Slide Number Placeholder 3">
            <a:extLst>
              <a:ext uri="{FF2B5EF4-FFF2-40B4-BE49-F238E27FC236}">
                <a16:creationId xmlns:a16="http://schemas.microsoft.com/office/drawing/2014/main" id="{E8473E14-BC64-4F24-8E92-3354665E2C95}"/>
              </a:ext>
            </a:extLst>
          </p:cNvPr>
          <p:cNvSpPr>
            <a:spLocks noGrp="1"/>
          </p:cNvSpPr>
          <p:nvPr>
            <p:ph type="sldNum" sz="quarter" idx="12"/>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fld id="{65170F8C-3200-44BA-8207-6EA7CD8CE60F}" type="slidenum">
              <a:rPr lang="en-US">
                <a:solidFill>
                  <a:prstClr val="black">
                    <a:tint val="75000"/>
                  </a:prstClr>
                </a:solidFill>
                <a:latin typeface="Calibri"/>
              </a:rPr>
              <a:pPr fontAlgn="base">
                <a:spcBef>
                  <a:spcPct val="0"/>
                </a:spcBef>
                <a:spcAft>
                  <a:spcPct val="0"/>
                </a:spcAft>
              </a:pPr>
              <a:t>60</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4607213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29743-2919-4677-A196-36ECFF57827D}"/>
              </a:ext>
            </a:extLst>
          </p:cNvPr>
          <p:cNvSpPr>
            <a:spLocks noGrp="1"/>
          </p:cNvSpPr>
          <p:nvPr>
            <p:ph type="title"/>
          </p:nvPr>
        </p:nvSpPr>
        <p:spPr>
          <a:xfrm>
            <a:off x="1981200" y="76200"/>
            <a:ext cx="8229600" cy="864326"/>
          </a:xfrm>
        </p:spPr>
        <p:txBody>
          <a:bodyPr/>
          <a:lstStyle/>
          <a:p>
            <a:r>
              <a:rPr lang="en-US" dirty="0"/>
              <a:t>5G Fund Details</a:t>
            </a:r>
          </a:p>
        </p:txBody>
      </p:sp>
      <p:sp>
        <p:nvSpPr>
          <p:cNvPr id="3" name="Slide Number Placeholder 2">
            <a:extLst>
              <a:ext uri="{FF2B5EF4-FFF2-40B4-BE49-F238E27FC236}">
                <a16:creationId xmlns:a16="http://schemas.microsoft.com/office/drawing/2014/main" id="{79058139-9343-4001-9E00-04C9E8D3A285}"/>
              </a:ext>
            </a:extLst>
          </p:cNvPr>
          <p:cNvSpPr>
            <a:spLocks noGrp="1"/>
          </p:cNvSpPr>
          <p:nvPr>
            <p:ph type="sldNum" sz="quarter" idx="10"/>
          </p:nvPr>
        </p:nvSpPr>
        <p:spPr/>
        <p:txBody>
          <a:bodyPr/>
          <a:lstStyle/>
          <a:p>
            <a:pPr defTabSz="457200" fontAlgn="base">
              <a:spcBef>
                <a:spcPct val="0"/>
              </a:spcBef>
              <a:spcAft>
                <a:spcPct val="0"/>
              </a:spcAft>
              <a:defRPr/>
            </a:pPr>
            <a:fld id="{8B546B41-61A7-4909-A9D0-4B83A1D81944}" type="slidenum">
              <a:rPr lang="en-US" altLang="en-US">
                <a:ea typeface="ＭＳ Ｐゴシック" panose="020B0600070205080204" pitchFamily="34" charset="-128"/>
              </a:rPr>
              <a:pPr defTabSz="457200" fontAlgn="base">
                <a:spcBef>
                  <a:spcPct val="0"/>
                </a:spcBef>
                <a:spcAft>
                  <a:spcPct val="0"/>
                </a:spcAft>
                <a:defRPr/>
              </a:pPr>
              <a:t>61</a:t>
            </a:fld>
            <a:endParaRPr lang="en-US" altLang="en-US" dirty="0">
              <a:ea typeface="ＭＳ Ｐゴシック" panose="020B0600070205080204" pitchFamily="34" charset="-128"/>
            </a:endParaRPr>
          </a:p>
        </p:txBody>
      </p:sp>
      <p:sp>
        <p:nvSpPr>
          <p:cNvPr id="5" name="Rectangle 4">
            <a:extLst>
              <a:ext uri="{FF2B5EF4-FFF2-40B4-BE49-F238E27FC236}">
                <a16:creationId xmlns:a16="http://schemas.microsoft.com/office/drawing/2014/main" id="{D2344AEE-B3C5-4808-9BF6-181A8237B7C3}"/>
              </a:ext>
            </a:extLst>
          </p:cNvPr>
          <p:cNvSpPr/>
          <p:nvPr/>
        </p:nvSpPr>
        <p:spPr>
          <a:xfrm>
            <a:off x="2400300" y="1142221"/>
            <a:ext cx="7604760" cy="3884140"/>
          </a:xfrm>
          <a:prstGeom prst="rect">
            <a:avLst/>
          </a:prstGeom>
        </p:spPr>
        <p:txBody>
          <a:bodyPr wrap="square">
            <a:spAutoFit/>
          </a:bodyPr>
          <a:lstStyle/>
          <a:p>
            <a:pPr marL="342900" indent="-342900" defTabSz="457200" eaLnBrk="0" fontAlgn="base" hangingPunct="0">
              <a:spcBef>
                <a:spcPct val="20000"/>
              </a:spcBef>
              <a:spcAft>
                <a:spcPct val="0"/>
              </a:spcAft>
              <a:buFont typeface="Arial" panose="020B0604020202020204" pitchFamily="34" charset="0"/>
              <a:buChar char="•"/>
            </a:pPr>
            <a:r>
              <a:rPr lang="en-US" sz="280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Eligibility by rurality vs. eligibility by coverage</a:t>
            </a:r>
          </a:p>
          <a:p>
            <a:pPr marL="342900" indent="-342900" defTabSz="457200" eaLnBrk="0" fontAlgn="base" hangingPunct="0">
              <a:spcBef>
                <a:spcPct val="20000"/>
              </a:spcBef>
              <a:spcAft>
                <a:spcPct val="0"/>
              </a:spcAft>
              <a:buFont typeface="Arial" panose="020B0604020202020204" pitchFamily="34" charset="0"/>
              <a:buChar char="•"/>
            </a:pPr>
            <a:endParaRPr lang="en-US" sz="2800"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marL="342900" indent="-342900" defTabSz="457200" eaLnBrk="0" fontAlgn="base" hangingPunct="0">
              <a:spcBef>
                <a:spcPct val="20000"/>
              </a:spcBef>
              <a:spcAft>
                <a:spcPct val="0"/>
              </a:spcAft>
              <a:buFont typeface="Arial" panose="020B0604020202020204" pitchFamily="34" charset="0"/>
              <a:buChar char="•"/>
            </a:pPr>
            <a:r>
              <a:rPr lang="en-US" sz="280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Adjustment factor to preference difficult terrain or economically impoverished rural areas</a:t>
            </a:r>
          </a:p>
          <a:p>
            <a:pPr marL="342900" indent="-342900" defTabSz="457200" eaLnBrk="0" fontAlgn="base" hangingPunct="0">
              <a:spcBef>
                <a:spcPct val="20000"/>
              </a:spcBef>
              <a:spcAft>
                <a:spcPct val="0"/>
              </a:spcAft>
              <a:buFont typeface="Arial" panose="020B0604020202020204" pitchFamily="34" charset="0"/>
              <a:buChar char="•"/>
            </a:pPr>
            <a:endParaRPr lang="en-US" sz="2800"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marL="342900" indent="-342900" defTabSz="457200" eaLnBrk="0" fontAlgn="base" hangingPunct="0">
              <a:spcBef>
                <a:spcPct val="20000"/>
              </a:spcBef>
              <a:spcAft>
                <a:spcPct val="0"/>
              </a:spcAft>
              <a:buFont typeface="Arial" panose="020B0604020202020204" pitchFamily="34" charset="0"/>
              <a:buChar char="•"/>
            </a:pPr>
            <a:r>
              <a:rPr lang="en-US" sz="280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Proposing performance and reporting obligations for legacy support recipients</a:t>
            </a:r>
          </a:p>
        </p:txBody>
      </p:sp>
    </p:spTree>
    <p:extLst>
      <p:ext uri="{BB962C8B-B14F-4D97-AF65-F5344CB8AC3E}">
        <p14:creationId xmlns:p14="http://schemas.microsoft.com/office/powerpoint/2010/main" val="230783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C44572-A7B2-4AC7-BC5A-D3ABE48E319B}"/>
              </a:ext>
            </a:extLst>
          </p:cNvPr>
          <p:cNvSpPr/>
          <p:nvPr/>
        </p:nvSpPr>
        <p:spPr>
          <a:xfrm>
            <a:off x="1081177" y="2397992"/>
            <a:ext cx="10029646" cy="1200329"/>
          </a:xfrm>
          <a:prstGeom prst="rect">
            <a:avLst/>
          </a:prstGeom>
        </p:spPr>
        <p:txBody>
          <a:bodyPr wrap="square">
            <a:spAutoFit/>
          </a:bodyPr>
          <a:lstStyle/>
          <a:p>
            <a:pPr>
              <a:tabLst>
                <a:tab pos="2289175" algn="l"/>
              </a:tabLst>
            </a:pPr>
            <a:r>
              <a:rPr lang="en-US" sz="3600" b="1" dirty="0">
                <a:solidFill>
                  <a:srgbClr val="000000"/>
                </a:solidFill>
                <a:latin typeface="Times New Roman" panose="02020603050405020304" pitchFamily="18" charset="0"/>
                <a:ea typeface="Times New Roman" panose="02020603050405020304" pitchFamily="18" charset="0"/>
              </a:rPr>
              <a:t>1:30 PM	</a:t>
            </a:r>
            <a:r>
              <a:rPr lang="en-US" sz="3600" b="1" cap="all" dirty="0">
                <a:solidFill>
                  <a:srgbClr val="000000"/>
                </a:solidFill>
                <a:latin typeface="Times New Roman" panose="02020603050405020304" pitchFamily="18" charset="0"/>
                <a:ea typeface="Times New Roman" panose="02020603050405020304" pitchFamily="18" charset="0"/>
              </a:rPr>
              <a:t>CAC Member Discussion and 	QUESTIONS FROM THE PUBLIC</a:t>
            </a:r>
            <a:endParaRPr lang="en-US" sz="3600" cap="all"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670487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E05EFB-4693-4598-B76B-05E42287AC71}"/>
              </a:ext>
            </a:extLst>
          </p:cNvPr>
          <p:cNvSpPr/>
          <p:nvPr/>
        </p:nvSpPr>
        <p:spPr>
          <a:xfrm>
            <a:off x="1069675" y="2427700"/>
            <a:ext cx="10000890" cy="646331"/>
          </a:xfrm>
          <a:prstGeom prst="rect">
            <a:avLst/>
          </a:prstGeom>
        </p:spPr>
        <p:txBody>
          <a:bodyPr wrap="square">
            <a:spAutoFit/>
          </a:bodyPr>
          <a:lstStyle/>
          <a:p>
            <a:pPr>
              <a:tabLst>
                <a:tab pos="2289175" algn="l"/>
              </a:tabLst>
            </a:pPr>
            <a:r>
              <a:rPr lang="en-US" sz="3600" b="1" dirty="0">
                <a:solidFill>
                  <a:srgbClr val="000000"/>
                </a:solidFill>
                <a:latin typeface="Times New Roman" panose="02020603050405020304" pitchFamily="18" charset="0"/>
                <a:ea typeface="Times New Roman" panose="02020603050405020304" pitchFamily="18" charset="0"/>
              </a:rPr>
              <a:t>2:00 PM	FAREWELL AND APPRECIATION</a:t>
            </a:r>
            <a:endParaRPr lang="en-US" sz="3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428683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FE37B5-FED6-4C63-B128-FF7F687B3281}"/>
              </a:ext>
            </a:extLst>
          </p:cNvPr>
          <p:cNvSpPr/>
          <p:nvPr/>
        </p:nvSpPr>
        <p:spPr>
          <a:xfrm>
            <a:off x="1049547" y="2375942"/>
            <a:ext cx="10092906" cy="646331"/>
          </a:xfrm>
          <a:prstGeom prst="rect">
            <a:avLst/>
          </a:prstGeom>
        </p:spPr>
        <p:txBody>
          <a:bodyPr wrap="square">
            <a:spAutoFit/>
          </a:bodyPr>
          <a:lstStyle/>
          <a:p>
            <a:pPr>
              <a:tabLst>
                <a:tab pos="2289175" algn="l"/>
              </a:tabLst>
            </a:pPr>
            <a:r>
              <a:rPr lang="en-US" sz="3600" b="1" dirty="0">
                <a:solidFill>
                  <a:srgbClr val="000000"/>
                </a:solidFill>
                <a:latin typeface="Times New Roman" panose="02020603050405020304" pitchFamily="18" charset="0"/>
                <a:ea typeface="Times New Roman" panose="02020603050405020304" pitchFamily="18" charset="0"/>
              </a:rPr>
              <a:t>2:30 PM	</a:t>
            </a:r>
            <a:r>
              <a:rPr lang="en-US" sz="3600" b="1" cap="all" dirty="0">
                <a:solidFill>
                  <a:srgbClr val="000000"/>
                </a:solidFill>
                <a:latin typeface="Times New Roman" panose="02020603050405020304" pitchFamily="18" charset="0"/>
                <a:ea typeface="Times New Roman" panose="02020603050405020304" pitchFamily="18" charset="0"/>
              </a:rPr>
              <a:t>Adjournment</a:t>
            </a:r>
            <a:endParaRPr lang="en-US" sz="3600" cap="all"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622502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2B96A4-81FE-4A19-AF08-5B7EA61DF09F}"/>
              </a:ext>
            </a:extLst>
          </p:cNvPr>
          <p:cNvSpPr txBox="1"/>
          <p:nvPr/>
        </p:nvSpPr>
        <p:spPr>
          <a:xfrm>
            <a:off x="1051560" y="798949"/>
            <a:ext cx="10088879" cy="3416320"/>
          </a:xfrm>
          <a:prstGeom prst="rect">
            <a:avLst/>
          </a:prstGeom>
          <a:noFill/>
        </p:spPr>
        <p:txBody>
          <a:bodyPr wrap="square" rtlCol="0">
            <a:spAutoFit/>
          </a:bodyPr>
          <a:lstStyle/>
          <a:p>
            <a:pPr algn="ctr"/>
            <a:r>
              <a:rPr lang="en-US" sz="3600" b="1" dirty="0">
                <a:latin typeface="Times New Roman" panose="02020603050405020304" pitchFamily="18" charset="0"/>
                <a:cs typeface="Times New Roman" panose="02020603050405020304" pitchFamily="18" charset="0"/>
              </a:rPr>
              <a:t>THANK YOU!</a:t>
            </a:r>
          </a:p>
          <a:p>
            <a:pPr algn="ctr"/>
            <a:endParaRPr lang="en-US" sz="3600" b="1" dirty="0">
              <a:latin typeface="Times New Roman" panose="02020603050405020304" pitchFamily="18" charset="0"/>
              <a:cs typeface="Times New Roman" panose="02020603050405020304" pitchFamily="18" charset="0"/>
            </a:endParaRPr>
          </a:p>
          <a:p>
            <a:pPr algn="ctr"/>
            <a:endParaRPr lang="en-US" sz="3600" b="1" dirty="0">
              <a:latin typeface="Times New Roman" panose="02020603050405020304" pitchFamily="18" charset="0"/>
              <a:cs typeface="Times New Roman" panose="02020603050405020304" pitchFamily="18" charset="0"/>
            </a:endParaRPr>
          </a:p>
          <a:p>
            <a:pPr algn="ctr"/>
            <a:endParaRPr lang="en-US" sz="3600" b="1" dirty="0">
              <a:latin typeface="Times New Roman" panose="02020603050405020304" pitchFamily="18" charset="0"/>
              <a:cs typeface="Times New Roman" panose="02020603050405020304" pitchFamily="18" charset="0"/>
            </a:endParaRPr>
          </a:p>
          <a:p>
            <a:pPr algn="ctr"/>
            <a:r>
              <a:rPr lang="en-US" sz="3600" b="1" dirty="0">
                <a:latin typeface="Times New Roman" panose="02020603050405020304" pitchFamily="18" charset="0"/>
                <a:cs typeface="Times New Roman" panose="02020603050405020304" pitchFamily="18" charset="0"/>
              </a:rPr>
              <a:t>https://www.fcc.gov/consumer-advisory-committee</a:t>
            </a:r>
          </a:p>
          <a:p>
            <a:pPr algn="ctr"/>
            <a:endParaRPr lang="en-US" b="1"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1439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7D4744-927A-4900-9936-4DA5E903AA4C}"/>
              </a:ext>
            </a:extLst>
          </p:cNvPr>
          <p:cNvSpPr txBox="1"/>
          <p:nvPr/>
        </p:nvSpPr>
        <p:spPr>
          <a:xfrm>
            <a:off x="814192" y="494145"/>
            <a:ext cx="1177008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Accessibility During the Pandemic</a:t>
            </a:r>
          </a:p>
        </p:txBody>
      </p:sp>
      <p:sp>
        <p:nvSpPr>
          <p:cNvPr id="3" name="Subtitle 2"/>
          <p:cNvSpPr>
            <a:spLocks noGrp="1"/>
          </p:cNvSpPr>
          <p:nvPr>
            <p:ph type="subTitle" idx="1"/>
          </p:nvPr>
        </p:nvSpPr>
        <p:spPr>
          <a:xfrm>
            <a:off x="1370692" y="2050009"/>
            <a:ext cx="10208163" cy="3993278"/>
          </a:xfrm>
        </p:spPr>
        <p:txBody>
          <a:bodyPr>
            <a:normAutofit/>
          </a:bodyPr>
          <a:lstStyle/>
          <a:p>
            <a:pPr>
              <a:lnSpc>
                <a:spcPct val="100000"/>
              </a:lnSpc>
              <a:spcBef>
                <a:spcPts val="0"/>
              </a:spcBef>
              <a:spcAft>
                <a:spcPts val="0"/>
              </a:spcAft>
            </a:pPr>
            <a:r>
              <a:rPr lang="en-US" sz="2400" b="1" dirty="0">
                <a:solidFill>
                  <a:schemeClr val="bg1"/>
                </a:solidFill>
                <a:latin typeface="Calibri" panose="020F0502020204030204" pitchFamily="34" charset="0"/>
                <a:cs typeface="Calibri" panose="020F0502020204030204" pitchFamily="34" charset="0"/>
              </a:rPr>
              <a:t>Diane Burstein</a:t>
            </a:r>
          </a:p>
          <a:p>
            <a:pPr>
              <a:lnSpc>
                <a:spcPct val="100000"/>
              </a:lnSpc>
              <a:spcBef>
                <a:spcPts val="0"/>
              </a:spcBef>
              <a:spcAft>
                <a:spcPts val="0"/>
              </a:spcAft>
            </a:pPr>
            <a:r>
              <a:rPr lang="en-US" sz="2400" b="1" dirty="0">
                <a:solidFill>
                  <a:schemeClr val="bg1"/>
                </a:solidFill>
                <a:latin typeface="Calibri" panose="020F0502020204030204" pitchFamily="34" charset="0"/>
                <a:cs typeface="Calibri" panose="020F0502020204030204" pitchFamily="34" charset="0"/>
              </a:rPr>
              <a:t>Deputy Bureau Chief</a:t>
            </a:r>
          </a:p>
          <a:p>
            <a:pPr>
              <a:lnSpc>
                <a:spcPct val="100000"/>
              </a:lnSpc>
              <a:spcBef>
                <a:spcPts val="0"/>
              </a:spcBef>
              <a:spcAft>
                <a:spcPts val="0"/>
              </a:spcAft>
            </a:pPr>
            <a:r>
              <a:rPr lang="en-US" sz="2400" b="1" dirty="0">
                <a:solidFill>
                  <a:schemeClr val="bg1"/>
                </a:solidFill>
                <a:latin typeface="Calibri" panose="020F0502020204030204" pitchFamily="34" charset="0"/>
                <a:cs typeface="Calibri" panose="020F0502020204030204" pitchFamily="34" charset="0"/>
              </a:rPr>
              <a:t>Consumer and Governmental Affairs Bureau</a:t>
            </a:r>
          </a:p>
          <a:p>
            <a:pPr>
              <a:lnSpc>
                <a:spcPct val="100000"/>
              </a:lnSpc>
              <a:spcBef>
                <a:spcPts val="0"/>
              </a:spcBef>
              <a:spcAft>
                <a:spcPts val="0"/>
              </a:spcAft>
            </a:pPr>
            <a:r>
              <a:rPr lang="en-US" sz="2400" b="1" dirty="0">
                <a:solidFill>
                  <a:schemeClr val="bg1"/>
                </a:solidFill>
                <a:latin typeface="Calibri" panose="020F0502020204030204" pitchFamily="34" charset="0"/>
                <a:cs typeface="Calibri" panose="020F0502020204030204" pitchFamily="34" charset="0"/>
              </a:rPr>
              <a:t>Federal Communications Commission</a:t>
            </a:r>
          </a:p>
        </p:txBody>
      </p:sp>
      <p:pic>
        <p:nvPicPr>
          <p:cNvPr id="6" name="Picture 5" descr="FCC Logo">
            <a:extLst>
              <a:ext uri="{FF2B5EF4-FFF2-40B4-BE49-F238E27FC236}">
                <a16:creationId xmlns:a16="http://schemas.microsoft.com/office/drawing/2014/main" id="{DBD4456E-9E99-4921-B751-285CBC6BCA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150" y="2276475"/>
            <a:ext cx="2721410" cy="2721410"/>
          </a:xfrm>
          <a:prstGeom prst="rect">
            <a:avLst/>
          </a:prstGeom>
        </p:spPr>
      </p:pic>
    </p:spTree>
    <p:extLst>
      <p:ext uri="{BB962C8B-B14F-4D97-AF65-F5344CB8AC3E}">
        <p14:creationId xmlns:p14="http://schemas.microsoft.com/office/powerpoint/2010/main" val="152375874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8066" y="753419"/>
            <a:ext cx="10951868" cy="1032084"/>
          </a:xfrm>
        </p:spPr>
        <p:txBody>
          <a:bodyPr>
            <a:noAutofit/>
          </a:bodyPr>
          <a:lstStyle/>
          <a:p>
            <a:pPr algn="ctr"/>
            <a:r>
              <a:rPr lang="en-US" sz="4500" b="1" dirty="0">
                <a:solidFill>
                  <a:srgbClr val="0070C0"/>
                </a:solidFill>
                <a:latin typeface="Calibri" panose="020F0502020204030204" pitchFamily="34" charset="0"/>
                <a:cs typeface="Calibri" panose="020F0502020204030204" pitchFamily="34" charset="0"/>
              </a:rPr>
              <a:t>Waivers to Ensure Continued TRS Service</a:t>
            </a:r>
          </a:p>
        </p:txBody>
      </p:sp>
      <p:sp>
        <p:nvSpPr>
          <p:cNvPr id="3" name="Content Placeholder 2"/>
          <p:cNvSpPr>
            <a:spLocks noGrp="1"/>
          </p:cNvSpPr>
          <p:nvPr>
            <p:ph idx="1"/>
          </p:nvPr>
        </p:nvSpPr>
        <p:spPr>
          <a:xfrm>
            <a:off x="491447" y="1785502"/>
            <a:ext cx="10951869" cy="3411338"/>
          </a:xfrm>
        </p:spPr>
        <p:txBody>
          <a:bodyPr>
            <a:normAutofit/>
          </a:bodyPr>
          <a:lstStyle/>
          <a:p>
            <a:r>
              <a:rPr lang="en-US" sz="2600" dirty="0">
                <a:solidFill>
                  <a:schemeClr val="bg1"/>
                </a:solidFill>
                <a:latin typeface="Calibri" panose="020F0502020204030204" pitchFamily="34" charset="0"/>
                <a:cs typeface="Calibri" panose="020F0502020204030204" pitchFamily="34" charset="0"/>
              </a:rPr>
              <a:t>Providers expressed significant concerns about the impact of the coronavirus on telecommunications relay services (TRS)</a:t>
            </a:r>
          </a:p>
          <a:p>
            <a:pPr lvl="1"/>
            <a:r>
              <a:rPr lang="en-US" dirty="0">
                <a:solidFill>
                  <a:schemeClr val="bg1"/>
                </a:solidFill>
                <a:latin typeface="Calibri" panose="020F0502020204030204" pitchFamily="34" charset="0"/>
                <a:cs typeface="Calibri" panose="020F0502020204030204" pitchFamily="34" charset="0"/>
              </a:rPr>
              <a:t>Increase in call volume</a:t>
            </a:r>
          </a:p>
          <a:p>
            <a:pPr lvl="1"/>
            <a:r>
              <a:rPr lang="en-US" dirty="0">
                <a:solidFill>
                  <a:schemeClr val="bg1"/>
                </a:solidFill>
                <a:latin typeface="Calibri" panose="020F0502020204030204" pitchFamily="34" charset="0"/>
                <a:cs typeface="Calibri" panose="020F0502020204030204" pitchFamily="34" charset="0"/>
              </a:rPr>
              <a:t>Decrease in ability to handle calls from call centers</a:t>
            </a:r>
          </a:p>
          <a:p>
            <a:pPr lvl="1"/>
            <a:r>
              <a:rPr lang="en-US" dirty="0">
                <a:solidFill>
                  <a:schemeClr val="bg1"/>
                </a:solidFill>
                <a:latin typeface="Calibri" panose="020F0502020204030204" pitchFamily="34" charset="0"/>
                <a:cs typeface="Calibri" panose="020F0502020204030204" pitchFamily="34" charset="0"/>
              </a:rPr>
              <a:t>Potential shortage of qualified personnel due to coronavirus</a:t>
            </a:r>
          </a:p>
          <a:p>
            <a:r>
              <a:rPr lang="en-US" sz="2600" dirty="0">
                <a:solidFill>
                  <a:schemeClr val="bg1"/>
                </a:solidFill>
                <a:latin typeface="Calibri" panose="020F0502020204030204" pitchFamily="34" charset="0"/>
                <a:cs typeface="Calibri" panose="020F0502020204030204" pitchFamily="34" charset="0"/>
              </a:rPr>
              <a:t>FCC granted several waivers to provide more flexibility, starting in March</a:t>
            </a:r>
          </a:p>
          <a:p>
            <a:r>
              <a:rPr lang="en-US" sz="2600" dirty="0">
                <a:solidFill>
                  <a:schemeClr val="bg1"/>
                </a:solidFill>
                <a:latin typeface="Calibri" panose="020F0502020204030204" pitchFamily="34" charset="0"/>
                <a:cs typeface="Calibri" panose="020F0502020204030204" pitchFamily="34" charset="0"/>
              </a:rPr>
              <a:t>Most recently, extended previously granted waivers until November 30, 2020</a:t>
            </a:r>
          </a:p>
        </p:txBody>
      </p:sp>
    </p:spTree>
    <p:extLst>
      <p:ext uri="{BB962C8B-B14F-4D97-AF65-F5344CB8AC3E}">
        <p14:creationId xmlns:p14="http://schemas.microsoft.com/office/powerpoint/2010/main" val="3584312363"/>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720325"/>
            <a:ext cx="10515600" cy="1325563"/>
          </a:xfrm>
        </p:spPr>
        <p:txBody>
          <a:bodyPr>
            <a:noAutofit/>
          </a:bodyPr>
          <a:lstStyle/>
          <a:p>
            <a:r>
              <a:rPr lang="en-US" sz="4500" b="1" dirty="0">
                <a:solidFill>
                  <a:srgbClr val="0070C0"/>
                </a:solidFill>
                <a:latin typeface="Calibri" panose="020F0502020204030204" pitchFamily="34" charset="0"/>
                <a:cs typeface="Calibri" panose="020F0502020204030204" pitchFamily="34" charset="0"/>
              </a:rPr>
              <a:t>Reminders to Video Providers about Accessible Emergency Information</a:t>
            </a:r>
          </a:p>
        </p:txBody>
      </p:sp>
      <p:sp>
        <p:nvSpPr>
          <p:cNvPr id="3" name="Content Placeholder 2"/>
          <p:cNvSpPr>
            <a:spLocks noGrp="1"/>
          </p:cNvSpPr>
          <p:nvPr>
            <p:ph idx="1"/>
          </p:nvPr>
        </p:nvSpPr>
        <p:spPr>
          <a:xfrm>
            <a:off x="687230" y="2182867"/>
            <a:ext cx="10515600" cy="3135893"/>
          </a:xfrm>
        </p:spPr>
        <p:txBody>
          <a:bodyPr>
            <a:noAutofit/>
          </a:bodyPr>
          <a:lstStyle/>
          <a:p>
            <a:r>
              <a:rPr lang="en-US" dirty="0">
                <a:solidFill>
                  <a:schemeClr val="bg1"/>
                </a:solidFill>
                <a:latin typeface="Calibri" panose="020F0502020204030204" pitchFamily="34" charset="0"/>
                <a:cs typeface="Calibri" panose="020F0502020204030204" pitchFamily="34" charset="0"/>
              </a:rPr>
              <a:t>TV stations and other video providers must make emergency information about the pandemic accessible to people with disabilities</a:t>
            </a:r>
          </a:p>
          <a:p>
            <a:pPr lvl="1"/>
            <a:r>
              <a:rPr lang="en-US" sz="2800" dirty="0">
                <a:solidFill>
                  <a:schemeClr val="bg1"/>
                </a:solidFill>
                <a:latin typeface="Calibri" panose="020F0502020204030204" pitchFamily="34" charset="0"/>
                <a:cs typeface="Calibri" panose="020F0502020204030204" pitchFamily="34" charset="0"/>
              </a:rPr>
              <a:t>Critical details about emergencies must be presented visually and aurally</a:t>
            </a:r>
          </a:p>
          <a:p>
            <a:r>
              <a:rPr lang="en-US" dirty="0">
                <a:solidFill>
                  <a:schemeClr val="bg1"/>
                </a:solidFill>
                <a:latin typeface="Calibri" panose="020F0502020204030204" pitchFamily="34" charset="0"/>
                <a:cs typeface="Calibri" panose="020F0502020204030204" pitchFamily="34" charset="0"/>
              </a:rPr>
              <a:t>Best practice is to ensure that the sign language interpreter is visible on the television screen at all times in order to benefit viewers who use American Sign Language</a:t>
            </a:r>
          </a:p>
        </p:txBody>
      </p:sp>
    </p:spTree>
    <p:extLst>
      <p:ext uri="{BB962C8B-B14F-4D97-AF65-F5344CB8AC3E}">
        <p14:creationId xmlns:p14="http://schemas.microsoft.com/office/powerpoint/2010/main" val="4110349344"/>
      </p:ext>
    </p:extLst>
  </p:cSld>
  <p:clrMapOvr>
    <a:overrideClrMapping bg1="dk1" tx1="lt1" bg2="dk2" tx2="lt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ORDER" val="3"/>
  <p:tag name="MULTI-LINE" val="true"/>
  <p:tag name="TEXT" val="&amp;Notes and Sources:"/>
  <p:tag name="FILL" val="false"/>
  <p:tag name="OPTIONAL" val="true"/>
  <p:tag name="NAME" val="Notes"/>
  <p:tag name="HEIGHT" val="5"/>
  <p:tag name="INDENTED" val="false"/>
  <p:tag name="CAPTION HEIGHT" val="2"/>
</p:tagLst>
</file>

<file path=ppt/tags/tag2.xml><?xml version="1.0" encoding="utf-8"?>
<p:tagLst xmlns:a="http://schemas.openxmlformats.org/drawingml/2006/main" xmlns:r="http://schemas.openxmlformats.org/officeDocument/2006/relationships" xmlns:p="http://schemas.openxmlformats.org/presentationml/2006/main">
  <p:tag name="ORDER" val="1"/>
  <p:tag name="MULTI-LINE" val="false"/>
  <p:tag name="TEXT" val="Action Title:"/>
  <p:tag name="FILL" val="true"/>
  <p:tag name="OPTIONAL" val="false"/>
  <p:tag name="NAME" val="Title1"/>
  <p:tag name="HEIGHT" val="1"/>
  <p:tag name="INDENTED" val="false"/>
  <p:tag name="CAPTION HEIGHT" val="2"/>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blank">
  <a:themeElements>
    <a:clrScheme name="">
      <a:dk1>
        <a:srgbClr val="000000"/>
      </a:dk1>
      <a:lt1>
        <a:srgbClr val="FFFFFF"/>
      </a:lt1>
      <a:dk2>
        <a:srgbClr val="000000"/>
      </a:dk2>
      <a:lt2>
        <a:srgbClr val="000000"/>
      </a:lt2>
      <a:accent1>
        <a:srgbClr val="99CCFF"/>
      </a:accent1>
      <a:accent2>
        <a:srgbClr val="130CA4"/>
      </a:accent2>
      <a:accent3>
        <a:srgbClr val="FFFFFF"/>
      </a:accent3>
      <a:accent4>
        <a:srgbClr val="000000"/>
      </a:accent4>
      <a:accent5>
        <a:srgbClr val="CAE2FF"/>
      </a:accent5>
      <a:accent6>
        <a:srgbClr val="100A94"/>
      </a:accent6>
      <a:hlink>
        <a:srgbClr val="32A1A4"/>
      </a:hlink>
      <a:folHlink>
        <a:srgbClr val="9F9F9F"/>
      </a:folHlink>
    </a:clrScheme>
    <a:fontScheme name="blank">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46800" tIns="46800" rIns="468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46800" tIns="46800" rIns="468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blank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8">
        <a:dk1>
          <a:srgbClr val="000000"/>
        </a:dk1>
        <a:lt1>
          <a:srgbClr val="B2B2B2"/>
        </a:lt1>
        <a:dk2>
          <a:srgbClr val="FFFFFF"/>
        </a:dk2>
        <a:lt2>
          <a:srgbClr val="000000"/>
        </a:lt2>
        <a:accent1>
          <a:srgbClr val="99CCFF"/>
        </a:accent1>
        <a:accent2>
          <a:srgbClr val="FFE433"/>
        </a:accent2>
        <a:accent3>
          <a:srgbClr val="D5D5D5"/>
        </a:accent3>
        <a:accent4>
          <a:srgbClr val="000000"/>
        </a:accent4>
        <a:accent5>
          <a:srgbClr val="CAE2FF"/>
        </a:accent5>
        <a:accent6>
          <a:srgbClr val="E7CF2D"/>
        </a:accent6>
        <a:hlink>
          <a:srgbClr val="000000"/>
        </a:hlink>
        <a:folHlink>
          <a:srgbClr val="CC0000"/>
        </a:folHlink>
      </a:clrScheme>
      <a:clrMap bg1="lt1" tx1="dk1" bg2="lt2" tx2="dk2" accent1="accent1" accent2="accent2" accent3="accent3" accent4="accent4" accent5="accent5" accent6="accent6" hlink="hlink" folHlink="folHlink"/>
    </a:extraClrScheme>
    <a:extraClrScheme>
      <a:clrScheme name="blank 9">
        <a:dk1>
          <a:srgbClr val="000000"/>
        </a:dk1>
        <a:lt1>
          <a:srgbClr val="DDDDDD"/>
        </a:lt1>
        <a:dk2>
          <a:srgbClr val="FFFFFF"/>
        </a:dk2>
        <a:lt2>
          <a:srgbClr val="000000"/>
        </a:lt2>
        <a:accent1>
          <a:srgbClr val="99CCFF"/>
        </a:accent1>
        <a:accent2>
          <a:srgbClr val="FFE433"/>
        </a:accent2>
        <a:accent3>
          <a:srgbClr val="EBEBEB"/>
        </a:accent3>
        <a:accent4>
          <a:srgbClr val="000000"/>
        </a:accent4>
        <a:accent5>
          <a:srgbClr val="CAE2FF"/>
        </a:accent5>
        <a:accent6>
          <a:srgbClr val="E7CF2D"/>
        </a:accent6>
        <a:hlink>
          <a:srgbClr val="000000"/>
        </a:hlink>
        <a:folHlink>
          <a:srgbClr val="CC0000"/>
        </a:folHlink>
      </a:clrScheme>
      <a:clrMap bg1="lt1" tx1="dk1" bg2="lt2" tx2="dk2" accent1="accent1" accent2="accent2" accent3="accent3" accent4="accent4" accent5="accent5" accent6="accent6" hlink="hlink" folHlink="folHlink"/>
    </a:extraClrScheme>
    <a:extraClrScheme>
      <a:clrScheme name="blank 10">
        <a:dk1>
          <a:srgbClr val="000000"/>
        </a:dk1>
        <a:lt1>
          <a:srgbClr val="DDDDDD"/>
        </a:lt1>
        <a:dk2>
          <a:srgbClr val="FFFFFF"/>
        </a:dk2>
        <a:lt2>
          <a:srgbClr val="000000"/>
        </a:lt2>
        <a:accent1>
          <a:srgbClr val="99CCFF"/>
        </a:accent1>
        <a:accent2>
          <a:srgbClr val="2B34ED"/>
        </a:accent2>
        <a:accent3>
          <a:srgbClr val="EBEBEB"/>
        </a:accent3>
        <a:accent4>
          <a:srgbClr val="000000"/>
        </a:accent4>
        <a:accent5>
          <a:srgbClr val="CAE2FF"/>
        </a:accent5>
        <a:accent6>
          <a:srgbClr val="262ED7"/>
        </a:accent6>
        <a:hlink>
          <a:srgbClr val="2B9D77"/>
        </a:hlink>
        <a:folHlink>
          <a:srgbClr val="55139D"/>
        </a:folHlink>
      </a:clrScheme>
      <a:clrMap bg1="lt1" tx1="dk1" bg2="lt2" tx2="dk2" accent1="accent1" accent2="accent2" accent3="accent3" accent4="accent4" accent5="accent5" accent6="accent6" hlink="hlink" folHlink="folHlink"/>
    </a:extraClrScheme>
    <a:extraClrScheme>
      <a:clrScheme name="blank 11">
        <a:dk1>
          <a:srgbClr val="000000"/>
        </a:dk1>
        <a:lt1>
          <a:srgbClr val="DDDDDD"/>
        </a:lt1>
        <a:dk2>
          <a:srgbClr val="FFFFFF"/>
        </a:dk2>
        <a:lt2>
          <a:srgbClr val="000000"/>
        </a:lt2>
        <a:accent1>
          <a:srgbClr val="99CCFF"/>
        </a:accent1>
        <a:accent2>
          <a:srgbClr val="1018C2"/>
        </a:accent2>
        <a:accent3>
          <a:srgbClr val="EBEBEB"/>
        </a:accent3>
        <a:accent4>
          <a:srgbClr val="000000"/>
        </a:accent4>
        <a:accent5>
          <a:srgbClr val="CAE2FF"/>
        </a:accent5>
        <a:accent6>
          <a:srgbClr val="0D15B0"/>
        </a:accent6>
        <a:hlink>
          <a:srgbClr val="2B9D77"/>
        </a:hlink>
        <a:folHlink>
          <a:srgbClr val="55139D"/>
        </a:folHlink>
      </a:clrScheme>
      <a:clrMap bg1="lt1" tx1="dk1" bg2="lt2" tx2="dk2" accent1="accent1" accent2="accent2" accent3="accent3" accent4="accent4" accent5="accent5" accent6="accent6" hlink="hlink" folHlink="folHlink"/>
    </a:extraClrScheme>
    <a:extraClrScheme>
      <a:clrScheme name="blank 12">
        <a:dk1>
          <a:srgbClr val="000000"/>
        </a:dk1>
        <a:lt1>
          <a:srgbClr val="DDDDDD"/>
        </a:lt1>
        <a:dk2>
          <a:srgbClr val="FFFFFF"/>
        </a:dk2>
        <a:lt2>
          <a:srgbClr val="000000"/>
        </a:lt2>
        <a:accent1>
          <a:srgbClr val="99CCFF"/>
        </a:accent1>
        <a:accent2>
          <a:srgbClr val="12A29B"/>
        </a:accent2>
        <a:accent3>
          <a:srgbClr val="EBEBEB"/>
        </a:accent3>
        <a:accent4>
          <a:srgbClr val="000000"/>
        </a:accent4>
        <a:accent5>
          <a:srgbClr val="CAE2FF"/>
        </a:accent5>
        <a:accent6>
          <a:srgbClr val="0F928C"/>
        </a:accent6>
        <a:hlink>
          <a:srgbClr val="7E44A2"/>
        </a:hlink>
        <a:folHlink>
          <a:srgbClr val="130CA4"/>
        </a:folHlink>
      </a:clrScheme>
      <a:clrMap bg1="lt1" tx1="dk1" bg2="lt2" tx2="dk2" accent1="accent1" accent2="accent2" accent3="accent3" accent4="accent4" accent5="accent5" accent6="accent6" hlink="hlink" folHlink="folHlink"/>
    </a:extraClrScheme>
    <a:extraClrScheme>
      <a:clrScheme name="blank 13">
        <a:dk1>
          <a:srgbClr val="000000"/>
        </a:dk1>
        <a:lt1>
          <a:srgbClr val="DDDDDD"/>
        </a:lt1>
        <a:dk2>
          <a:srgbClr val="FFFFFF"/>
        </a:dk2>
        <a:lt2>
          <a:srgbClr val="000000"/>
        </a:lt2>
        <a:accent1>
          <a:srgbClr val="99CCFF"/>
        </a:accent1>
        <a:accent2>
          <a:srgbClr val="15C1B9"/>
        </a:accent2>
        <a:accent3>
          <a:srgbClr val="EBEBEB"/>
        </a:accent3>
        <a:accent4>
          <a:srgbClr val="000000"/>
        </a:accent4>
        <a:accent5>
          <a:srgbClr val="CAE2FF"/>
        </a:accent5>
        <a:accent6>
          <a:srgbClr val="12AFA7"/>
        </a:accent6>
        <a:hlink>
          <a:srgbClr val="7E44A2"/>
        </a:hlink>
        <a:folHlink>
          <a:srgbClr val="130CA4"/>
        </a:folHlink>
      </a:clrScheme>
      <a:clrMap bg1="lt1" tx1="dk1" bg2="lt2" tx2="dk2" accent1="accent1" accent2="accent2" accent3="accent3" accent4="accent4" accent5="accent5" accent6="accent6" hlink="hlink" folHlink="folHlink"/>
    </a:extraClrScheme>
    <a:extraClrScheme>
      <a:clrScheme name="blank 14">
        <a:dk1>
          <a:srgbClr val="000000"/>
        </a:dk1>
        <a:lt1>
          <a:srgbClr val="DDDDDD"/>
        </a:lt1>
        <a:dk2>
          <a:srgbClr val="FFFFFF"/>
        </a:dk2>
        <a:lt2>
          <a:srgbClr val="000000"/>
        </a:lt2>
        <a:accent1>
          <a:srgbClr val="99CCFF"/>
        </a:accent1>
        <a:accent2>
          <a:srgbClr val="15C1B9"/>
        </a:accent2>
        <a:accent3>
          <a:srgbClr val="EBEBEB"/>
        </a:accent3>
        <a:accent4>
          <a:srgbClr val="000000"/>
        </a:accent4>
        <a:accent5>
          <a:srgbClr val="CAE2FF"/>
        </a:accent5>
        <a:accent6>
          <a:srgbClr val="12AFA7"/>
        </a:accent6>
        <a:hlink>
          <a:srgbClr val="A84CB2"/>
        </a:hlink>
        <a:folHlink>
          <a:srgbClr val="130CA4"/>
        </a:folHlink>
      </a:clrScheme>
      <a:clrMap bg1="lt1" tx1="dk1" bg2="lt2" tx2="dk2" accent1="accent1" accent2="accent2" accent3="accent3" accent4="accent4" accent5="accent5" accent6="accent6" hlink="hlink" folHlink="folHlink"/>
    </a:extraClrScheme>
    <a:extraClrScheme>
      <a:clrScheme name="blank 15">
        <a:dk1>
          <a:srgbClr val="000000"/>
        </a:dk1>
        <a:lt1>
          <a:srgbClr val="DDDDDD"/>
        </a:lt1>
        <a:dk2>
          <a:srgbClr val="FFFFFF"/>
        </a:dk2>
        <a:lt2>
          <a:srgbClr val="000000"/>
        </a:lt2>
        <a:accent1>
          <a:srgbClr val="99CCFF"/>
        </a:accent1>
        <a:accent2>
          <a:srgbClr val="15C1B9"/>
        </a:accent2>
        <a:accent3>
          <a:srgbClr val="EBEBEB"/>
        </a:accent3>
        <a:accent4>
          <a:srgbClr val="000000"/>
        </a:accent4>
        <a:accent5>
          <a:srgbClr val="CAE2FF"/>
        </a:accent5>
        <a:accent6>
          <a:srgbClr val="12AFA7"/>
        </a:accent6>
        <a:hlink>
          <a:srgbClr val="9868C0"/>
        </a:hlink>
        <a:folHlink>
          <a:srgbClr val="130CA4"/>
        </a:folHlink>
      </a:clrScheme>
      <a:clrMap bg1="lt1" tx1="dk1" bg2="lt2" tx2="dk2" accent1="accent1" accent2="accent2" accent3="accent3" accent4="accent4" accent5="accent5" accent6="accent6" hlink="hlink" folHlink="folHlink"/>
    </a:extraClrScheme>
    <a:extraClrScheme>
      <a:clrScheme name="blank 16">
        <a:dk1>
          <a:srgbClr val="000000"/>
        </a:dk1>
        <a:lt1>
          <a:srgbClr val="DDDDDD"/>
        </a:lt1>
        <a:dk2>
          <a:srgbClr val="FFFFFF"/>
        </a:dk2>
        <a:lt2>
          <a:srgbClr val="000000"/>
        </a:lt2>
        <a:accent1>
          <a:srgbClr val="99CCFF"/>
        </a:accent1>
        <a:accent2>
          <a:srgbClr val="130CA4"/>
        </a:accent2>
        <a:accent3>
          <a:srgbClr val="EBEBEB"/>
        </a:accent3>
        <a:accent4>
          <a:srgbClr val="000000"/>
        </a:accent4>
        <a:accent5>
          <a:srgbClr val="CAE2FF"/>
        </a:accent5>
        <a:accent6>
          <a:srgbClr val="100A94"/>
        </a:accent6>
        <a:hlink>
          <a:srgbClr val="4EC7CA"/>
        </a:hlink>
        <a:folHlink>
          <a:srgbClr val="7E71CD"/>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Standard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3698</Words>
  <Application>Microsoft Office PowerPoint</Application>
  <PresentationFormat>Widescreen</PresentationFormat>
  <Paragraphs>450</Paragraphs>
  <Slides>65</Slides>
  <Notes>33</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65</vt:i4>
      </vt:variant>
    </vt:vector>
  </HeadingPairs>
  <TitlesOfParts>
    <vt:vector size="81" baseType="lpstr">
      <vt:lpstr>Arial</vt:lpstr>
      <vt:lpstr>Calibri</vt:lpstr>
      <vt:lpstr>Calibri Light</vt:lpstr>
      <vt:lpstr>Courier New</vt:lpstr>
      <vt:lpstr>Marlett</vt:lpstr>
      <vt:lpstr>Times New Roman</vt:lpstr>
      <vt:lpstr>Verdana</vt:lpstr>
      <vt:lpstr>Wingdings</vt:lpstr>
      <vt:lpstr>Wingdings,Sans-Serif</vt:lpstr>
      <vt:lpstr>Office Theme</vt:lpstr>
      <vt:lpstr>2_Office Theme</vt:lpstr>
      <vt:lpstr>3_Office Theme</vt:lpstr>
      <vt:lpstr>blank</vt:lpstr>
      <vt:lpstr>4_Office Theme</vt:lpstr>
      <vt:lpstr>Standard Powerpoint Template</vt:lpstr>
      <vt:lpstr>1_office theme</vt:lpstr>
      <vt:lpstr>CONSUMER ADVISORY COMMITTEE FINAL MEETING</vt:lpstr>
      <vt:lpstr>PowerPoint Presentation</vt:lpstr>
      <vt:lpstr>PowerPoint Presentation</vt:lpstr>
      <vt:lpstr>PowerPoint Presentation</vt:lpstr>
      <vt:lpstr>PowerPoint Presentation</vt:lpstr>
      <vt:lpstr>PowerPoint Presentation</vt:lpstr>
      <vt:lpstr>PowerPoint Presentation</vt:lpstr>
      <vt:lpstr>Waivers to Ensure Continued TRS Service</vt:lpstr>
      <vt:lpstr>Reminders to Video Providers about Accessible Emergency Information</vt:lpstr>
      <vt:lpstr>Letter Urging Governors to Assist Communications Industry During Pandemic</vt:lpstr>
      <vt:lpstr>Uninterrupted Consumer Services</vt:lpstr>
      <vt:lpstr>PowerPoint Presentation</vt:lpstr>
      <vt:lpstr>PowerPoint Presentation</vt:lpstr>
      <vt:lpstr>PowerPoint Presentation</vt:lpstr>
      <vt:lpstr>PowerPoint Presentation</vt:lpstr>
      <vt:lpstr>Update on Telehealth Initiatives COVID-19 Telehealth Program Connected Care Pilot Program</vt:lpstr>
      <vt:lpstr>Overview</vt:lpstr>
      <vt:lpstr>COVID-19 Telehealth Program</vt:lpstr>
      <vt:lpstr>Connected Care Pilot Program</vt:lpstr>
      <vt:lpstr>Connected Care Pilot Program</vt:lpstr>
      <vt:lpstr>Connected Care Pilot Program</vt:lpstr>
      <vt:lpstr>Questions?</vt:lpstr>
      <vt:lpstr>PowerPoint Presentation</vt:lpstr>
      <vt:lpstr>HOSPITAL ROBOCALL  PROTECTION GROUP</vt:lpstr>
      <vt:lpstr>PowerPoint Presentation</vt:lpstr>
      <vt:lpstr>PowerPoint Presentation</vt:lpstr>
      <vt:lpstr>PowerPoint Presentation</vt:lpstr>
      <vt:lpstr>PowerPoint Presentation</vt:lpstr>
      <vt:lpstr>PowerPoint Presentation</vt:lpstr>
      <vt:lpstr>PowerPoint Presentation</vt:lpstr>
      <vt:lpstr>911 Call Centers and Real-Time Text Technology</vt:lpstr>
      <vt:lpstr>TTY –RTT Transition Necessary for Modernized Times</vt:lpstr>
      <vt:lpstr>Modernizing Communications:   FCC Report and Order and  Further Notice of Proposed Rulemaking on Real-Time Text </vt:lpstr>
      <vt:lpstr> Required RTT Core Functionalities</vt:lpstr>
      <vt:lpstr>Compliance Timelines</vt:lpstr>
      <vt:lpstr>PSAP Readiness for RTT</vt:lpstr>
      <vt:lpstr>Resources</vt:lpstr>
      <vt:lpstr>Consumer Advisory Committee  988 National Suicide Hotline Overview</vt:lpstr>
      <vt:lpstr>Overview</vt:lpstr>
      <vt:lpstr>2018 Act and Report</vt:lpstr>
      <vt:lpstr>Why 988?</vt:lpstr>
      <vt:lpstr>Rulemaking Proceeding</vt:lpstr>
      <vt:lpstr>Timeline and Implementation</vt:lpstr>
      <vt:lpstr>Non-Voice Communication</vt:lpstr>
      <vt:lpstr>Questions/Contacts/Links </vt:lpstr>
      <vt:lpstr>PowerPoint Presentation</vt:lpstr>
      <vt:lpstr>PRESENTATION TO CONSUMER ADVISORY COMMITTEE    September 25, 2020  Susan Mort, Legal &amp; Policy Advisor, Wireless Telecommunications Bureau</vt:lpstr>
      <vt:lpstr>IMPACTS OF 5G</vt:lpstr>
      <vt:lpstr>FCC 5G FAST PLAN</vt:lpstr>
      <vt:lpstr>FCC SPECTRUM ACTIONS FOR 5G USE </vt:lpstr>
      <vt:lpstr>INFRASTRUCTURE SITING AND REVIEW</vt:lpstr>
      <vt:lpstr>PowerPoint Presentation</vt:lpstr>
      <vt:lpstr>Modernizing Outdated Regulations</vt:lpstr>
      <vt:lpstr>PowerPoint Presentation</vt:lpstr>
      <vt:lpstr>PowerPoint Presentation</vt:lpstr>
      <vt:lpstr>Universal Service Fund and Auctions</vt:lpstr>
      <vt:lpstr>Rural Broadband Reverse Auctions</vt:lpstr>
      <vt:lpstr>Initial Wireline Reverse Auctions</vt:lpstr>
      <vt:lpstr>In-Process Rural Broadband Auctions </vt:lpstr>
      <vt:lpstr>Case Study: 5G Fund </vt:lpstr>
      <vt:lpstr>5G Fund Details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2020-09-30T12:10:01Z</dcterms:created>
  <dcterms:modified xsi:type="dcterms:W3CDTF">2020-09-30T13:51:39Z</dcterms:modified>
</cp:coreProperties>
</file>