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2.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3.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4.xml" ContentType="application/vnd.openxmlformats-officedocument.presentationml.notesSlide+xml"/>
  <Override PartName="/ppt/tags/tag14.xml" ContentType="application/vnd.openxmlformats-officedocument.presentationml.tags+xml"/>
  <Override PartName="/ppt/notesSlides/notesSlide5.xml" ContentType="application/vnd.openxmlformats-officedocument.presentationml.notesSlide+xml"/>
  <Override PartName="/ppt/tags/tag15.xml" ContentType="application/vnd.openxmlformats-officedocument.presentationml.tags+xml"/>
  <Override PartName="/ppt/notesSlides/notesSlide6.xml" ContentType="application/vnd.openxmlformats-officedocument.presentationml.notesSlide+xml"/>
  <Override PartName="/ppt/tags/tag16.xml" ContentType="application/vnd.openxmlformats-officedocument.presentationml.tags+xml"/>
  <Override PartName="/ppt/notesSlides/notesSlide7.xml" ContentType="application/vnd.openxmlformats-officedocument.presentationml.notesSlide+xml"/>
  <Override PartName="/ppt/tags/tag17.xml" ContentType="application/vnd.openxmlformats-officedocument.presentationml.tags+xml"/>
  <Override PartName="/ppt/notesSlides/notesSlide8.xml" ContentType="application/vnd.openxmlformats-officedocument.presentationml.notesSlide+xml"/>
  <Override PartName="/ppt/tags/tag18.xml" ContentType="application/vnd.openxmlformats-officedocument.presentationml.tags+xml"/>
  <Override PartName="/ppt/notesSlides/notesSlide9.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notesSlides/notesSlide10.xml" ContentType="application/vnd.openxmlformats-officedocument.presentationml.notesSlide+xml"/>
  <Override PartName="/ppt/tags/tag21.xml" ContentType="application/vnd.openxmlformats-officedocument.presentationml.tags+xml"/>
  <Override PartName="/ppt/notesSlides/notesSlide11.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notesSlides/notesSlide12.xml" ContentType="application/vnd.openxmlformats-officedocument.presentationml.notesSlide+xml"/>
  <Override PartName="/ppt/tags/tag24.xml" ContentType="application/vnd.openxmlformats-officedocument.presentationml.tags+xml"/>
  <Override PartName="/ppt/notesSlides/notesSlide13.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notesSlides/notesSlide14.xml" ContentType="application/vnd.openxmlformats-officedocument.presentationml.notesSlide+xml"/>
  <Override PartName="/ppt/tags/tag27.xml" ContentType="application/vnd.openxmlformats-officedocument.presentationml.tags+xml"/>
  <Override PartName="/ppt/notesSlides/notesSlide15.xml" ContentType="application/vnd.openxmlformats-officedocument.presentationml.notesSlide+xml"/>
  <Override PartName="/ppt/tags/tag28.xml" ContentType="application/vnd.openxmlformats-officedocument.presentationml.tags+xml"/>
  <Override PartName="/ppt/notesSlides/notesSlide16.xml" ContentType="application/vnd.openxmlformats-officedocument.presentationml.notesSlide+xml"/>
  <Override PartName="/ppt/tags/tag29.xml" ContentType="application/vnd.openxmlformats-officedocument.presentationml.tags+xml"/>
  <Override PartName="/ppt/notesSlides/notesSlide17.xml" ContentType="application/vnd.openxmlformats-officedocument.presentationml.notesSlide+xml"/>
  <Override PartName="/ppt/tags/tag30.xml" ContentType="application/vnd.openxmlformats-officedocument.presentationml.tags+xml"/>
  <Override PartName="/ppt/notesSlides/notesSlide18.xml" ContentType="application/vnd.openxmlformats-officedocument.presentationml.notesSlide+xml"/>
  <Override PartName="/ppt/tags/tag31.xml" ContentType="application/vnd.openxmlformats-officedocument.presentationml.tags+xml"/>
  <Override PartName="/ppt/notesSlides/notesSlide19.xml" ContentType="application/vnd.openxmlformats-officedocument.presentationml.notesSlide+xml"/>
  <Override PartName="/ppt/tags/tag32.xml" ContentType="application/vnd.openxmlformats-officedocument.presentationml.tags+xml"/>
  <Override PartName="/ppt/notesSlides/notesSlide20.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notesSlides/notesSlide21.xml" ContentType="application/vnd.openxmlformats-officedocument.presentationml.notesSlide+xml"/>
  <Override PartName="/ppt/tags/tag36.xml" ContentType="application/vnd.openxmlformats-officedocument.presentationml.tags+xml"/>
  <Override PartName="/ppt/notesSlides/notesSlide22.xml" ContentType="application/vnd.openxmlformats-officedocument.presentationml.notesSlide+xml"/>
  <Override PartName="/ppt/tags/tag37.xml" ContentType="application/vnd.openxmlformats-officedocument.presentationml.tags+xml"/>
  <Override PartName="/ppt/notesSlides/notesSlide23.xml" ContentType="application/vnd.openxmlformats-officedocument.presentationml.notesSlide+xml"/>
  <Override PartName="/ppt/tags/tag38.xml" ContentType="application/vnd.openxmlformats-officedocument.presentationml.tags+xml"/>
  <Override PartName="/ppt/notesSlides/notesSlide24.xml" ContentType="application/vnd.openxmlformats-officedocument.presentationml.notesSlide+xml"/>
  <Override PartName="/ppt/tags/tag3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autoCompressPictures="0">
  <p:sldMasterIdLst>
    <p:sldMasterId id="2147483648" r:id="rId1"/>
  </p:sldMasterIdLst>
  <p:notesMasterIdLst>
    <p:notesMasterId r:id="rId39"/>
  </p:notesMasterIdLst>
  <p:handoutMasterIdLst>
    <p:handoutMasterId r:id="rId40"/>
  </p:handoutMasterIdLst>
  <p:sldIdLst>
    <p:sldId id="661" r:id="rId2"/>
    <p:sldId id="611" r:id="rId3"/>
    <p:sldId id="648" r:id="rId4"/>
    <p:sldId id="643" r:id="rId5"/>
    <p:sldId id="613" r:id="rId6"/>
    <p:sldId id="612" r:id="rId7"/>
    <p:sldId id="616" r:id="rId8"/>
    <p:sldId id="656" r:id="rId9"/>
    <p:sldId id="617" r:id="rId10"/>
    <p:sldId id="619" r:id="rId11"/>
    <p:sldId id="650" r:id="rId12"/>
    <p:sldId id="624" r:id="rId13"/>
    <p:sldId id="625" r:id="rId14"/>
    <p:sldId id="657" r:id="rId15"/>
    <p:sldId id="621" r:id="rId16"/>
    <p:sldId id="622" r:id="rId17"/>
    <p:sldId id="647" r:id="rId18"/>
    <p:sldId id="615" r:id="rId19"/>
    <p:sldId id="623" r:id="rId20"/>
    <p:sldId id="627" r:id="rId21"/>
    <p:sldId id="660" r:id="rId22"/>
    <p:sldId id="628" r:id="rId23"/>
    <p:sldId id="630" r:id="rId24"/>
    <p:sldId id="631" r:id="rId25"/>
    <p:sldId id="632" r:id="rId26"/>
    <p:sldId id="633" r:id="rId27"/>
    <p:sldId id="658" r:id="rId28"/>
    <p:sldId id="634" r:id="rId29"/>
    <p:sldId id="659" r:id="rId30"/>
    <p:sldId id="635" r:id="rId31"/>
    <p:sldId id="644" r:id="rId32"/>
    <p:sldId id="636" r:id="rId33"/>
    <p:sldId id="637" r:id="rId34"/>
    <p:sldId id="638" r:id="rId35"/>
    <p:sldId id="640" r:id="rId36"/>
    <p:sldId id="653" r:id="rId37"/>
    <p:sldId id="652" r:id="rId38"/>
  </p:sldIdLst>
  <p:sldSz cx="9144000" cy="6858000" type="screen4x3"/>
  <p:notesSz cx="6918325" cy="9223375"/>
  <p:custDataLst>
    <p:tags r:id="rId41"/>
  </p:custDataLst>
  <p:defaultTextStyle>
    <a:defPPr>
      <a:defRPr lang="en-US"/>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008000"/>
    <a:srgbClr val="2A507E"/>
    <a:srgbClr val="005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597" autoAdjust="0"/>
  </p:normalViewPr>
  <p:slideViewPr>
    <p:cSldViewPr>
      <p:cViewPr varScale="1">
        <p:scale>
          <a:sx n="70" d="100"/>
          <a:sy n="70" d="100"/>
        </p:scale>
        <p:origin x="1738" y="62"/>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675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97837" cy="460854"/>
          </a:xfrm>
          <a:prstGeom prst="rect">
            <a:avLst/>
          </a:prstGeom>
        </p:spPr>
        <p:txBody>
          <a:bodyPr vert="horz" wrap="square" lIns="92491" tIns="46246" rIns="92491" bIns="46246" numCol="1" anchor="t" anchorCtr="0" compatLnSpc="1">
            <a:prstTxWarp prst="textNoShape">
              <a:avLst/>
            </a:prstTxWarp>
          </a:bodyPr>
          <a:lstStyle>
            <a:lvl1pPr eaLnBrk="1" hangingPunct="1">
              <a:defRPr sz="1200">
                <a:latin typeface="Calibri" pitchFamily="34" charset="0"/>
                <a:ea typeface="ＭＳ Ｐゴシック" pitchFamily="-65" charset="-128"/>
                <a:cs typeface="+mn-cs"/>
              </a:defRPr>
            </a:lvl1pPr>
          </a:lstStyle>
          <a:p>
            <a:pPr>
              <a:defRPr/>
            </a:pPr>
            <a:endParaRPr lang="en-US"/>
          </a:p>
        </p:txBody>
      </p:sp>
      <p:sp>
        <p:nvSpPr>
          <p:cNvPr id="3" name="Date Placeholder 2"/>
          <p:cNvSpPr>
            <a:spLocks noGrp="1"/>
          </p:cNvSpPr>
          <p:nvPr>
            <p:ph type="dt" sz="quarter" idx="1"/>
          </p:nvPr>
        </p:nvSpPr>
        <p:spPr>
          <a:xfrm>
            <a:off x="3918924" y="1"/>
            <a:ext cx="2997837" cy="460854"/>
          </a:xfrm>
          <a:prstGeom prst="rect">
            <a:avLst/>
          </a:prstGeom>
        </p:spPr>
        <p:txBody>
          <a:bodyPr vert="horz" wrap="square" lIns="92491" tIns="46246" rIns="92491" bIns="46246" numCol="1" anchor="t" anchorCtr="0" compatLnSpc="1">
            <a:prstTxWarp prst="textNoShape">
              <a:avLst/>
            </a:prstTxWarp>
          </a:bodyPr>
          <a:lstStyle>
            <a:lvl1pPr algn="r" eaLnBrk="1" hangingPunct="1">
              <a:defRPr sz="1200">
                <a:latin typeface="Calibri" pitchFamily="34" charset="0"/>
                <a:ea typeface="ＭＳ Ｐゴシック" pitchFamily="-65" charset="-128"/>
                <a:cs typeface="+mn-cs"/>
              </a:defRPr>
            </a:lvl1pPr>
          </a:lstStyle>
          <a:p>
            <a:pPr>
              <a:defRPr/>
            </a:pPr>
            <a:fld id="{8DBCE76E-72CD-4339-B106-35B97F94D348}" type="datetime1">
              <a:rPr lang="en-US"/>
              <a:pPr>
                <a:defRPr/>
              </a:pPr>
              <a:t>9/11/2017</a:t>
            </a:fld>
            <a:endParaRPr lang="en-US" dirty="0"/>
          </a:p>
        </p:txBody>
      </p:sp>
      <p:sp>
        <p:nvSpPr>
          <p:cNvPr id="4" name="Footer Placeholder 3"/>
          <p:cNvSpPr>
            <a:spLocks noGrp="1"/>
          </p:cNvSpPr>
          <p:nvPr>
            <p:ph type="ftr" sz="quarter" idx="2"/>
          </p:nvPr>
        </p:nvSpPr>
        <p:spPr>
          <a:xfrm>
            <a:off x="0" y="8760949"/>
            <a:ext cx="2997837" cy="460854"/>
          </a:xfrm>
          <a:prstGeom prst="rect">
            <a:avLst/>
          </a:prstGeom>
        </p:spPr>
        <p:txBody>
          <a:bodyPr vert="horz" wrap="square" lIns="92491" tIns="46246" rIns="92491" bIns="46246" numCol="1" anchor="b" anchorCtr="0" compatLnSpc="1">
            <a:prstTxWarp prst="textNoShape">
              <a:avLst/>
            </a:prstTxWarp>
          </a:bodyPr>
          <a:lstStyle>
            <a:lvl1pPr eaLnBrk="1" hangingPunct="1">
              <a:defRPr sz="1200">
                <a:latin typeface="Calibri" pitchFamily="34" charset="0"/>
                <a:ea typeface="ＭＳ Ｐゴシック" pitchFamily="-65" charset="-128"/>
                <a:cs typeface="+mn-cs"/>
              </a:defRPr>
            </a:lvl1pPr>
          </a:lstStyle>
          <a:p>
            <a:pPr>
              <a:defRPr/>
            </a:pPr>
            <a:endParaRPr lang="en-US"/>
          </a:p>
        </p:txBody>
      </p:sp>
      <p:sp>
        <p:nvSpPr>
          <p:cNvPr id="5" name="Slide Number Placeholder 4"/>
          <p:cNvSpPr>
            <a:spLocks noGrp="1"/>
          </p:cNvSpPr>
          <p:nvPr>
            <p:ph type="sldNum" sz="quarter" idx="3"/>
          </p:nvPr>
        </p:nvSpPr>
        <p:spPr>
          <a:xfrm>
            <a:off x="3918924" y="8760949"/>
            <a:ext cx="2997837" cy="460854"/>
          </a:xfrm>
          <a:prstGeom prst="rect">
            <a:avLst/>
          </a:prstGeom>
        </p:spPr>
        <p:txBody>
          <a:bodyPr vert="horz" wrap="square" lIns="92491" tIns="46246" rIns="92491" bIns="46246"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4B05E969-B794-40D5-A1DC-309A4C635E75}" type="slidenum">
              <a:rPr lang="en-US" altLang="en-US"/>
              <a:pPr>
                <a:defRPr/>
              </a:pPr>
              <a:t>‹#›</a:t>
            </a:fld>
            <a:endParaRPr lang="en-US" altLang="en-US"/>
          </a:p>
        </p:txBody>
      </p:sp>
    </p:spTree>
    <p:extLst>
      <p:ext uri="{BB962C8B-B14F-4D97-AF65-F5344CB8AC3E}">
        <p14:creationId xmlns:p14="http://schemas.microsoft.com/office/powerpoint/2010/main" val="416445204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97837" cy="460854"/>
          </a:xfrm>
          <a:prstGeom prst="rect">
            <a:avLst/>
          </a:prstGeom>
        </p:spPr>
        <p:txBody>
          <a:bodyPr vert="horz" wrap="square" lIns="92491" tIns="46246" rIns="92491" bIns="46246" numCol="1" anchor="t" anchorCtr="0" compatLnSpc="1">
            <a:prstTxWarp prst="textNoShape">
              <a:avLst/>
            </a:prstTxWarp>
          </a:bodyPr>
          <a:lstStyle>
            <a:lvl1pPr eaLnBrk="1" hangingPunct="1">
              <a:defRPr sz="1200">
                <a:latin typeface="Calibri" pitchFamily="34" charset="0"/>
                <a:ea typeface="ＭＳ Ｐゴシック" pitchFamily="-65" charset="-128"/>
                <a:cs typeface="+mn-cs"/>
              </a:defRPr>
            </a:lvl1pPr>
          </a:lstStyle>
          <a:p>
            <a:pPr>
              <a:defRPr/>
            </a:pPr>
            <a:endParaRPr lang="en-US"/>
          </a:p>
        </p:txBody>
      </p:sp>
      <p:sp>
        <p:nvSpPr>
          <p:cNvPr id="3" name="Date Placeholder 2"/>
          <p:cNvSpPr>
            <a:spLocks noGrp="1"/>
          </p:cNvSpPr>
          <p:nvPr>
            <p:ph type="dt" idx="1"/>
          </p:nvPr>
        </p:nvSpPr>
        <p:spPr>
          <a:xfrm>
            <a:off x="3918924" y="1"/>
            <a:ext cx="2997837" cy="460854"/>
          </a:xfrm>
          <a:prstGeom prst="rect">
            <a:avLst/>
          </a:prstGeom>
        </p:spPr>
        <p:txBody>
          <a:bodyPr vert="horz" wrap="square" lIns="92491" tIns="46246" rIns="92491" bIns="46246" numCol="1" anchor="t" anchorCtr="0" compatLnSpc="1">
            <a:prstTxWarp prst="textNoShape">
              <a:avLst/>
            </a:prstTxWarp>
          </a:bodyPr>
          <a:lstStyle>
            <a:lvl1pPr algn="r" eaLnBrk="1" hangingPunct="1">
              <a:defRPr sz="1200">
                <a:latin typeface="Calibri" pitchFamily="34" charset="0"/>
                <a:ea typeface="ＭＳ Ｐゴシック" pitchFamily="-65" charset="-128"/>
                <a:cs typeface="+mn-cs"/>
              </a:defRPr>
            </a:lvl1pPr>
          </a:lstStyle>
          <a:p>
            <a:pPr>
              <a:defRPr/>
            </a:pPr>
            <a:fld id="{75A8E1FC-2DA5-492C-8C09-686231E065A7}" type="datetime1">
              <a:rPr lang="en-US"/>
              <a:pPr>
                <a:defRPr/>
              </a:pPr>
              <a:t>9/11/2017</a:t>
            </a:fld>
            <a:endParaRPr lang="en-US" dirty="0"/>
          </a:p>
        </p:txBody>
      </p:sp>
      <p:sp>
        <p:nvSpPr>
          <p:cNvPr id="4" name="Slide Image Placeholder 3"/>
          <p:cNvSpPr>
            <a:spLocks noGrp="1" noRot="1" noChangeAspect="1"/>
          </p:cNvSpPr>
          <p:nvPr>
            <p:ph type="sldImg" idx="2"/>
          </p:nvPr>
        </p:nvSpPr>
        <p:spPr>
          <a:xfrm>
            <a:off x="1152525" y="692150"/>
            <a:ext cx="4613275" cy="3459163"/>
          </a:xfrm>
          <a:prstGeom prst="rect">
            <a:avLst/>
          </a:prstGeom>
          <a:noFill/>
          <a:ln w="12700">
            <a:solidFill>
              <a:prstClr val="black"/>
            </a:solidFill>
          </a:ln>
        </p:spPr>
        <p:txBody>
          <a:bodyPr vert="horz" wrap="square" lIns="92491" tIns="46246" rIns="92491" bIns="46246" numCol="1" anchor="ctr" anchorCtr="0" compatLnSpc="1">
            <a:prstTxWarp prst="textNoShape">
              <a:avLst/>
            </a:prstTxWarp>
          </a:bodyPr>
          <a:lstStyle/>
          <a:p>
            <a:pPr lvl="0"/>
            <a:endParaRPr lang="en-US" noProof="0" dirty="0"/>
          </a:p>
        </p:txBody>
      </p:sp>
      <p:sp>
        <p:nvSpPr>
          <p:cNvPr id="5" name="Notes Placeholder 4"/>
          <p:cNvSpPr>
            <a:spLocks noGrp="1"/>
          </p:cNvSpPr>
          <p:nvPr>
            <p:ph type="body" sz="quarter" idx="3"/>
          </p:nvPr>
        </p:nvSpPr>
        <p:spPr>
          <a:xfrm>
            <a:off x="691208" y="4380474"/>
            <a:ext cx="5535911" cy="4150833"/>
          </a:xfrm>
          <a:prstGeom prst="rect">
            <a:avLst/>
          </a:prstGeom>
        </p:spPr>
        <p:txBody>
          <a:bodyPr vert="horz" wrap="square" lIns="92491" tIns="46246" rIns="92491" bIns="46246"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760949"/>
            <a:ext cx="2997837" cy="460854"/>
          </a:xfrm>
          <a:prstGeom prst="rect">
            <a:avLst/>
          </a:prstGeom>
        </p:spPr>
        <p:txBody>
          <a:bodyPr vert="horz" wrap="square" lIns="92491" tIns="46246" rIns="92491" bIns="46246" numCol="1" anchor="b" anchorCtr="0" compatLnSpc="1">
            <a:prstTxWarp prst="textNoShape">
              <a:avLst/>
            </a:prstTxWarp>
          </a:bodyPr>
          <a:lstStyle>
            <a:lvl1pPr eaLnBrk="1" hangingPunct="1">
              <a:defRPr sz="1200">
                <a:latin typeface="Calibri" pitchFamily="34" charset="0"/>
                <a:ea typeface="ＭＳ Ｐゴシック" pitchFamily="-65" charset="-128"/>
                <a:cs typeface="+mn-cs"/>
              </a:defRPr>
            </a:lvl1pPr>
          </a:lstStyle>
          <a:p>
            <a:pPr>
              <a:defRPr/>
            </a:pPr>
            <a:endParaRPr lang="en-US"/>
          </a:p>
        </p:txBody>
      </p:sp>
      <p:sp>
        <p:nvSpPr>
          <p:cNvPr id="7" name="Slide Number Placeholder 6"/>
          <p:cNvSpPr>
            <a:spLocks noGrp="1"/>
          </p:cNvSpPr>
          <p:nvPr>
            <p:ph type="sldNum" sz="quarter" idx="5"/>
          </p:nvPr>
        </p:nvSpPr>
        <p:spPr>
          <a:xfrm>
            <a:off x="3918924" y="8760949"/>
            <a:ext cx="2997837" cy="460854"/>
          </a:xfrm>
          <a:prstGeom prst="rect">
            <a:avLst/>
          </a:prstGeom>
        </p:spPr>
        <p:txBody>
          <a:bodyPr vert="horz" wrap="square" lIns="92491" tIns="46246" rIns="92491" bIns="46246"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DFC40103-4458-4A7F-9779-8CB5D5B381D6}" type="slidenum">
              <a:rPr lang="en-US" altLang="en-US"/>
              <a:pPr>
                <a:defRPr/>
              </a:pPr>
              <a:t>‹#›</a:t>
            </a:fld>
            <a:endParaRPr lang="en-US" altLang="en-US"/>
          </a:p>
        </p:txBody>
      </p:sp>
    </p:spTree>
    <p:extLst>
      <p:ext uri="{BB962C8B-B14F-4D97-AF65-F5344CB8AC3E}">
        <p14:creationId xmlns:p14="http://schemas.microsoft.com/office/powerpoint/2010/main" val="1872323815"/>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34" charset="-128"/>
        <a:cs typeface="ＭＳ Ｐゴシック" pitchFamily="-65"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slide" Target="../slides/slide8.xml"/><Relationship Id="rId2" Type="http://schemas.openxmlformats.org/officeDocument/2006/relationships/notesMaster" Target="../notesMasters/notesMaster1.xml"/><Relationship Id="rId1" Type="http://schemas.openxmlformats.org/officeDocument/2006/relationships/tags" Target="../tags/tag10.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C40103-4458-4A7F-9779-8CB5D5B381D6}" type="slidenum">
              <a:rPr lang="en-US" altLang="en-US" smtClean="0"/>
              <a:pPr>
                <a:defRPr/>
              </a:pPr>
              <a:t>1</a:t>
            </a:fld>
            <a:endParaRPr lang="en-US" altLang="en-US"/>
          </a:p>
        </p:txBody>
      </p:sp>
    </p:spTree>
    <p:extLst>
      <p:ext uri="{BB962C8B-B14F-4D97-AF65-F5344CB8AC3E}">
        <p14:creationId xmlns:p14="http://schemas.microsoft.com/office/powerpoint/2010/main" val="12685674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C40103-4458-4A7F-9779-8CB5D5B381D6}" type="slidenum">
              <a:rPr lang="en-US" altLang="en-US" smtClean="0"/>
              <a:pPr>
                <a:defRPr/>
              </a:pPr>
              <a:t>17</a:t>
            </a:fld>
            <a:endParaRPr lang="en-US" altLang="en-US"/>
          </a:p>
        </p:txBody>
      </p:sp>
    </p:spTree>
    <p:extLst>
      <p:ext uri="{BB962C8B-B14F-4D97-AF65-F5344CB8AC3E}">
        <p14:creationId xmlns:p14="http://schemas.microsoft.com/office/powerpoint/2010/main" val="34753180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C40103-4458-4A7F-9779-8CB5D5B381D6}" type="slidenum">
              <a:rPr lang="en-US" altLang="en-US" smtClean="0"/>
              <a:pPr>
                <a:defRPr/>
              </a:pPr>
              <a:t>18</a:t>
            </a:fld>
            <a:endParaRPr lang="en-US" altLang="en-US"/>
          </a:p>
        </p:txBody>
      </p:sp>
    </p:spTree>
    <p:extLst>
      <p:ext uri="{BB962C8B-B14F-4D97-AF65-F5344CB8AC3E}">
        <p14:creationId xmlns:p14="http://schemas.microsoft.com/office/powerpoint/2010/main" val="15667619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C40103-4458-4A7F-9779-8CB5D5B381D6}" type="slidenum">
              <a:rPr lang="en-US" altLang="en-US">
                <a:solidFill>
                  <a:prstClr val="black"/>
                </a:solidFill>
              </a:rPr>
              <a:pPr>
                <a:defRPr/>
              </a:pPr>
              <a:t>20</a:t>
            </a:fld>
            <a:endParaRPr lang="en-US" altLang="en-US">
              <a:solidFill>
                <a:prstClr val="black"/>
              </a:solidFill>
            </a:endParaRPr>
          </a:p>
        </p:txBody>
      </p:sp>
    </p:spTree>
    <p:extLst>
      <p:ext uri="{BB962C8B-B14F-4D97-AF65-F5344CB8AC3E}">
        <p14:creationId xmlns:p14="http://schemas.microsoft.com/office/powerpoint/2010/main" val="22190323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C40103-4458-4A7F-9779-8CB5D5B381D6}" type="slidenum">
              <a:rPr lang="en-US" altLang="en-US" smtClean="0"/>
              <a:pPr>
                <a:defRPr/>
              </a:pPr>
              <a:t>21</a:t>
            </a:fld>
            <a:endParaRPr lang="en-US" altLang="en-US"/>
          </a:p>
        </p:txBody>
      </p:sp>
    </p:spTree>
    <p:extLst>
      <p:ext uri="{BB962C8B-B14F-4D97-AF65-F5344CB8AC3E}">
        <p14:creationId xmlns:p14="http://schemas.microsoft.com/office/powerpoint/2010/main" val="33399251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C40103-4458-4A7F-9779-8CB5D5B381D6}" type="slidenum">
              <a:rPr lang="en-US" altLang="en-US" smtClean="0"/>
              <a:pPr>
                <a:defRPr/>
              </a:pPr>
              <a:t>23</a:t>
            </a:fld>
            <a:endParaRPr lang="en-US" altLang="en-US"/>
          </a:p>
        </p:txBody>
      </p:sp>
    </p:spTree>
    <p:extLst>
      <p:ext uri="{BB962C8B-B14F-4D97-AF65-F5344CB8AC3E}">
        <p14:creationId xmlns:p14="http://schemas.microsoft.com/office/powerpoint/2010/main" val="9649938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C40103-4458-4A7F-9779-8CB5D5B381D6}" type="slidenum">
              <a:rPr lang="en-US" altLang="en-US" smtClean="0"/>
              <a:pPr>
                <a:defRPr/>
              </a:pPr>
              <a:t>24</a:t>
            </a:fld>
            <a:endParaRPr lang="en-US" altLang="en-US"/>
          </a:p>
        </p:txBody>
      </p:sp>
    </p:spTree>
    <p:extLst>
      <p:ext uri="{BB962C8B-B14F-4D97-AF65-F5344CB8AC3E}">
        <p14:creationId xmlns:p14="http://schemas.microsoft.com/office/powerpoint/2010/main" val="37096155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C40103-4458-4A7F-9779-8CB5D5B381D6}" type="slidenum">
              <a:rPr lang="en-US" altLang="en-US" smtClean="0"/>
              <a:pPr>
                <a:defRPr/>
              </a:pPr>
              <a:t>25</a:t>
            </a:fld>
            <a:endParaRPr lang="en-US" altLang="en-US"/>
          </a:p>
        </p:txBody>
      </p:sp>
    </p:spTree>
    <p:extLst>
      <p:ext uri="{BB962C8B-B14F-4D97-AF65-F5344CB8AC3E}">
        <p14:creationId xmlns:p14="http://schemas.microsoft.com/office/powerpoint/2010/main" val="34817884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C40103-4458-4A7F-9779-8CB5D5B381D6}" type="slidenum">
              <a:rPr lang="en-US" altLang="en-US">
                <a:solidFill>
                  <a:prstClr val="black"/>
                </a:solidFill>
              </a:rPr>
              <a:pPr>
                <a:defRPr/>
              </a:pPr>
              <a:t>26</a:t>
            </a:fld>
            <a:endParaRPr lang="en-US" altLang="en-US">
              <a:solidFill>
                <a:prstClr val="black"/>
              </a:solidFill>
            </a:endParaRPr>
          </a:p>
        </p:txBody>
      </p:sp>
    </p:spTree>
    <p:extLst>
      <p:ext uri="{BB962C8B-B14F-4D97-AF65-F5344CB8AC3E}">
        <p14:creationId xmlns:p14="http://schemas.microsoft.com/office/powerpoint/2010/main" val="14753374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C40103-4458-4A7F-9779-8CB5D5B381D6}" type="slidenum">
              <a:rPr lang="en-US" altLang="en-US" smtClean="0"/>
              <a:pPr>
                <a:defRPr/>
              </a:pPr>
              <a:t>27</a:t>
            </a:fld>
            <a:endParaRPr lang="en-US" altLang="en-US"/>
          </a:p>
        </p:txBody>
      </p:sp>
    </p:spTree>
    <p:extLst>
      <p:ext uri="{BB962C8B-B14F-4D97-AF65-F5344CB8AC3E}">
        <p14:creationId xmlns:p14="http://schemas.microsoft.com/office/powerpoint/2010/main" val="29592405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C40103-4458-4A7F-9779-8CB5D5B381D6}" type="slidenum">
              <a:rPr lang="en-US" altLang="en-US">
                <a:solidFill>
                  <a:prstClr val="black"/>
                </a:solidFill>
              </a:rPr>
              <a:pPr>
                <a:defRPr/>
              </a:pPr>
              <a:t>28</a:t>
            </a:fld>
            <a:endParaRPr lang="en-US" altLang="en-US">
              <a:solidFill>
                <a:prstClr val="black"/>
              </a:solidFill>
            </a:endParaRPr>
          </a:p>
        </p:txBody>
      </p:sp>
    </p:spTree>
    <p:extLst>
      <p:ext uri="{BB962C8B-B14F-4D97-AF65-F5344CB8AC3E}">
        <p14:creationId xmlns:p14="http://schemas.microsoft.com/office/powerpoint/2010/main" val="14829722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C40103-4458-4A7F-9779-8CB5D5B381D6}" type="slidenum">
              <a:rPr lang="en-US" altLang="en-US" smtClean="0"/>
              <a:pPr>
                <a:defRPr/>
              </a:pPr>
              <a:t>4</a:t>
            </a:fld>
            <a:endParaRPr lang="en-US" altLang="en-US"/>
          </a:p>
        </p:txBody>
      </p:sp>
    </p:spTree>
    <p:extLst>
      <p:ext uri="{BB962C8B-B14F-4D97-AF65-F5344CB8AC3E}">
        <p14:creationId xmlns:p14="http://schemas.microsoft.com/office/powerpoint/2010/main" val="17488603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C40103-4458-4A7F-9779-8CB5D5B381D6}" type="slidenum">
              <a:rPr lang="en-US" altLang="en-US" smtClean="0"/>
              <a:pPr>
                <a:defRPr/>
              </a:pPr>
              <a:t>29</a:t>
            </a:fld>
            <a:endParaRPr lang="en-US" altLang="en-US"/>
          </a:p>
        </p:txBody>
      </p:sp>
    </p:spTree>
    <p:extLst>
      <p:ext uri="{BB962C8B-B14F-4D97-AF65-F5344CB8AC3E}">
        <p14:creationId xmlns:p14="http://schemas.microsoft.com/office/powerpoint/2010/main" val="35875223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C40103-4458-4A7F-9779-8CB5D5B381D6}" type="slidenum">
              <a:rPr lang="en-US" altLang="en-US" smtClean="0"/>
              <a:pPr>
                <a:defRPr/>
              </a:pPr>
              <a:t>32</a:t>
            </a:fld>
            <a:endParaRPr lang="en-US" altLang="en-US"/>
          </a:p>
        </p:txBody>
      </p:sp>
    </p:spTree>
    <p:extLst>
      <p:ext uri="{BB962C8B-B14F-4D97-AF65-F5344CB8AC3E}">
        <p14:creationId xmlns:p14="http://schemas.microsoft.com/office/powerpoint/2010/main" val="39469027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C40103-4458-4A7F-9779-8CB5D5B381D6}" type="slidenum">
              <a:rPr lang="en-US" altLang="en-US" smtClean="0"/>
              <a:pPr>
                <a:defRPr/>
              </a:pPr>
              <a:t>33</a:t>
            </a:fld>
            <a:endParaRPr lang="en-US" altLang="en-US"/>
          </a:p>
        </p:txBody>
      </p:sp>
    </p:spTree>
    <p:extLst>
      <p:ext uri="{BB962C8B-B14F-4D97-AF65-F5344CB8AC3E}">
        <p14:creationId xmlns:p14="http://schemas.microsoft.com/office/powerpoint/2010/main" val="24796448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C40103-4458-4A7F-9779-8CB5D5B381D6}" type="slidenum">
              <a:rPr lang="en-US" altLang="en-US" smtClean="0"/>
              <a:pPr>
                <a:defRPr/>
              </a:pPr>
              <a:t>34</a:t>
            </a:fld>
            <a:endParaRPr lang="en-US" altLang="en-US"/>
          </a:p>
        </p:txBody>
      </p:sp>
    </p:spTree>
    <p:extLst>
      <p:ext uri="{BB962C8B-B14F-4D97-AF65-F5344CB8AC3E}">
        <p14:creationId xmlns:p14="http://schemas.microsoft.com/office/powerpoint/2010/main" val="35881105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C40103-4458-4A7F-9779-8CB5D5B381D6}" type="slidenum">
              <a:rPr lang="en-US" altLang="en-US" smtClean="0"/>
              <a:pPr>
                <a:defRPr/>
              </a:pPr>
              <a:t>35</a:t>
            </a:fld>
            <a:endParaRPr lang="en-US" altLang="en-US"/>
          </a:p>
        </p:txBody>
      </p:sp>
    </p:spTree>
    <p:extLst>
      <p:ext uri="{BB962C8B-B14F-4D97-AF65-F5344CB8AC3E}">
        <p14:creationId xmlns:p14="http://schemas.microsoft.com/office/powerpoint/2010/main" val="14241613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normAutofit/>
          </a:bodyPr>
          <a:lstStyle/>
          <a:p>
            <a:endParaRPr lang="en-US" sz="1000" kern="1200" baseline="0" dirty="0">
              <a:solidFill>
                <a:schemeClr val="tx1"/>
              </a:solidFill>
              <a:effectLst/>
              <a:latin typeface="Calibri" panose="020F0502020204030204" pitchFamily="34" charset="0"/>
              <a:ea typeface="+mn-ea"/>
              <a:cs typeface="+mn-cs"/>
            </a:endParaRPr>
          </a:p>
        </p:txBody>
      </p:sp>
      <p:sp>
        <p:nvSpPr>
          <p:cNvPr id="4" name="Slide Number Placeholder 3"/>
          <p:cNvSpPr>
            <a:spLocks noGrp="1"/>
          </p:cNvSpPr>
          <p:nvPr>
            <p:ph type="sldNum" sz="quarter" idx="10"/>
          </p:nvPr>
        </p:nvSpPr>
        <p:spPr/>
        <p:txBody>
          <a:bodyPr/>
          <a:lstStyle/>
          <a:p>
            <a:fld id="{2EC8F5DD-5BAD-4ED9-988F-D6C2F75477D2}" type="slidenum">
              <a:rPr lang="en-US">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2694548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C40103-4458-4A7F-9779-8CB5D5B381D6}" type="slidenum">
              <a:rPr lang="en-US" altLang="en-US" smtClean="0"/>
              <a:pPr>
                <a:defRPr/>
              </a:pPr>
              <a:t>10</a:t>
            </a:fld>
            <a:endParaRPr lang="en-US" altLang="en-US"/>
          </a:p>
        </p:txBody>
      </p:sp>
    </p:spTree>
    <p:extLst>
      <p:ext uri="{BB962C8B-B14F-4D97-AF65-F5344CB8AC3E}">
        <p14:creationId xmlns:p14="http://schemas.microsoft.com/office/powerpoint/2010/main" val="27820874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C40103-4458-4A7F-9779-8CB5D5B381D6}" type="slidenum">
              <a:rPr lang="en-US" altLang="en-US" smtClean="0"/>
              <a:pPr>
                <a:defRPr/>
              </a:pPr>
              <a:t>11</a:t>
            </a:fld>
            <a:endParaRPr lang="en-US" altLang="en-US"/>
          </a:p>
        </p:txBody>
      </p:sp>
    </p:spTree>
    <p:extLst>
      <p:ext uri="{BB962C8B-B14F-4D97-AF65-F5344CB8AC3E}">
        <p14:creationId xmlns:p14="http://schemas.microsoft.com/office/powerpoint/2010/main" val="17281950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C40103-4458-4A7F-9779-8CB5D5B381D6}" type="slidenum">
              <a:rPr lang="en-US" altLang="en-US" smtClean="0"/>
              <a:pPr>
                <a:defRPr/>
              </a:pPr>
              <a:t>12</a:t>
            </a:fld>
            <a:endParaRPr lang="en-US" altLang="en-US"/>
          </a:p>
        </p:txBody>
      </p:sp>
    </p:spTree>
    <p:extLst>
      <p:ext uri="{BB962C8B-B14F-4D97-AF65-F5344CB8AC3E}">
        <p14:creationId xmlns:p14="http://schemas.microsoft.com/office/powerpoint/2010/main" val="8570727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C40103-4458-4A7F-9779-8CB5D5B381D6}" type="slidenum">
              <a:rPr lang="en-US" altLang="en-US">
                <a:solidFill>
                  <a:prstClr val="black"/>
                </a:solidFill>
              </a:rPr>
              <a:pPr>
                <a:defRPr/>
              </a:pPr>
              <a:t>13</a:t>
            </a:fld>
            <a:endParaRPr lang="en-US" altLang="en-US">
              <a:solidFill>
                <a:prstClr val="black"/>
              </a:solidFill>
            </a:endParaRPr>
          </a:p>
        </p:txBody>
      </p:sp>
    </p:spTree>
    <p:extLst>
      <p:ext uri="{BB962C8B-B14F-4D97-AF65-F5344CB8AC3E}">
        <p14:creationId xmlns:p14="http://schemas.microsoft.com/office/powerpoint/2010/main" val="39048502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C40103-4458-4A7F-9779-8CB5D5B381D6}" type="slidenum">
              <a:rPr lang="en-US" altLang="en-US" smtClean="0"/>
              <a:pPr>
                <a:defRPr/>
              </a:pPr>
              <a:t>14</a:t>
            </a:fld>
            <a:endParaRPr lang="en-US" altLang="en-US"/>
          </a:p>
        </p:txBody>
      </p:sp>
    </p:spTree>
    <p:extLst>
      <p:ext uri="{BB962C8B-B14F-4D97-AF65-F5344CB8AC3E}">
        <p14:creationId xmlns:p14="http://schemas.microsoft.com/office/powerpoint/2010/main" val="18426924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C40103-4458-4A7F-9779-8CB5D5B381D6}" type="slidenum">
              <a:rPr lang="en-US" altLang="en-US" smtClean="0"/>
              <a:pPr>
                <a:defRPr/>
              </a:pPr>
              <a:t>15</a:t>
            </a:fld>
            <a:endParaRPr lang="en-US" altLang="en-US"/>
          </a:p>
        </p:txBody>
      </p:sp>
    </p:spTree>
    <p:extLst>
      <p:ext uri="{BB962C8B-B14F-4D97-AF65-F5344CB8AC3E}">
        <p14:creationId xmlns:p14="http://schemas.microsoft.com/office/powerpoint/2010/main" val="38905913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userDrawn="1"/>
        </p:nvSpPr>
        <p:spPr>
          <a:xfrm>
            <a:off x="0" y="6096000"/>
            <a:ext cx="9144000" cy="762000"/>
          </a:xfrm>
          <a:prstGeom prst="rect">
            <a:avLst/>
          </a:prstGeom>
          <a:ln>
            <a:noFill/>
          </a:ln>
        </p:spPr>
        <p:style>
          <a:lnRef idx="2">
            <a:schemeClr val="accent5"/>
          </a:lnRef>
          <a:fillRef idx="1">
            <a:schemeClr val="lt1"/>
          </a:fillRef>
          <a:effectRef idx="0">
            <a:schemeClr val="accent5"/>
          </a:effectRef>
          <a:fontRef idx="minor">
            <a:schemeClr val="dk1"/>
          </a:fontRef>
        </p:style>
        <p:txBody>
          <a:bodyPr anchor="ctr"/>
          <a:lstStyle/>
          <a:p>
            <a:pPr algn="ctr" eaLnBrk="1" hangingPunct="1">
              <a:defRPr/>
            </a:pPr>
            <a:endParaRPr lang="en-US"/>
          </a:p>
        </p:txBody>
      </p:sp>
      <p:sp>
        <p:nvSpPr>
          <p:cNvPr id="5" name="TextBox 4"/>
          <p:cNvSpPr txBox="1">
            <a:spLocks noChangeArrowheads="1"/>
          </p:cNvSpPr>
          <p:nvPr userDrawn="1"/>
        </p:nvSpPr>
        <p:spPr bwMode="auto">
          <a:xfrm>
            <a:off x="228600" y="152400"/>
            <a:ext cx="8763000" cy="7078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defRPr/>
            </a:pPr>
            <a:r>
              <a:rPr lang="en-US" sz="4000" dirty="0">
                <a:solidFill>
                  <a:schemeClr val="bg1"/>
                </a:solidFill>
                <a:cs typeface="Arial" charset="0"/>
              </a:rPr>
              <a:t>Introduction to the Forward Auction</a:t>
            </a:r>
          </a:p>
        </p:txBody>
      </p:sp>
      <p:pic>
        <p:nvPicPr>
          <p:cNvPr id="6"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85800" y="2438400"/>
            <a:ext cx="1909763" cy="16144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ctrTitle"/>
          </p:nvPr>
        </p:nvSpPr>
        <p:spPr>
          <a:xfrm>
            <a:off x="3124200" y="2130425"/>
            <a:ext cx="5334000" cy="1470025"/>
          </a:xfrm>
        </p:spPr>
        <p:txBody>
          <a:bodyPr anchor="b">
            <a:normAutofit/>
          </a:bodyPr>
          <a:lstStyle>
            <a:lvl1pPr algn="l">
              <a:defRPr sz="360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3124200" y="3657600"/>
            <a:ext cx="5410200" cy="762000"/>
          </a:xfrm>
        </p:spPr>
        <p:txBody>
          <a:bodyPr>
            <a:noAutofit/>
          </a:bodyPr>
          <a:lstStyle>
            <a:lvl1pPr marL="0" indent="0" algn="l">
              <a:buNone/>
              <a:defRPr sz="2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Tree>
    <p:extLst>
      <p:ext uri="{BB962C8B-B14F-4D97-AF65-F5344CB8AC3E}">
        <p14:creationId xmlns:p14="http://schemas.microsoft.com/office/powerpoint/2010/main" val="1338269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1142999"/>
            <a:ext cx="5486400" cy="358457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FD923DF9-780E-4278-B935-F6334ECC3A36}" type="slidenum">
              <a:rPr lang="en-US" altLang="en-US"/>
              <a:pPr>
                <a:defRPr/>
              </a:pPr>
              <a:t>‹#›</a:t>
            </a:fld>
            <a:endParaRPr lang="en-US" altLang="en-US"/>
          </a:p>
        </p:txBody>
      </p:sp>
    </p:spTree>
    <p:extLst>
      <p:ext uri="{BB962C8B-B14F-4D97-AF65-F5344CB8AC3E}">
        <p14:creationId xmlns:p14="http://schemas.microsoft.com/office/powerpoint/2010/main" val="1103010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0D5FFD19-9317-4037-98F2-DB491856EE73}" type="slidenum">
              <a:rPr lang="en-US" altLang="en-US"/>
              <a:pPr>
                <a:defRPr/>
              </a:pPr>
              <a:t>‹#›</a:t>
            </a:fld>
            <a:endParaRPr lang="en-US" altLang="en-US"/>
          </a:p>
        </p:txBody>
      </p:sp>
    </p:spTree>
    <p:extLst>
      <p:ext uri="{BB962C8B-B14F-4D97-AF65-F5344CB8AC3E}">
        <p14:creationId xmlns:p14="http://schemas.microsoft.com/office/powerpoint/2010/main" val="1393206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43000"/>
            <a:ext cx="2057400" cy="4983163"/>
          </a:xfrm>
        </p:spPr>
        <p:txBody>
          <a:bodyPr vert="eaVert"/>
          <a:lstStyle>
            <a:lvl1pPr>
              <a:defRPr>
                <a:solidFill>
                  <a:schemeClr val="tx1"/>
                </a:solidFill>
              </a:defRPr>
            </a:lvl1pPr>
          </a:lstStyle>
          <a:p>
            <a:r>
              <a:rPr lang="en-US"/>
              <a:t>Click to edit Master title style</a:t>
            </a:r>
          </a:p>
        </p:txBody>
      </p:sp>
      <p:sp>
        <p:nvSpPr>
          <p:cNvPr id="3" name="Vertical Text Placeholder 2"/>
          <p:cNvSpPr>
            <a:spLocks noGrp="1"/>
          </p:cNvSpPr>
          <p:nvPr>
            <p:ph type="body" orient="vert" idx="1"/>
          </p:nvPr>
        </p:nvSpPr>
        <p:spPr>
          <a:xfrm>
            <a:off x="457200" y="1143000"/>
            <a:ext cx="6019800" cy="49831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5AFDA4A3-2C67-4A13-A39B-297B27ECE1C5}" type="slidenum">
              <a:rPr lang="en-US" altLang="en-US"/>
              <a:pPr>
                <a:defRPr/>
              </a:pPr>
              <a:t>‹#›</a:t>
            </a:fld>
            <a:endParaRPr lang="en-US" altLang="en-US"/>
          </a:p>
        </p:txBody>
      </p:sp>
    </p:spTree>
    <p:extLst>
      <p:ext uri="{BB962C8B-B14F-4D97-AF65-F5344CB8AC3E}">
        <p14:creationId xmlns:p14="http://schemas.microsoft.com/office/powerpoint/2010/main" val="630680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cxnSp>
        <p:nvCxnSpPr>
          <p:cNvPr id="3" name="Straight Connector 2"/>
          <p:cNvCxnSpPr/>
          <p:nvPr userDrawn="1"/>
        </p:nvCxnSpPr>
        <p:spPr>
          <a:xfrm>
            <a:off x="685800" y="3733800"/>
            <a:ext cx="7772400" cy="0"/>
          </a:xfrm>
          <a:prstGeom prst="line">
            <a:avLst/>
          </a:prstGeom>
          <a:ln w="28575"/>
        </p:spPr>
        <p:style>
          <a:lnRef idx="1">
            <a:schemeClr val="dk1"/>
          </a:lnRef>
          <a:fillRef idx="0">
            <a:schemeClr val="dk1"/>
          </a:fillRef>
          <a:effectRef idx="0">
            <a:schemeClr val="dk1"/>
          </a:effectRef>
          <a:fontRef idx="minor">
            <a:schemeClr val="tx1"/>
          </a:fontRef>
        </p:style>
      </p:cxnSp>
      <p:sp>
        <p:nvSpPr>
          <p:cNvPr id="2" name="Title 1"/>
          <p:cNvSpPr>
            <a:spLocks noGrp="1"/>
          </p:cNvSpPr>
          <p:nvPr>
            <p:ph type="ctrTitle"/>
          </p:nvPr>
        </p:nvSpPr>
        <p:spPr>
          <a:xfrm>
            <a:off x="685800" y="2209800"/>
            <a:ext cx="7772400" cy="1390650"/>
          </a:xfrm>
        </p:spPr>
        <p:txBody>
          <a:bodyPr anchor="b">
            <a:normAutofit/>
          </a:bodyPr>
          <a:lstStyle>
            <a:lvl1pPr algn="l">
              <a:defRPr sz="2800">
                <a:solidFill>
                  <a:schemeClr val="tx1"/>
                </a:solidFill>
              </a:defRPr>
            </a:lvl1pPr>
          </a:lstStyle>
          <a:p>
            <a:r>
              <a:rPr lang="en-US" dirty="0"/>
              <a:t>Click to edit Master title style</a:t>
            </a:r>
          </a:p>
        </p:txBody>
      </p:sp>
      <p:sp>
        <p:nvSpPr>
          <p:cNvPr id="4" name="Slide Number Placeholder 5"/>
          <p:cNvSpPr>
            <a:spLocks noGrp="1"/>
          </p:cNvSpPr>
          <p:nvPr>
            <p:ph type="sldNum" sz="quarter" idx="10"/>
          </p:nvPr>
        </p:nvSpPr>
        <p:spPr/>
        <p:txBody>
          <a:bodyPr/>
          <a:lstStyle>
            <a:lvl1pPr>
              <a:defRPr smtClean="0"/>
            </a:lvl1pPr>
          </a:lstStyle>
          <a:p>
            <a:pPr>
              <a:defRPr/>
            </a:pPr>
            <a:fld id="{C8CD406A-67D6-4AC9-99D4-191FD2292351}" type="slidenum">
              <a:rPr lang="en-US" altLang="en-US"/>
              <a:pPr>
                <a:defRPr/>
              </a:pPr>
              <a:t>‹#›</a:t>
            </a:fld>
            <a:endParaRPr lang="en-US" altLang="en-US"/>
          </a:p>
        </p:txBody>
      </p:sp>
    </p:spTree>
    <p:extLst>
      <p:ext uri="{BB962C8B-B14F-4D97-AF65-F5344CB8AC3E}">
        <p14:creationId xmlns:p14="http://schemas.microsoft.com/office/powerpoint/2010/main" val="2313026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p:txBody>
          <a:bodyPr/>
          <a:lstStyle>
            <a:lvl1pPr>
              <a:defRPr sz="2800">
                <a:latin typeface="Arial" pitchFamily="34" charset="0"/>
                <a:cs typeface="Arial" pitchFamily="34" charset="0"/>
              </a:defRPr>
            </a:lvl1pPr>
            <a:lvl2pPr>
              <a:defRPr sz="2000">
                <a:latin typeface="Arial" pitchFamily="34" charset="0"/>
                <a:cs typeface="Arial" pitchFamily="34" charset="0"/>
              </a:defRPr>
            </a:lvl2pPr>
            <a:lvl3pPr>
              <a:defRPr sz="20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p:ph type="sldNum" sz="quarter" idx="10"/>
          </p:nvPr>
        </p:nvSpPr>
        <p:spPr/>
        <p:txBody>
          <a:bodyPr/>
          <a:lstStyle>
            <a:lvl1pPr>
              <a:defRPr/>
            </a:lvl1pPr>
          </a:lstStyle>
          <a:p>
            <a:pPr>
              <a:defRPr/>
            </a:pPr>
            <a:fld id="{06417655-E551-4A71-92B5-EF993AF109F5}" type="slidenum">
              <a:rPr lang="en-US" altLang="en-US"/>
              <a:pPr>
                <a:defRPr/>
              </a:pPr>
              <a:t>‹#›</a:t>
            </a:fld>
            <a:endParaRPr lang="en-US" altLang="en-US"/>
          </a:p>
        </p:txBody>
      </p:sp>
    </p:spTree>
    <p:extLst>
      <p:ext uri="{BB962C8B-B14F-4D97-AF65-F5344CB8AC3E}">
        <p14:creationId xmlns:p14="http://schemas.microsoft.com/office/powerpoint/2010/main" val="1890554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icture Belo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Content Placeholder 2"/>
          <p:cNvSpPr>
            <a:spLocks noGrp="1"/>
          </p:cNvSpPr>
          <p:nvPr>
            <p:ph idx="1"/>
          </p:nvPr>
        </p:nvSpPr>
        <p:spPr>
          <a:xfrm>
            <a:off x="457200" y="1265238"/>
            <a:ext cx="8229600" cy="1630362"/>
          </a:xfrm>
        </p:spPr>
        <p:txBody>
          <a:bodyPr/>
          <a:lstStyle>
            <a:lvl1pPr>
              <a:defRPr sz="1400">
                <a:latin typeface="Arial" pitchFamily="34" charset="0"/>
                <a:cs typeface="Arial" pitchFamily="34" charset="0"/>
              </a:defRPr>
            </a:lvl1pPr>
            <a:lvl2pPr>
              <a:defRPr sz="1200">
                <a:latin typeface="Arial" pitchFamily="34" charset="0"/>
                <a:cs typeface="Arial" pitchFamily="34" charset="0"/>
              </a:defRPr>
            </a:lvl2pPr>
            <a:lvl3pPr>
              <a:defRPr sz="1200">
                <a:latin typeface="Arial" pitchFamily="34" charset="0"/>
                <a:cs typeface="Arial" pitchFamily="34" charset="0"/>
              </a:defRPr>
            </a:lvl3pPr>
            <a:lvl4pPr>
              <a:defRPr sz="1200">
                <a:latin typeface="Arial" pitchFamily="34" charset="0"/>
                <a:cs typeface="Arial" pitchFamily="34" charset="0"/>
              </a:defRPr>
            </a:lvl4pPr>
            <a:lvl5pPr>
              <a:defRPr sz="1200">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p:ph type="sldNum" sz="quarter" idx="10"/>
          </p:nvPr>
        </p:nvSpPr>
        <p:spPr/>
        <p:txBody>
          <a:bodyPr/>
          <a:lstStyle>
            <a:lvl1pPr>
              <a:defRPr/>
            </a:lvl1pPr>
          </a:lstStyle>
          <a:p>
            <a:pPr>
              <a:defRPr/>
            </a:pPr>
            <a:fld id="{90E78FC6-1C82-49EF-B56D-159077ABBEC8}" type="slidenum">
              <a:rPr lang="en-US" altLang="en-US"/>
              <a:pPr>
                <a:defRPr/>
              </a:pPr>
              <a:t>‹#›</a:t>
            </a:fld>
            <a:endParaRPr lang="en-US" altLang="en-US"/>
          </a:p>
        </p:txBody>
      </p:sp>
    </p:spTree>
    <p:extLst>
      <p:ext uri="{BB962C8B-B14F-4D97-AF65-F5344CB8AC3E}">
        <p14:creationId xmlns:p14="http://schemas.microsoft.com/office/powerpoint/2010/main" val="2891749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18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18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p:cNvSpPr>
            <a:spLocks noGrp="1"/>
          </p:cNvSpPr>
          <p:nvPr>
            <p:ph type="sldNum" sz="quarter" idx="10"/>
          </p:nvPr>
        </p:nvSpPr>
        <p:spPr/>
        <p:txBody>
          <a:bodyPr/>
          <a:lstStyle>
            <a:lvl1pPr>
              <a:defRPr/>
            </a:lvl1pPr>
          </a:lstStyle>
          <a:p>
            <a:pPr>
              <a:defRPr/>
            </a:pPr>
            <a:fld id="{3C5EF5C4-7EF3-446C-A9CC-30E26CBCBB3F}" type="slidenum">
              <a:rPr lang="en-US" altLang="en-US"/>
              <a:pPr>
                <a:defRPr/>
              </a:pPr>
              <a:t>‹#›</a:t>
            </a:fld>
            <a:endParaRPr lang="en-US" altLang="en-US"/>
          </a:p>
        </p:txBody>
      </p:sp>
    </p:spTree>
    <p:extLst>
      <p:ext uri="{BB962C8B-B14F-4D97-AF65-F5344CB8AC3E}">
        <p14:creationId xmlns:p14="http://schemas.microsoft.com/office/powerpoint/2010/main" val="1632602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18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5"/>
          <p:cNvSpPr>
            <a:spLocks noGrp="1"/>
          </p:cNvSpPr>
          <p:nvPr>
            <p:ph type="sldNum" sz="quarter" idx="10"/>
          </p:nvPr>
        </p:nvSpPr>
        <p:spPr/>
        <p:txBody>
          <a:bodyPr/>
          <a:lstStyle>
            <a:lvl1pPr>
              <a:defRPr/>
            </a:lvl1pPr>
          </a:lstStyle>
          <a:p>
            <a:pPr>
              <a:defRPr/>
            </a:pPr>
            <a:fld id="{4138C1E0-3458-4A06-A6EC-B96C8D0CDD32}" type="slidenum">
              <a:rPr lang="en-US" altLang="en-US"/>
              <a:pPr>
                <a:defRPr/>
              </a:pPr>
              <a:t>‹#›</a:t>
            </a:fld>
            <a:endParaRPr lang="en-US" altLang="en-US"/>
          </a:p>
        </p:txBody>
      </p:sp>
    </p:spTree>
    <p:extLst>
      <p:ext uri="{BB962C8B-B14F-4D97-AF65-F5344CB8AC3E}">
        <p14:creationId xmlns:p14="http://schemas.microsoft.com/office/powerpoint/2010/main" val="3485481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p:cNvSpPr>
            <a:spLocks noGrp="1"/>
          </p:cNvSpPr>
          <p:nvPr>
            <p:ph type="sldNum" sz="quarter" idx="10"/>
          </p:nvPr>
        </p:nvSpPr>
        <p:spPr/>
        <p:txBody>
          <a:bodyPr/>
          <a:lstStyle>
            <a:lvl1pPr>
              <a:defRPr/>
            </a:lvl1pPr>
          </a:lstStyle>
          <a:p>
            <a:pPr>
              <a:defRPr/>
            </a:pPr>
            <a:fld id="{8B546B41-61A7-4909-A9D0-4B83A1D81944}" type="slidenum">
              <a:rPr lang="en-US" altLang="en-US"/>
              <a:pPr>
                <a:defRPr/>
              </a:pPr>
              <a:t>‹#›</a:t>
            </a:fld>
            <a:endParaRPr lang="en-US" altLang="en-US"/>
          </a:p>
        </p:txBody>
      </p:sp>
    </p:spTree>
    <p:extLst>
      <p:ext uri="{BB962C8B-B14F-4D97-AF65-F5344CB8AC3E}">
        <p14:creationId xmlns:p14="http://schemas.microsoft.com/office/powerpoint/2010/main" val="2108199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F69DD07D-5F33-484B-815E-829634EEF013}" type="slidenum">
              <a:rPr lang="en-US" altLang="en-US"/>
              <a:pPr>
                <a:defRPr/>
              </a:pPr>
              <a:t>‹#›</a:t>
            </a:fld>
            <a:endParaRPr lang="en-US" altLang="en-US"/>
          </a:p>
        </p:txBody>
      </p:sp>
    </p:spTree>
    <p:extLst>
      <p:ext uri="{BB962C8B-B14F-4D97-AF65-F5344CB8AC3E}">
        <p14:creationId xmlns:p14="http://schemas.microsoft.com/office/powerpoint/2010/main" val="3044342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3008313" cy="933450"/>
          </a:xfrm>
        </p:spPr>
        <p:txBody>
          <a:bodyPr anchor="b"/>
          <a:lstStyle>
            <a:lvl1pPr algn="l">
              <a:defRPr sz="2000" b="1">
                <a:solidFill>
                  <a:schemeClr val="tx1"/>
                </a:solidFill>
              </a:defRPr>
            </a:lvl1pPr>
          </a:lstStyle>
          <a:p>
            <a:r>
              <a:rPr lang="en-US"/>
              <a:t>Click to edit Master title style</a:t>
            </a:r>
          </a:p>
        </p:txBody>
      </p:sp>
      <p:sp>
        <p:nvSpPr>
          <p:cNvPr id="3" name="Content Placeholder 2"/>
          <p:cNvSpPr>
            <a:spLocks noGrp="1"/>
          </p:cNvSpPr>
          <p:nvPr>
            <p:ph idx="1"/>
          </p:nvPr>
        </p:nvSpPr>
        <p:spPr>
          <a:xfrm>
            <a:off x="3575050" y="1219200"/>
            <a:ext cx="5111750" cy="49069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133600"/>
            <a:ext cx="3008313" cy="3992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FC03ABA8-1D41-458F-A311-A3C454CEF6FF}" type="slidenum">
              <a:rPr lang="en-US" altLang="en-US"/>
              <a:pPr>
                <a:defRPr/>
              </a:pPr>
              <a:t>‹#›</a:t>
            </a:fld>
            <a:endParaRPr lang="en-US" altLang="en-US"/>
          </a:p>
        </p:txBody>
      </p:sp>
    </p:spTree>
    <p:extLst>
      <p:ext uri="{BB962C8B-B14F-4D97-AF65-F5344CB8AC3E}">
        <p14:creationId xmlns:p14="http://schemas.microsoft.com/office/powerpoint/2010/main" val="3863537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0" y="0"/>
            <a:ext cx="9144000" cy="952500"/>
          </a:xfrm>
          <a:prstGeom prst="rect">
            <a:avLst/>
          </a:prstGeom>
          <a:solidFill>
            <a:srgbClr val="2A507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p>
        </p:txBody>
      </p:sp>
      <p:sp>
        <p:nvSpPr>
          <p:cNvPr id="1027" name="Title Placeholder 1"/>
          <p:cNvSpPr>
            <a:spLocks noGrp="1"/>
          </p:cNvSpPr>
          <p:nvPr>
            <p:ph type="title"/>
          </p:nvPr>
        </p:nvSpPr>
        <p:spPr bwMode="auto">
          <a:xfrm>
            <a:off x="457200" y="76200"/>
            <a:ext cx="8229600" cy="83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Text Placeholder 2"/>
          <p:cNvSpPr>
            <a:spLocks noGrp="1"/>
          </p:cNvSpPr>
          <p:nvPr>
            <p:ph type="body" idx="1"/>
          </p:nvPr>
        </p:nvSpPr>
        <p:spPr bwMode="auto">
          <a:xfrm>
            <a:off x="457200" y="1265238"/>
            <a:ext cx="8229600" cy="48307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 name="Slide Number Placeholder 5"/>
          <p:cNvSpPr>
            <a:spLocks noGrp="1"/>
          </p:cNvSpPr>
          <p:nvPr>
            <p:ph type="sldNum" sz="quarter" idx="4"/>
          </p:nvPr>
        </p:nvSpPr>
        <p:spPr>
          <a:xfrm>
            <a:off x="6858000" y="6400800"/>
            <a:ext cx="2133600" cy="36512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solidFill>
                  <a:srgbClr val="2A507E"/>
                </a:solidFill>
                <a:latin typeface="Calibri" panose="020F0502020204030204" pitchFamily="34" charset="0"/>
              </a:defRPr>
            </a:lvl1pPr>
          </a:lstStyle>
          <a:p>
            <a:pPr>
              <a:defRPr/>
            </a:pPr>
            <a:fld id="{4E03B6A2-6AA3-482C-9725-AD6DC5A6BF75}" type="slidenum">
              <a:rPr lang="en-US" altLang="en-US"/>
              <a:pPr>
                <a:defRPr/>
              </a:pPr>
              <a:t>‹#›</a:t>
            </a:fld>
            <a:endParaRPr lang="en-US" altLang="en-US"/>
          </a:p>
        </p:txBody>
      </p:sp>
      <p:cxnSp>
        <p:nvCxnSpPr>
          <p:cNvPr id="9" name="Straight Connector 8"/>
          <p:cNvCxnSpPr/>
          <p:nvPr userDrawn="1"/>
        </p:nvCxnSpPr>
        <p:spPr>
          <a:xfrm>
            <a:off x="0" y="6324600"/>
            <a:ext cx="9144000" cy="0"/>
          </a:xfrm>
          <a:prstGeom prst="line">
            <a:avLst/>
          </a:prstGeom>
          <a:ln w="19050">
            <a:solidFill>
              <a:schemeClr val="accent1">
                <a:lumMod val="50000"/>
              </a:schemeClr>
            </a:solidFill>
          </a:ln>
        </p:spPr>
        <p:style>
          <a:lnRef idx="1">
            <a:schemeClr val="dk1"/>
          </a:lnRef>
          <a:fillRef idx="0">
            <a:schemeClr val="dk1"/>
          </a:fillRef>
          <a:effectRef idx="0">
            <a:schemeClr val="dk1"/>
          </a:effectRef>
          <a:fontRef idx="minor">
            <a:schemeClr val="tx1"/>
          </a:fontRef>
        </p:style>
      </p:cxnSp>
      <p:pic>
        <p:nvPicPr>
          <p:cNvPr id="1032" name="Picture 3"/>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52400" y="6410325"/>
            <a:ext cx="434975"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955" r:id="rId1"/>
    <p:sldLayoutId id="2147483956" r:id="rId2"/>
    <p:sldLayoutId id="2147483945" r:id="rId3"/>
    <p:sldLayoutId id="2147483946" r:id="rId4"/>
    <p:sldLayoutId id="2147483947" r:id="rId5"/>
    <p:sldLayoutId id="2147483948" r:id="rId6"/>
    <p:sldLayoutId id="2147483949" r:id="rId7"/>
    <p:sldLayoutId id="2147483950" r:id="rId8"/>
    <p:sldLayoutId id="2147483951" r:id="rId9"/>
    <p:sldLayoutId id="2147483952" r:id="rId10"/>
    <p:sldLayoutId id="2147483953" r:id="rId11"/>
    <p:sldLayoutId id="2147483954" r:id="rId12"/>
  </p:sldLayoutIdLst>
  <p:hf hdr="0" dt="0"/>
  <p:txStyles>
    <p:titleStyle>
      <a:lvl1pPr algn="ctr" defTabSz="457200" rtl="0" eaLnBrk="0" fontAlgn="base" hangingPunct="0">
        <a:spcBef>
          <a:spcPct val="0"/>
        </a:spcBef>
        <a:spcAft>
          <a:spcPct val="0"/>
        </a:spcAft>
        <a:defRPr sz="4000" kern="1200">
          <a:solidFill>
            <a:schemeClr val="bg1"/>
          </a:solidFill>
          <a:latin typeface="Arial" pitchFamily="34" charset="0"/>
          <a:ea typeface="ＭＳ Ｐゴシック" pitchFamily="34" charset="-128"/>
          <a:cs typeface="Arial" pitchFamily="34" charset="0"/>
        </a:defRPr>
      </a:lvl1pPr>
      <a:lvl2pPr algn="ctr" defTabSz="457200" rtl="0" eaLnBrk="0" fontAlgn="base" hangingPunct="0">
        <a:spcBef>
          <a:spcPct val="0"/>
        </a:spcBef>
        <a:spcAft>
          <a:spcPct val="0"/>
        </a:spcAft>
        <a:defRPr sz="4000">
          <a:solidFill>
            <a:schemeClr val="bg1"/>
          </a:solidFill>
          <a:latin typeface="Arial" charset="0"/>
          <a:ea typeface="ＭＳ Ｐゴシック" pitchFamily="34" charset="-128"/>
          <a:cs typeface="Arial" charset="0"/>
        </a:defRPr>
      </a:lvl2pPr>
      <a:lvl3pPr algn="ctr" defTabSz="457200" rtl="0" eaLnBrk="0" fontAlgn="base" hangingPunct="0">
        <a:spcBef>
          <a:spcPct val="0"/>
        </a:spcBef>
        <a:spcAft>
          <a:spcPct val="0"/>
        </a:spcAft>
        <a:defRPr sz="4000">
          <a:solidFill>
            <a:schemeClr val="bg1"/>
          </a:solidFill>
          <a:latin typeface="Arial" charset="0"/>
          <a:ea typeface="ＭＳ Ｐゴシック" pitchFamily="34" charset="-128"/>
          <a:cs typeface="Arial" charset="0"/>
        </a:defRPr>
      </a:lvl3pPr>
      <a:lvl4pPr algn="ctr" defTabSz="457200" rtl="0" eaLnBrk="0" fontAlgn="base" hangingPunct="0">
        <a:spcBef>
          <a:spcPct val="0"/>
        </a:spcBef>
        <a:spcAft>
          <a:spcPct val="0"/>
        </a:spcAft>
        <a:defRPr sz="4000">
          <a:solidFill>
            <a:schemeClr val="bg1"/>
          </a:solidFill>
          <a:latin typeface="Arial" charset="0"/>
          <a:ea typeface="ＭＳ Ｐゴシック" pitchFamily="34" charset="-128"/>
          <a:cs typeface="Arial" charset="0"/>
        </a:defRPr>
      </a:lvl4pPr>
      <a:lvl5pPr algn="ctr" defTabSz="457200" rtl="0" eaLnBrk="0" fontAlgn="base" hangingPunct="0">
        <a:spcBef>
          <a:spcPct val="0"/>
        </a:spcBef>
        <a:spcAft>
          <a:spcPct val="0"/>
        </a:spcAft>
        <a:defRPr sz="4000">
          <a:solidFill>
            <a:schemeClr val="bg1"/>
          </a:solidFill>
          <a:latin typeface="Arial" charset="0"/>
          <a:ea typeface="ＭＳ Ｐゴシック" pitchFamily="34" charset="-128"/>
          <a:cs typeface="Arial" charset="0"/>
        </a:defRPr>
      </a:lvl5pPr>
      <a:lvl6pPr marL="457200" algn="ctr" defTabSz="457200" rtl="0" fontAlgn="base">
        <a:spcBef>
          <a:spcPct val="0"/>
        </a:spcBef>
        <a:spcAft>
          <a:spcPct val="0"/>
        </a:spcAft>
        <a:defRPr sz="3000">
          <a:solidFill>
            <a:schemeClr val="tx1"/>
          </a:solidFill>
          <a:latin typeface="Calibri" pitchFamily="-65" charset="0"/>
          <a:ea typeface="ＭＳ Ｐゴシック" pitchFamily="-65" charset="-128"/>
          <a:cs typeface="ＭＳ Ｐゴシック" pitchFamily="-65" charset="-128"/>
        </a:defRPr>
      </a:lvl6pPr>
      <a:lvl7pPr marL="914400" algn="ctr" defTabSz="457200" rtl="0" fontAlgn="base">
        <a:spcBef>
          <a:spcPct val="0"/>
        </a:spcBef>
        <a:spcAft>
          <a:spcPct val="0"/>
        </a:spcAft>
        <a:defRPr sz="3000">
          <a:solidFill>
            <a:schemeClr val="tx1"/>
          </a:solidFill>
          <a:latin typeface="Calibri" pitchFamily="-65" charset="0"/>
          <a:ea typeface="ＭＳ Ｐゴシック" pitchFamily="-65" charset="-128"/>
          <a:cs typeface="ＭＳ Ｐゴシック" pitchFamily="-65" charset="-128"/>
        </a:defRPr>
      </a:lvl7pPr>
      <a:lvl8pPr marL="1371600" algn="ctr" defTabSz="457200" rtl="0" fontAlgn="base">
        <a:spcBef>
          <a:spcPct val="0"/>
        </a:spcBef>
        <a:spcAft>
          <a:spcPct val="0"/>
        </a:spcAft>
        <a:defRPr sz="3000">
          <a:solidFill>
            <a:schemeClr val="tx1"/>
          </a:solidFill>
          <a:latin typeface="Calibri" pitchFamily="-65" charset="0"/>
          <a:ea typeface="ＭＳ Ｐゴシック" pitchFamily="-65" charset="-128"/>
          <a:cs typeface="ＭＳ Ｐゴシック" pitchFamily="-65" charset="-128"/>
        </a:defRPr>
      </a:lvl8pPr>
      <a:lvl9pPr marL="1828800" algn="ctr" defTabSz="457200" rtl="0" fontAlgn="base">
        <a:spcBef>
          <a:spcPct val="0"/>
        </a:spcBef>
        <a:spcAft>
          <a:spcPct val="0"/>
        </a:spcAft>
        <a:defRPr sz="3000">
          <a:solidFill>
            <a:schemeClr val="tx1"/>
          </a:solidFill>
          <a:latin typeface="Calibri" pitchFamily="-65" charset="0"/>
          <a:ea typeface="ＭＳ Ｐゴシック" pitchFamily="-65" charset="-128"/>
          <a:cs typeface="ＭＳ Ｐゴシック" pitchFamily="-65"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kern="1200">
          <a:solidFill>
            <a:schemeClr val="tx1"/>
          </a:solidFill>
          <a:latin typeface="Arial" pitchFamily="34" charset="0"/>
          <a:ea typeface="ＭＳ Ｐゴシック" pitchFamily="34" charset="-128"/>
          <a:cs typeface="Arial" pitchFamily="34" charset="0"/>
        </a:defRPr>
      </a:lvl1pPr>
      <a:lvl2pPr marL="742950" indent="-285750" algn="l" defTabSz="457200" rtl="0" eaLnBrk="0" fontAlgn="base" hangingPunct="0">
        <a:spcBef>
          <a:spcPct val="20000"/>
        </a:spcBef>
        <a:spcAft>
          <a:spcPct val="0"/>
        </a:spcAft>
        <a:buFont typeface="Arial" panose="020B0604020202020204" pitchFamily="34" charset="0"/>
        <a:buChar char="–"/>
        <a:defRPr sz="1400" kern="1200">
          <a:solidFill>
            <a:schemeClr val="tx1"/>
          </a:solidFill>
          <a:latin typeface="Arial" pitchFamily="34" charset="0"/>
          <a:ea typeface="ＭＳ Ｐゴシック" pitchFamily="34" charset="-128"/>
          <a:cs typeface="Arial" pitchFamily="34" charset="0"/>
        </a:defRPr>
      </a:lvl2pPr>
      <a:lvl3pPr marL="1143000" indent="-228600" algn="l" defTabSz="457200" rtl="0" eaLnBrk="0" fontAlgn="base" hangingPunct="0">
        <a:spcBef>
          <a:spcPct val="20000"/>
        </a:spcBef>
        <a:spcAft>
          <a:spcPct val="0"/>
        </a:spcAft>
        <a:buFont typeface="Arial" panose="020B0604020202020204" pitchFamily="34" charset="0"/>
        <a:buChar char="•"/>
        <a:defRPr sz="1400" kern="1200">
          <a:solidFill>
            <a:schemeClr val="tx1"/>
          </a:solidFill>
          <a:latin typeface="Arial" pitchFamily="34" charset="0"/>
          <a:ea typeface="ＭＳ Ｐゴシック" pitchFamily="34" charset="-128"/>
          <a:cs typeface="Arial" pitchFamily="34" charset="0"/>
        </a:defRPr>
      </a:lvl3pPr>
      <a:lvl4pPr marL="1600200" indent="-228600" algn="l" defTabSz="457200" rtl="0" eaLnBrk="0" fontAlgn="base" hangingPunct="0">
        <a:spcBef>
          <a:spcPct val="20000"/>
        </a:spcBef>
        <a:spcAft>
          <a:spcPct val="0"/>
        </a:spcAft>
        <a:buFont typeface="Arial" panose="020B0604020202020204" pitchFamily="34" charset="0"/>
        <a:buChar char="–"/>
        <a:defRPr sz="1400" kern="1200">
          <a:solidFill>
            <a:schemeClr val="tx1"/>
          </a:solidFill>
          <a:latin typeface="Arial" pitchFamily="34" charset="0"/>
          <a:ea typeface="ＭＳ Ｐゴシック" pitchFamily="34" charset="-128"/>
          <a:cs typeface="Arial" pitchFamily="34" charset="0"/>
        </a:defRPr>
      </a:lvl4pPr>
      <a:lvl5pPr marL="2057400" indent="-228600" algn="l" defTabSz="457200" rtl="0" eaLnBrk="0" fontAlgn="base" hangingPunct="0">
        <a:spcBef>
          <a:spcPct val="20000"/>
        </a:spcBef>
        <a:spcAft>
          <a:spcPct val="0"/>
        </a:spcAft>
        <a:buFont typeface="Arial" panose="020B0604020202020204" pitchFamily="34" charset="0"/>
        <a:buChar char="»"/>
        <a:defRPr sz="1400" kern="1200">
          <a:solidFill>
            <a:schemeClr val="tx1"/>
          </a:solidFill>
          <a:latin typeface="Arial" pitchFamily="34" charset="0"/>
          <a:ea typeface="ＭＳ Ｐゴシック" pitchFamily="34" charset="-128"/>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3.xml"/><Relationship Id="rId1" Type="http://schemas.openxmlformats.org/officeDocument/2006/relationships/tags" Target="../tags/tag2.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xml"/><Relationship Id="rId1" Type="http://schemas.openxmlformats.org/officeDocument/2006/relationships/tags" Target="../tags/tag13.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tags" Target="../tags/tag14.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ags" Target="../tags/tag15.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3.xml"/><Relationship Id="rId1" Type="http://schemas.openxmlformats.org/officeDocument/2006/relationships/tags" Target="../tags/tag16.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3.xml"/><Relationship Id="rId1" Type="http://schemas.openxmlformats.org/officeDocument/2006/relationships/tags" Target="../tags/tag17.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3.xml"/><Relationship Id="rId1" Type="http://schemas.openxmlformats.org/officeDocument/2006/relationships/tags" Target="../tags/tag18.xml"/></Relationships>
</file>

<file path=ppt/slides/_rels/slide1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Layout" Target="../slideLayouts/slideLayout3.xml"/><Relationship Id="rId1" Type="http://schemas.openxmlformats.org/officeDocument/2006/relationships/tags" Target="../tags/tag19.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3.xml"/><Relationship Id="rId1" Type="http://schemas.openxmlformats.org/officeDocument/2006/relationships/tags" Target="../tags/tag20.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3.xml"/><Relationship Id="rId1" Type="http://schemas.openxmlformats.org/officeDocument/2006/relationships/tags" Target="../tags/tag2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3.xml"/><Relationship Id="rId1" Type="http://schemas.openxmlformats.org/officeDocument/2006/relationships/tags" Target="../tags/tag23.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3.xml"/><Relationship Id="rId1" Type="http://schemas.openxmlformats.org/officeDocument/2006/relationships/tags" Target="../tags/tag24.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5.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3.xml"/><Relationship Id="rId1" Type="http://schemas.openxmlformats.org/officeDocument/2006/relationships/tags" Target="../tags/tag26.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3.xml"/><Relationship Id="rId1" Type="http://schemas.openxmlformats.org/officeDocument/2006/relationships/tags" Target="../tags/tag27.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3.xml"/><Relationship Id="rId1" Type="http://schemas.openxmlformats.org/officeDocument/2006/relationships/tags" Target="../tags/tag28.xml"/><Relationship Id="rId4" Type="http://schemas.openxmlformats.org/officeDocument/2006/relationships/image" Target="../media/image6.png"/></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3.xml"/><Relationship Id="rId1" Type="http://schemas.openxmlformats.org/officeDocument/2006/relationships/tags" Target="../tags/tag29.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3.xml"/><Relationship Id="rId1" Type="http://schemas.openxmlformats.org/officeDocument/2006/relationships/tags" Target="../tags/tag30.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3.xml"/><Relationship Id="rId1" Type="http://schemas.openxmlformats.org/officeDocument/2006/relationships/tags" Target="../tags/tag3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3.xml"/><Relationship Id="rId1" Type="http://schemas.openxmlformats.org/officeDocument/2006/relationships/tags" Target="../tags/tag32.xml"/></Relationships>
</file>

<file path=ppt/slides/_rels/slide3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slideLayout" Target="../slideLayouts/slideLayout3.xml"/><Relationship Id="rId1" Type="http://schemas.openxmlformats.org/officeDocument/2006/relationships/tags" Target="../tags/tag33.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4.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3.xml"/><Relationship Id="rId1" Type="http://schemas.openxmlformats.org/officeDocument/2006/relationships/tags" Target="../tags/tag35.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3.xml"/><Relationship Id="rId1" Type="http://schemas.openxmlformats.org/officeDocument/2006/relationships/tags" Target="../tags/tag36.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3.xml"/><Relationship Id="rId1" Type="http://schemas.openxmlformats.org/officeDocument/2006/relationships/tags" Target="../tags/tag37.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3.xml"/><Relationship Id="rId1" Type="http://schemas.openxmlformats.org/officeDocument/2006/relationships/tags" Target="../tags/tag38.xml"/></Relationships>
</file>

<file path=ppt/slides/_rels/slide37.xml.rels><?xml version="1.0" encoding="UTF-8" standalone="yes"?>
<Relationships xmlns="http://schemas.openxmlformats.org/package/2006/relationships"><Relationship Id="rId3" Type="http://schemas.openxmlformats.org/officeDocument/2006/relationships/hyperlink" Target="https://www.fcc.gov/connect-america-fund-phase-ii-auction" TargetMode="External"/><Relationship Id="rId2" Type="http://schemas.openxmlformats.org/officeDocument/2006/relationships/slideLayout" Target="../slideLayouts/slideLayout4.xml"/><Relationship Id="rId1" Type="http://schemas.openxmlformats.org/officeDocument/2006/relationships/tags" Target="../tags/tag39.xml"/><Relationship Id="rId4" Type="http://schemas.openxmlformats.org/officeDocument/2006/relationships/hyperlink" Target="mailto:auction903@fcc.gov" TargetMode="Externa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ags" Target="../tags/tag9.xml"/><Relationship Id="rId4" Type="http://schemas.openxmlformats.org/officeDocument/2006/relationships/slide" Target="slide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Connect America Fund</a:t>
            </a:r>
          </a:p>
        </p:txBody>
      </p:sp>
      <p:pic>
        <p:nvPicPr>
          <p:cNvPr id="5" name="Picture 6"/>
          <p:cNvPicPr>
            <a:picLocks noGrp="1" noChangeAspect="1" noChangeArrowheads="1" noCrop="1"/>
          </p:cNvPicPr>
          <p:nvPr>
            <p:ph idx="1"/>
          </p:nvPr>
        </p:nvPicPr>
        <p:blipFill>
          <a:blip r:embed="rId3">
            <a:extLst>
              <a:ext uri="{28A0092B-C50C-407E-A947-70E740481C1C}">
                <a14:useLocalDpi xmlns:a14="http://schemas.microsoft.com/office/drawing/2010/main" val="0"/>
              </a:ext>
            </a:extLst>
          </a:blip>
          <a:stretch>
            <a:fillRect/>
          </a:stretch>
        </p:blipFill>
        <p:spPr bwMode="auto">
          <a:xfrm>
            <a:off x="3006320" y="1700582"/>
            <a:ext cx="4067175" cy="2961535"/>
          </a:xfrm>
          <a:prstGeom prst="rect">
            <a:avLst/>
          </a:prstGeom>
          <a:ln w="127000" cap="sq">
            <a:solidFill>
              <a:srgbClr val="000000"/>
            </a:solidFill>
            <a:miter lim="800000"/>
          </a:ln>
          <a:effectLst>
            <a:outerShdw blurRad="57150" dist="50800" dir="2700000" algn="tl" rotWithShape="0">
              <a:srgbClr val="000000">
                <a:alpha val="40000"/>
              </a:srgbClr>
            </a:outerShdw>
          </a:effectLst>
          <a:extLst>
            <a:ext uri="{909E8E84-426E-40dd-AFC4-6F175D3DCCD1}">
              <a14:hiddenFill xmlns="" xmlns:a14="http://schemas.microsoft.com/office/drawing/2010/main">
                <a:solidFill>
                  <a:srgbClr val="FFFFFF"/>
                </a:solidFill>
              </a14:hiddenFill>
            </a:ext>
          </a:extLst>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05282" y="2743200"/>
            <a:ext cx="1687108" cy="3281987"/>
          </a:xfrm>
          <a:prstGeom prst="rect">
            <a:avLst/>
          </a:prstGeom>
        </p:spPr>
      </p:pic>
      <p:sp>
        <p:nvSpPr>
          <p:cNvPr id="8" name="Title 1"/>
          <p:cNvSpPr txBox="1">
            <a:spLocks/>
          </p:cNvSpPr>
          <p:nvPr/>
        </p:nvSpPr>
        <p:spPr bwMode="auto">
          <a:xfrm>
            <a:off x="2438400" y="2187574"/>
            <a:ext cx="5334000" cy="1470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4000" kern="1200">
                <a:solidFill>
                  <a:schemeClr val="bg1"/>
                </a:solidFill>
                <a:latin typeface="Arial" pitchFamily="34" charset="0"/>
                <a:ea typeface="ＭＳ Ｐゴシック" pitchFamily="34" charset="-128"/>
                <a:cs typeface="Arial" pitchFamily="34" charset="0"/>
              </a:defRPr>
            </a:lvl1pPr>
            <a:lvl2pPr algn="ctr" defTabSz="457200" rtl="0" eaLnBrk="0" fontAlgn="base" hangingPunct="0">
              <a:spcBef>
                <a:spcPct val="0"/>
              </a:spcBef>
              <a:spcAft>
                <a:spcPct val="0"/>
              </a:spcAft>
              <a:defRPr sz="4000">
                <a:solidFill>
                  <a:schemeClr val="bg1"/>
                </a:solidFill>
                <a:latin typeface="Arial" charset="0"/>
                <a:ea typeface="ＭＳ Ｐゴシック" pitchFamily="34" charset="-128"/>
                <a:cs typeface="Arial" charset="0"/>
              </a:defRPr>
            </a:lvl2pPr>
            <a:lvl3pPr algn="ctr" defTabSz="457200" rtl="0" eaLnBrk="0" fontAlgn="base" hangingPunct="0">
              <a:spcBef>
                <a:spcPct val="0"/>
              </a:spcBef>
              <a:spcAft>
                <a:spcPct val="0"/>
              </a:spcAft>
              <a:defRPr sz="4000">
                <a:solidFill>
                  <a:schemeClr val="bg1"/>
                </a:solidFill>
                <a:latin typeface="Arial" charset="0"/>
                <a:ea typeface="ＭＳ Ｐゴシック" pitchFamily="34" charset="-128"/>
                <a:cs typeface="Arial" charset="0"/>
              </a:defRPr>
            </a:lvl3pPr>
            <a:lvl4pPr algn="ctr" defTabSz="457200" rtl="0" eaLnBrk="0" fontAlgn="base" hangingPunct="0">
              <a:spcBef>
                <a:spcPct val="0"/>
              </a:spcBef>
              <a:spcAft>
                <a:spcPct val="0"/>
              </a:spcAft>
              <a:defRPr sz="4000">
                <a:solidFill>
                  <a:schemeClr val="bg1"/>
                </a:solidFill>
                <a:latin typeface="Arial" charset="0"/>
                <a:ea typeface="ＭＳ Ｐゴシック" pitchFamily="34" charset="-128"/>
                <a:cs typeface="Arial" charset="0"/>
              </a:defRPr>
            </a:lvl4pPr>
            <a:lvl5pPr algn="ctr" defTabSz="457200" rtl="0" eaLnBrk="0" fontAlgn="base" hangingPunct="0">
              <a:spcBef>
                <a:spcPct val="0"/>
              </a:spcBef>
              <a:spcAft>
                <a:spcPct val="0"/>
              </a:spcAft>
              <a:defRPr sz="4000">
                <a:solidFill>
                  <a:schemeClr val="bg1"/>
                </a:solidFill>
                <a:latin typeface="Arial" charset="0"/>
                <a:ea typeface="ＭＳ Ｐゴシック" pitchFamily="34" charset="-128"/>
                <a:cs typeface="Arial" charset="0"/>
              </a:defRPr>
            </a:lvl5pPr>
            <a:lvl6pPr marL="457200" algn="ctr" defTabSz="457200" rtl="0" fontAlgn="base">
              <a:spcBef>
                <a:spcPct val="0"/>
              </a:spcBef>
              <a:spcAft>
                <a:spcPct val="0"/>
              </a:spcAft>
              <a:defRPr sz="3000">
                <a:solidFill>
                  <a:schemeClr val="tx1"/>
                </a:solidFill>
                <a:latin typeface="Calibri" pitchFamily="-65" charset="0"/>
                <a:ea typeface="ＭＳ Ｐゴシック" pitchFamily="-65" charset="-128"/>
                <a:cs typeface="ＭＳ Ｐゴシック" pitchFamily="-65" charset="-128"/>
              </a:defRPr>
            </a:lvl6pPr>
            <a:lvl7pPr marL="914400" algn="ctr" defTabSz="457200" rtl="0" fontAlgn="base">
              <a:spcBef>
                <a:spcPct val="0"/>
              </a:spcBef>
              <a:spcAft>
                <a:spcPct val="0"/>
              </a:spcAft>
              <a:defRPr sz="3000">
                <a:solidFill>
                  <a:schemeClr val="tx1"/>
                </a:solidFill>
                <a:latin typeface="Calibri" pitchFamily="-65" charset="0"/>
                <a:ea typeface="ＭＳ Ｐゴシック" pitchFamily="-65" charset="-128"/>
                <a:cs typeface="ＭＳ Ｐゴシック" pitchFamily="-65" charset="-128"/>
              </a:defRPr>
            </a:lvl7pPr>
            <a:lvl8pPr marL="1371600" algn="ctr" defTabSz="457200" rtl="0" fontAlgn="base">
              <a:spcBef>
                <a:spcPct val="0"/>
              </a:spcBef>
              <a:spcAft>
                <a:spcPct val="0"/>
              </a:spcAft>
              <a:defRPr sz="3000">
                <a:solidFill>
                  <a:schemeClr val="tx1"/>
                </a:solidFill>
                <a:latin typeface="Calibri" pitchFamily="-65" charset="0"/>
                <a:ea typeface="ＭＳ Ｐゴシック" pitchFamily="-65" charset="-128"/>
                <a:cs typeface="ＭＳ Ｐゴシック" pitchFamily="-65" charset="-128"/>
              </a:defRPr>
            </a:lvl8pPr>
            <a:lvl9pPr marL="1828800" algn="ctr" defTabSz="457200" rtl="0" fontAlgn="base">
              <a:spcBef>
                <a:spcPct val="0"/>
              </a:spcBef>
              <a:spcAft>
                <a:spcPct val="0"/>
              </a:spcAft>
              <a:defRPr sz="3000">
                <a:solidFill>
                  <a:schemeClr val="tx1"/>
                </a:solidFill>
                <a:latin typeface="Calibri" pitchFamily="-65" charset="0"/>
                <a:ea typeface="ＭＳ Ｐゴシック" pitchFamily="-65" charset="-128"/>
                <a:cs typeface="ＭＳ Ｐゴシック" pitchFamily="-65" charset="-128"/>
              </a:defRPr>
            </a:lvl9pPr>
          </a:lstStyle>
          <a:p>
            <a:r>
              <a:rPr lang="en-US" dirty="0">
                <a:effectLst>
                  <a:outerShdw blurRad="38100" dist="38100" dir="2700000" algn="tl">
                    <a:srgbClr val="000000">
                      <a:alpha val="43137"/>
                    </a:srgbClr>
                  </a:outerShdw>
                </a:effectLst>
                <a:latin typeface="Segoe Print" panose="02000600000000000000" pitchFamily="2" charset="0"/>
              </a:rPr>
              <a:t/>
            </a:r>
            <a:br>
              <a:rPr lang="en-US" dirty="0">
                <a:effectLst>
                  <a:outerShdw blurRad="38100" dist="38100" dir="2700000" algn="tl">
                    <a:srgbClr val="000000">
                      <a:alpha val="43137"/>
                    </a:srgbClr>
                  </a:outerShdw>
                </a:effectLst>
                <a:latin typeface="Segoe Print" panose="02000600000000000000" pitchFamily="2" charset="0"/>
              </a:rPr>
            </a:br>
            <a:r>
              <a:rPr lang="en-US" sz="2400" dirty="0">
                <a:effectLst>
                  <a:outerShdw blurRad="38100" dist="38100" dir="2700000" algn="tl">
                    <a:srgbClr val="000000">
                      <a:alpha val="43137"/>
                    </a:srgbClr>
                  </a:outerShdw>
                </a:effectLst>
                <a:latin typeface="Segoe Print" panose="02000600000000000000" pitchFamily="2" charset="0"/>
              </a:rPr>
              <a:t>Introduction to</a:t>
            </a:r>
          </a:p>
          <a:p>
            <a:r>
              <a:rPr lang="en-US" dirty="0">
                <a:effectLst>
                  <a:outerShdw blurRad="38100" dist="38100" dir="2700000" algn="tl">
                    <a:srgbClr val="000000">
                      <a:alpha val="43137"/>
                    </a:srgbClr>
                  </a:outerShdw>
                </a:effectLst>
                <a:latin typeface="Segoe Print" panose="02000600000000000000" pitchFamily="2" charset="0"/>
              </a:rPr>
              <a:t>Phase II </a:t>
            </a:r>
          </a:p>
          <a:p>
            <a:r>
              <a:rPr lang="en-US" dirty="0">
                <a:effectLst>
                  <a:outerShdw blurRad="38100" dist="38100" dir="2700000" algn="tl">
                    <a:srgbClr val="000000">
                      <a:alpha val="43137"/>
                    </a:srgbClr>
                  </a:outerShdw>
                </a:effectLst>
                <a:latin typeface="Segoe Print" panose="02000600000000000000" pitchFamily="2" charset="0"/>
              </a:rPr>
              <a:t>Auction</a:t>
            </a:r>
          </a:p>
        </p:txBody>
      </p:sp>
    </p:spTree>
    <p:custDataLst>
      <p:tags r:id="rId1"/>
    </p:custDataLst>
    <p:extLst>
      <p:ext uri="{BB962C8B-B14F-4D97-AF65-F5344CB8AC3E}">
        <p14:creationId xmlns:p14="http://schemas.microsoft.com/office/powerpoint/2010/main" val="42343633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Bidding Basics</a:t>
            </a:r>
          </a:p>
        </p:txBody>
      </p:sp>
      <p:sp>
        <p:nvSpPr>
          <p:cNvPr id="3" name="Content Placeholder 2"/>
          <p:cNvSpPr>
            <a:spLocks noGrp="1"/>
          </p:cNvSpPr>
          <p:nvPr>
            <p:ph idx="1"/>
          </p:nvPr>
        </p:nvSpPr>
        <p:spPr/>
        <p:txBody>
          <a:bodyPr/>
          <a:lstStyle/>
          <a:p>
            <a:pPr marL="0" lvl="0" indent="0">
              <a:buNone/>
            </a:pPr>
            <a:r>
              <a:rPr lang="en-US" u="sng" dirty="0"/>
              <a:t>Proposed Reserve Prices</a:t>
            </a:r>
          </a:p>
          <a:p>
            <a:r>
              <a:rPr lang="en-US" dirty="0"/>
              <a:t>Each area has a reserve price</a:t>
            </a:r>
          </a:p>
          <a:p>
            <a:pPr lvl="1"/>
            <a:r>
              <a:rPr lang="en-US" dirty="0"/>
              <a:t> limits the amount of support a bidder can receive for the area</a:t>
            </a:r>
          </a:p>
          <a:p>
            <a:r>
              <a:rPr lang="en-US" dirty="0"/>
              <a:t>Set using the Connect America Cost Model (CAM) </a:t>
            </a:r>
          </a:p>
          <a:p>
            <a:pPr lvl="1"/>
            <a:r>
              <a:rPr lang="en-US" dirty="0" smtClean="0"/>
              <a:t>For </a:t>
            </a:r>
            <a:r>
              <a:rPr lang="en-US" dirty="0"/>
              <a:t>each census block group (CBG</a:t>
            </a:r>
            <a:r>
              <a:rPr lang="en-US" dirty="0" smtClean="0"/>
              <a:t>), the reserve price </a:t>
            </a:r>
            <a:r>
              <a:rPr lang="en-US" dirty="0"/>
              <a:t>is the sum of the support amounts calculated by the CAM for each eligible census block within the CBG </a:t>
            </a:r>
          </a:p>
          <a:p>
            <a:pPr lvl="1"/>
            <a:r>
              <a:rPr lang="en-US" dirty="0"/>
              <a:t>Extremely high-cost census blocks will be capped at $146.10 per-location-per-month</a:t>
            </a:r>
          </a:p>
        </p:txBody>
      </p:sp>
      <p:sp>
        <p:nvSpPr>
          <p:cNvPr id="4" name="Slide Number Placeholder 3"/>
          <p:cNvSpPr>
            <a:spLocks noGrp="1"/>
          </p:cNvSpPr>
          <p:nvPr>
            <p:ph type="sldNum" sz="quarter" idx="10"/>
          </p:nvPr>
        </p:nvSpPr>
        <p:spPr/>
        <p:txBody>
          <a:bodyPr/>
          <a:lstStyle/>
          <a:p>
            <a:pPr>
              <a:defRPr/>
            </a:pPr>
            <a:fld id="{06417655-E551-4A71-92B5-EF993AF109F5}" type="slidenum">
              <a:rPr lang="en-US" altLang="en-US" smtClean="0"/>
              <a:pPr>
                <a:defRPr/>
              </a:pPr>
              <a:t>9</a:t>
            </a:fld>
            <a:endParaRPr lang="en-US" altLang="en-US"/>
          </a:p>
        </p:txBody>
      </p:sp>
    </p:spTree>
    <p:custDataLst>
      <p:tags r:id="rId1"/>
    </p:custDataLst>
    <p:extLst>
      <p:ext uri="{BB962C8B-B14F-4D97-AF65-F5344CB8AC3E}">
        <p14:creationId xmlns:p14="http://schemas.microsoft.com/office/powerpoint/2010/main" val="14680283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Bidding Basics</a:t>
            </a:r>
          </a:p>
        </p:txBody>
      </p:sp>
      <p:sp>
        <p:nvSpPr>
          <p:cNvPr id="3" name="Content Placeholder 2"/>
          <p:cNvSpPr>
            <a:spLocks noGrp="1"/>
          </p:cNvSpPr>
          <p:nvPr>
            <p:ph idx="1"/>
          </p:nvPr>
        </p:nvSpPr>
        <p:spPr/>
        <p:txBody>
          <a:bodyPr/>
          <a:lstStyle/>
          <a:p>
            <a:pPr marL="0" lvl="0" indent="0">
              <a:buNone/>
            </a:pPr>
            <a:r>
              <a:rPr lang="en-US" sz="2000" u="sng" dirty="0"/>
              <a:t>Implied Support Amounts</a:t>
            </a:r>
            <a:endParaRPr lang="en-US" sz="2000" dirty="0"/>
          </a:p>
          <a:p>
            <a:r>
              <a:rPr lang="en-US" sz="2000" dirty="0"/>
              <a:t>Bids are submitted at a specific percentage</a:t>
            </a:r>
          </a:p>
          <a:p>
            <a:pPr lvl="1"/>
            <a:r>
              <a:rPr lang="en-US" sz="1600" dirty="0"/>
              <a:t>Clock denominated in terms of a percentage</a:t>
            </a:r>
          </a:p>
          <a:p>
            <a:pPr lvl="1"/>
            <a:r>
              <a:rPr lang="en-US" sz="1600" dirty="0"/>
              <a:t>To determine implied support </a:t>
            </a:r>
            <a:r>
              <a:rPr lang="en-US" sz="1600" dirty="0" smtClean="0"/>
              <a:t>amounts, </a:t>
            </a:r>
            <a:r>
              <a:rPr lang="en-US" sz="1600" dirty="0"/>
              <a:t>the bid percentage is adjusted for performance tier and latency, and multiplied by the area’s reserve price</a:t>
            </a:r>
          </a:p>
          <a:p>
            <a:pPr lvl="1"/>
            <a:r>
              <a:rPr lang="en-US" sz="1600" dirty="0"/>
              <a:t>Each performance tier and latency combination (T+L) has an associated adjustment weight:</a:t>
            </a:r>
          </a:p>
          <a:p>
            <a:pPr marL="457200" lvl="1" indent="0">
              <a:buNone/>
            </a:pPr>
            <a:endParaRPr lang="en-US" sz="1600" dirty="0"/>
          </a:p>
          <a:p>
            <a:pPr marL="457200" lvl="1" indent="0">
              <a:buNone/>
            </a:pPr>
            <a:endParaRPr lang="en-US" sz="1600" dirty="0"/>
          </a:p>
          <a:p>
            <a:pPr marL="457200" lvl="1" indent="0">
              <a:buNone/>
            </a:pPr>
            <a:endParaRPr lang="en-US" sz="1600" dirty="0"/>
          </a:p>
          <a:p>
            <a:endParaRPr lang="en-US" sz="2000" dirty="0"/>
          </a:p>
          <a:p>
            <a:pPr>
              <a:spcBef>
                <a:spcPts val="1200"/>
              </a:spcBef>
            </a:pPr>
            <a:r>
              <a:rPr lang="en-US" sz="2000" dirty="0"/>
              <a:t>A formula converts bid percentage, reserve price, and T+L weights to an “implied support” amount</a:t>
            </a:r>
          </a:p>
          <a:p>
            <a:pPr lvl="1"/>
            <a:r>
              <a:rPr lang="en-US" sz="1600" dirty="0"/>
              <a:t>Final support </a:t>
            </a:r>
            <a:r>
              <a:rPr lang="en-US" sz="1600" dirty="0" smtClean="0"/>
              <a:t>amount </a:t>
            </a:r>
            <a:r>
              <a:rPr lang="en-US" sz="1600" dirty="0"/>
              <a:t>will be based on a percentage that is equal to or greater than the bid percentage</a:t>
            </a:r>
          </a:p>
          <a:p>
            <a:endParaRPr lang="en-US" dirty="0"/>
          </a:p>
        </p:txBody>
      </p:sp>
      <p:sp>
        <p:nvSpPr>
          <p:cNvPr id="4" name="Slide Number Placeholder 3"/>
          <p:cNvSpPr>
            <a:spLocks noGrp="1"/>
          </p:cNvSpPr>
          <p:nvPr>
            <p:ph type="sldNum" sz="quarter" idx="10"/>
          </p:nvPr>
        </p:nvSpPr>
        <p:spPr/>
        <p:txBody>
          <a:bodyPr/>
          <a:lstStyle/>
          <a:p>
            <a:pPr>
              <a:defRPr/>
            </a:pPr>
            <a:fld id="{06417655-E551-4A71-92B5-EF993AF109F5}" type="slidenum">
              <a:rPr lang="en-US" altLang="en-US" smtClean="0"/>
              <a:pPr>
                <a:defRPr/>
              </a:pPr>
              <a:t>10</a:t>
            </a:fld>
            <a:endParaRPr lang="en-US" altLang="en-US"/>
          </a:p>
        </p:txBody>
      </p:sp>
      <p:graphicFrame>
        <p:nvGraphicFramePr>
          <p:cNvPr id="5" name="Table 4"/>
          <p:cNvGraphicFramePr>
            <a:graphicFrameLocks noGrp="1" noChangeAspect="1"/>
          </p:cNvGraphicFramePr>
          <p:nvPr>
            <p:extLst/>
          </p:nvPr>
        </p:nvGraphicFramePr>
        <p:xfrm>
          <a:off x="1295399" y="3405554"/>
          <a:ext cx="6705600" cy="1219200"/>
        </p:xfrm>
        <a:graphic>
          <a:graphicData uri="http://schemas.openxmlformats.org/drawingml/2006/table">
            <a:tbl>
              <a:tblPr firstRow="1" firstCol="1" bandRow="1">
                <a:tableStyleId>{5C22544A-7EE6-4342-B048-85BDC9FD1C3A}</a:tableStyleId>
              </a:tblPr>
              <a:tblGrid>
                <a:gridCol w="838200">
                  <a:extLst>
                    <a:ext uri="{9D8B030D-6E8A-4147-A177-3AD203B41FA5}">
                      <a16:colId xmlns:a16="http://schemas.microsoft.com/office/drawing/2014/main" xmlns="" val="20000"/>
                    </a:ext>
                  </a:extLst>
                </a:gridCol>
                <a:gridCol w="838200">
                  <a:extLst>
                    <a:ext uri="{9D8B030D-6E8A-4147-A177-3AD203B41FA5}">
                      <a16:colId xmlns:a16="http://schemas.microsoft.com/office/drawing/2014/main" xmlns="" val="20001"/>
                    </a:ext>
                  </a:extLst>
                </a:gridCol>
                <a:gridCol w="838200">
                  <a:extLst>
                    <a:ext uri="{9D8B030D-6E8A-4147-A177-3AD203B41FA5}">
                      <a16:colId xmlns:a16="http://schemas.microsoft.com/office/drawing/2014/main" xmlns="" val="20002"/>
                    </a:ext>
                  </a:extLst>
                </a:gridCol>
                <a:gridCol w="838200">
                  <a:extLst>
                    <a:ext uri="{9D8B030D-6E8A-4147-A177-3AD203B41FA5}">
                      <a16:colId xmlns:a16="http://schemas.microsoft.com/office/drawing/2014/main" xmlns="" val="20003"/>
                    </a:ext>
                  </a:extLst>
                </a:gridCol>
                <a:gridCol w="8382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gridCol w="838200">
                  <a:extLst>
                    <a:ext uri="{9D8B030D-6E8A-4147-A177-3AD203B41FA5}">
                      <a16:colId xmlns:a16="http://schemas.microsoft.com/office/drawing/2014/main" xmlns="" val="20007"/>
                    </a:ext>
                  </a:extLst>
                </a:gridCol>
              </a:tblGrid>
              <a:tr h="200025">
                <a:tc gridSpan="8">
                  <a:txBody>
                    <a:bodyPr/>
                    <a:lstStyle/>
                    <a:p>
                      <a:pPr marL="0" marR="0" algn="ctr">
                        <a:spcBef>
                          <a:spcPts val="0"/>
                        </a:spcBef>
                        <a:spcAft>
                          <a:spcPts val="0"/>
                        </a:spcAft>
                      </a:pPr>
                      <a:r>
                        <a:rPr lang="en-US" sz="1600" kern="0" dirty="0">
                          <a:effectLst/>
                          <a:latin typeface="+mn-lt"/>
                        </a:rPr>
                        <a:t>Weights for Performance Tiers and Latencies</a:t>
                      </a:r>
                      <a:endParaRPr lang="en-US" sz="1600" kern="1400" dirty="0">
                        <a:effectLst/>
                        <a:latin typeface="+mn-lt"/>
                        <a:ea typeface="Times New Roman" panose="02020603050405020304" pitchFamily="18" charset="0"/>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190500">
                <a:tc gridSpan="2">
                  <a:txBody>
                    <a:bodyPr/>
                    <a:lstStyle/>
                    <a:p>
                      <a:pPr marL="0" marR="0" algn="ctr">
                        <a:spcBef>
                          <a:spcPts val="0"/>
                        </a:spcBef>
                        <a:spcAft>
                          <a:spcPts val="0"/>
                        </a:spcAft>
                      </a:pPr>
                      <a:r>
                        <a:rPr lang="en-US" sz="1600" kern="0" dirty="0">
                          <a:solidFill>
                            <a:schemeClr val="tx1"/>
                          </a:solidFill>
                          <a:effectLst/>
                          <a:latin typeface="+mn-lt"/>
                        </a:rPr>
                        <a:t>Minimum</a:t>
                      </a:r>
                      <a:endParaRPr lang="en-US" sz="1600" kern="1400" dirty="0">
                        <a:solidFill>
                          <a:schemeClr val="tx1"/>
                        </a:solidFill>
                        <a:effectLst/>
                        <a:latin typeface="+mn-lt"/>
                        <a:ea typeface="Times New Roman" panose="02020603050405020304" pitchFamily="18" charset="0"/>
                      </a:endParaRPr>
                    </a:p>
                  </a:txBody>
                  <a:tcPr marL="68580" marR="68580" marT="0" marB="0" anchor="b">
                    <a:solidFill>
                      <a:schemeClr val="bg1">
                        <a:lumMod val="75000"/>
                      </a:schemeClr>
                    </a:solidFill>
                  </a:tcPr>
                </a:tc>
                <a:tc hMerge="1">
                  <a:txBody>
                    <a:bodyPr/>
                    <a:lstStyle/>
                    <a:p>
                      <a:endParaRPr lang="en-US"/>
                    </a:p>
                  </a:txBody>
                  <a:tcPr/>
                </a:tc>
                <a:tc gridSpan="2">
                  <a:txBody>
                    <a:bodyPr/>
                    <a:lstStyle/>
                    <a:p>
                      <a:pPr marL="0" marR="0" algn="ctr">
                        <a:spcBef>
                          <a:spcPts val="0"/>
                        </a:spcBef>
                        <a:spcAft>
                          <a:spcPts val="0"/>
                        </a:spcAft>
                      </a:pPr>
                      <a:r>
                        <a:rPr lang="en-US" sz="1600" b="1" kern="0" dirty="0">
                          <a:solidFill>
                            <a:schemeClr val="tx1"/>
                          </a:solidFill>
                          <a:effectLst/>
                          <a:latin typeface="+mn-lt"/>
                        </a:rPr>
                        <a:t>Baseline</a:t>
                      </a:r>
                      <a:endParaRPr lang="en-US" sz="1600" b="1" kern="1400" dirty="0">
                        <a:solidFill>
                          <a:schemeClr val="tx1"/>
                        </a:solidFill>
                        <a:effectLst/>
                        <a:latin typeface="+mn-lt"/>
                        <a:ea typeface="Times New Roman" panose="02020603050405020304" pitchFamily="18" charset="0"/>
                      </a:endParaRPr>
                    </a:p>
                  </a:txBody>
                  <a:tcPr marL="68580" marR="68580" marT="0" marB="0" anchor="b">
                    <a:solidFill>
                      <a:schemeClr val="bg1">
                        <a:lumMod val="75000"/>
                      </a:schemeClr>
                    </a:solidFill>
                  </a:tcPr>
                </a:tc>
                <a:tc hMerge="1">
                  <a:txBody>
                    <a:bodyPr/>
                    <a:lstStyle/>
                    <a:p>
                      <a:endParaRPr lang="en-US"/>
                    </a:p>
                  </a:txBody>
                  <a:tcPr/>
                </a:tc>
                <a:tc gridSpan="2">
                  <a:txBody>
                    <a:bodyPr/>
                    <a:lstStyle/>
                    <a:p>
                      <a:pPr marL="0" marR="0" algn="ctr">
                        <a:spcBef>
                          <a:spcPts val="0"/>
                        </a:spcBef>
                        <a:spcAft>
                          <a:spcPts val="0"/>
                        </a:spcAft>
                      </a:pPr>
                      <a:r>
                        <a:rPr lang="en-US" sz="1600" b="1" kern="0" dirty="0">
                          <a:solidFill>
                            <a:schemeClr val="tx1"/>
                          </a:solidFill>
                          <a:effectLst/>
                          <a:latin typeface="+mn-lt"/>
                        </a:rPr>
                        <a:t>Above Baseline</a:t>
                      </a:r>
                      <a:endParaRPr lang="en-US" sz="1600" b="1" kern="1400" dirty="0">
                        <a:solidFill>
                          <a:schemeClr val="tx1"/>
                        </a:solidFill>
                        <a:effectLst/>
                        <a:latin typeface="+mn-lt"/>
                        <a:ea typeface="Times New Roman" panose="02020603050405020304" pitchFamily="18" charset="0"/>
                      </a:endParaRPr>
                    </a:p>
                  </a:txBody>
                  <a:tcPr marL="68580" marR="68580" marT="0" marB="0" anchor="b">
                    <a:solidFill>
                      <a:schemeClr val="bg1">
                        <a:lumMod val="75000"/>
                      </a:schemeClr>
                    </a:solidFill>
                  </a:tcPr>
                </a:tc>
                <a:tc hMerge="1">
                  <a:txBody>
                    <a:bodyPr/>
                    <a:lstStyle/>
                    <a:p>
                      <a:endParaRPr lang="en-US"/>
                    </a:p>
                  </a:txBody>
                  <a:tcPr/>
                </a:tc>
                <a:tc gridSpan="2">
                  <a:txBody>
                    <a:bodyPr/>
                    <a:lstStyle/>
                    <a:p>
                      <a:pPr marL="0" marR="0" algn="ctr">
                        <a:spcBef>
                          <a:spcPts val="0"/>
                        </a:spcBef>
                        <a:spcAft>
                          <a:spcPts val="0"/>
                        </a:spcAft>
                      </a:pPr>
                      <a:r>
                        <a:rPr lang="en-US" sz="1600" b="1" kern="0" dirty="0">
                          <a:solidFill>
                            <a:schemeClr val="tx1"/>
                          </a:solidFill>
                          <a:effectLst/>
                          <a:latin typeface="+mn-lt"/>
                        </a:rPr>
                        <a:t>Gigabit</a:t>
                      </a:r>
                      <a:endParaRPr lang="en-US" sz="1600" b="1" kern="1400" dirty="0">
                        <a:solidFill>
                          <a:schemeClr val="tx1"/>
                        </a:solidFill>
                        <a:effectLst/>
                        <a:latin typeface="+mn-lt"/>
                        <a:ea typeface="Times New Roman" panose="02020603050405020304" pitchFamily="18" charset="0"/>
                      </a:endParaRPr>
                    </a:p>
                  </a:txBody>
                  <a:tcPr marL="68580" marR="68580" marT="0" marB="0" anchor="b">
                    <a:solidFill>
                      <a:schemeClr val="bg1">
                        <a:lumMod val="75000"/>
                      </a:schemeClr>
                    </a:solidFill>
                  </a:tcPr>
                </a:tc>
                <a:tc hMerge="1">
                  <a:txBody>
                    <a:bodyPr/>
                    <a:lstStyle/>
                    <a:p>
                      <a:endParaRPr lang="en-US"/>
                    </a:p>
                  </a:txBody>
                  <a:tcPr/>
                </a:tc>
                <a:extLst>
                  <a:ext uri="{0D108BD9-81ED-4DB2-BD59-A6C34878D82A}">
                    <a16:rowId xmlns:a16="http://schemas.microsoft.com/office/drawing/2014/main" xmlns="" val="10001"/>
                  </a:ext>
                </a:extLst>
              </a:tr>
              <a:tr h="381000">
                <a:tc>
                  <a:txBody>
                    <a:bodyPr/>
                    <a:lstStyle/>
                    <a:p>
                      <a:pPr marL="0" marR="0" algn="ctr">
                        <a:spcBef>
                          <a:spcPts val="0"/>
                        </a:spcBef>
                        <a:spcAft>
                          <a:spcPts val="0"/>
                        </a:spcAft>
                      </a:pPr>
                      <a:r>
                        <a:rPr lang="en-US" sz="1600" b="0" kern="0" dirty="0">
                          <a:solidFill>
                            <a:schemeClr val="tx1"/>
                          </a:solidFill>
                          <a:effectLst/>
                          <a:latin typeface="+mn-lt"/>
                        </a:rPr>
                        <a:t>High Latency</a:t>
                      </a:r>
                      <a:endParaRPr lang="en-US" sz="1600" b="0" kern="1400" dirty="0">
                        <a:solidFill>
                          <a:schemeClr val="tx1"/>
                        </a:solidFill>
                        <a:effectLst/>
                        <a:latin typeface="+mn-lt"/>
                        <a:ea typeface="Times New Roman" panose="02020603050405020304" pitchFamily="18" charset="0"/>
                      </a:endParaRPr>
                    </a:p>
                  </a:txBody>
                  <a:tcPr marL="68580" marR="68580" marT="0" marB="0" anchor="b">
                    <a:solidFill>
                      <a:schemeClr val="bg1">
                        <a:lumMod val="75000"/>
                      </a:schemeClr>
                    </a:solidFill>
                  </a:tcPr>
                </a:tc>
                <a:tc>
                  <a:txBody>
                    <a:bodyPr/>
                    <a:lstStyle/>
                    <a:p>
                      <a:pPr marL="0" marR="0" algn="ctr">
                        <a:spcBef>
                          <a:spcPts val="0"/>
                        </a:spcBef>
                        <a:spcAft>
                          <a:spcPts val="0"/>
                        </a:spcAft>
                      </a:pPr>
                      <a:r>
                        <a:rPr lang="en-US" sz="1600" kern="0" dirty="0">
                          <a:solidFill>
                            <a:schemeClr val="tx1"/>
                          </a:solidFill>
                          <a:effectLst/>
                          <a:latin typeface="+mn-lt"/>
                        </a:rPr>
                        <a:t>Low Latency</a:t>
                      </a:r>
                      <a:endParaRPr lang="en-US" sz="1600" kern="1400" dirty="0">
                        <a:solidFill>
                          <a:schemeClr val="tx1"/>
                        </a:solidFill>
                        <a:effectLst/>
                        <a:latin typeface="+mn-lt"/>
                        <a:ea typeface="Times New Roman" panose="02020603050405020304" pitchFamily="18" charset="0"/>
                      </a:endParaRPr>
                    </a:p>
                  </a:txBody>
                  <a:tcPr marL="68580" marR="68580" marT="0" marB="0" anchor="b">
                    <a:solidFill>
                      <a:schemeClr val="bg1">
                        <a:lumMod val="75000"/>
                      </a:schemeClr>
                    </a:solidFill>
                  </a:tcPr>
                </a:tc>
                <a:tc>
                  <a:txBody>
                    <a:bodyPr/>
                    <a:lstStyle/>
                    <a:p>
                      <a:pPr marL="0" marR="0" algn="ctr">
                        <a:spcBef>
                          <a:spcPts val="0"/>
                        </a:spcBef>
                        <a:spcAft>
                          <a:spcPts val="0"/>
                        </a:spcAft>
                      </a:pPr>
                      <a:r>
                        <a:rPr lang="en-US" sz="1600" kern="0">
                          <a:solidFill>
                            <a:schemeClr val="tx1"/>
                          </a:solidFill>
                          <a:effectLst/>
                          <a:latin typeface="+mn-lt"/>
                        </a:rPr>
                        <a:t>High Latency</a:t>
                      </a:r>
                      <a:endParaRPr lang="en-US" sz="1600" kern="1400">
                        <a:solidFill>
                          <a:schemeClr val="tx1"/>
                        </a:solidFill>
                        <a:effectLst/>
                        <a:latin typeface="+mn-lt"/>
                        <a:ea typeface="Times New Roman" panose="02020603050405020304" pitchFamily="18" charset="0"/>
                      </a:endParaRPr>
                    </a:p>
                  </a:txBody>
                  <a:tcPr marL="68580" marR="68580" marT="0" marB="0" anchor="b">
                    <a:solidFill>
                      <a:schemeClr val="bg1">
                        <a:lumMod val="75000"/>
                      </a:schemeClr>
                    </a:solidFill>
                  </a:tcPr>
                </a:tc>
                <a:tc>
                  <a:txBody>
                    <a:bodyPr/>
                    <a:lstStyle/>
                    <a:p>
                      <a:pPr marL="0" marR="0" algn="ctr">
                        <a:spcBef>
                          <a:spcPts val="0"/>
                        </a:spcBef>
                        <a:spcAft>
                          <a:spcPts val="0"/>
                        </a:spcAft>
                      </a:pPr>
                      <a:r>
                        <a:rPr lang="en-US" sz="1600" kern="0" dirty="0">
                          <a:solidFill>
                            <a:schemeClr val="tx1"/>
                          </a:solidFill>
                          <a:effectLst/>
                          <a:latin typeface="+mn-lt"/>
                        </a:rPr>
                        <a:t>Low Latency</a:t>
                      </a:r>
                      <a:endParaRPr lang="en-US" sz="1600" kern="1400" dirty="0">
                        <a:solidFill>
                          <a:schemeClr val="tx1"/>
                        </a:solidFill>
                        <a:effectLst/>
                        <a:latin typeface="+mn-lt"/>
                        <a:ea typeface="Times New Roman" panose="02020603050405020304" pitchFamily="18" charset="0"/>
                      </a:endParaRPr>
                    </a:p>
                  </a:txBody>
                  <a:tcPr marL="68580" marR="68580" marT="0" marB="0" anchor="b">
                    <a:solidFill>
                      <a:schemeClr val="bg1">
                        <a:lumMod val="75000"/>
                      </a:schemeClr>
                    </a:solidFill>
                  </a:tcPr>
                </a:tc>
                <a:tc>
                  <a:txBody>
                    <a:bodyPr/>
                    <a:lstStyle/>
                    <a:p>
                      <a:pPr marL="0" marR="0" algn="ctr">
                        <a:spcBef>
                          <a:spcPts val="0"/>
                        </a:spcBef>
                        <a:spcAft>
                          <a:spcPts val="0"/>
                        </a:spcAft>
                      </a:pPr>
                      <a:r>
                        <a:rPr lang="en-US" sz="1600" kern="0" dirty="0">
                          <a:solidFill>
                            <a:schemeClr val="tx1"/>
                          </a:solidFill>
                          <a:effectLst/>
                          <a:latin typeface="+mn-lt"/>
                        </a:rPr>
                        <a:t>High Latency</a:t>
                      </a:r>
                      <a:endParaRPr lang="en-US" sz="1600" kern="1400" dirty="0">
                        <a:solidFill>
                          <a:schemeClr val="tx1"/>
                        </a:solidFill>
                        <a:effectLst/>
                        <a:latin typeface="+mn-lt"/>
                        <a:ea typeface="Times New Roman" panose="02020603050405020304" pitchFamily="18" charset="0"/>
                      </a:endParaRPr>
                    </a:p>
                  </a:txBody>
                  <a:tcPr marL="68580" marR="68580" marT="0" marB="0" anchor="b">
                    <a:solidFill>
                      <a:schemeClr val="bg1">
                        <a:lumMod val="75000"/>
                      </a:schemeClr>
                    </a:solidFill>
                  </a:tcPr>
                </a:tc>
                <a:tc>
                  <a:txBody>
                    <a:bodyPr/>
                    <a:lstStyle/>
                    <a:p>
                      <a:pPr marL="0" marR="0" algn="ctr">
                        <a:spcBef>
                          <a:spcPts val="0"/>
                        </a:spcBef>
                        <a:spcAft>
                          <a:spcPts val="0"/>
                        </a:spcAft>
                      </a:pPr>
                      <a:r>
                        <a:rPr lang="en-US" sz="1600" kern="0" dirty="0">
                          <a:solidFill>
                            <a:schemeClr val="tx1"/>
                          </a:solidFill>
                          <a:effectLst/>
                          <a:latin typeface="+mn-lt"/>
                        </a:rPr>
                        <a:t>Low Latency</a:t>
                      </a:r>
                      <a:endParaRPr lang="en-US" sz="1600" kern="1400" dirty="0">
                        <a:solidFill>
                          <a:schemeClr val="tx1"/>
                        </a:solidFill>
                        <a:effectLst/>
                        <a:latin typeface="+mn-lt"/>
                        <a:ea typeface="Times New Roman" panose="02020603050405020304" pitchFamily="18" charset="0"/>
                      </a:endParaRPr>
                    </a:p>
                  </a:txBody>
                  <a:tcPr marL="68580" marR="68580" marT="0" marB="0" anchor="b">
                    <a:solidFill>
                      <a:schemeClr val="bg1">
                        <a:lumMod val="75000"/>
                      </a:schemeClr>
                    </a:solidFill>
                  </a:tcPr>
                </a:tc>
                <a:tc>
                  <a:txBody>
                    <a:bodyPr/>
                    <a:lstStyle/>
                    <a:p>
                      <a:pPr marL="0" marR="0" algn="ctr">
                        <a:spcBef>
                          <a:spcPts val="0"/>
                        </a:spcBef>
                        <a:spcAft>
                          <a:spcPts val="0"/>
                        </a:spcAft>
                      </a:pPr>
                      <a:r>
                        <a:rPr lang="en-US" sz="1600" kern="0" dirty="0">
                          <a:solidFill>
                            <a:schemeClr val="tx1"/>
                          </a:solidFill>
                          <a:effectLst/>
                          <a:latin typeface="+mn-lt"/>
                        </a:rPr>
                        <a:t>High Latency</a:t>
                      </a:r>
                      <a:endParaRPr lang="en-US" sz="1600" kern="1400" dirty="0">
                        <a:solidFill>
                          <a:schemeClr val="tx1"/>
                        </a:solidFill>
                        <a:effectLst/>
                        <a:latin typeface="+mn-lt"/>
                        <a:ea typeface="Times New Roman" panose="02020603050405020304" pitchFamily="18" charset="0"/>
                      </a:endParaRPr>
                    </a:p>
                  </a:txBody>
                  <a:tcPr marL="68580" marR="68580" marT="0" marB="0" anchor="b">
                    <a:solidFill>
                      <a:schemeClr val="bg1">
                        <a:lumMod val="75000"/>
                      </a:schemeClr>
                    </a:solidFill>
                  </a:tcPr>
                </a:tc>
                <a:tc>
                  <a:txBody>
                    <a:bodyPr/>
                    <a:lstStyle/>
                    <a:p>
                      <a:pPr marL="0" marR="0" algn="ctr">
                        <a:spcBef>
                          <a:spcPts val="0"/>
                        </a:spcBef>
                        <a:spcAft>
                          <a:spcPts val="0"/>
                        </a:spcAft>
                      </a:pPr>
                      <a:r>
                        <a:rPr lang="en-US" sz="1600" kern="0" dirty="0">
                          <a:solidFill>
                            <a:schemeClr val="tx1"/>
                          </a:solidFill>
                          <a:effectLst/>
                          <a:latin typeface="+mn-lt"/>
                        </a:rPr>
                        <a:t>Low Latency</a:t>
                      </a:r>
                      <a:endParaRPr lang="en-US" sz="1600" kern="1400" dirty="0">
                        <a:solidFill>
                          <a:schemeClr val="tx1"/>
                        </a:solidFill>
                        <a:effectLst/>
                        <a:latin typeface="+mn-lt"/>
                        <a:ea typeface="Times New Roman" panose="02020603050405020304" pitchFamily="18" charset="0"/>
                      </a:endParaRPr>
                    </a:p>
                  </a:txBody>
                  <a:tcPr marL="68580" marR="68580" marT="0" marB="0" anchor="b">
                    <a:solidFill>
                      <a:schemeClr val="bg1">
                        <a:lumMod val="75000"/>
                      </a:schemeClr>
                    </a:solidFill>
                  </a:tcPr>
                </a:tc>
                <a:extLst>
                  <a:ext uri="{0D108BD9-81ED-4DB2-BD59-A6C34878D82A}">
                    <a16:rowId xmlns:a16="http://schemas.microsoft.com/office/drawing/2014/main" xmlns="" val="10002"/>
                  </a:ext>
                </a:extLst>
              </a:tr>
              <a:tr h="200025">
                <a:tc>
                  <a:txBody>
                    <a:bodyPr/>
                    <a:lstStyle/>
                    <a:p>
                      <a:pPr marL="0" marR="0" algn="ctr">
                        <a:spcBef>
                          <a:spcPts val="0"/>
                        </a:spcBef>
                        <a:spcAft>
                          <a:spcPts val="0"/>
                        </a:spcAft>
                      </a:pPr>
                      <a:r>
                        <a:rPr lang="en-US" sz="1600" b="0" kern="0" dirty="0">
                          <a:solidFill>
                            <a:schemeClr val="tx1"/>
                          </a:solidFill>
                          <a:effectLst/>
                          <a:latin typeface="+mn-lt"/>
                        </a:rPr>
                        <a:t>90</a:t>
                      </a:r>
                      <a:endParaRPr lang="en-US" sz="1600" b="0" kern="1400" dirty="0">
                        <a:solidFill>
                          <a:schemeClr val="tx1"/>
                        </a:solidFill>
                        <a:effectLst/>
                        <a:latin typeface="+mn-lt"/>
                        <a:ea typeface="Times New Roman" panose="02020603050405020304" pitchFamily="18" charset="0"/>
                      </a:endParaRPr>
                    </a:p>
                  </a:txBody>
                  <a:tcPr marL="68580" marR="68580" marT="0" marB="0" anchor="b">
                    <a:solidFill>
                      <a:schemeClr val="bg1">
                        <a:lumMod val="75000"/>
                      </a:schemeClr>
                    </a:solidFill>
                  </a:tcPr>
                </a:tc>
                <a:tc>
                  <a:txBody>
                    <a:bodyPr/>
                    <a:lstStyle/>
                    <a:p>
                      <a:pPr marL="0" marR="0" algn="ctr">
                        <a:spcBef>
                          <a:spcPts val="0"/>
                        </a:spcBef>
                        <a:spcAft>
                          <a:spcPts val="0"/>
                        </a:spcAft>
                      </a:pPr>
                      <a:r>
                        <a:rPr lang="en-US" sz="1600" kern="0" dirty="0">
                          <a:solidFill>
                            <a:schemeClr val="tx1"/>
                          </a:solidFill>
                          <a:effectLst/>
                          <a:latin typeface="+mn-lt"/>
                        </a:rPr>
                        <a:t>65</a:t>
                      </a:r>
                      <a:endParaRPr lang="en-US" sz="1600" kern="1400" dirty="0">
                        <a:solidFill>
                          <a:schemeClr val="tx1"/>
                        </a:solidFill>
                        <a:effectLst/>
                        <a:latin typeface="+mn-lt"/>
                        <a:ea typeface="Times New Roman" panose="02020603050405020304" pitchFamily="18" charset="0"/>
                      </a:endParaRPr>
                    </a:p>
                  </a:txBody>
                  <a:tcPr marL="68580" marR="68580" marT="0" marB="0" anchor="b">
                    <a:solidFill>
                      <a:schemeClr val="bg1">
                        <a:lumMod val="75000"/>
                      </a:schemeClr>
                    </a:solidFill>
                  </a:tcPr>
                </a:tc>
                <a:tc>
                  <a:txBody>
                    <a:bodyPr/>
                    <a:lstStyle/>
                    <a:p>
                      <a:pPr marL="0" marR="0" algn="ctr">
                        <a:spcBef>
                          <a:spcPts val="0"/>
                        </a:spcBef>
                        <a:spcAft>
                          <a:spcPts val="0"/>
                        </a:spcAft>
                      </a:pPr>
                      <a:r>
                        <a:rPr lang="en-US" sz="1600" kern="0" dirty="0">
                          <a:solidFill>
                            <a:schemeClr val="tx1"/>
                          </a:solidFill>
                          <a:effectLst/>
                          <a:latin typeface="+mn-lt"/>
                        </a:rPr>
                        <a:t>70</a:t>
                      </a:r>
                      <a:endParaRPr lang="en-US" sz="1600" kern="1400" dirty="0">
                        <a:solidFill>
                          <a:schemeClr val="tx1"/>
                        </a:solidFill>
                        <a:effectLst/>
                        <a:latin typeface="+mn-lt"/>
                        <a:ea typeface="Times New Roman" panose="02020603050405020304" pitchFamily="18" charset="0"/>
                      </a:endParaRPr>
                    </a:p>
                  </a:txBody>
                  <a:tcPr marL="68580" marR="68580" marT="0" marB="0" anchor="b">
                    <a:solidFill>
                      <a:schemeClr val="bg1">
                        <a:lumMod val="75000"/>
                      </a:schemeClr>
                    </a:solidFill>
                  </a:tcPr>
                </a:tc>
                <a:tc>
                  <a:txBody>
                    <a:bodyPr/>
                    <a:lstStyle/>
                    <a:p>
                      <a:pPr marL="0" marR="0" algn="ctr">
                        <a:spcBef>
                          <a:spcPts val="0"/>
                        </a:spcBef>
                        <a:spcAft>
                          <a:spcPts val="0"/>
                        </a:spcAft>
                      </a:pPr>
                      <a:r>
                        <a:rPr lang="en-US" sz="1600" kern="0" dirty="0">
                          <a:solidFill>
                            <a:schemeClr val="tx1"/>
                          </a:solidFill>
                          <a:effectLst/>
                          <a:latin typeface="+mn-lt"/>
                        </a:rPr>
                        <a:t>45</a:t>
                      </a:r>
                      <a:endParaRPr lang="en-US" sz="1600" kern="1400" dirty="0">
                        <a:solidFill>
                          <a:schemeClr val="tx1"/>
                        </a:solidFill>
                        <a:effectLst/>
                        <a:latin typeface="+mn-lt"/>
                        <a:ea typeface="Times New Roman" panose="02020603050405020304" pitchFamily="18" charset="0"/>
                      </a:endParaRPr>
                    </a:p>
                  </a:txBody>
                  <a:tcPr marL="68580" marR="68580" marT="0" marB="0" anchor="b">
                    <a:solidFill>
                      <a:schemeClr val="bg1">
                        <a:lumMod val="75000"/>
                      </a:schemeClr>
                    </a:solidFill>
                  </a:tcPr>
                </a:tc>
                <a:tc>
                  <a:txBody>
                    <a:bodyPr/>
                    <a:lstStyle/>
                    <a:p>
                      <a:pPr marL="0" marR="0" algn="ctr">
                        <a:spcBef>
                          <a:spcPts val="0"/>
                        </a:spcBef>
                        <a:spcAft>
                          <a:spcPts val="0"/>
                        </a:spcAft>
                      </a:pPr>
                      <a:r>
                        <a:rPr lang="en-US" sz="1600" kern="0" dirty="0">
                          <a:solidFill>
                            <a:schemeClr val="tx1"/>
                          </a:solidFill>
                          <a:effectLst/>
                          <a:latin typeface="+mn-lt"/>
                        </a:rPr>
                        <a:t>40</a:t>
                      </a:r>
                      <a:endParaRPr lang="en-US" sz="1600" kern="1400" dirty="0">
                        <a:solidFill>
                          <a:schemeClr val="tx1"/>
                        </a:solidFill>
                        <a:effectLst/>
                        <a:latin typeface="+mn-lt"/>
                        <a:ea typeface="Times New Roman" panose="02020603050405020304" pitchFamily="18" charset="0"/>
                      </a:endParaRPr>
                    </a:p>
                  </a:txBody>
                  <a:tcPr marL="68580" marR="68580" marT="0" marB="0" anchor="b">
                    <a:solidFill>
                      <a:schemeClr val="bg1">
                        <a:lumMod val="75000"/>
                      </a:schemeClr>
                    </a:solidFill>
                  </a:tcPr>
                </a:tc>
                <a:tc>
                  <a:txBody>
                    <a:bodyPr/>
                    <a:lstStyle/>
                    <a:p>
                      <a:pPr marL="0" marR="0" algn="ctr">
                        <a:spcBef>
                          <a:spcPts val="0"/>
                        </a:spcBef>
                        <a:spcAft>
                          <a:spcPts val="0"/>
                        </a:spcAft>
                      </a:pPr>
                      <a:r>
                        <a:rPr lang="en-US" sz="1600" kern="0" dirty="0">
                          <a:solidFill>
                            <a:schemeClr val="tx1"/>
                          </a:solidFill>
                          <a:effectLst/>
                          <a:latin typeface="+mn-lt"/>
                        </a:rPr>
                        <a:t>15</a:t>
                      </a:r>
                      <a:endParaRPr lang="en-US" sz="1600" kern="1400" dirty="0">
                        <a:solidFill>
                          <a:schemeClr val="tx1"/>
                        </a:solidFill>
                        <a:effectLst/>
                        <a:latin typeface="+mn-lt"/>
                        <a:ea typeface="Times New Roman" panose="02020603050405020304" pitchFamily="18" charset="0"/>
                      </a:endParaRPr>
                    </a:p>
                  </a:txBody>
                  <a:tcPr marL="68580" marR="68580" marT="0" marB="0" anchor="b">
                    <a:solidFill>
                      <a:schemeClr val="bg1">
                        <a:lumMod val="75000"/>
                      </a:schemeClr>
                    </a:solidFill>
                  </a:tcPr>
                </a:tc>
                <a:tc>
                  <a:txBody>
                    <a:bodyPr/>
                    <a:lstStyle/>
                    <a:p>
                      <a:pPr marL="0" marR="0" algn="ctr">
                        <a:spcBef>
                          <a:spcPts val="0"/>
                        </a:spcBef>
                        <a:spcAft>
                          <a:spcPts val="0"/>
                        </a:spcAft>
                      </a:pPr>
                      <a:r>
                        <a:rPr lang="en-US" sz="1600" kern="0" dirty="0">
                          <a:solidFill>
                            <a:schemeClr val="tx1"/>
                          </a:solidFill>
                          <a:effectLst/>
                          <a:latin typeface="+mn-lt"/>
                        </a:rPr>
                        <a:t>25</a:t>
                      </a:r>
                      <a:endParaRPr lang="en-US" sz="1600" kern="1400" dirty="0">
                        <a:solidFill>
                          <a:schemeClr val="tx1"/>
                        </a:solidFill>
                        <a:effectLst/>
                        <a:latin typeface="+mn-lt"/>
                        <a:ea typeface="Times New Roman" panose="02020603050405020304" pitchFamily="18" charset="0"/>
                      </a:endParaRPr>
                    </a:p>
                  </a:txBody>
                  <a:tcPr marL="68580" marR="68580" marT="0" marB="0" anchor="b">
                    <a:solidFill>
                      <a:schemeClr val="bg1">
                        <a:lumMod val="75000"/>
                      </a:schemeClr>
                    </a:solidFill>
                  </a:tcPr>
                </a:tc>
                <a:tc>
                  <a:txBody>
                    <a:bodyPr/>
                    <a:lstStyle/>
                    <a:p>
                      <a:pPr marL="0" marR="0" algn="ctr">
                        <a:spcBef>
                          <a:spcPts val="0"/>
                        </a:spcBef>
                        <a:spcAft>
                          <a:spcPts val="0"/>
                        </a:spcAft>
                      </a:pPr>
                      <a:r>
                        <a:rPr lang="en-US" sz="1600" kern="0" dirty="0">
                          <a:solidFill>
                            <a:schemeClr val="tx1"/>
                          </a:solidFill>
                          <a:effectLst/>
                          <a:latin typeface="+mn-lt"/>
                        </a:rPr>
                        <a:t>0</a:t>
                      </a:r>
                      <a:endParaRPr lang="en-US" sz="1600" kern="1400" dirty="0">
                        <a:solidFill>
                          <a:schemeClr val="tx1"/>
                        </a:solidFill>
                        <a:effectLst/>
                        <a:latin typeface="+mn-lt"/>
                        <a:ea typeface="Times New Roman" panose="02020603050405020304" pitchFamily="18" charset="0"/>
                      </a:endParaRPr>
                    </a:p>
                  </a:txBody>
                  <a:tcPr marL="68580" marR="68580" marT="0" marB="0" anchor="b">
                    <a:solidFill>
                      <a:schemeClr val="bg1">
                        <a:lumMod val="75000"/>
                      </a:schemeClr>
                    </a:solidFill>
                  </a:tcPr>
                </a:tc>
                <a:extLst>
                  <a:ext uri="{0D108BD9-81ED-4DB2-BD59-A6C34878D82A}">
                    <a16:rowId xmlns:a16="http://schemas.microsoft.com/office/drawing/2014/main" xmlns="" val="10003"/>
                  </a:ext>
                </a:extLst>
              </a:tr>
            </a:tbl>
          </a:graphicData>
        </a:graphic>
      </p:graphicFrame>
    </p:spTree>
    <p:custDataLst>
      <p:tags r:id="rId1"/>
    </p:custDataLst>
    <p:extLst>
      <p:ext uri="{BB962C8B-B14F-4D97-AF65-F5344CB8AC3E}">
        <p14:creationId xmlns:p14="http://schemas.microsoft.com/office/powerpoint/2010/main" val="36709797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Bidding Basics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0" indent="0">
                  <a:buNone/>
                </a:pPr>
                <a:r>
                  <a:rPr lang="en-US" sz="2400" u="sng" dirty="0"/>
                  <a:t>Implied Support Formula</a:t>
                </a:r>
              </a:p>
              <a:p>
                <a:pPr lvl="1"/>
                <a:endParaRPr lang="en-US" sz="1800" dirty="0"/>
              </a:p>
              <a:p>
                <a:pPr marL="0" marR="0" indent="0" algn="ctr">
                  <a:spcBef>
                    <a:spcPts val="0"/>
                  </a:spcBef>
                  <a:spcAft>
                    <a:spcPts val="0"/>
                  </a:spcAft>
                  <a:buNone/>
                </a:pPr>
                <a:r>
                  <a:rPr lang="en-US" sz="2000" dirty="0">
                    <a:ea typeface="Times New Roman" panose="02020603050405020304" pitchFamily="18" charset="0"/>
                  </a:rPr>
                  <a:t>Implied Annual Support Amount </a:t>
                </a:r>
                <a14:m>
                  <m:oMath xmlns:m="http://schemas.openxmlformats.org/officeDocument/2006/math">
                    <m:r>
                      <a:rPr lang="en-US" sz="2000" i="1">
                        <a:effectLst/>
                        <a:latin typeface="Cambria Math" panose="02040503050406030204" pitchFamily="18" charset="0"/>
                        <a:ea typeface="Times New Roman" panose="02020603050405020304" pitchFamily="18" charset="0"/>
                      </a:rPr>
                      <m:t>=</m:t>
                    </m:r>
                    <m:func>
                      <m:funcPr>
                        <m:ctrlPr>
                          <a:rPr lang="en-US" sz="2000" i="1">
                            <a:effectLst/>
                            <a:latin typeface="Cambria Math" panose="02040503050406030204" pitchFamily="18" charset="0"/>
                            <a:ea typeface="Times New Roman" panose="02020603050405020304" pitchFamily="18" charset="0"/>
                          </a:rPr>
                        </m:ctrlPr>
                      </m:funcPr>
                      <m:fName>
                        <m:r>
                          <m:rPr>
                            <m:sty m:val="p"/>
                          </m:rPr>
                          <a:rPr lang="en-US" sz="2000">
                            <a:effectLst/>
                            <a:latin typeface="Cambria Math" panose="02040503050406030204" pitchFamily="18" charset="0"/>
                            <a:ea typeface="Times New Roman" panose="02020603050405020304" pitchFamily="18" charset="0"/>
                          </a:rPr>
                          <m:t>min</m:t>
                        </m:r>
                      </m:fName>
                      <m:e>
                        <m:d>
                          <m:dPr>
                            <m:begChr m:val="{"/>
                            <m:endChr m:val="}"/>
                            <m:ctrlPr>
                              <a:rPr lang="en-US" sz="2000" i="1">
                                <a:effectLst/>
                                <a:latin typeface="Cambria Math" panose="02040503050406030204" pitchFamily="18" charset="0"/>
                                <a:ea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rPr>
                              <m:t>𝑅</m:t>
                            </m:r>
                            <m:r>
                              <a:rPr lang="en-US" sz="2000" i="1">
                                <a:effectLst/>
                                <a:latin typeface="Cambria Math" panose="02040503050406030204" pitchFamily="18" charset="0"/>
                                <a:ea typeface="Times New Roman" panose="02020603050405020304" pitchFamily="18" charset="0"/>
                              </a:rPr>
                              <m:t>, </m:t>
                            </m:r>
                            <m:d>
                              <m:dPr>
                                <m:ctrlPr>
                                  <a:rPr lang="en-US" sz="2000" i="1">
                                    <a:effectLst/>
                                    <a:latin typeface="Cambria Math" panose="02040503050406030204" pitchFamily="18" charset="0"/>
                                    <a:ea typeface="Times New Roman" panose="02020603050405020304" pitchFamily="18" charset="0"/>
                                  </a:rPr>
                                </m:ctrlPr>
                              </m:dPr>
                              <m:e>
                                <m:f>
                                  <m:fPr>
                                    <m:ctrlPr>
                                      <a:rPr lang="en-US" sz="2000" i="1">
                                        <a:effectLst/>
                                        <a:latin typeface="Cambria Math" panose="02040503050406030204" pitchFamily="18" charset="0"/>
                                        <a:ea typeface="Times New Roman" panose="02020603050405020304" pitchFamily="18" charset="0"/>
                                      </a:rPr>
                                    </m:ctrlPr>
                                  </m:fPr>
                                  <m:num>
                                    <m:r>
                                      <a:rPr lang="en-US" sz="2000" b="0" i="1" smtClean="0">
                                        <a:effectLst/>
                                        <a:latin typeface="Cambria Math" panose="02040503050406030204" pitchFamily="18" charset="0"/>
                                        <a:ea typeface="Times New Roman" panose="02020603050405020304" pitchFamily="18" charset="0"/>
                                      </a:rPr>
                                      <m:t>𝑃𝑃</m:t>
                                    </m:r>
                                    <m:r>
                                      <a:rPr lang="en-US" sz="2000" i="1">
                                        <a:effectLst/>
                                        <a:latin typeface="Cambria Math" panose="02040503050406030204" pitchFamily="18" charset="0"/>
                                        <a:ea typeface="Times New Roman" panose="02020603050405020304" pitchFamily="18" charset="0"/>
                                      </a:rPr>
                                      <m:t>−</m:t>
                                    </m:r>
                                    <m:d>
                                      <m:dPr>
                                        <m:ctrlPr>
                                          <a:rPr lang="en-US" sz="2000" i="1">
                                            <a:effectLst/>
                                            <a:latin typeface="Cambria Math" panose="02040503050406030204" pitchFamily="18" charset="0"/>
                                            <a:ea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rPr>
                                          <m:t>𝑇</m:t>
                                        </m:r>
                                        <m:r>
                                          <a:rPr lang="en-US" sz="2000" i="1">
                                            <a:effectLst/>
                                            <a:latin typeface="Cambria Math" panose="02040503050406030204" pitchFamily="18" charset="0"/>
                                            <a:ea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rPr>
                                          <m:t>𝐿</m:t>
                                        </m:r>
                                      </m:e>
                                    </m:d>
                                  </m:num>
                                  <m:den>
                                    <m:r>
                                      <a:rPr lang="en-US" sz="2000" i="1">
                                        <a:effectLst/>
                                        <a:latin typeface="Cambria Math" panose="02040503050406030204" pitchFamily="18" charset="0"/>
                                        <a:ea typeface="Times New Roman" panose="02020603050405020304" pitchFamily="18" charset="0"/>
                                      </a:rPr>
                                      <m:t>100</m:t>
                                    </m:r>
                                  </m:den>
                                </m:f>
                              </m:e>
                            </m:d>
                            <m:r>
                              <a:rPr lang="en-US" sz="2000" i="1">
                                <a:effectLst/>
                                <a:latin typeface="Cambria Math" panose="02040503050406030204" pitchFamily="18" charset="0"/>
                                <a:ea typeface="Times New Roman" panose="02020603050405020304" pitchFamily="18" charset="0"/>
                              </a:rPr>
                              <m:t>𝑅</m:t>
                            </m:r>
                          </m:e>
                        </m:d>
                      </m:e>
                    </m:func>
                  </m:oMath>
                </a14:m>
                <a:endParaRPr lang="en-US" sz="2400" dirty="0">
                  <a:effectLst/>
                  <a:ea typeface="Times New Roman" panose="02020603050405020304" pitchFamily="18" charset="0"/>
                </a:endParaRPr>
              </a:p>
              <a:p>
                <a:pPr marL="571500" lvl="2" indent="0">
                  <a:spcBef>
                    <a:spcPts val="0"/>
                  </a:spcBef>
                  <a:spcAft>
                    <a:spcPts val="0"/>
                  </a:spcAft>
                  <a:buNone/>
                </a:pPr>
                <a:endParaRPr lang="en-US" sz="1800" dirty="0">
                  <a:effectLst/>
                  <a:ea typeface="Times New Roman" panose="02020603050405020304" pitchFamily="18" charset="0"/>
                </a:endParaRPr>
              </a:p>
              <a:p>
                <a:pPr marL="571500" lvl="2" indent="0">
                  <a:spcBef>
                    <a:spcPts val="0"/>
                  </a:spcBef>
                  <a:spcAft>
                    <a:spcPts val="0"/>
                  </a:spcAft>
                  <a:buNone/>
                </a:pPr>
                <a:r>
                  <a:rPr lang="en-US" sz="1800" dirty="0">
                    <a:effectLst/>
                    <a:ea typeface="Times New Roman" panose="02020603050405020304" pitchFamily="18" charset="0"/>
                  </a:rPr>
                  <a:t>where:</a:t>
                </a:r>
              </a:p>
              <a:p>
                <a:pPr marL="1028700" lvl="2" indent="0">
                  <a:spcBef>
                    <a:spcPts val="0"/>
                  </a:spcBef>
                  <a:spcAft>
                    <a:spcPts val="0"/>
                  </a:spcAft>
                  <a:buNone/>
                </a:pPr>
                <a:r>
                  <a:rPr lang="en-US" sz="1800" i="1" kern="1400" dirty="0">
                    <a:effectLst/>
                    <a:latin typeface="Cambria Math" panose="02040503050406030204" pitchFamily="18" charset="0"/>
                    <a:ea typeface="Times New Roman" panose="02020603050405020304" pitchFamily="18" charset="0"/>
                  </a:rPr>
                  <a:t>PP  </a:t>
                </a:r>
                <a:r>
                  <a:rPr lang="en-US" sz="1800" kern="1400" dirty="0">
                    <a:effectLst/>
                    <a:ea typeface="Times New Roman" panose="02020603050405020304" pitchFamily="18" charset="0"/>
                  </a:rPr>
                  <a:t>denotes the bid percentage </a:t>
                </a:r>
                <a:r>
                  <a:rPr lang="en-US" sz="1800" kern="1400" dirty="0">
                    <a:ea typeface="Times New Roman" panose="02020603050405020304" pitchFamily="18" charset="0"/>
                  </a:rPr>
                  <a:t>“</a:t>
                </a:r>
                <a:r>
                  <a:rPr lang="en-US" sz="1800" kern="1400" dirty="0">
                    <a:effectLst/>
                    <a:ea typeface="Times New Roman" panose="02020603050405020304" pitchFamily="18" charset="0"/>
                  </a:rPr>
                  <a:t>price point”</a:t>
                </a:r>
              </a:p>
              <a:p>
                <a:pPr marL="1028700" lvl="2" indent="0">
                  <a:spcBef>
                    <a:spcPts val="0"/>
                  </a:spcBef>
                  <a:spcAft>
                    <a:spcPts val="0"/>
                  </a:spcAft>
                  <a:buNone/>
                </a:pPr>
                <a14:m>
                  <m:oMath xmlns:m="http://schemas.openxmlformats.org/officeDocument/2006/math">
                    <m:r>
                      <a:rPr lang="en-US" sz="1800" i="1" kern="1400">
                        <a:effectLst/>
                        <a:latin typeface="Cambria Math" panose="02040503050406030204" pitchFamily="18" charset="0"/>
                        <a:ea typeface="Times New Roman" panose="02020603050405020304" pitchFamily="18" charset="0"/>
                      </a:rPr>
                      <m:t>𝑅</m:t>
                    </m:r>
                  </m:oMath>
                </a14:m>
                <a:r>
                  <a:rPr lang="en-US" sz="1800" kern="1400" dirty="0">
                    <a:effectLst/>
                    <a:ea typeface="Times New Roman" panose="02020603050405020304" pitchFamily="18" charset="0"/>
                  </a:rPr>
                  <a:t> denotes the area’s reserve price</a:t>
                </a:r>
              </a:p>
              <a:p>
                <a:pPr marL="1028700" lvl="2" indent="0">
                  <a:spcBef>
                    <a:spcPts val="0"/>
                  </a:spcBef>
                  <a:spcAft>
                    <a:spcPts val="0"/>
                  </a:spcAft>
                  <a:buNone/>
                </a:pPr>
                <a14:m>
                  <m:oMath xmlns:m="http://schemas.openxmlformats.org/officeDocument/2006/math">
                    <m:r>
                      <a:rPr lang="en-US" sz="1800" i="1" kern="1400">
                        <a:effectLst/>
                        <a:latin typeface="Cambria Math" panose="02040503050406030204" pitchFamily="18" charset="0"/>
                        <a:ea typeface="Times New Roman" panose="02020603050405020304" pitchFamily="18" charset="0"/>
                        <a:cs typeface="Cambria Math" panose="02040503050406030204" pitchFamily="18" charset="0"/>
                      </a:rPr>
                      <m:t>𝑇</m:t>
                    </m:r>
                  </m:oMath>
                </a14:m>
                <a:r>
                  <a:rPr lang="en-US" sz="1800" i="1" kern="1400" dirty="0" smtClean="0">
                    <a:latin typeface="Cambria Math" panose="02040503050406030204" pitchFamily="18" charset="0"/>
                    <a:ea typeface="Times New Roman" panose="02020603050405020304" pitchFamily="18" charset="0"/>
                    <a:cs typeface="Cambria Math" panose="02040503050406030204" pitchFamily="18" charset="0"/>
                  </a:rPr>
                  <a:t>+</a:t>
                </a:r>
                <a:r>
                  <a:rPr lang="en-US" sz="1800" i="1" kern="1400" dirty="0">
                    <a:latin typeface="Cambria Math" panose="02040503050406030204" pitchFamily="18" charset="0"/>
                    <a:ea typeface="Times New Roman" panose="02020603050405020304" pitchFamily="18" charset="0"/>
                    <a:cs typeface="Cambria Math" panose="02040503050406030204" pitchFamily="18" charset="0"/>
                  </a:rPr>
                  <a:t>L </a:t>
                </a:r>
                <a:r>
                  <a:rPr lang="en-US" sz="1800" i="1" kern="1400" dirty="0" smtClean="0">
                    <a:latin typeface="Cambria Math" panose="02040503050406030204" pitchFamily="18" charset="0"/>
                    <a:ea typeface="Times New Roman" panose="02020603050405020304" pitchFamily="18" charset="0"/>
                    <a:cs typeface="Cambria Math" panose="02040503050406030204" pitchFamily="18" charset="0"/>
                  </a:rPr>
                  <a:t> </a:t>
                </a:r>
                <a:r>
                  <a:rPr lang="en-US" sz="1800" kern="1400" dirty="0" smtClean="0">
                    <a:effectLst/>
                    <a:ea typeface="Times New Roman" panose="02020603050405020304" pitchFamily="18" charset="0"/>
                  </a:rPr>
                  <a:t>denotes </a:t>
                </a:r>
                <a:r>
                  <a:rPr lang="en-US" sz="1800" kern="1400" dirty="0">
                    <a:effectLst/>
                    <a:ea typeface="Times New Roman" panose="02020603050405020304" pitchFamily="18" charset="0"/>
                  </a:rPr>
                  <a:t>the </a:t>
                </a:r>
                <a:r>
                  <a:rPr lang="en-US" sz="1800" kern="1400" dirty="0" smtClean="0">
                    <a:effectLst/>
                    <a:ea typeface="Times New Roman" panose="02020603050405020304" pitchFamily="18" charset="0"/>
                  </a:rPr>
                  <a:t>combined performance tier and latency weight</a:t>
                </a:r>
                <a:endParaRPr lang="en-US" sz="1800" kern="1400" dirty="0">
                  <a:effectLst/>
                  <a:ea typeface="Times New Roman" panose="02020603050405020304" pitchFamily="18" charset="0"/>
                </a:endParaRPr>
              </a:p>
              <a:p>
                <a:pPr marL="1028700" lvl="2" indent="0">
                  <a:spcBef>
                    <a:spcPts val="0"/>
                  </a:spcBef>
                  <a:spcAft>
                    <a:spcPts val="0"/>
                  </a:spcAft>
                  <a:buNone/>
                </a:pPr>
                <a:endParaRPr lang="en-US" sz="1800" kern="1400" dirty="0">
                  <a:effectLst/>
                  <a:ea typeface="Times New Roman" panose="02020603050405020304" pitchFamily="18" charset="0"/>
                </a:endParaRPr>
              </a:p>
              <a:p>
                <a:r>
                  <a:rPr lang="en-US" sz="2400" dirty="0"/>
                  <a:t>“Min” indicates the smaller of the reserve price and the result of the calculation</a:t>
                </a:r>
              </a:p>
              <a:p>
                <a:pPr lvl="1"/>
                <a:r>
                  <a:rPr lang="en-US" dirty="0"/>
                  <a:t>Support cannot be greater than the reserve price for an area</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4"/>
                <a:stretch>
                  <a:fillRect l="-1111" t="-884"/>
                </a:stretch>
              </a:blipFill>
            </p:spPr>
            <p:txBody>
              <a:bodyPr/>
              <a:lstStyle/>
              <a:p>
                <a:r>
                  <a:rPr lang="en-US">
                    <a:noFill/>
                  </a:rPr>
                  <a:t> </a:t>
                </a:r>
              </a:p>
            </p:txBody>
          </p:sp>
        </mc:Fallback>
      </mc:AlternateContent>
      <p:sp>
        <p:nvSpPr>
          <p:cNvPr id="4" name="Slide Number Placeholder 3"/>
          <p:cNvSpPr>
            <a:spLocks noGrp="1"/>
          </p:cNvSpPr>
          <p:nvPr>
            <p:ph type="sldNum" sz="quarter" idx="10"/>
          </p:nvPr>
        </p:nvSpPr>
        <p:spPr/>
        <p:txBody>
          <a:bodyPr/>
          <a:lstStyle/>
          <a:p>
            <a:pPr>
              <a:defRPr/>
            </a:pPr>
            <a:fld id="{06417655-E551-4A71-92B5-EF993AF109F5}" type="slidenum">
              <a:rPr lang="en-US" altLang="en-US" smtClean="0"/>
              <a:pPr>
                <a:defRPr/>
              </a:pPr>
              <a:t>11</a:t>
            </a:fld>
            <a:endParaRPr lang="en-US" altLang="en-US" dirty="0"/>
          </a:p>
        </p:txBody>
      </p:sp>
    </p:spTree>
    <p:custDataLst>
      <p:tags r:id="rId1"/>
    </p:custDataLst>
    <p:extLst>
      <p:ext uri="{BB962C8B-B14F-4D97-AF65-F5344CB8AC3E}">
        <p14:creationId xmlns:p14="http://schemas.microsoft.com/office/powerpoint/2010/main" val="14064570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Bidding Basics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0" indent="0">
                  <a:buNone/>
                </a:pPr>
                <a:r>
                  <a:rPr lang="en-US" sz="2400" u="sng" dirty="0"/>
                  <a:t>Examples of Implied </a:t>
                </a:r>
                <a:r>
                  <a:rPr lang="en-US" sz="2400" u="sng" dirty="0" smtClean="0"/>
                  <a:t>Support </a:t>
                </a:r>
              </a:p>
              <a:p>
                <a:r>
                  <a:rPr lang="en-US" sz="2000" dirty="0" smtClean="0"/>
                  <a:t>You wish </a:t>
                </a:r>
                <a:r>
                  <a:rPr lang="en-US" sz="2000" dirty="0"/>
                  <a:t>to provide Baseline service at low latency in a </a:t>
                </a:r>
                <a:r>
                  <a:rPr lang="en-US" sz="2000" dirty="0" smtClean="0"/>
                  <a:t>CBG </a:t>
                </a:r>
              </a:p>
              <a:p>
                <a:pPr lvl="1"/>
                <a:r>
                  <a:rPr lang="en-US" sz="1600" dirty="0" smtClean="0"/>
                  <a:t>The CBG has </a:t>
                </a:r>
                <a:r>
                  <a:rPr lang="en-US" sz="1600" dirty="0"/>
                  <a:t>a reserve price </a:t>
                </a:r>
                <a:r>
                  <a:rPr lang="en-US" sz="1600" dirty="0" smtClean="0"/>
                  <a:t>(R) of </a:t>
                </a:r>
                <a:r>
                  <a:rPr lang="en-US" sz="1600" dirty="0"/>
                  <a:t>$</a:t>
                </a:r>
                <a:r>
                  <a:rPr lang="en-US" sz="1600" dirty="0" smtClean="0"/>
                  <a:t>200  </a:t>
                </a:r>
              </a:p>
              <a:p>
                <a:pPr lvl="1"/>
                <a:r>
                  <a:rPr lang="en-US" sz="1600" dirty="0" smtClean="0"/>
                  <a:t>From </a:t>
                </a:r>
                <a:r>
                  <a:rPr lang="en-US" sz="1600" dirty="0"/>
                  <a:t>the </a:t>
                </a:r>
                <a:r>
                  <a:rPr lang="en-US" sz="1600" dirty="0" smtClean="0"/>
                  <a:t>table, </a:t>
                </a:r>
                <a:r>
                  <a:rPr lang="en-US" sz="1600" dirty="0"/>
                  <a:t>the combined performance tier and latency weight </a:t>
                </a:r>
                <a:r>
                  <a:rPr lang="en-US" sz="1600" dirty="0" smtClean="0"/>
                  <a:t>(T+L) is 45  </a:t>
                </a:r>
              </a:p>
              <a:p>
                <a:pPr lvl="1"/>
                <a:r>
                  <a:rPr lang="en-US" sz="1600" dirty="0" smtClean="0"/>
                  <a:t>The </a:t>
                </a:r>
                <a:r>
                  <a:rPr lang="en-US" sz="1600" dirty="0"/>
                  <a:t>base clock percentage for the round </a:t>
                </a:r>
                <a:r>
                  <a:rPr lang="en-US" sz="1600" dirty="0" smtClean="0"/>
                  <a:t>(PP) is 150%   </a:t>
                </a:r>
              </a:p>
              <a:p>
                <a:pPr marL="0" indent="0">
                  <a:buNone/>
                </a:pPr>
                <a:r>
                  <a:rPr lang="en-US" sz="2000" dirty="0" smtClean="0"/>
                  <a:t>	</a:t>
                </a:r>
              </a:p>
              <a:p>
                <a:r>
                  <a:rPr lang="en-US" sz="2000" dirty="0" smtClean="0"/>
                  <a:t>Therefore, for this round, from the formula: </a:t>
                </a:r>
              </a:p>
              <a:p>
                <a:pPr marL="457200" lvl="1" indent="0">
                  <a:buNone/>
                </a:pPr>
                <a:r>
                  <a:rPr lang="en-US" sz="1400" dirty="0" smtClean="0"/>
                  <a:t>	</a:t>
                </a:r>
                <a:r>
                  <a:rPr lang="en-US" sz="1800" dirty="0" smtClean="0"/>
                  <a:t>Implied </a:t>
                </a:r>
                <a:r>
                  <a:rPr lang="en-US" sz="1800" dirty="0"/>
                  <a:t>Annual Support </a:t>
                </a:r>
                <a:r>
                  <a:rPr lang="en-US" sz="1800" dirty="0" smtClean="0"/>
                  <a:t>Amount </a:t>
                </a:r>
                <a14:m>
                  <m:oMath xmlns:m="http://schemas.openxmlformats.org/officeDocument/2006/math">
                    <m:r>
                      <a:rPr lang="en-US" sz="1800" i="1">
                        <a:latin typeface="Cambria Math" panose="02040503050406030204" pitchFamily="18" charset="0"/>
                      </a:rPr>
                      <m:t>=</m:t>
                    </m:r>
                    <m:func>
                      <m:funcPr>
                        <m:ctrlPr>
                          <a:rPr lang="en-US" sz="1800" i="1">
                            <a:latin typeface="Cambria Math" panose="02040503050406030204" pitchFamily="18" charset="0"/>
                          </a:rPr>
                        </m:ctrlPr>
                      </m:funcPr>
                      <m:fName>
                        <m:r>
                          <m:rPr>
                            <m:sty m:val="p"/>
                          </m:rPr>
                          <a:rPr lang="en-US" sz="1800">
                            <a:latin typeface="Cambria Math" panose="02040503050406030204" pitchFamily="18" charset="0"/>
                          </a:rPr>
                          <m:t>min</m:t>
                        </m:r>
                      </m:fName>
                      <m:e>
                        <m:d>
                          <m:dPr>
                            <m:begChr m:val="{"/>
                            <m:endChr m:val="}"/>
                            <m:ctrlPr>
                              <a:rPr lang="en-US" sz="1800" i="1">
                                <a:latin typeface="Cambria Math" panose="02040503050406030204" pitchFamily="18" charset="0"/>
                              </a:rPr>
                            </m:ctrlPr>
                          </m:dPr>
                          <m:e>
                            <m:r>
                              <a:rPr lang="en-US" sz="1800" i="1">
                                <a:latin typeface="Cambria Math" panose="02040503050406030204" pitchFamily="18" charset="0"/>
                              </a:rPr>
                              <m:t>200, </m:t>
                            </m:r>
                            <m:d>
                              <m:dPr>
                                <m:ctrlPr>
                                  <a:rPr lang="en-US" sz="1800" i="1">
                                    <a:latin typeface="Cambria Math" panose="02040503050406030204" pitchFamily="18" charset="0"/>
                                  </a:rPr>
                                </m:ctrlPr>
                              </m:dPr>
                              <m:e>
                                <m:f>
                                  <m:fPr>
                                    <m:ctrlPr>
                                      <a:rPr lang="en-US" sz="1800" i="1">
                                        <a:latin typeface="Cambria Math" panose="02040503050406030204" pitchFamily="18" charset="0"/>
                                      </a:rPr>
                                    </m:ctrlPr>
                                  </m:fPr>
                                  <m:num>
                                    <m:r>
                                      <a:rPr lang="en-US" sz="1800" i="1">
                                        <a:latin typeface="Cambria Math" panose="02040503050406030204" pitchFamily="18" charset="0"/>
                                      </a:rPr>
                                      <m:t>150−45</m:t>
                                    </m:r>
                                  </m:num>
                                  <m:den>
                                    <m:r>
                                      <a:rPr lang="en-US" sz="1800" i="1">
                                        <a:latin typeface="Cambria Math" panose="02040503050406030204" pitchFamily="18" charset="0"/>
                                      </a:rPr>
                                      <m:t>100</m:t>
                                    </m:r>
                                  </m:den>
                                </m:f>
                              </m:e>
                            </m:d>
                            <m:r>
                              <a:rPr lang="en-US" sz="1800" i="1">
                                <a:latin typeface="Cambria Math" panose="02040503050406030204" pitchFamily="18" charset="0"/>
                              </a:rPr>
                              <m:t>200</m:t>
                            </m:r>
                          </m:e>
                        </m:d>
                      </m:e>
                    </m:func>
                  </m:oMath>
                </a14:m>
                <a:endParaRPr lang="en-US" sz="1200" dirty="0"/>
              </a:p>
              <a:p>
                <a:pPr marL="0" indent="0">
                  <a:buNone/>
                </a:pPr>
                <a:r>
                  <a:rPr lang="en-US" sz="2000" dirty="0"/>
                  <a:t>				</a:t>
                </a:r>
                <a:r>
                  <a:rPr lang="en-US" sz="2000" dirty="0" smtClean="0"/>
                  <a:t>	</a:t>
                </a:r>
                <a:r>
                  <a:rPr lang="en-US" sz="1800" dirty="0" smtClean="0"/>
                  <a:t>= </a:t>
                </a:r>
                <a:r>
                  <a:rPr lang="en-US" sz="1800" dirty="0"/>
                  <a:t>min {200, (1.05*200)} = </a:t>
                </a:r>
                <a:r>
                  <a:rPr lang="en-US" sz="1800" dirty="0" smtClean="0"/>
                  <a:t>min {</a:t>
                </a:r>
                <a:r>
                  <a:rPr lang="en-US" sz="1800" dirty="0"/>
                  <a:t>200, 210} = $200</a:t>
                </a:r>
              </a:p>
              <a:p>
                <a:r>
                  <a:rPr lang="en-US" sz="2000" dirty="0"/>
                  <a:t>In the next round, the base clock percentage is 140%.  </a:t>
                </a:r>
                <a:r>
                  <a:rPr lang="en-US" sz="2000" dirty="0" smtClean="0"/>
                  <a:t>So</a:t>
                </a:r>
                <a:r>
                  <a:rPr lang="en-US" sz="2400" dirty="0" smtClean="0"/>
                  <a:t> </a:t>
                </a:r>
              </a:p>
              <a:p>
                <a:pPr marL="457200" lvl="1" indent="0">
                  <a:buNone/>
                </a:pPr>
                <a:r>
                  <a:rPr lang="en-US" sz="1800" dirty="0" smtClean="0"/>
                  <a:t>	Implied </a:t>
                </a:r>
                <a:r>
                  <a:rPr lang="en-US" sz="1800" dirty="0"/>
                  <a:t>Annual Support Amount </a:t>
                </a:r>
                <a14:m>
                  <m:oMath xmlns:m="http://schemas.openxmlformats.org/officeDocument/2006/math">
                    <m:r>
                      <a:rPr lang="en-US" sz="1800" i="1">
                        <a:latin typeface="Cambria Math" panose="02040503050406030204" pitchFamily="18" charset="0"/>
                      </a:rPr>
                      <m:t>=</m:t>
                    </m:r>
                    <m:func>
                      <m:funcPr>
                        <m:ctrlPr>
                          <a:rPr lang="en-US" sz="1800" i="1">
                            <a:latin typeface="Cambria Math" panose="02040503050406030204" pitchFamily="18" charset="0"/>
                          </a:rPr>
                        </m:ctrlPr>
                      </m:funcPr>
                      <m:fName>
                        <m:r>
                          <m:rPr>
                            <m:sty m:val="p"/>
                          </m:rPr>
                          <a:rPr lang="en-US" sz="1800">
                            <a:latin typeface="Cambria Math" panose="02040503050406030204" pitchFamily="18" charset="0"/>
                          </a:rPr>
                          <m:t>min</m:t>
                        </m:r>
                      </m:fName>
                      <m:e>
                        <m:d>
                          <m:dPr>
                            <m:begChr m:val="{"/>
                            <m:endChr m:val="}"/>
                            <m:ctrlPr>
                              <a:rPr lang="en-US" sz="1800" i="1">
                                <a:latin typeface="Cambria Math" panose="02040503050406030204" pitchFamily="18" charset="0"/>
                              </a:rPr>
                            </m:ctrlPr>
                          </m:dPr>
                          <m:e>
                            <m:r>
                              <a:rPr lang="en-US" sz="1800" i="1">
                                <a:latin typeface="Cambria Math" panose="02040503050406030204" pitchFamily="18" charset="0"/>
                              </a:rPr>
                              <m:t>200, </m:t>
                            </m:r>
                            <m:d>
                              <m:dPr>
                                <m:ctrlPr>
                                  <a:rPr lang="en-US" sz="1800" i="1">
                                    <a:latin typeface="Cambria Math" panose="02040503050406030204" pitchFamily="18" charset="0"/>
                                  </a:rPr>
                                </m:ctrlPr>
                              </m:dPr>
                              <m:e>
                                <m:f>
                                  <m:fPr>
                                    <m:ctrlPr>
                                      <a:rPr lang="en-US" sz="1800" i="1">
                                        <a:latin typeface="Cambria Math" panose="02040503050406030204" pitchFamily="18" charset="0"/>
                                      </a:rPr>
                                    </m:ctrlPr>
                                  </m:fPr>
                                  <m:num>
                                    <m:r>
                                      <a:rPr lang="en-US" sz="1800" i="1">
                                        <a:latin typeface="Cambria Math" panose="02040503050406030204" pitchFamily="18" charset="0"/>
                                      </a:rPr>
                                      <m:t>140−45</m:t>
                                    </m:r>
                                  </m:num>
                                  <m:den>
                                    <m:r>
                                      <a:rPr lang="en-US" sz="1800" i="1">
                                        <a:latin typeface="Cambria Math" panose="02040503050406030204" pitchFamily="18" charset="0"/>
                                      </a:rPr>
                                      <m:t>100</m:t>
                                    </m:r>
                                  </m:den>
                                </m:f>
                              </m:e>
                            </m:d>
                            <m:r>
                              <a:rPr lang="en-US" sz="1800" i="1">
                                <a:latin typeface="Cambria Math" panose="02040503050406030204" pitchFamily="18" charset="0"/>
                              </a:rPr>
                              <m:t>200</m:t>
                            </m:r>
                          </m:e>
                        </m:d>
                      </m:e>
                    </m:func>
                  </m:oMath>
                </a14:m>
                <a:endParaRPr lang="en-US" sz="1800" dirty="0"/>
              </a:p>
              <a:p>
                <a:pPr marL="457200" lvl="1" indent="0">
                  <a:buNone/>
                </a:pPr>
                <a:r>
                  <a:rPr lang="en-US" sz="1800" dirty="0"/>
                  <a:t>			= min {200, (.95*200)} = min {200, 190} = $190</a:t>
                </a:r>
              </a:p>
              <a:p>
                <a:pPr marL="0" indent="0">
                  <a:buNone/>
                </a:pPr>
                <a:endParaRPr lang="en-US" u="sng" dirty="0"/>
              </a:p>
              <a:p>
                <a:pPr marL="0" indent="0">
                  <a:buNone/>
                </a:pPr>
                <a:endParaRPr lang="en-US" u="sng"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4"/>
                <a:stretch>
                  <a:fillRect l="-1111" t="-884"/>
                </a:stretch>
              </a:blipFill>
            </p:spPr>
            <p:txBody>
              <a:bodyPr/>
              <a:lstStyle/>
              <a:p>
                <a:r>
                  <a:rPr lang="en-US">
                    <a:noFill/>
                  </a:rPr>
                  <a:t> </a:t>
                </a:r>
              </a:p>
            </p:txBody>
          </p:sp>
        </mc:Fallback>
      </mc:AlternateContent>
      <p:sp>
        <p:nvSpPr>
          <p:cNvPr id="4" name="Slide Number Placeholder 3"/>
          <p:cNvSpPr>
            <a:spLocks noGrp="1"/>
          </p:cNvSpPr>
          <p:nvPr>
            <p:ph type="sldNum" sz="quarter" idx="10"/>
          </p:nvPr>
        </p:nvSpPr>
        <p:spPr/>
        <p:txBody>
          <a:bodyPr/>
          <a:lstStyle/>
          <a:p>
            <a:pPr>
              <a:defRPr/>
            </a:pPr>
            <a:fld id="{06417655-E551-4A71-92B5-EF993AF109F5}" type="slidenum">
              <a:rPr lang="en-US" altLang="en-US" smtClean="0"/>
              <a:pPr>
                <a:defRPr/>
              </a:pPr>
              <a:t>12</a:t>
            </a:fld>
            <a:endParaRPr lang="en-US" altLang="en-US"/>
          </a:p>
        </p:txBody>
      </p:sp>
    </p:spTree>
    <p:custDataLst>
      <p:tags r:id="rId1"/>
    </p:custDataLst>
    <p:extLst>
      <p:ext uri="{BB962C8B-B14F-4D97-AF65-F5344CB8AC3E}">
        <p14:creationId xmlns:p14="http://schemas.microsoft.com/office/powerpoint/2010/main" val="482931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500"/>
                                        <p:tgtEl>
                                          <p:spTgt spid="3">
                                            <p:txEl>
                                              <p:pRg st="6" end="6"/>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7" end="7"/>
                                            </p:txEl>
                                          </p:spTgt>
                                        </p:tgtEl>
                                        <p:attrNameLst>
                                          <p:attrName>style.visibility</p:attrName>
                                        </p:attrNameLst>
                                      </p:cBhvr>
                                      <p:to>
                                        <p:strVal val="visible"/>
                                      </p:to>
                                    </p:set>
                                    <p:animEffect transition="in" filter="fade">
                                      <p:cBhvr>
                                        <p:cTn id="10" dur="500"/>
                                        <p:tgtEl>
                                          <p:spTgt spid="3">
                                            <p:txEl>
                                              <p:pRg st="7" end="7"/>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animEffect transition="in" filter="fade">
                                      <p:cBhvr>
                                        <p:cTn id="13" dur="500"/>
                                        <p:tgtEl>
                                          <p:spTgt spid="3">
                                            <p:txEl>
                                              <p:pRg st="8" end="8"/>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9" end="9"/>
                                            </p:txEl>
                                          </p:spTgt>
                                        </p:tgtEl>
                                        <p:attrNameLst>
                                          <p:attrName>style.visibility</p:attrName>
                                        </p:attrNameLst>
                                      </p:cBhvr>
                                      <p:to>
                                        <p:strVal val="visible"/>
                                      </p:to>
                                    </p:set>
                                    <p:animEffect transition="in" filter="fade">
                                      <p:cBhvr>
                                        <p:cTn id="18" dur="500"/>
                                        <p:tgtEl>
                                          <p:spTgt spid="3">
                                            <p:txEl>
                                              <p:pRg st="9" end="9"/>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animEffect transition="in" filter="fade">
                                      <p:cBhvr>
                                        <p:cTn id="21" dur="500"/>
                                        <p:tgtEl>
                                          <p:spTgt spid="3">
                                            <p:txEl>
                                              <p:pRg st="10" end="10"/>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11" end="11"/>
                                            </p:txEl>
                                          </p:spTgt>
                                        </p:tgtEl>
                                        <p:attrNameLst>
                                          <p:attrName>style.visibility</p:attrName>
                                        </p:attrNameLst>
                                      </p:cBhvr>
                                      <p:to>
                                        <p:strVal val="visible"/>
                                      </p:to>
                                    </p:set>
                                    <p:animEffect transition="in" filter="fade">
                                      <p:cBhvr>
                                        <p:cTn id="24"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Bidding Basics</a:t>
            </a:r>
          </a:p>
        </p:txBody>
      </p:sp>
      <p:sp>
        <p:nvSpPr>
          <p:cNvPr id="4" name="Slide Number Placeholder 3"/>
          <p:cNvSpPr>
            <a:spLocks noGrp="1"/>
          </p:cNvSpPr>
          <p:nvPr>
            <p:ph type="sldNum" sz="quarter" idx="10"/>
          </p:nvPr>
        </p:nvSpPr>
        <p:spPr/>
        <p:txBody>
          <a:bodyPr/>
          <a:lstStyle/>
          <a:p>
            <a:pPr>
              <a:defRPr/>
            </a:pPr>
            <a:fld id="{06417655-E551-4A71-92B5-EF993AF109F5}" type="slidenum">
              <a:rPr lang="en-US" altLang="en-US" smtClean="0"/>
              <a:pPr>
                <a:defRPr/>
              </a:pPr>
              <a:t>13</a:t>
            </a:fld>
            <a:endParaRPr lang="en-US" altLang="en-US"/>
          </a:p>
        </p:txBody>
      </p:sp>
      <p:cxnSp>
        <p:nvCxnSpPr>
          <p:cNvPr id="6" name="Straight Connector 5"/>
          <p:cNvCxnSpPr/>
          <p:nvPr/>
        </p:nvCxnSpPr>
        <p:spPr>
          <a:xfrm>
            <a:off x="3276600" y="2133600"/>
            <a:ext cx="0" cy="3810000"/>
          </a:xfrm>
          <a:prstGeom prst="line">
            <a:avLst/>
          </a:prstGeom>
        </p:spPr>
        <p:style>
          <a:lnRef idx="2">
            <a:schemeClr val="accent1"/>
          </a:lnRef>
          <a:fillRef idx="0">
            <a:schemeClr val="accent1"/>
          </a:fillRef>
          <a:effectRef idx="1">
            <a:schemeClr val="accent1"/>
          </a:effectRef>
          <a:fontRef idx="minor">
            <a:schemeClr val="tx1"/>
          </a:fontRef>
        </p:style>
      </p:cxnSp>
      <p:sp>
        <p:nvSpPr>
          <p:cNvPr id="7" name="Right Brace 6"/>
          <p:cNvSpPr/>
          <p:nvPr/>
        </p:nvSpPr>
        <p:spPr>
          <a:xfrm>
            <a:off x="3581400" y="2138966"/>
            <a:ext cx="152400" cy="68580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solidFill>
                <a:prstClr val="black"/>
              </a:solidFill>
            </a:endParaRPr>
          </a:p>
        </p:txBody>
      </p:sp>
      <p:sp>
        <p:nvSpPr>
          <p:cNvPr id="8" name="TextBox 7"/>
          <p:cNvSpPr txBox="1"/>
          <p:nvPr/>
        </p:nvSpPr>
        <p:spPr>
          <a:xfrm>
            <a:off x="962293" y="2650008"/>
            <a:ext cx="2364750" cy="369332"/>
          </a:xfrm>
          <a:prstGeom prst="rect">
            <a:avLst/>
          </a:prstGeom>
          <a:noFill/>
        </p:spPr>
        <p:txBody>
          <a:bodyPr wrap="none" rtlCol="0">
            <a:spAutoFit/>
          </a:bodyPr>
          <a:lstStyle/>
          <a:p>
            <a:r>
              <a:rPr lang="en-US" dirty="0" smtClean="0">
                <a:solidFill>
                  <a:prstClr val="black"/>
                </a:solidFill>
              </a:rPr>
              <a:t>Round 1 clock: 160%</a:t>
            </a:r>
            <a:endParaRPr lang="en-US" dirty="0">
              <a:solidFill>
                <a:prstClr val="black"/>
              </a:solidFill>
            </a:endParaRPr>
          </a:p>
        </p:txBody>
      </p:sp>
      <p:sp>
        <p:nvSpPr>
          <p:cNvPr id="9" name="Right Brace 8"/>
          <p:cNvSpPr/>
          <p:nvPr/>
        </p:nvSpPr>
        <p:spPr>
          <a:xfrm>
            <a:off x="3581400" y="2832704"/>
            <a:ext cx="152400" cy="68580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solidFill>
                <a:prstClr val="black"/>
              </a:solidFill>
            </a:endParaRPr>
          </a:p>
        </p:txBody>
      </p:sp>
      <p:sp>
        <p:nvSpPr>
          <p:cNvPr id="10" name="TextBox 9"/>
          <p:cNvSpPr txBox="1"/>
          <p:nvPr/>
        </p:nvSpPr>
        <p:spPr>
          <a:xfrm>
            <a:off x="974098" y="3354084"/>
            <a:ext cx="2364750" cy="369332"/>
          </a:xfrm>
          <a:prstGeom prst="rect">
            <a:avLst/>
          </a:prstGeom>
          <a:noFill/>
        </p:spPr>
        <p:txBody>
          <a:bodyPr wrap="none" rtlCol="0">
            <a:spAutoFit/>
          </a:bodyPr>
          <a:lstStyle/>
          <a:p>
            <a:r>
              <a:rPr lang="en-US" dirty="0" smtClean="0">
                <a:solidFill>
                  <a:prstClr val="black"/>
                </a:solidFill>
              </a:rPr>
              <a:t>Round 2 clock: 150%</a:t>
            </a:r>
            <a:endParaRPr lang="en-US" dirty="0">
              <a:solidFill>
                <a:prstClr val="black"/>
              </a:solidFill>
            </a:endParaRPr>
          </a:p>
        </p:txBody>
      </p:sp>
      <p:sp>
        <p:nvSpPr>
          <p:cNvPr id="11" name="Right Brace 10"/>
          <p:cNvSpPr/>
          <p:nvPr/>
        </p:nvSpPr>
        <p:spPr>
          <a:xfrm>
            <a:off x="3581400" y="3538750"/>
            <a:ext cx="152400" cy="68580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solidFill>
                <a:prstClr val="black"/>
              </a:solidFill>
            </a:endParaRPr>
          </a:p>
        </p:txBody>
      </p:sp>
      <p:sp>
        <p:nvSpPr>
          <p:cNvPr id="12" name="TextBox 11"/>
          <p:cNvSpPr txBox="1"/>
          <p:nvPr/>
        </p:nvSpPr>
        <p:spPr>
          <a:xfrm>
            <a:off x="964439" y="1981200"/>
            <a:ext cx="2364750" cy="369332"/>
          </a:xfrm>
          <a:prstGeom prst="rect">
            <a:avLst/>
          </a:prstGeom>
          <a:noFill/>
        </p:spPr>
        <p:txBody>
          <a:bodyPr wrap="none" rtlCol="0">
            <a:spAutoFit/>
          </a:bodyPr>
          <a:lstStyle/>
          <a:p>
            <a:r>
              <a:rPr lang="en-US" dirty="0" smtClean="0">
                <a:solidFill>
                  <a:prstClr val="black"/>
                </a:solidFill>
              </a:rPr>
              <a:t>Opening clock: 170%</a:t>
            </a:r>
            <a:endParaRPr lang="en-US" dirty="0">
              <a:solidFill>
                <a:prstClr val="black"/>
              </a:solidFill>
            </a:endParaRPr>
          </a:p>
        </p:txBody>
      </p:sp>
      <p:sp>
        <p:nvSpPr>
          <p:cNvPr id="13" name="TextBox 12"/>
          <p:cNvSpPr txBox="1"/>
          <p:nvPr/>
        </p:nvSpPr>
        <p:spPr>
          <a:xfrm>
            <a:off x="951560" y="4025584"/>
            <a:ext cx="2364750" cy="369332"/>
          </a:xfrm>
          <a:prstGeom prst="rect">
            <a:avLst/>
          </a:prstGeom>
          <a:noFill/>
        </p:spPr>
        <p:txBody>
          <a:bodyPr wrap="none" rtlCol="0">
            <a:spAutoFit/>
          </a:bodyPr>
          <a:lstStyle/>
          <a:p>
            <a:r>
              <a:rPr lang="en-US" dirty="0" smtClean="0">
                <a:solidFill>
                  <a:prstClr val="black"/>
                </a:solidFill>
              </a:rPr>
              <a:t>Round 3 clock: 140%</a:t>
            </a:r>
            <a:endParaRPr lang="en-US" dirty="0">
              <a:solidFill>
                <a:prstClr val="black"/>
              </a:solidFill>
            </a:endParaRPr>
          </a:p>
        </p:txBody>
      </p:sp>
      <p:sp>
        <p:nvSpPr>
          <p:cNvPr id="14" name="TextBox 13"/>
          <p:cNvSpPr txBox="1"/>
          <p:nvPr/>
        </p:nvSpPr>
        <p:spPr>
          <a:xfrm>
            <a:off x="3721861" y="2179870"/>
            <a:ext cx="1040639" cy="646331"/>
          </a:xfrm>
          <a:prstGeom prst="rect">
            <a:avLst/>
          </a:prstGeom>
          <a:noFill/>
        </p:spPr>
        <p:txBody>
          <a:bodyPr wrap="square" rtlCol="0">
            <a:spAutoFit/>
          </a:bodyPr>
          <a:lstStyle/>
          <a:p>
            <a:r>
              <a:rPr lang="en-US" sz="1200" dirty="0" smtClean="0">
                <a:solidFill>
                  <a:prstClr val="black"/>
                </a:solidFill>
              </a:rPr>
              <a:t>Possible bid percentages for round 1</a:t>
            </a:r>
            <a:endParaRPr lang="en-US" sz="1200" dirty="0">
              <a:solidFill>
                <a:prstClr val="black"/>
              </a:solidFill>
            </a:endParaRPr>
          </a:p>
        </p:txBody>
      </p:sp>
      <p:cxnSp>
        <p:nvCxnSpPr>
          <p:cNvPr id="16" name="Straight Connector 15"/>
          <p:cNvCxnSpPr>
            <a:stCxn id="8" idx="3"/>
            <a:endCxn id="8" idx="3"/>
          </p:cNvCxnSpPr>
          <p:nvPr/>
        </p:nvCxnSpPr>
        <p:spPr>
          <a:xfrm>
            <a:off x="3327043" y="2834674"/>
            <a:ext cx="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3200400" y="4224550"/>
            <a:ext cx="1524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3200400" y="2136820"/>
            <a:ext cx="1524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3200400" y="2824766"/>
            <a:ext cx="1524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3200400" y="3518504"/>
            <a:ext cx="152400" cy="0"/>
          </a:xfrm>
          <a:prstGeom prst="line">
            <a:avLst/>
          </a:prstGeom>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381000" y="1219200"/>
            <a:ext cx="8763000" cy="369332"/>
          </a:xfrm>
          <a:prstGeom prst="rect">
            <a:avLst/>
          </a:prstGeom>
          <a:noFill/>
        </p:spPr>
        <p:txBody>
          <a:bodyPr wrap="square" rtlCol="0">
            <a:spAutoFit/>
          </a:bodyPr>
          <a:lstStyle/>
          <a:p>
            <a:r>
              <a:rPr lang="en-US" dirty="0" smtClean="0">
                <a:solidFill>
                  <a:prstClr val="black"/>
                </a:solidFill>
              </a:rPr>
              <a:t>You wish to provide service in a CBG with reserve price $200 and T+L = 45 </a:t>
            </a:r>
            <a:endParaRPr lang="en-US" dirty="0">
              <a:solidFill>
                <a:prstClr val="black"/>
              </a:solidFill>
            </a:endParaRPr>
          </a:p>
        </p:txBody>
      </p:sp>
      <p:sp>
        <p:nvSpPr>
          <p:cNvPr id="26" name="TextBox 25"/>
          <p:cNvSpPr txBox="1"/>
          <p:nvPr/>
        </p:nvSpPr>
        <p:spPr>
          <a:xfrm>
            <a:off x="4800600" y="2678668"/>
            <a:ext cx="4095993" cy="369332"/>
          </a:xfrm>
          <a:prstGeom prst="rect">
            <a:avLst/>
          </a:prstGeom>
          <a:noFill/>
        </p:spPr>
        <p:txBody>
          <a:bodyPr wrap="none" rtlCol="0">
            <a:spAutoFit/>
          </a:bodyPr>
          <a:lstStyle/>
          <a:p>
            <a:r>
              <a:rPr lang="en-US" dirty="0" smtClean="0">
                <a:solidFill>
                  <a:prstClr val="black"/>
                </a:solidFill>
              </a:rPr>
              <a:t>Implied support at round 1 clock: $200</a:t>
            </a:r>
            <a:endParaRPr lang="en-US" dirty="0">
              <a:solidFill>
                <a:prstClr val="black"/>
              </a:solidFill>
            </a:endParaRPr>
          </a:p>
        </p:txBody>
      </p:sp>
      <p:sp>
        <p:nvSpPr>
          <p:cNvPr id="27" name="TextBox 26"/>
          <p:cNvSpPr txBox="1"/>
          <p:nvPr/>
        </p:nvSpPr>
        <p:spPr>
          <a:xfrm>
            <a:off x="4800600" y="3364468"/>
            <a:ext cx="4095993" cy="369332"/>
          </a:xfrm>
          <a:prstGeom prst="rect">
            <a:avLst/>
          </a:prstGeom>
          <a:noFill/>
        </p:spPr>
        <p:txBody>
          <a:bodyPr wrap="none" rtlCol="0">
            <a:spAutoFit/>
          </a:bodyPr>
          <a:lstStyle/>
          <a:p>
            <a:r>
              <a:rPr lang="en-US" dirty="0" smtClean="0">
                <a:solidFill>
                  <a:prstClr val="black"/>
                </a:solidFill>
              </a:rPr>
              <a:t>Implied support at round 2 clock: $200</a:t>
            </a:r>
            <a:endParaRPr lang="en-US" dirty="0">
              <a:solidFill>
                <a:prstClr val="black"/>
              </a:solidFill>
            </a:endParaRPr>
          </a:p>
        </p:txBody>
      </p:sp>
      <p:sp>
        <p:nvSpPr>
          <p:cNvPr id="28" name="TextBox 27"/>
          <p:cNvSpPr txBox="1"/>
          <p:nvPr/>
        </p:nvSpPr>
        <p:spPr>
          <a:xfrm>
            <a:off x="4800600" y="4050268"/>
            <a:ext cx="4095993" cy="369332"/>
          </a:xfrm>
          <a:prstGeom prst="rect">
            <a:avLst/>
          </a:prstGeom>
          <a:noFill/>
        </p:spPr>
        <p:txBody>
          <a:bodyPr wrap="none" rtlCol="0">
            <a:spAutoFit/>
          </a:bodyPr>
          <a:lstStyle/>
          <a:p>
            <a:r>
              <a:rPr lang="en-US" dirty="0" smtClean="0">
                <a:solidFill>
                  <a:prstClr val="black"/>
                </a:solidFill>
              </a:rPr>
              <a:t>Implied support at round 3 clock: $190</a:t>
            </a:r>
            <a:endParaRPr lang="en-US" dirty="0">
              <a:solidFill>
                <a:prstClr val="black"/>
              </a:solidFill>
            </a:endParaRPr>
          </a:p>
        </p:txBody>
      </p:sp>
      <p:sp>
        <p:nvSpPr>
          <p:cNvPr id="29" name="Right Brace 28"/>
          <p:cNvSpPr/>
          <p:nvPr/>
        </p:nvSpPr>
        <p:spPr>
          <a:xfrm>
            <a:off x="3581400" y="4224550"/>
            <a:ext cx="152400" cy="68580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solidFill>
                <a:prstClr val="black"/>
              </a:solidFill>
            </a:endParaRPr>
          </a:p>
        </p:txBody>
      </p:sp>
      <p:sp>
        <p:nvSpPr>
          <p:cNvPr id="30" name="TextBox 29"/>
          <p:cNvSpPr txBox="1"/>
          <p:nvPr/>
        </p:nvSpPr>
        <p:spPr>
          <a:xfrm>
            <a:off x="951560" y="4697084"/>
            <a:ext cx="2364750" cy="369332"/>
          </a:xfrm>
          <a:prstGeom prst="rect">
            <a:avLst/>
          </a:prstGeom>
          <a:noFill/>
        </p:spPr>
        <p:txBody>
          <a:bodyPr wrap="none" rtlCol="0">
            <a:spAutoFit/>
          </a:bodyPr>
          <a:lstStyle/>
          <a:p>
            <a:r>
              <a:rPr lang="en-US" dirty="0" smtClean="0">
                <a:solidFill>
                  <a:prstClr val="black"/>
                </a:solidFill>
              </a:rPr>
              <a:t>Round 4 clock: 130%</a:t>
            </a:r>
          </a:p>
        </p:txBody>
      </p:sp>
      <p:cxnSp>
        <p:nvCxnSpPr>
          <p:cNvPr id="31" name="Straight Connector 30"/>
          <p:cNvCxnSpPr/>
          <p:nvPr/>
        </p:nvCxnSpPr>
        <p:spPr>
          <a:xfrm>
            <a:off x="3211133" y="4902044"/>
            <a:ext cx="152400" cy="0"/>
          </a:xfrm>
          <a:prstGeom prst="line">
            <a:avLst/>
          </a:prstGeom>
        </p:spPr>
        <p:style>
          <a:lnRef idx="2">
            <a:schemeClr val="accent1"/>
          </a:lnRef>
          <a:fillRef idx="0">
            <a:schemeClr val="accent1"/>
          </a:fillRef>
          <a:effectRef idx="1">
            <a:schemeClr val="accent1"/>
          </a:effectRef>
          <a:fontRef idx="minor">
            <a:schemeClr val="tx1"/>
          </a:fontRef>
        </p:style>
      </p:cxnSp>
      <p:sp>
        <p:nvSpPr>
          <p:cNvPr id="32" name="TextBox 31"/>
          <p:cNvSpPr txBox="1"/>
          <p:nvPr/>
        </p:nvSpPr>
        <p:spPr>
          <a:xfrm>
            <a:off x="4819407" y="4736068"/>
            <a:ext cx="4095993" cy="369332"/>
          </a:xfrm>
          <a:prstGeom prst="rect">
            <a:avLst/>
          </a:prstGeom>
          <a:noFill/>
        </p:spPr>
        <p:txBody>
          <a:bodyPr wrap="none" rtlCol="0">
            <a:spAutoFit/>
          </a:bodyPr>
          <a:lstStyle/>
          <a:p>
            <a:r>
              <a:rPr lang="en-US" dirty="0" smtClean="0">
                <a:solidFill>
                  <a:prstClr val="black"/>
                </a:solidFill>
              </a:rPr>
              <a:t>Implied support at round 4 clock: $170</a:t>
            </a:r>
            <a:endParaRPr lang="en-US" dirty="0">
              <a:solidFill>
                <a:prstClr val="black"/>
              </a:solidFill>
            </a:endParaRPr>
          </a:p>
        </p:txBody>
      </p:sp>
      <p:sp>
        <p:nvSpPr>
          <p:cNvPr id="33" name="TextBox 32"/>
          <p:cNvSpPr txBox="1"/>
          <p:nvPr/>
        </p:nvSpPr>
        <p:spPr>
          <a:xfrm>
            <a:off x="2015275" y="5105400"/>
            <a:ext cx="248786" cy="923330"/>
          </a:xfrm>
          <a:prstGeom prst="rect">
            <a:avLst/>
          </a:prstGeom>
          <a:noFill/>
        </p:spPr>
        <p:txBody>
          <a:bodyPr wrap="none" rtlCol="0">
            <a:spAutoFit/>
          </a:bodyPr>
          <a:lstStyle/>
          <a:p>
            <a:r>
              <a:rPr lang="en-US" dirty="0" smtClean="0">
                <a:solidFill>
                  <a:prstClr val="black"/>
                </a:solidFill>
              </a:rPr>
              <a:t>.</a:t>
            </a:r>
          </a:p>
          <a:p>
            <a:r>
              <a:rPr lang="en-US" dirty="0" smtClean="0">
                <a:solidFill>
                  <a:prstClr val="black"/>
                </a:solidFill>
              </a:rPr>
              <a:t>.</a:t>
            </a:r>
          </a:p>
          <a:p>
            <a:r>
              <a:rPr lang="en-US" dirty="0">
                <a:solidFill>
                  <a:prstClr val="black"/>
                </a:solidFill>
              </a:rPr>
              <a:t>.</a:t>
            </a:r>
            <a:endParaRPr lang="en-US" dirty="0" smtClean="0">
              <a:solidFill>
                <a:prstClr val="black"/>
              </a:solidFill>
            </a:endParaRPr>
          </a:p>
        </p:txBody>
      </p:sp>
      <p:sp>
        <p:nvSpPr>
          <p:cNvPr id="34" name="TextBox 33"/>
          <p:cNvSpPr txBox="1"/>
          <p:nvPr/>
        </p:nvSpPr>
        <p:spPr>
          <a:xfrm>
            <a:off x="6705600" y="5105400"/>
            <a:ext cx="248786" cy="923330"/>
          </a:xfrm>
          <a:prstGeom prst="rect">
            <a:avLst/>
          </a:prstGeom>
          <a:noFill/>
        </p:spPr>
        <p:txBody>
          <a:bodyPr wrap="none" rtlCol="0">
            <a:spAutoFit/>
          </a:bodyPr>
          <a:lstStyle/>
          <a:p>
            <a:r>
              <a:rPr lang="en-US" dirty="0" smtClean="0">
                <a:solidFill>
                  <a:prstClr val="black"/>
                </a:solidFill>
              </a:rPr>
              <a:t>.</a:t>
            </a:r>
          </a:p>
          <a:p>
            <a:r>
              <a:rPr lang="en-US" dirty="0" smtClean="0">
                <a:solidFill>
                  <a:prstClr val="black"/>
                </a:solidFill>
              </a:rPr>
              <a:t>.</a:t>
            </a:r>
          </a:p>
          <a:p>
            <a:r>
              <a:rPr lang="en-US" dirty="0">
                <a:solidFill>
                  <a:prstClr val="black"/>
                </a:solidFill>
              </a:rPr>
              <a:t>.</a:t>
            </a:r>
            <a:endParaRPr lang="en-US" dirty="0" smtClean="0">
              <a:solidFill>
                <a:prstClr val="black"/>
              </a:solidFill>
            </a:endParaRPr>
          </a:p>
        </p:txBody>
      </p:sp>
      <p:sp>
        <p:nvSpPr>
          <p:cNvPr id="35" name="TextBox 34"/>
          <p:cNvSpPr txBox="1"/>
          <p:nvPr/>
        </p:nvSpPr>
        <p:spPr>
          <a:xfrm>
            <a:off x="3733800" y="2858869"/>
            <a:ext cx="1040639" cy="646331"/>
          </a:xfrm>
          <a:prstGeom prst="rect">
            <a:avLst/>
          </a:prstGeom>
          <a:noFill/>
        </p:spPr>
        <p:txBody>
          <a:bodyPr wrap="square" rtlCol="0">
            <a:spAutoFit/>
          </a:bodyPr>
          <a:lstStyle/>
          <a:p>
            <a:r>
              <a:rPr lang="en-US" sz="1200" dirty="0" smtClean="0">
                <a:solidFill>
                  <a:prstClr val="black"/>
                </a:solidFill>
              </a:rPr>
              <a:t>Possible bid percentages for round 2</a:t>
            </a:r>
            <a:endParaRPr lang="en-US" sz="1200" dirty="0">
              <a:solidFill>
                <a:prstClr val="black"/>
              </a:solidFill>
            </a:endParaRPr>
          </a:p>
        </p:txBody>
      </p:sp>
      <p:sp>
        <p:nvSpPr>
          <p:cNvPr id="36" name="TextBox 35"/>
          <p:cNvSpPr txBox="1"/>
          <p:nvPr/>
        </p:nvSpPr>
        <p:spPr>
          <a:xfrm>
            <a:off x="3733800" y="3544669"/>
            <a:ext cx="1040639" cy="646331"/>
          </a:xfrm>
          <a:prstGeom prst="rect">
            <a:avLst/>
          </a:prstGeom>
          <a:noFill/>
        </p:spPr>
        <p:txBody>
          <a:bodyPr wrap="square" rtlCol="0">
            <a:spAutoFit/>
          </a:bodyPr>
          <a:lstStyle/>
          <a:p>
            <a:r>
              <a:rPr lang="en-US" sz="1200" dirty="0" smtClean="0">
                <a:solidFill>
                  <a:prstClr val="black"/>
                </a:solidFill>
              </a:rPr>
              <a:t>Possible bid percentages for round 3</a:t>
            </a:r>
            <a:endParaRPr lang="en-US" sz="1200" dirty="0">
              <a:solidFill>
                <a:prstClr val="black"/>
              </a:solidFill>
            </a:endParaRPr>
          </a:p>
        </p:txBody>
      </p:sp>
      <p:sp>
        <p:nvSpPr>
          <p:cNvPr id="37" name="TextBox 36"/>
          <p:cNvSpPr txBox="1"/>
          <p:nvPr/>
        </p:nvSpPr>
        <p:spPr>
          <a:xfrm>
            <a:off x="3733800" y="4267200"/>
            <a:ext cx="1040639" cy="646331"/>
          </a:xfrm>
          <a:prstGeom prst="rect">
            <a:avLst/>
          </a:prstGeom>
          <a:noFill/>
        </p:spPr>
        <p:txBody>
          <a:bodyPr wrap="square" rtlCol="0">
            <a:spAutoFit/>
          </a:bodyPr>
          <a:lstStyle/>
          <a:p>
            <a:r>
              <a:rPr lang="en-US" sz="1200" dirty="0" smtClean="0">
                <a:solidFill>
                  <a:prstClr val="black"/>
                </a:solidFill>
              </a:rPr>
              <a:t>Possible bid percentages for round 4</a:t>
            </a:r>
            <a:endParaRPr lang="en-US" sz="1200" dirty="0">
              <a:solidFill>
                <a:prstClr val="black"/>
              </a:solidFill>
            </a:endParaRPr>
          </a:p>
        </p:txBody>
      </p:sp>
    </p:spTree>
    <p:custDataLst>
      <p:tags r:id="rId1"/>
    </p:custDataLst>
    <p:extLst>
      <p:ext uri="{BB962C8B-B14F-4D97-AF65-F5344CB8AC3E}">
        <p14:creationId xmlns:p14="http://schemas.microsoft.com/office/powerpoint/2010/main" val="1045857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0" presetClass="entr" presetSubtype="0" fill="hold" grpId="0" nodeType="withEffect">
                                  <p:stCondLst>
                                    <p:cond delay="0"/>
                                  </p:stCondLst>
                                  <p:childTnLst>
                                    <p:set>
                                      <p:cBhvr>
                                        <p:cTn id="12" dur="1" fill="hold">
                                          <p:stCondLst>
                                            <p:cond delay="0"/>
                                          </p:stCondLst>
                                        </p:cTn>
                                        <p:tgtEl>
                                          <p:spTgt spid="35"/>
                                        </p:tgtEl>
                                        <p:attrNameLst>
                                          <p:attrName>style.visibility</p:attrName>
                                        </p:attrNameLst>
                                      </p:cBhvr>
                                      <p:to>
                                        <p:strVal val="visible"/>
                                      </p:to>
                                    </p:set>
                                    <p:animEffect transition="in" filter="fade">
                                      <p:cBhvr>
                                        <p:cTn id="13" dur="500"/>
                                        <p:tgtEl>
                                          <p:spTgt spid="35"/>
                                        </p:tgtEl>
                                      </p:cBhvr>
                                    </p:animEffect>
                                  </p:childTnLst>
                                </p:cTn>
                              </p:par>
                              <p:par>
                                <p:cTn id="14" presetID="1" presetClass="entr" presetSubtype="0" fill="hold" nodeType="withEffect">
                                  <p:stCondLst>
                                    <p:cond delay="0"/>
                                  </p:stCondLst>
                                  <p:childTnLst>
                                    <p:set>
                                      <p:cBhvr>
                                        <p:cTn id="15" dur="1" fill="hold">
                                          <p:stCondLst>
                                            <p:cond delay="0"/>
                                          </p:stCondLst>
                                        </p:cTn>
                                        <p:tgtEl>
                                          <p:spTgt spid="21"/>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3"/>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28"/>
                                        </p:tgtEl>
                                        <p:attrNameLst>
                                          <p:attrName>style.visibility</p:attrName>
                                        </p:attrNameLst>
                                      </p:cBhvr>
                                      <p:to>
                                        <p:strVal val="visible"/>
                                      </p:to>
                                    </p:set>
                                  </p:childTnLst>
                                </p:cTn>
                              </p:par>
                              <p:par>
                                <p:cTn id="24" presetID="10" presetClass="entr" presetSubtype="0" fill="hold" grpId="0" nodeType="withEffect">
                                  <p:stCondLst>
                                    <p:cond delay="0"/>
                                  </p:stCondLst>
                                  <p:childTnLst>
                                    <p:set>
                                      <p:cBhvr>
                                        <p:cTn id="25" dur="1" fill="hold">
                                          <p:stCondLst>
                                            <p:cond delay="0"/>
                                          </p:stCondLst>
                                        </p:cTn>
                                        <p:tgtEl>
                                          <p:spTgt spid="36"/>
                                        </p:tgtEl>
                                        <p:attrNameLst>
                                          <p:attrName>style.visibility</p:attrName>
                                        </p:attrNameLst>
                                      </p:cBhvr>
                                      <p:to>
                                        <p:strVal val="visible"/>
                                      </p:to>
                                    </p:set>
                                    <p:animEffect transition="in" filter="fade">
                                      <p:cBhvr>
                                        <p:cTn id="26" dur="500"/>
                                        <p:tgtEl>
                                          <p:spTgt spid="36"/>
                                        </p:tgtEl>
                                      </p:cBhvr>
                                    </p:animEffect>
                                  </p:childTnLst>
                                </p:cTn>
                              </p:par>
                              <p:par>
                                <p:cTn id="27" presetID="1" presetClass="entr" presetSubtype="0" fill="hold" nodeType="with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2"/>
                                        </p:tgtEl>
                                        <p:attrNameLst>
                                          <p:attrName>style.visibility</p:attrName>
                                        </p:attrNameLst>
                                      </p:cBhvr>
                                      <p:to>
                                        <p:strVal val="visible"/>
                                      </p:to>
                                    </p:set>
                                  </p:childTnLst>
                                </p:cTn>
                              </p:par>
                              <p:par>
                                <p:cTn id="37" presetID="10" presetClass="entr" presetSubtype="0" fill="hold" grpId="0" nodeType="withEffect">
                                  <p:stCondLst>
                                    <p:cond delay="0"/>
                                  </p:stCondLst>
                                  <p:childTnLst>
                                    <p:set>
                                      <p:cBhvr>
                                        <p:cTn id="38" dur="1" fill="hold">
                                          <p:stCondLst>
                                            <p:cond delay="0"/>
                                          </p:stCondLst>
                                        </p:cTn>
                                        <p:tgtEl>
                                          <p:spTgt spid="37"/>
                                        </p:tgtEl>
                                        <p:attrNameLst>
                                          <p:attrName>style.visibility</p:attrName>
                                        </p:attrNameLst>
                                      </p:cBhvr>
                                      <p:to>
                                        <p:strVal val="visible"/>
                                      </p:to>
                                    </p:set>
                                    <p:animEffect transition="in" filter="fade">
                                      <p:cBhvr>
                                        <p:cTn id="39" dur="500"/>
                                        <p:tgtEl>
                                          <p:spTgt spid="37"/>
                                        </p:tgtEl>
                                      </p:cBhvr>
                                    </p:animEffect>
                                  </p:childTnLst>
                                </p:cTn>
                              </p:par>
                              <p:par>
                                <p:cTn id="40" presetID="1" presetClass="entr" presetSubtype="0" fill="hold" nodeType="withEffect">
                                  <p:stCondLst>
                                    <p:cond delay="0"/>
                                  </p:stCondLst>
                                  <p:childTnLst>
                                    <p:set>
                                      <p:cBhvr>
                                        <p:cTn id="41" dur="1" fill="hold">
                                          <p:stCondLst>
                                            <p:cond delay="0"/>
                                          </p:stCondLst>
                                        </p:cTn>
                                        <p:tgtEl>
                                          <p:spTgt spid="31"/>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33"/>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1" grpId="0" animBg="1"/>
      <p:bldP spid="13" grpId="0"/>
      <p:bldP spid="27" grpId="0"/>
      <p:bldP spid="28" grpId="0"/>
      <p:bldP spid="29" grpId="0" animBg="1"/>
      <p:bldP spid="30" grpId="0"/>
      <p:bldP spid="32" grpId="0"/>
      <p:bldP spid="33" grpId="0"/>
      <p:bldP spid="34" grpId="0"/>
      <p:bldP spid="35" grpId="0"/>
      <p:bldP spid="36" grpId="0"/>
      <p:bldP spid="3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Bidding Basics</a:t>
            </a:r>
          </a:p>
        </p:txBody>
      </p:sp>
      <p:sp>
        <p:nvSpPr>
          <p:cNvPr id="3" name="Content Placeholder 2"/>
          <p:cNvSpPr>
            <a:spLocks noGrp="1"/>
          </p:cNvSpPr>
          <p:nvPr>
            <p:ph idx="1"/>
          </p:nvPr>
        </p:nvSpPr>
        <p:spPr/>
        <p:txBody>
          <a:bodyPr/>
          <a:lstStyle/>
          <a:p>
            <a:pPr marL="0" lvl="0" indent="0">
              <a:buNone/>
            </a:pPr>
            <a:r>
              <a:rPr lang="en-US" sz="2400" u="sng" dirty="0"/>
              <a:t>Mechanics of Multiple Round, Descending Clock Auction </a:t>
            </a:r>
          </a:p>
          <a:p>
            <a:pPr lvl="0"/>
            <a:r>
              <a:rPr lang="en-US" sz="2400" dirty="0"/>
              <a:t>Each round is associated with a base clock percentage</a:t>
            </a:r>
          </a:p>
          <a:p>
            <a:pPr lvl="0"/>
            <a:r>
              <a:rPr lang="en-US" sz="2400" dirty="0"/>
              <a:t>Base clock percentage starts high and decreases in each bidding round</a:t>
            </a:r>
          </a:p>
          <a:p>
            <a:pPr lvl="1"/>
            <a:r>
              <a:rPr lang="en-US" sz="1800" dirty="0"/>
              <a:t>Proposed to start above 100% to allow all T+Ls to compete </a:t>
            </a:r>
          </a:p>
          <a:p>
            <a:pPr lvl="1"/>
            <a:r>
              <a:rPr lang="en-US" sz="1800" dirty="0"/>
              <a:t>Is decremented by 10 percentage points in each </a:t>
            </a:r>
            <a:r>
              <a:rPr lang="en-US" sz="1800" dirty="0" smtClean="0"/>
              <a:t>round </a:t>
            </a:r>
            <a:endParaRPr lang="en-US" sz="1800" dirty="0"/>
          </a:p>
          <a:p>
            <a:pPr lvl="1"/>
            <a:r>
              <a:rPr lang="en-US" sz="1800" dirty="0"/>
              <a:t>Each percentage corresponds to a support amount for a given area at a given T+L  (using the formula)</a:t>
            </a:r>
            <a:endParaRPr lang="en-US" dirty="0"/>
          </a:p>
          <a:p>
            <a:r>
              <a:rPr lang="en-US" sz="2600" dirty="0"/>
              <a:t>Bidding rounds continue as long as there is competition among areas for the budget or among bidders for support to a given </a:t>
            </a:r>
            <a:r>
              <a:rPr lang="en-US" sz="2600" dirty="0" smtClean="0"/>
              <a:t>area</a:t>
            </a:r>
          </a:p>
        </p:txBody>
      </p:sp>
      <p:sp>
        <p:nvSpPr>
          <p:cNvPr id="4" name="Slide Number Placeholder 3"/>
          <p:cNvSpPr>
            <a:spLocks noGrp="1"/>
          </p:cNvSpPr>
          <p:nvPr>
            <p:ph type="sldNum" sz="quarter" idx="10"/>
          </p:nvPr>
        </p:nvSpPr>
        <p:spPr/>
        <p:txBody>
          <a:bodyPr/>
          <a:lstStyle/>
          <a:p>
            <a:pPr>
              <a:defRPr/>
            </a:pPr>
            <a:fld id="{06417655-E551-4A71-92B5-EF993AF109F5}" type="slidenum">
              <a:rPr lang="en-US" altLang="en-US" smtClean="0"/>
              <a:pPr>
                <a:defRPr/>
              </a:pPr>
              <a:t>14</a:t>
            </a:fld>
            <a:endParaRPr lang="en-US" altLang="en-US"/>
          </a:p>
        </p:txBody>
      </p:sp>
    </p:spTree>
    <p:custDataLst>
      <p:tags r:id="rId1"/>
    </p:custDataLst>
    <p:extLst>
      <p:ext uri="{BB962C8B-B14F-4D97-AF65-F5344CB8AC3E}">
        <p14:creationId xmlns:p14="http://schemas.microsoft.com/office/powerpoint/2010/main" val="33734767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Bidding Basics</a:t>
            </a:r>
          </a:p>
        </p:txBody>
      </p:sp>
      <p:sp>
        <p:nvSpPr>
          <p:cNvPr id="3" name="Content Placeholder 2"/>
          <p:cNvSpPr>
            <a:spLocks noGrp="1"/>
          </p:cNvSpPr>
          <p:nvPr>
            <p:ph idx="1"/>
          </p:nvPr>
        </p:nvSpPr>
        <p:spPr>
          <a:xfrm>
            <a:off x="381000" y="1277661"/>
            <a:ext cx="8229600" cy="4830762"/>
          </a:xfrm>
        </p:spPr>
        <p:txBody>
          <a:bodyPr/>
          <a:lstStyle/>
          <a:p>
            <a:pPr marL="0" lvl="0" indent="0">
              <a:buNone/>
            </a:pPr>
            <a:r>
              <a:rPr lang="en-US" u="sng" dirty="0"/>
              <a:t>Bidding at an Intermediate Percentage</a:t>
            </a:r>
          </a:p>
          <a:p>
            <a:pPr lvl="0"/>
            <a:r>
              <a:rPr lang="en-US" dirty="0"/>
              <a:t>What if support at 140% is enough but support at next decrement (say 130%) is not enough?</a:t>
            </a:r>
          </a:p>
          <a:p>
            <a:pPr lvl="1"/>
            <a:r>
              <a:rPr lang="en-US" dirty="0"/>
              <a:t>Can choose to bid at 140% but not at 130%  </a:t>
            </a:r>
          </a:p>
          <a:p>
            <a:r>
              <a:rPr lang="en-US" dirty="0"/>
              <a:t>Or, can bid at an in-between percentage</a:t>
            </a:r>
          </a:p>
          <a:p>
            <a:pPr marL="914400" lvl="1" indent="-457200"/>
            <a:r>
              <a:rPr lang="en-US" dirty="0"/>
              <a:t>For prior example, recall implied support at 140% was $190  </a:t>
            </a:r>
          </a:p>
          <a:p>
            <a:pPr marL="971550" lvl="1" indent="-457200"/>
            <a:r>
              <a:rPr lang="en-US" dirty="0" smtClean="0"/>
              <a:t>However</a:t>
            </a:r>
            <a:r>
              <a:rPr lang="en-US" dirty="0"/>
              <a:t>, you are unwilling to accept less than $</a:t>
            </a:r>
            <a:r>
              <a:rPr lang="en-US" dirty="0" smtClean="0"/>
              <a:t>175</a:t>
            </a:r>
          </a:p>
          <a:p>
            <a:pPr marL="971550" lvl="1" indent="-457200"/>
            <a:r>
              <a:rPr lang="en-US" dirty="0"/>
              <a:t>At 130%, implied support is $170</a:t>
            </a:r>
          </a:p>
          <a:p>
            <a:pPr marL="971550" lvl="1" indent="-457200"/>
            <a:r>
              <a:rPr lang="en-US" dirty="0" smtClean="0"/>
              <a:t>At </a:t>
            </a:r>
            <a:r>
              <a:rPr lang="en-US" dirty="0"/>
              <a:t>132.5%, implied support is $175</a:t>
            </a:r>
          </a:p>
          <a:p>
            <a:pPr marL="971550" lvl="1" indent="-457200"/>
            <a:r>
              <a:rPr lang="en-US" dirty="0"/>
              <a:t>You can submit a bid at 132.5</a:t>
            </a:r>
            <a:r>
              <a:rPr lang="en-US" dirty="0" smtClean="0"/>
              <a:t>%, and if </a:t>
            </a:r>
            <a:r>
              <a:rPr lang="en-US" dirty="0"/>
              <a:t>the bid is assigned, support will be at least $</a:t>
            </a:r>
            <a:r>
              <a:rPr lang="en-US" dirty="0" smtClean="0"/>
              <a:t>175</a:t>
            </a:r>
            <a:endParaRPr lang="en-US" dirty="0"/>
          </a:p>
          <a:p>
            <a:pPr lvl="1"/>
            <a:endParaRPr lang="en-US" dirty="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06417655-E551-4A71-92B5-EF993AF109F5}" type="slidenum">
              <a:rPr lang="en-US" altLang="en-US" smtClean="0"/>
              <a:pPr>
                <a:defRPr/>
              </a:pPr>
              <a:t>15</a:t>
            </a:fld>
            <a:endParaRPr lang="en-US" altLang="en-US"/>
          </a:p>
        </p:txBody>
      </p:sp>
    </p:spTree>
    <p:custDataLst>
      <p:tags r:id="rId1"/>
    </p:custDataLst>
    <p:extLst>
      <p:ext uri="{BB962C8B-B14F-4D97-AF65-F5344CB8AC3E}">
        <p14:creationId xmlns:p14="http://schemas.microsoft.com/office/powerpoint/2010/main" val="13926475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Bidding Basics</a:t>
            </a:r>
          </a:p>
        </p:txBody>
      </p:sp>
      <p:sp>
        <p:nvSpPr>
          <p:cNvPr id="3" name="Content Placeholder 2"/>
          <p:cNvSpPr>
            <a:spLocks noGrp="1"/>
          </p:cNvSpPr>
          <p:nvPr>
            <p:ph idx="1"/>
          </p:nvPr>
        </p:nvSpPr>
        <p:spPr/>
        <p:txBody>
          <a:bodyPr/>
          <a:lstStyle/>
          <a:p>
            <a:pPr marL="0" indent="0">
              <a:buNone/>
            </a:pPr>
            <a:r>
              <a:rPr lang="en-US" u="sng" dirty="0"/>
              <a:t>Bidder’s Decision</a:t>
            </a:r>
            <a:r>
              <a:rPr lang="en-US" dirty="0"/>
              <a:t>  </a:t>
            </a:r>
          </a:p>
          <a:p>
            <a:pPr marL="0" indent="0">
              <a:buNone/>
            </a:pPr>
            <a:endParaRPr lang="en-US" sz="2400" dirty="0"/>
          </a:p>
          <a:p>
            <a:r>
              <a:rPr lang="en-US" sz="2400" dirty="0"/>
              <a:t>As base clock percentage decreases, given the corresponding support amount for each area, do you still want to bid for an area or do you want to drop out of bidding?</a:t>
            </a:r>
          </a:p>
          <a:p>
            <a:pPr lvl="1"/>
            <a:endParaRPr lang="en-US" dirty="0"/>
          </a:p>
        </p:txBody>
      </p:sp>
      <p:sp>
        <p:nvSpPr>
          <p:cNvPr id="4" name="Slide Number Placeholder 3"/>
          <p:cNvSpPr>
            <a:spLocks noGrp="1"/>
          </p:cNvSpPr>
          <p:nvPr>
            <p:ph type="sldNum" sz="quarter" idx="10"/>
          </p:nvPr>
        </p:nvSpPr>
        <p:spPr/>
        <p:txBody>
          <a:bodyPr/>
          <a:lstStyle/>
          <a:p>
            <a:pPr>
              <a:defRPr/>
            </a:pPr>
            <a:fld id="{06417655-E551-4A71-92B5-EF993AF109F5}" type="slidenum">
              <a:rPr lang="en-US" altLang="en-US" smtClean="0"/>
              <a:pPr>
                <a:defRPr/>
              </a:pPr>
              <a:t>16</a:t>
            </a:fld>
            <a:endParaRPr lang="en-US" altLang="en-US"/>
          </a:p>
        </p:txBody>
      </p:sp>
      <p:pic>
        <p:nvPicPr>
          <p:cNvPr id="6"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5257800" y="3424083"/>
            <a:ext cx="3198915" cy="29589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Rectangle 6"/>
          <p:cNvSpPr/>
          <p:nvPr/>
        </p:nvSpPr>
        <p:spPr>
          <a:xfrm>
            <a:off x="5410200" y="3733799"/>
            <a:ext cx="2895600" cy="1077218"/>
          </a:xfrm>
          <a:prstGeom prst="rect">
            <a:avLst/>
          </a:prstGeom>
        </p:spPr>
        <p:txBody>
          <a:bodyPr wrap="square">
            <a:spAutoFit/>
          </a:bodyPr>
          <a:lstStyle/>
          <a:p>
            <a:r>
              <a:rPr lang="en-US" sz="1600" i="1" dirty="0"/>
              <a:t>Hmmm . . . I really don’t want to go lower than $175 . . . So I’ll bid at 132.5% and that will be my final bid.</a:t>
            </a:r>
          </a:p>
        </p:txBody>
      </p:sp>
    </p:spTree>
    <p:custDataLst>
      <p:tags r:id="rId1"/>
    </p:custDataLst>
    <p:extLst>
      <p:ext uri="{BB962C8B-B14F-4D97-AF65-F5344CB8AC3E}">
        <p14:creationId xmlns:p14="http://schemas.microsoft.com/office/powerpoint/2010/main" val="22349410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Bidding Basics</a:t>
            </a:r>
          </a:p>
        </p:txBody>
      </p:sp>
      <p:sp>
        <p:nvSpPr>
          <p:cNvPr id="3" name="Content Placeholder 2"/>
          <p:cNvSpPr>
            <a:spLocks noGrp="1"/>
          </p:cNvSpPr>
          <p:nvPr>
            <p:ph idx="1"/>
          </p:nvPr>
        </p:nvSpPr>
        <p:spPr/>
        <p:txBody>
          <a:bodyPr/>
          <a:lstStyle/>
          <a:p>
            <a:pPr marL="0" lvl="0" indent="0">
              <a:buNone/>
            </a:pPr>
            <a:r>
              <a:rPr lang="en-US" u="sng" dirty="0"/>
              <a:t>Activity Rules </a:t>
            </a:r>
          </a:p>
          <a:p>
            <a:r>
              <a:rPr lang="en-US" sz="2400" dirty="0" smtClean="0"/>
              <a:t>Require </a:t>
            </a:r>
            <a:r>
              <a:rPr lang="en-US" sz="2400" dirty="0"/>
              <a:t>that you </a:t>
            </a:r>
            <a:r>
              <a:rPr lang="en-US" sz="2400" dirty="0" smtClean="0"/>
              <a:t>do not </a:t>
            </a:r>
            <a:r>
              <a:rPr lang="en-US" sz="2400" dirty="0"/>
              <a:t>bid for more support than you did in the prior round</a:t>
            </a:r>
          </a:p>
          <a:p>
            <a:pPr lvl="1"/>
            <a:r>
              <a:rPr lang="en-US" sz="1800" dirty="0"/>
              <a:t>Measured in implied support dollars</a:t>
            </a:r>
          </a:p>
          <a:p>
            <a:r>
              <a:rPr lang="en-US" sz="2400" dirty="0" smtClean="0"/>
              <a:t>Limit </a:t>
            </a:r>
            <a:r>
              <a:rPr lang="en-US" sz="2400" dirty="0"/>
              <a:t>the extent to which you can switch to bid on different areas</a:t>
            </a:r>
          </a:p>
          <a:p>
            <a:pPr lvl="1"/>
            <a:r>
              <a:rPr lang="en-US" sz="1800" dirty="0"/>
              <a:t>Proposed switching percentage is 10% of prior round’s implied support for bids made at base clock </a:t>
            </a:r>
            <a:r>
              <a:rPr lang="en-US" sz="1800" dirty="0" smtClean="0"/>
              <a:t>percentage</a:t>
            </a:r>
          </a:p>
          <a:p>
            <a:r>
              <a:rPr lang="en-US" sz="2400" dirty="0"/>
              <a:t>Encourage straightforward bidding</a:t>
            </a:r>
          </a:p>
          <a:p>
            <a:pPr lvl="1"/>
            <a:r>
              <a:rPr lang="en-US" sz="1800" dirty="0" smtClean="0"/>
              <a:t>Make </a:t>
            </a:r>
            <a:r>
              <a:rPr lang="en-US" sz="1800" dirty="0"/>
              <a:t>info on number of other bidders in an area more </a:t>
            </a:r>
            <a:r>
              <a:rPr lang="en-US" sz="1800" dirty="0" smtClean="0"/>
              <a:t>reliable</a:t>
            </a:r>
            <a:endParaRPr lang="en-US" sz="1800" dirty="0"/>
          </a:p>
          <a:p>
            <a:pPr lvl="1"/>
            <a:endParaRPr lang="en-US" sz="1800" dirty="0"/>
          </a:p>
          <a:p>
            <a:pPr marL="0" indent="0">
              <a:buNone/>
            </a:pPr>
            <a:r>
              <a:rPr lang="en-US" sz="2000" i="1" dirty="0"/>
              <a:t>For details of the activity rules, see PN </a:t>
            </a:r>
            <a:r>
              <a:rPr lang="en-US" sz="2000" i="1" dirty="0" smtClean="0"/>
              <a:t>or the Technical </a:t>
            </a:r>
            <a:r>
              <a:rPr lang="en-US" sz="2000" i="1" dirty="0"/>
              <a:t>Guide</a:t>
            </a:r>
          </a:p>
        </p:txBody>
      </p:sp>
      <p:sp>
        <p:nvSpPr>
          <p:cNvPr id="4" name="Slide Number Placeholder 3"/>
          <p:cNvSpPr>
            <a:spLocks noGrp="1"/>
          </p:cNvSpPr>
          <p:nvPr>
            <p:ph type="sldNum" sz="quarter" idx="10"/>
          </p:nvPr>
        </p:nvSpPr>
        <p:spPr/>
        <p:txBody>
          <a:bodyPr/>
          <a:lstStyle/>
          <a:p>
            <a:pPr>
              <a:defRPr/>
            </a:pPr>
            <a:fld id="{06417655-E551-4A71-92B5-EF993AF109F5}" type="slidenum">
              <a:rPr lang="en-US" altLang="en-US" smtClean="0"/>
              <a:pPr>
                <a:defRPr/>
              </a:pPr>
              <a:t>17</a:t>
            </a:fld>
            <a:endParaRPr lang="en-US" altLang="en-US"/>
          </a:p>
        </p:txBody>
      </p:sp>
    </p:spTree>
    <p:custDataLst>
      <p:tags r:id="rId1"/>
    </p:custDataLst>
    <p:extLst>
      <p:ext uri="{BB962C8B-B14F-4D97-AF65-F5344CB8AC3E}">
        <p14:creationId xmlns:p14="http://schemas.microsoft.com/office/powerpoint/2010/main" val="16032602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Rounds Before the Budget Clears</a:t>
            </a:r>
          </a:p>
        </p:txBody>
      </p:sp>
      <p:sp>
        <p:nvSpPr>
          <p:cNvPr id="3" name="Content Placeholder 2"/>
          <p:cNvSpPr>
            <a:spLocks noGrp="1"/>
          </p:cNvSpPr>
          <p:nvPr>
            <p:ph idx="1"/>
          </p:nvPr>
        </p:nvSpPr>
        <p:spPr/>
        <p:txBody>
          <a:bodyPr/>
          <a:lstStyle/>
          <a:p>
            <a:pPr marL="0" lvl="0" indent="0">
              <a:lnSpc>
                <a:spcPct val="107000"/>
              </a:lnSpc>
              <a:spcBef>
                <a:spcPts val="0"/>
              </a:spcBef>
              <a:spcAft>
                <a:spcPts val="0"/>
              </a:spcAft>
              <a:buNone/>
            </a:pPr>
            <a:r>
              <a:rPr lang="en-US" sz="2400" u="sng" dirty="0">
                <a:ea typeface="Calibri" panose="020F0502020204030204" pitchFamily="34" charset="0"/>
              </a:rPr>
              <a:t>Checking for Budget Clearing</a:t>
            </a:r>
          </a:p>
          <a:p>
            <a:pPr lvl="0">
              <a:lnSpc>
                <a:spcPct val="107000"/>
              </a:lnSpc>
              <a:spcBef>
                <a:spcPts val="0"/>
              </a:spcBef>
              <a:spcAft>
                <a:spcPts val="0"/>
              </a:spcAft>
              <a:buFont typeface="Symbol" panose="05050102010706020507" pitchFamily="18" charset="2"/>
              <a:buChar char=""/>
            </a:pPr>
            <a:r>
              <a:rPr lang="en-US" sz="2400" dirty="0">
                <a:ea typeface="Calibri" panose="020F0502020204030204" pitchFamily="34" charset="0"/>
              </a:rPr>
              <a:t>The budget is said to “clear” when the total implied support for the bids at a round’s base clock percentage, counting support for no more than one bid for a given area, is equal to or less than the budget.  </a:t>
            </a:r>
          </a:p>
          <a:p>
            <a:pPr lvl="1">
              <a:lnSpc>
                <a:spcPct val="107000"/>
              </a:lnSpc>
              <a:spcBef>
                <a:spcPts val="0"/>
              </a:spcBef>
              <a:spcAft>
                <a:spcPts val="0"/>
              </a:spcAft>
              <a:buFont typeface="Symbol" panose="05050102010706020507" pitchFamily="18" charset="2"/>
              <a:buChar char=""/>
            </a:pPr>
            <a:r>
              <a:rPr lang="en-US" sz="1600" dirty="0"/>
              <a:t>If there are multiple bids at the base clock percentage for the same area, the system uses the most expensive option in its calculations</a:t>
            </a:r>
          </a:p>
          <a:p>
            <a:pPr marL="457200" lvl="1" indent="0">
              <a:lnSpc>
                <a:spcPct val="107000"/>
              </a:lnSpc>
              <a:spcBef>
                <a:spcPts val="0"/>
              </a:spcBef>
              <a:spcAft>
                <a:spcPts val="0"/>
              </a:spcAft>
              <a:buNone/>
            </a:pPr>
            <a:endParaRPr lang="en-US" sz="1600" dirty="0"/>
          </a:p>
          <a:p>
            <a:pPr lvl="0">
              <a:lnSpc>
                <a:spcPct val="107000"/>
              </a:lnSpc>
              <a:spcBef>
                <a:spcPts val="0"/>
              </a:spcBef>
              <a:spcAft>
                <a:spcPts val="0"/>
              </a:spcAft>
              <a:buFont typeface="Symbol" panose="05050102010706020507" pitchFamily="18" charset="2"/>
              <a:buChar char=""/>
            </a:pPr>
            <a:r>
              <a:rPr lang="en-US" sz="2400" dirty="0">
                <a:ea typeface="Calibri" panose="020F0502020204030204" pitchFamily="34" charset="0"/>
              </a:rPr>
              <a:t>The auction system checks whether this condition holds after each round of bidding.</a:t>
            </a:r>
          </a:p>
          <a:p>
            <a:pPr marL="0" lvl="0" indent="0">
              <a:lnSpc>
                <a:spcPct val="107000"/>
              </a:lnSpc>
              <a:spcBef>
                <a:spcPts val="0"/>
              </a:spcBef>
              <a:spcAft>
                <a:spcPts val="0"/>
              </a:spcAft>
              <a:buNone/>
            </a:pPr>
            <a:r>
              <a:rPr lang="en-US" sz="2400" dirty="0">
                <a:ea typeface="Calibri" panose="020F0502020204030204" pitchFamily="34" charset="0"/>
              </a:rPr>
              <a:t> </a:t>
            </a:r>
          </a:p>
          <a:p>
            <a:pPr lvl="0">
              <a:lnSpc>
                <a:spcPct val="107000"/>
              </a:lnSpc>
              <a:spcBef>
                <a:spcPts val="0"/>
              </a:spcBef>
              <a:spcAft>
                <a:spcPts val="0"/>
              </a:spcAft>
              <a:buFont typeface="Symbol" panose="05050102010706020507" pitchFamily="18" charset="2"/>
              <a:buChar char=""/>
            </a:pPr>
            <a:r>
              <a:rPr lang="en-US" sz="2400" dirty="0">
                <a:ea typeface="Calibri" panose="020F0502020204030204" pitchFamily="34" charset="0"/>
              </a:rPr>
              <a:t>If the total implied support exceeds the budget, the base clock percentage is decremented again and another bidding round is conducted </a:t>
            </a:r>
          </a:p>
        </p:txBody>
      </p:sp>
      <p:sp>
        <p:nvSpPr>
          <p:cNvPr id="4" name="Slide Number Placeholder 3"/>
          <p:cNvSpPr>
            <a:spLocks noGrp="1"/>
          </p:cNvSpPr>
          <p:nvPr>
            <p:ph type="sldNum" sz="quarter" idx="10"/>
          </p:nvPr>
        </p:nvSpPr>
        <p:spPr/>
        <p:txBody>
          <a:bodyPr/>
          <a:lstStyle/>
          <a:p>
            <a:pPr>
              <a:defRPr/>
            </a:pPr>
            <a:fld id="{06417655-E551-4A71-92B5-EF993AF109F5}" type="slidenum">
              <a:rPr lang="en-US" altLang="en-US" smtClean="0"/>
              <a:pPr>
                <a:defRPr/>
              </a:pPr>
              <a:t>18</a:t>
            </a:fld>
            <a:endParaRPr lang="en-US" altLang="en-US"/>
          </a:p>
        </p:txBody>
      </p:sp>
    </p:spTree>
    <p:custDataLst>
      <p:tags r:id="rId1"/>
    </p:custDataLst>
    <p:extLst>
      <p:ext uri="{BB962C8B-B14F-4D97-AF65-F5344CB8AC3E}">
        <p14:creationId xmlns:p14="http://schemas.microsoft.com/office/powerpoint/2010/main" val="25021569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Today’s Topics</a:t>
            </a:r>
          </a:p>
        </p:txBody>
      </p:sp>
      <p:sp>
        <p:nvSpPr>
          <p:cNvPr id="3" name="Content Placeholder 2"/>
          <p:cNvSpPr>
            <a:spLocks noGrp="1"/>
          </p:cNvSpPr>
          <p:nvPr>
            <p:ph idx="1"/>
          </p:nvPr>
        </p:nvSpPr>
        <p:spPr/>
        <p:txBody>
          <a:bodyPr/>
          <a:lstStyle/>
          <a:p>
            <a:r>
              <a:rPr lang="en-US" dirty="0"/>
              <a:t>Brief introduction to proposed application procedures</a:t>
            </a:r>
          </a:p>
          <a:p>
            <a:r>
              <a:rPr lang="en-US" dirty="0"/>
              <a:t>High-level description of proposed descending clock auction and bidding procedures</a:t>
            </a:r>
          </a:p>
          <a:p>
            <a:pPr lvl="1"/>
            <a:r>
              <a:rPr lang="en-US" dirty="0"/>
              <a:t>Bidding basics for this clock auction</a:t>
            </a:r>
          </a:p>
          <a:p>
            <a:pPr lvl="1"/>
            <a:r>
              <a:rPr lang="en-US" dirty="0"/>
              <a:t>Rounds before and after the budget clears</a:t>
            </a:r>
          </a:p>
          <a:p>
            <a:pPr lvl="1"/>
            <a:r>
              <a:rPr lang="en-US" dirty="0"/>
              <a:t>Assigning winning bids</a:t>
            </a:r>
          </a:p>
          <a:p>
            <a:pPr lvl="1"/>
            <a:r>
              <a:rPr lang="en-US" dirty="0"/>
              <a:t>Determining support amounts</a:t>
            </a:r>
          </a:p>
          <a:p>
            <a:pPr lvl="1"/>
            <a:r>
              <a:rPr lang="en-US" dirty="0"/>
              <a:t>Additional </a:t>
            </a:r>
            <a:r>
              <a:rPr lang="en-US" dirty="0" smtClean="0"/>
              <a:t>topics:  Package Bids, Proxy Instructions, Prohibited Communications</a:t>
            </a:r>
            <a:endParaRPr lang="en-US" dirty="0"/>
          </a:p>
          <a:p>
            <a:pPr marL="57150" indent="0">
              <a:buNone/>
            </a:pPr>
            <a:r>
              <a:rPr lang="en-US" sz="2000" i="1" dirty="0"/>
              <a:t>Caveat:  This presentation is not meant to substitute for the PN.  For details and examples see </a:t>
            </a:r>
            <a:r>
              <a:rPr lang="en-US" sz="2000" i="1" dirty="0" smtClean="0"/>
              <a:t>the Technical </a:t>
            </a:r>
            <a:r>
              <a:rPr lang="en-US" sz="2000" i="1" dirty="0"/>
              <a:t>Guide</a:t>
            </a:r>
          </a:p>
          <a:p>
            <a:pPr marL="57150" indent="0">
              <a:buNone/>
            </a:pPr>
            <a:endParaRPr lang="en-US" dirty="0"/>
          </a:p>
        </p:txBody>
      </p:sp>
      <p:sp>
        <p:nvSpPr>
          <p:cNvPr id="4" name="Slide Number Placeholder 3"/>
          <p:cNvSpPr>
            <a:spLocks noGrp="1"/>
          </p:cNvSpPr>
          <p:nvPr>
            <p:ph type="sldNum" sz="quarter" idx="10"/>
          </p:nvPr>
        </p:nvSpPr>
        <p:spPr/>
        <p:txBody>
          <a:bodyPr/>
          <a:lstStyle/>
          <a:p>
            <a:pPr>
              <a:defRPr/>
            </a:pPr>
            <a:fld id="{06417655-E551-4A71-92B5-EF993AF109F5}" type="slidenum">
              <a:rPr lang="en-US" altLang="en-US" smtClean="0"/>
              <a:pPr>
                <a:defRPr/>
              </a:pPr>
              <a:t>1</a:t>
            </a:fld>
            <a:endParaRPr lang="en-US" altLang="en-US"/>
          </a:p>
        </p:txBody>
      </p:sp>
    </p:spTree>
    <p:custDataLst>
      <p:tags r:id="rId1"/>
    </p:custDataLst>
    <p:extLst>
      <p:ext uri="{BB962C8B-B14F-4D97-AF65-F5344CB8AC3E}">
        <p14:creationId xmlns:p14="http://schemas.microsoft.com/office/powerpoint/2010/main" val="13139411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During the Clearing Round</a:t>
            </a:r>
          </a:p>
        </p:txBody>
      </p:sp>
      <p:sp>
        <p:nvSpPr>
          <p:cNvPr id="3" name="Content Placeholder 2"/>
          <p:cNvSpPr>
            <a:spLocks noGrp="1"/>
          </p:cNvSpPr>
          <p:nvPr>
            <p:ph idx="1"/>
          </p:nvPr>
        </p:nvSpPr>
        <p:spPr/>
        <p:txBody>
          <a:bodyPr/>
          <a:lstStyle/>
          <a:p>
            <a:pPr marL="0" lvl="0" indent="0">
              <a:buNone/>
            </a:pPr>
            <a:r>
              <a:rPr lang="en-US" u="sng" dirty="0"/>
              <a:t>Budget Clearing</a:t>
            </a:r>
          </a:p>
          <a:p>
            <a:pPr lvl="0"/>
            <a:r>
              <a:rPr lang="en-US" dirty="0"/>
              <a:t>After some round, when the auction system  adds up the total implied support required to fund all the areas with bids at the clock percentage, the total will fall within the auction’s budget.  There are two reasons for this:</a:t>
            </a:r>
          </a:p>
          <a:p>
            <a:pPr lvl="1"/>
            <a:r>
              <a:rPr lang="en-US" dirty="0"/>
              <a:t>Implied support amounts fall for areas with bids </a:t>
            </a:r>
          </a:p>
          <a:p>
            <a:pPr lvl="1"/>
            <a:r>
              <a:rPr lang="en-US" dirty="0"/>
              <a:t>Bidders have dropped out of bidding for some areas because the implied support corresponding to the current percentage is too low</a:t>
            </a:r>
          </a:p>
          <a:p>
            <a:pPr marL="457200" lvl="1" indent="0">
              <a:buNone/>
            </a:pPr>
            <a:endParaRPr lang="en-US" i="1" dirty="0"/>
          </a:p>
          <a:p>
            <a:endParaRPr lang="en-US" dirty="0"/>
          </a:p>
        </p:txBody>
      </p:sp>
      <p:sp>
        <p:nvSpPr>
          <p:cNvPr id="4" name="Slide Number Placeholder 3"/>
          <p:cNvSpPr>
            <a:spLocks noGrp="1"/>
          </p:cNvSpPr>
          <p:nvPr>
            <p:ph type="sldNum" sz="quarter" idx="10"/>
          </p:nvPr>
        </p:nvSpPr>
        <p:spPr/>
        <p:txBody>
          <a:bodyPr/>
          <a:lstStyle/>
          <a:p>
            <a:pPr>
              <a:defRPr/>
            </a:pPr>
            <a:fld id="{06417655-E551-4A71-92B5-EF993AF109F5}" type="slidenum">
              <a:rPr lang="en-US" altLang="en-US" smtClean="0"/>
              <a:pPr>
                <a:defRPr/>
              </a:pPr>
              <a:t>19</a:t>
            </a:fld>
            <a:endParaRPr lang="en-US" altLang="en-US"/>
          </a:p>
        </p:txBody>
      </p:sp>
    </p:spTree>
    <p:custDataLst>
      <p:tags r:id="rId1"/>
    </p:custDataLst>
    <p:extLst>
      <p:ext uri="{BB962C8B-B14F-4D97-AF65-F5344CB8AC3E}">
        <p14:creationId xmlns:p14="http://schemas.microsoft.com/office/powerpoint/2010/main" val="7678790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During the Clearing Round</a:t>
            </a:r>
            <a:endParaRPr lang="en-US" dirty="0"/>
          </a:p>
        </p:txBody>
      </p:sp>
      <p:sp>
        <p:nvSpPr>
          <p:cNvPr id="4" name="Slide Number Placeholder 3"/>
          <p:cNvSpPr>
            <a:spLocks noGrp="1"/>
          </p:cNvSpPr>
          <p:nvPr>
            <p:ph type="sldNum" sz="quarter" idx="10"/>
          </p:nvPr>
        </p:nvSpPr>
        <p:spPr/>
        <p:txBody>
          <a:bodyPr/>
          <a:lstStyle/>
          <a:p>
            <a:pPr>
              <a:defRPr/>
            </a:pPr>
            <a:fld id="{06417655-E551-4A71-92B5-EF993AF109F5}" type="slidenum">
              <a:rPr lang="en-US" altLang="en-US" smtClean="0"/>
              <a:pPr>
                <a:defRPr/>
              </a:pPr>
              <a:t>20</a:t>
            </a:fld>
            <a:endParaRPr lang="en-US" altLang="en-US" dirty="0"/>
          </a:p>
        </p:txBody>
      </p:sp>
      <p:cxnSp>
        <p:nvCxnSpPr>
          <p:cNvPr id="6" name="Straight Connector 5"/>
          <p:cNvCxnSpPr/>
          <p:nvPr/>
        </p:nvCxnSpPr>
        <p:spPr>
          <a:xfrm>
            <a:off x="4038600" y="2133600"/>
            <a:ext cx="0" cy="3810000"/>
          </a:xfrm>
          <a:prstGeom prst="line">
            <a:avLst/>
          </a:prstGeom>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1724293" y="2650008"/>
            <a:ext cx="2364750" cy="369332"/>
          </a:xfrm>
          <a:prstGeom prst="rect">
            <a:avLst/>
          </a:prstGeom>
          <a:noFill/>
        </p:spPr>
        <p:txBody>
          <a:bodyPr wrap="none" rtlCol="0">
            <a:spAutoFit/>
          </a:bodyPr>
          <a:lstStyle/>
          <a:p>
            <a:r>
              <a:rPr lang="en-US" dirty="0" smtClean="0">
                <a:solidFill>
                  <a:prstClr val="black"/>
                </a:solidFill>
              </a:rPr>
              <a:t>Round 1 clock: 160%</a:t>
            </a:r>
            <a:endParaRPr lang="en-US" dirty="0">
              <a:solidFill>
                <a:prstClr val="black"/>
              </a:solidFill>
            </a:endParaRPr>
          </a:p>
        </p:txBody>
      </p:sp>
      <p:sp>
        <p:nvSpPr>
          <p:cNvPr id="10" name="TextBox 9"/>
          <p:cNvSpPr txBox="1"/>
          <p:nvPr/>
        </p:nvSpPr>
        <p:spPr>
          <a:xfrm>
            <a:off x="1736098" y="3354084"/>
            <a:ext cx="2364750" cy="369332"/>
          </a:xfrm>
          <a:prstGeom prst="rect">
            <a:avLst/>
          </a:prstGeom>
          <a:noFill/>
        </p:spPr>
        <p:txBody>
          <a:bodyPr wrap="none" rtlCol="0">
            <a:spAutoFit/>
          </a:bodyPr>
          <a:lstStyle/>
          <a:p>
            <a:r>
              <a:rPr lang="en-US" dirty="0" smtClean="0">
                <a:solidFill>
                  <a:prstClr val="black"/>
                </a:solidFill>
              </a:rPr>
              <a:t>Round 2 clock: 150%</a:t>
            </a:r>
            <a:endParaRPr lang="en-US" dirty="0">
              <a:solidFill>
                <a:prstClr val="black"/>
              </a:solidFill>
            </a:endParaRPr>
          </a:p>
        </p:txBody>
      </p:sp>
      <p:sp>
        <p:nvSpPr>
          <p:cNvPr id="12" name="TextBox 11"/>
          <p:cNvSpPr txBox="1"/>
          <p:nvPr/>
        </p:nvSpPr>
        <p:spPr>
          <a:xfrm>
            <a:off x="1726439" y="1981200"/>
            <a:ext cx="2364750" cy="369332"/>
          </a:xfrm>
          <a:prstGeom prst="rect">
            <a:avLst/>
          </a:prstGeom>
          <a:noFill/>
        </p:spPr>
        <p:txBody>
          <a:bodyPr wrap="none" rtlCol="0">
            <a:spAutoFit/>
          </a:bodyPr>
          <a:lstStyle/>
          <a:p>
            <a:r>
              <a:rPr lang="en-US" dirty="0" smtClean="0">
                <a:solidFill>
                  <a:prstClr val="black"/>
                </a:solidFill>
              </a:rPr>
              <a:t>Opening clock: 170%</a:t>
            </a:r>
            <a:endParaRPr lang="en-US" dirty="0">
              <a:solidFill>
                <a:prstClr val="black"/>
              </a:solidFill>
            </a:endParaRPr>
          </a:p>
        </p:txBody>
      </p:sp>
      <p:sp>
        <p:nvSpPr>
          <p:cNvPr id="13" name="TextBox 12"/>
          <p:cNvSpPr txBox="1"/>
          <p:nvPr/>
        </p:nvSpPr>
        <p:spPr>
          <a:xfrm>
            <a:off x="1713560" y="4025584"/>
            <a:ext cx="2364750" cy="369332"/>
          </a:xfrm>
          <a:prstGeom prst="rect">
            <a:avLst/>
          </a:prstGeom>
          <a:noFill/>
        </p:spPr>
        <p:txBody>
          <a:bodyPr wrap="none" rtlCol="0">
            <a:spAutoFit/>
          </a:bodyPr>
          <a:lstStyle/>
          <a:p>
            <a:r>
              <a:rPr lang="en-US" dirty="0" smtClean="0">
                <a:solidFill>
                  <a:prstClr val="black"/>
                </a:solidFill>
              </a:rPr>
              <a:t>Round 3 clock: 140%</a:t>
            </a:r>
            <a:endParaRPr lang="en-US" dirty="0">
              <a:solidFill>
                <a:prstClr val="black"/>
              </a:solidFill>
            </a:endParaRPr>
          </a:p>
        </p:txBody>
      </p:sp>
      <p:cxnSp>
        <p:nvCxnSpPr>
          <p:cNvPr id="16" name="Straight Connector 15"/>
          <p:cNvCxnSpPr>
            <a:stCxn id="8" idx="3"/>
            <a:endCxn id="8" idx="3"/>
          </p:cNvCxnSpPr>
          <p:nvPr/>
        </p:nvCxnSpPr>
        <p:spPr>
          <a:xfrm>
            <a:off x="4089043" y="2834674"/>
            <a:ext cx="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3962400" y="4224550"/>
            <a:ext cx="1524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3962400" y="2136820"/>
            <a:ext cx="1524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3962400" y="2824766"/>
            <a:ext cx="1524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3962400" y="3518504"/>
            <a:ext cx="152400" cy="0"/>
          </a:xfrm>
          <a:prstGeom prst="line">
            <a:avLst/>
          </a:prstGeom>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5181600" y="1508955"/>
            <a:ext cx="3352800" cy="369332"/>
          </a:xfrm>
          <a:prstGeom prst="rect">
            <a:avLst/>
          </a:prstGeom>
          <a:noFill/>
        </p:spPr>
        <p:txBody>
          <a:bodyPr wrap="square" rtlCol="0">
            <a:spAutoFit/>
          </a:bodyPr>
          <a:lstStyle/>
          <a:p>
            <a:r>
              <a:rPr lang="en-US" b="1" dirty="0" smtClean="0">
                <a:solidFill>
                  <a:srgbClr val="C00000"/>
                </a:solidFill>
              </a:rPr>
              <a:t>BUDGET: $15,000</a:t>
            </a:r>
            <a:endParaRPr lang="en-US" b="1" dirty="0">
              <a:solidFill>
                <a:srgbClr val="C00000"/>
              </a:solidFill>
            </a:endParaRPr>
          </a:p>
        </p:txBody>
      </p:sp>
      <p:sp>
        <p:nvSpPr>
          <p:cNvPr id="26" name="TextBox 25"/>
          <p:cNvSpPr txBox="1"/>
          <p:nvPr/>
        </p:nvSpPr>
        <p:spPr>
          <a:xfrm>
            <a:off x="4114800" y="2667000"/>
            <a:ext cx="3403496" cy="369332"/>
          </a:xfrm>
          <a:prstGeom prst="rect">
            <a:avLst/>
          </a:prstGeom>
          <a:noFill/>
        </p:spPr>
        <p:txBody>
          <a:bodyPr wrap="none" rtlCol="0">
            <a:spAutoFit/>
          </a:bodyPr>
          <a:lstStyle/>
          <a:p>
            <a:r>
              <a:rPr lang="en-US" dirty="0" smtClean="0">
                <a:solidFill>
                  <a:prstClr val="black"/>
                </a:solidFill>
              </a:rPr>
              <a:t>Cost* at round 1 clock: $20,000</a:t>
            </a:r>
            <a:endParaRPr lang="en-US" dirty="0">
              <a:solidFill>
                <a:prstClr val="black"/>
              </a:solidFill>
            </a:endParaRPr>
          </a:p>
        </p:txBody>
      </p:sp>
      <p:sp>
        <p:nvSpPr>
          <p:cNvPr id="30" name="TextBox 29"/>
          <p:cNvSpPr txBox="1"/>
          <p:nvPr/>
        </p:nvSpPr>
        <p:spPr>
          <a:xfrm>
            <a:off x="1713560" y="4697084"/>
            <a:ext cx="2364750" cy="369332"/>
          </a:xfrm>
          <a:prstGeom prst="rect">
            <a:avLst/>
          </a:prstGeom>
          <a:noFill/>
        </p:spPr>
        <p:txBody>
          <a:bodyPr wrap="none" rtlCol="0">
            <a:spAutoFit/>
          </a:bodyPr>
          <a:lstStyle/>
          <a:p>
            <a:r>
              <a:rPr lang="en-US" dirty="0" smtClean="0">
                <a:solidFill>
                  <a:prstClr val="black"/>
                </a:solidFill>
              </a:rPr>
              <a:t>Round 4 clock: 130%</a:t>
            </a:r>
          </a:p>
        </p:txBody>
      </p:sp>
      <p:cxnSp>
        <p:nvCxnSpPr>
          <p:cNvPr id="31" name="Straight Connector 30"/>
          <p:cNvCxnSpPr/>
          <p:nvPr/>
        </p:nvCxnSpPr>
        <p:spPr>
          <a:xfrm>
            <a:off x="3973133" y="4902044"/>
            <a:ext cx="152400" cy="0"/>
          </a:xfrm>
          <a:prstGeom prst="line">
            <a:avLst/>
          </a:prstGeom>
        </p:spPr>
        <p:style>
          <a:lnRef idx="2">
            <a:schemeClr val="accent1"/>
          </a:lnRef>
          <a:fillRef idx="0">
            <a:schemeClr val="accent1"/>
          </a:fillRef>
          <a:effectRef idx="1">
            <a:schemeClr val="accent1"/>
          </a:effectRef>
          <a:fontRef idx="minor">
            <a:schemeClr val="tx1"/>
          </a:fontRef>
        </p:style>
      </p:cxnSp>
      <p:sp>
        <p:nvSpPr>
          <p:cNvPr id="33" name="TextBox 32"/>
          <p:cNvSpPr txBox="1"/>
          <p:nvPr/>
        </p:nvSpPr>
        <p:spPr>
          <a:xfrm>
            <a:off x="2777275" y="5105400"/>
            <a:ext cx="248786" cy="923330"/>
          </a:xfrm>
          <a:prstGeom prst="rect">
            <a:avLst/>
          </a:prstGeom>
          <a:noFill/>
        </p:spPr>
        <p:txBody>
          <a:bodyPr wrap="none" rtlCol="0">
            <a:spAutoFit/>
          </a:bodyPr>
          <a:lstStyle/>
          <a:p>
            <a:r>
              <a:rPr lang="en-US" dirty="0" smtClean="0">
                <a:solidFill>
                  <a:prstClr val="black"/>
                </a:solidFill>
              </a:rPr>
              <a:t>.</a:t>
            </a:r>
          </a:p>
          <a:p>
            <a:r>
              <a:rPr lang="en-US" dirty="0" smtClean="0">
                <a:solidFill>
                  <a:prstClr val="black"/>
                </a:solidFill>
              </a:rPr>
              <a:t>.</a:t>
            </a:r>
          </a:p>
          <a:p>
            <a:r>
              <a:rPr lang="en-US" dirty="0">
                <a:solidFill>
                  <a:prstClr val="black"/>
                </a:solidFill>
              </a:rPr>
              <a:t>.</a:t>
            </a:r>
            <a:endParaRPr lang="en-US" dirty="0" smtClean="0">
              <a:solidFill>
                <a:prstClr val="black"/>
              </a:solidFill>
            </a:endParaRPr>
          </a:p>
        </p:txBody>
      </p:sp>
      <p:sp>
        <p:nvSpPr>
          <p:cNvPr id="34" name="TextBox 33"/>
          <p:cNvSpPr txBox="1"/>
          <p:nvPr/>
        </p:nvSpPr>
        <p:spPr>
          <a:xfrm>
            <a:off x="5466214" y="5105400"/>
            <a:ext cx="248786" cy="923330"/>
          </a:xfrm>
          <a:prstGeom prst="rect">
            <a:avLst/>
          </a:prstGeom>
          <a:noFill/>
        </p:spPr>
        <p:txBody>
          <a:bodyPr wrap="none" rtlCol="0">
            <a:spAutoFit/>
          </a:bodyPr>
          <a:lstStyle/>
          <a:p>
            <a:r>
              <a:rPr lang="en-US" dirty="0" smtClean="0">
                <a:solidFill>
                  <a:prstClr val="black"/>
                </a:solidFill>
              </a:rPr>
              <a:t>.</a:t>
            </a:r>
          </a:p>
          <a:p>
            <a:r>
              <a:rPr lang="en-US" dirty="0" smtClean="0">
                <a:solidFill>
                  <a:prstClr val="black"/>
                </a:solidFill>
              </a:rPr>
              <a:t>.</a:t>
            </a:r>
          </a:p>
          <a:p>
            <a:r>
              <a:rPr lang="en-US" dirty="0">
                <a:solidFill>
                  <a:prstClr val="black"/>
                </a:solidFill>
              </a:rPr>
              <a:t>.</a:t>
            </a:r>
            <a:endParaRPr lang="en-US" dirty="0" smtClean="0">
              <a:solidFill>
                <a:prstClr val="black"/>
              </a:solidFill>
            </a:endParaRPr>
          </a:p>
        </p:txBody>
      </p:sp>
      <p:sp>
        <p:nvSpPr>
          <p:cNvPr id="38" name="TextBox 37"/>
          <p:cNvSpPr txBox="1"/>
          <p:nvPr/>
        </p:nvSpPr>
        <p:spPr>
          <a:xfrm>
            <a:off x="4114800" y="3364468"/>
            <a:ext cx="3313728" cy="369332"/>
          </a:xfrm>
          <a:prstGeom prst="rect">
            <a:avLst/>
          </a:prstGeom>
          <a:noFill/>
        </p:spPr>
        <p:txBody>
          <a:bodyPr wrap="none" rtlCol="0">
            <a:spAutoFit/>
          </a:bodyPr>
          <a:lstStyle/>
          <a:p>
            <a:r>
              <a:rPr lang="en-US" dirty="0" smtClean="0">
                <a:solidFill>
                  <a:prstClr val="black"/>
                </a:solidFill>
              </a:rPr>
              <a:t>Cost at round 2 clock: $19,000</a:t>
            </a:r>
            <a:endParaRPr lang="en-US" dirty="0">
              <a:solidFill>
                <a:prstClr val="black"/>
              </a:solidFill>
            </a:endParaRPr>
          </a:p>
        </p:txBody>
      </p:sp>
      <p:sp>
        <p:nvSpPr>
          <p:cNvPr id="39" name="TextBox 38"/>
          <p:cNvSpPr txBox="1"/>
          <p:nvPr/>
        </p:nvSpPr>
        <p:spPr>
          <a:xfrm>
            <a:off x="4114800" y="4050268"/>
            <a:ext cx="3313728" cy="369332"/>
          </a:xfrm>
          <a:prstGeom prst="rect">
            <a:avLst/>
          </a:prstGeom>
          <a:noFill/>
        </p:spPr>
        <p:txBody>
          <a:bodyPr wrap="none" rtlCol="0">
            <a:spAutoFit/>
          </a:bodyPr>
          <a:lstStyle/>
          <a:p>
            <a:r>
              <a:rPr lang="en-US" dirty="0" smtClean="0">
                <a:solidFill>
                  <a:prstClr val="black"/>
                </a:solidFill>
              </a:rPr>
              <a:t>Cost at round 3 clock: $17,000</a:t>
            </a:r>
            <a:endParaRPr lang="en-US" dirty="0">
              <a:solidFill>
                <a:prstClr val="black"/>
              </a:solidFill>
            </a:endParaRPr>
          </a:p>
        </p:txBody>
      </p:sp>
      <p:sp>
        <p:nvSpPr>
          <p:cNvPr id="40" name="TextBox 39"/>
          <p:cNvSpPr txBox="1"/>
          <p:nvPr/>
        </p:nvSpPr>
        <p:spPr>
          <a:xfrm>
            <a:off x="4114800" y="4736068"/>
            <a:ext cx="3313728" cy="369332"/>
          </a:xfrm>
          <a:prstGeom prst="rect">
            <a:avLst/>
          </a:prstGeom>
          <a:noFill/>
        </p:spPr>
        <p:txBody>
          <a:bodyPr wrap="none" rtlCol="0">
            <a:spAutoFit/>
          </a:bodyPr>
          <a:lstStyle/>
          <a:p>
            <a:r>
              <a:rPr lang="en-US" dirty="0" smtClean="0">
                <a:solidFill>
                  <a:prstClr val="black"/>
                </a:solidFill>
              </a:rPr>
              <a:t>Cost at round 4 clock: $14,000</a:t>
            </a:r>
            <a:endParaRPr lang="en-US" dirty="0">
              <a:solidFill>
                <a:prstClr val="black"/>
              </a:solidFill>
            </a:endParaRPr>
          </a:p>
        </p:txBody>
      </p:sp>
      <p:sp>
        <p:nvSpPr>
          <p:cNvPr id="41" name="Rectangle 40"/>
          <p:cNvSpPr/>
          <p:nvPr/>
        </p:nvSpPr>
        <p:spPr>
          <a:xfrm>
            <a:off x="1724293" y="4669283"/>
            <a:ext cx="971014" cy="397133"/>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 name="TextBox 2"/>
          <p:cNvSpPr txBox="1"/>
          <p:nvPr/>
        </p:nvSpPr>
        <p:spPr>
          <a:xfrm>
            <a:off x="457200" y="4650917"/>
            <a:ext cx="1295400" cy="461665"/>
          </a:xfrm>
          <a:prstGeom prst="rect">
            <a:avLst/>
          </a:prstGeom>
          <a:noFill/>
        </p:spPr>
        <p:txBody>
          <a:bodyPr wrap="square" rtlCol="0">
            <a:spAutoFit/>
          </a:bodyPr>
          <a:lstStyle/>
          <a:p>
            <a:pPr algn="r"/>
            <a:r>
              <a:rPr lang="en-US" sz="1200" dirty="0" smtClean="0">
                <a:solidFill>
                  <a:prstClr val="black"/>
                </a:solidFill>
              </a:rPr>
              <a:t>CLEARING ROUND</a:t>
            </a:r>
            <a:endParaRPr lang="en-US" sz="1200" dirty="0">
              <a:solidFill>
                <a:prstClr val="black"/>
              </a:solidFill>
            </a:endParaRPr>
          </a:p>
        </p:txBody>
      </p:sp>
      <p:sp>
        <p:nvSpPr>
          <p:cNvPr id="5" name="TextBox 4"/>
          <p:cNvSpPr txBox="1"/>
          <p:nvPr/>
        </p:nvSpPr>
        <p:spPr>
          <a:xfrm>
            <a:off x="6400800" y="5181600"/>
            <a:ext cx="2438400" cy="954107"/>
          </a:xfrm>
          <a:prstGeom prst="rect">
            <a:avLst/>
          </a:prstGeom>
          <a:noFill/>
        </p:spPr>
        <p:txBody>
          <a:bodyPr wrap="square" rtlCol="0">
            <a:spAutoFit/>
          </a:bodyPr>
          <a:lstStyle/>
          <a:p>
            <a:r>
              <a:rPr lang="en-US" sz="1400" dirty="0" smtClean="0">
                <a:solidFill>
                  <a:prstClr val="black"/>
                </a:solidFill>
              </a:rPr>
              <a:t>Bidding rounds continue if there are areas with more than one bid at the round 4 clock percentage</a:t>
            </a:r>
            <a:endParaRPr lang="en-US" sz="1400" dirty="0">
              <a:solidFill>
                <a:prstClr val="black"/>
              </a:solidFill>
            </a:endParaRPr>
          </a:p>
        </p:txBody>
      </p:sp>
      <p:sp>
        <p:nvSpPr>
          <p:cNvPr id="7" name="TextBox 6"/>
          <p:cNvSpPr txBox="1"/>
          <p:nvPr/>
        </p:nvSpPr>
        <p:spPr>
          <a:xfrm>
            <a:off x="457200" y="1170401"/>
            <a:ext cx="1615748" cy="523220"/>
          </a:xfrm>
          <a:prstGeom prst="rect">
            <a:avLst/>
          </a:prstGeom>
          <a:noFill/>
        </p:spPr>
        <p:txBody>
          <a:bodyPr wrap="square" rtlCol="0">
            <a:spAutoFit/>
          </a:bodyPr>
          <a:lstStyle/>
          <a:p>
            <a:r>
              <a:rPr lang="en-US" sz="2800" u="sng" dirty="0" smtClean="0"/>
              <a:t>Example</a:t>
            </a:r>
            <a:endParaRPr lang="en-US" sz="2800" u="sng" dirty="0"/>
          </a:p>
        </p:txBody>
      </p:sp>
      <p:sp>
        <p:nvSpPr>
          <p:cNvPr id="9" name="TextBox 8"/>
          <p:cNvSpPr txBox="1"/>
          <p:nvPr/>
        </p:nvSpPr>
        <p:spPr>
          <a:xfrm>
            <a:off x="272469" y="6028730"/>
            <a:ext cx="4222503" cy="338554"/>
          </a:xfrm>
          <a:prstGeom prst="rect">
            <a:avLst/>
          </a:prstGeom>
          <a:noFill/>
        </p:spPr>
        <p:txBody>
          <a:bodyPr wrap="none" rtlCol="0">
            <a:spAutoFit/>
          </a:bodyPr>
          <a:lstStyle/>
          <a:p>
            <a:r>
              <a:rPr lang="en-US" sz="1600" dirty="0" smtClean="0">
                <a:solidFill>
                  <a:schemeClr val="tx1">
                    <a:lumMod val="50000"/>
                    <a:lumOff val="50000"/>
                  </a:schemeClr>
                </a:solidFill>
              </a:rPr>
              <a:t>*  Aggregate Cost at Base Clock Percentage</a:t>
            </a:r>
            <a:endParaRPr lang="en-US" sz="1600" dirty="0">
              <a:solidFill>
                <a:schemeClr val="tx1">
                  <a:lumMod val="50000"/>
                  <a:lumOff val="50000"/>
                </a:schemeClr>
              </a:solidFill>
            </a:endParaRPr>
          </a:p>
        </p:txBody>
      </p:sp>
    </p:spTree>
    <p:custDataLst>
      <p:tags r:id="rId1"/>
    </p:custDataLst>
    <p:extLst>
      <p:ext uri="{BB962C8B-B14F-4D97-AF65-F5344CB8AC3E}">
        <p14:creationId xmlns:p14="http://schemas.microsoft.com/office/powerpoint/2010/main" val="3353807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P spid="26" grpId="0"/>
      <p:bldP spid="30" grpId="0"/>
      <p:bldP spid="33" grpId="0"/>
      <p:bldP spid="34" grpId="0"/>
      <p:bldP spid="38" grpId="0"/>
      <p:bldP spid="39" grpId="0"/>
      <p:bldP spid="40" grpId="0"/>
      <p:bldP spid="41" grpId="0" animBg="1"/>
      <p:bldP spid="3" grpId="0"/>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During the Clearing Round</a:t>
            </a:r>
          </a:p>
        </p:txBody>
      </p:sp>
      <p:sp>
        <p:nvSpPr>
          <p:cNvPr id="3" name="Content Placeholder 2"/>
          <p:cNvSpPr>
            <a:spLocks noGrp="1"/>
          </p:cNvSpPr>
          <p:nvPr>
            <p:ph idx="1"/>
          </p:nvPr>
        </p:nvSpPr>
        <p:spPr/>
        <p:txBody>
          <a:bodyPr/>
          <a:lstStyle/>
          <a:p>
            <a:pPr marL="0" indent="0">
              <a:buNone/>
            </a:pPr>
            <a:r>
              <a:rPr lang="en-US" u="sng" dirty="0"/>
              <a:t>Clearing Round Procedures</a:t>
            </a:r>
          </a:p>
          <a:p>
            <a:pPr lvl="0"/>
            <a:endParaRPr lang="en-US" dirty="0"/>
          </a:p>
          <a:p>
            <a:pPr lvl="0"/>
            <a:r>
              <a:rPr lang="en-US" dirty="0"/>
              <a:t>Once the total implied support at the base clock percentage falls within the budget, the just-closed round becomes the “clearing round”</a:t>
            </a:r>
          </a:p>
          <a:p>
            <a:r>
              <a:rPr lang="en-US" dirty="0"/>
              <a:t>In the clearing round, the auction system will begin the process of </a:t>
            </a:r>
          </a:p>
          <a:p>
            <a:pPr lvl="2"/>
            <a:r>
              <a:rPr lang="en-US" sz="2400" dirty="0"/>
              <a:t>assigning winning bids and </a:t>
            </a:r>
          </a:p>
          <a:p>
            <a:pPr lvl="2"/>
            <a:r>
              <a:rPr lang="en-US" sz="2400" dirty="0"/>
              <a:t>determining final support amounts</a:t>
            </a:r>
          </a:p>
        </p:txBody>
      </p:sp>
      <p:sp>
        <p:nvSpPr>
          <p:cNvPr id="4" name="Slide Number Placeholder 3"/>
          <p:cNvSpPr>
            <a:spLocks noGrp="1"/>
          </p:cNvSpPr>
          <p:nvPr>
            <p:ph type="sldNum" sz="quarter" idx="10"/>
          </p:nvPr>
        </p:nvSpPr>
        <p:spPr/>
        <p:txBody>
          <a:bodyPr/>
          <a:lstStyle/>
          <a:p>
            <a:pPr>
              <a:defRPr/>
            </a:pPr>
            <a:fld id="{06417655-E551-4A71-92B5-EF993AF109F5}" type="slidenum">
              <a:rPr lang="en-US" altLang="en-US" smtClean="0"/>
              <a:pPr>
                <a:defRPr/>
              </a:pPr>
              <a:t>21</a:t>
            </a:fld>
            <a:endParaRPr lang="en-US" altLang="en-US"/>
          </a:p>
        </p:txBody>
      </p:sp>
    </p:spTree>
    <p:custDataLst>
      <p:tags r:id="rId1"/>
    </p:custDataLst>
    <p:extLst>
      <p:ext uri="{BB962C8B-B14F-4D97-AF65-F5344CB8AC3E}">
        <p14:creationId xmlns:p14="http://schemas.microsoft.com/office/powerpoint/2010/main" val="33754028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r>
            <a:br>
              <a:rPr lang="en-US" dirty="0"/>
            </a:br>
            <a:r>
              <a:rPr lang="en-US" dirty="0"/>
              <a:t>During the Clearing Round</a:t>
            </a:r>
            <a:br>
              <a:rPr lang="en-US" dirty="0"/>
            </a:br>
            <a:endParaRPr lang="en-US" dirty="0"/>
          </a:p>
        </p:txBody>
      </p:sp>
      <p:sp>
        <p:nvSpPr>
          <p:cNvPr id="3" name="Content Placeholder 2"/>
          <p:cNvSpPr>
            <a:spLocks noGrp="1"/>
          </p:cNvSpPr>
          <p:nvPr>
            <p:ph idx="1"/>
          </p:nvPr>
        </p:nvSpPr>
        <p:spPr/>
        <p:txBody>
          <a:bodyPr/>
          <a:lstStyle/>
          <a:p>
            <a:pPr marL="0" indent="0">
              <a:buNone/>
            </a:pPr>
            <a:r>
              <a:rPr lang="en-US" u="sng" dirty="0"/>
              <a:t>Assigning Bids (High Level)</a:t>
            </a:r>
          </a:p>
          <a:p>
            <a:pPr lvl="0"/>
            <a:r>
              <a:rPr lang="en-US" sz="2400" dirty="0"/>
              <a:t>The auction system first considers bids at the base clock percentage  </a:t>
            </a:r>
          </a:p>
          <a:p>
            <a:pPr lvl="1"/>
            <a:r>
              <a:rPr lang="en-US" sz="1800" dirty="0"/>
              <a:t>It assigns a bid for an area if there are no other bids for the same area at the base clock percentage </a:t>
            </a:r>
          </a:p>
          <a:p>
            <a:r>
              <a:rPr lang="en-US" sz="2400" dirty="0"/>
              <a:t>The system then looks at bids above the clock percentage, in order of ascending percentage.  </a:t>
            </a:r>
          </a:p>
          <a:p>
            <a:pPr lvl="1"/>
            <a:r>
              <a:rPr lang="en-US" sz="1800" dirty="0"/>
              <a:t>For a given area, it considers assigning the first bid it comes to (that is, the one at the lowest percentage)</a:t>
            </a:r>
          </a:p>
          <a:p>
            <a:pPr lvl="1"/>
            <a:endParaRPr lang="en-US" sz="1800" dirty="0"/>
          </a:p>
          <a:p>
            <a:pPr>
              <a:buFont typeface="Wingdings" panose="05000000000000000000" pitchFamily="2" charset="2"/>
              <a:buChar char="Ø"/>
            </a:pPr>
            <a:r>
              <a:rPr lang="en-US" sz="2000" i="1" dirty="0"/>
              <a:t>Remember:  The T+L doesn’t matter for assignment, only the percentage </a:t>
            </a:r>
            <a:r>
              <a:rPr lang="en-US" sz="2000" i="1" dirty="0" smtClean="0"/>
              <a:t>matters (but </a:t>
            </a:r>
            <a:r>
              <a:rPr lang="en-US" sz="2000" i="1" dirty="0"/>
              <a:t>T+L does affect the winner’s support amount)</a:t>
            </a:r>
          </a:p>
          <a:p>
            <a:endParaRPr lang="en-US" dirty="0"/>
          </a:p>
        </p:txBody>
      </p:sp>
      <p:sp>
        <p:nvSpPr>
          <p:cNvPr id="4" name="Slide Number Placeholder 3"/>
          <p:cNvSpPr>
            <a:spLocks noGrp="1"/>
          </p:cNvSpPr>
          <p:nvPr>
            <p:ph type="sldNum" sz="quarter" idx="10"/>
          </p:nvPr>
        </p:nvSpPr>
        <p:spPr/>
        <p:txBody>
          <a:bodyPr/>
          <a:lstStyle/>
          <a:p>
            <a:pPr>
              <a:defRPr/>
            </a:pPr>
            <a:fld id="{06417655-E551-4A71-92B5-EF993AF109F5}" type="slidenum">
              <a:rPr lang="en-US" altLang="en-US" smtClean="0"/>
              <a:pPr>
                <a:defRPr/>
              </a:pPr>
              <a:t>22</a:t>
            </a:fld>
            <a:endParaRPr lang="en-US" altLang="en-US"/>
          </a:p>
        </p:txBody>
      </p:sp>
    </p:spTree>
    <p:custDataLst>
      <p:tags r:id="rId1"/>
    </p:custDataLst>
    <p:extLst>
      <p:ext uri="{BB962C8B-B14F-4D97-AF65-F5344CB8AC3E}">
        <p14:creationId xmlns:p14="http://schemas.microsoft.com/office/powerpoint/2010/main" val="22265905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r>
            <a:br>
              <a:rPr lang="en-US" dirty="0"/>
            </a:br>
            <a:r>
              <a:rPr lang="en-US" dirty="0"/>
              <a:t>During the Clearing Round</a:t>
            </a:r>
            <a:br>
              <a:rPr lang="en-US" dirty="0"/>
            </a:br>
            <a:endParaRPr lang="en-US" dirty="0"/>
          </a:p>
        </p:txBody>
      </p:sp>
      <p:sp>
        <p:nvSpPr>
          <p:cNvPr id="3" name="Content Placeholder 2"/>
          <p:cNvSpPr>
            <a:spLocks noGrp="1"/>
          </p:cNvSpPr>
          <p:nvPr>
            <p:ph idx="1"/>
          </p:nvPr>
        </p:nvSpPr>
        <p:spPr/>
        <p:txBody>
          <a:bodyPr/>
          <a:lstStyle/>
          <a:p>
            <a:pPr marL="0" indent="0">
              <a:buNone/>
            </a:pPr>
            <a:r>
              <a:rPr lang="en-US" u="sng" dirty="0"/>
              <a:t>Finding the Clearing Percentage</a:t>
            </a:r>
          </a:p>
          <a:p>
            <a:pPr lvl="0"/>
            <a:r>
              <a:rPr lang="en-US" sz="2400" dirty="0"/>
              <a:t>As the auction system assigns bids in ascending percentage order, it calculates the effect on the budget of each assigned bid, keeping a running tally of cost </a:t>
            </a:r>
          </a:p>
          <a:p>
            <a:pPr lvl="0"/>
            <a:r>
              <a:rPr lang="en-US" sz="2400" dirty="0"/>
              <a:t>The “clearing percentage” is the point at which the budget is just enough to cover support for the assigned areas and the areas that still have competition at the base clock percentage</a:t>
            </a:r>
          </a:p>
          <a:p>
            <a:r>
              <a:rPr lang="en-US" sz="2400" dirty="0"/>
              <a:t>Any areas with bids above the clearing percentage won’t fit in the budget and won’t be assigned</a:t>
            </a:r>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06417655-E551-4A71-92B5-EF993AF109F5}" type="slidenum">
              <a:rPr lang="en-US" altLang="en-US" smtClean="0"/>
              <a:pPr>
                <a:defRPr/>
              </a:pPr>
              <a:t>23</a:t>
            </a:fld>
            <a:endParaRPr lang="en-US" altLang="en-US"/>
          </a:p>
        </p:txBody>
      </p:sp>
    </p:spTree>
    <p:custDataLst>
      <p:tags r:id="rId1"/>
    </p:custDataLst>
    <p:extLst>
      <p:ext uri="{BB962C8B-B14F-4D97-AF65-F5344CB8AC3E}">
        <p14:creationId xmlns:p14="http://schemas.microsoft.com/office/powerpoint/2010/main" val="6367477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During the Clearing Round</a:t>
            </a:r>
          </a:p>
        </p:txBody>
      </p:sp>
      <p:sp>
        <p:nvSpPr>
          <p:cNvPr id="3" name="Content Placeholder 2"/>
          <p:cNvSpPr>
            <a:spLocks noGrp="1"/>
          </p:cNvSpPr>
          <p:nvPr>
            <p:ph idx="1"/>
          </p:nvPr>
        </p:nvSpPr>
        <p:spPr/>
        <p:txBody>
          <a:bodyPr/>
          <a:lstStyle/>
          <a:p>
            <a:pPr marL="0" indent="0">
              <a:buNone/>
            </a:pPr>
            <a:r>
              <a:rPr lang="en-US" u="sng" dirty="0"/>
              <a:t>Second Price Rule</a:t>
            </a:r>
          </a:p>
          <a:p>
            <a:pPr lvl="0"/>
            <a:endParaRPr lang="en-US" dirty="0"/>
          </a:p>
          <a:p>
            <a:pPr lvl="0"/>
            <a:r>
              <a:rPr lang="en-US" dirty="0"/>
              <a:t>The auction determines support at “second-prices”</a:t>
            </a:r>
          </a:p>
          <a:p>
            <a:pPr marL="457200" lvl="1" indent="0">
              <a:buNone/>
            </a:pPr>
            <a:endParaRPr lang="en-US" dirty="0"/>
          </a:p>
          <a:p>
            <a:pPr lvl="1"/>
            <a:r>
              <a:rPr lang="en-US" sz="2200" dirty="0"/>
              <a:t>General principle:  Select as winners those bidders willing to accept support at the lowest percentages, but determine support amounts based on the percentage at which competition is resolved</a:t>
            </a:r>
          </a:p>
          <a:p>
            <a:pPr lvl="2"/>
            <a:r>
              <a:rPr lang="en-US" sz="2200" dirty="0"/>
              <a:t>“Competition is resolved” when it is clear whether a bid for an area is a winning bid</a:t>
            </a:r>
          </a:p>
          <a:p>
            <a:pPr lvl="2"/>
            <a:endParaRPr lang="en-US" dirty="0"/>
          </a:p>
          <a:p>
            <a:pPr lvl="2"/>
            <a:endParaRPr lang="en-US" dirty="0"/>
          </a:p>
          <a:p>
            <a:pPr marL="914400" lvl="2" indent="0">
              <a:buNone/>
            </a:pPr>
            <a:endParaRPr lang="en-US" dirty="0"/>
          </a:p>
        </p:txBody>
      </p:sp>
      <p:sp>
        <p:nvSpPr>
          <p:cNvPr id="4" name="Slide Number Placeholder 3"/>
          <p:cNvSpPr>
            <a:spLocks noGrp="1"/>
          </p:cNvSpPr>
          <p:nvPr>
            <p:ph type="sldNum" sz="quarter" idx="10"/>
          </p:nvPr>
        </p:nvSpPr>
        <p:spPr/>
        <p:txBody>
          <a:bodyPr/>
          <a:lstStyle/>
          <a:p>
            <a:pPr>
              <a:defRPr/>
            </a:pPr>
            <a:fld id="{06417655-E551-4A71-92B5-EF993AF109F5}" type="slidenum">
              <a:rPr lang="en-US" altLang="en-US" smtClean="0"/>
              <a:pPr>
                <a:defRPr/>
              </a:pPr>
              <a:t>24</a:t>
            </a:fld>
            <a:endParaRPr lang="en-US" altLang="en-US"/>
          </a:p>
        </p:txBody>
      </p:sp>
    </p:spTree>
    <p:custDataLst>
      <p:tags r:id="rId1"/>
    </p:custDataLst>
    <p:extLst>
      <p:ext uri="{BB962C8B-B14F-4D97-AF65-F5344CB8AC3E}">
        <p14:creationId xmlns:p14="http://schemas.microsoft.com/office/powerpoint/2010/main" val="22819908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During the Clearing Round</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0" indent="0">
                  <a:buNone/>
                </a:pPr>
                <a:r>
                  <a:rPr lang="en-US" sz="2400" u="sng" dirty="0" smtClean="0"/>
                  <a:t>Determining Support Amounts - Case 1</a:t>
                </a:r>
              </a:p>
              <a:p>
                <a:r>
                  <a:rPr lang="en-US" sz="2400" dirty="0"/>
                  <a:t>For bids assigned for areas for which there were no other bids below the clearing percentage: </a:t>
                </a:r>
              </a:p>
              <a:p>
                <a:pPr lvl="1">
                  <a:lnSpc>
                    <a:spcPct val="107000"/>
                  </a:lnSpc>
                  <a:spcBef>
                    <a:spcPts val="0"/>
                  </a:spcBef>
                  <a:spcAft>
                    <a:spcPts val="0"/>
                  </a:spcAft>
                </a:pPr>
                <a:r>
                  <a:rPr lang="en-US" dirty="0">
                    <a:ea typeface="Calibri" panose="020F0502020204030204" pitchFamily="34" charset="0"/>
                  </a:rPr>
                  <a:t>Recall that at the clearing percentage, the budget is just sufficient to support the areas that are assigned and those areas that are contested at the base clock percentage </a:t>
                </a:r>
                <a:r>
                  <a:rPr lang="en-US" dirty="0" smtClean="0">
                    <a:ea typeface="Calibri" panose="020F0502020204030204" pitchFamily="34" charset="0"/>
                  </a:rPr>
                  <a:t> </a:t>
                </a:r>
                <a:endParaRPr lang="en-US" dirty="0">
                  <a:ea typeface="Calibri" panose="020F0502020204030204" pitchFamily="34" charset="0"/>
                </a:endParaRPr>
              </a:p>
              <a:p>
                <a:pPr lvl="1">
                  <a:lnSpc>
                    <a:spcPct val="107000"/>
                  </a:lnSpc>
                  <a:spcBef>
                    <a:spcPts val="0"/>
                  </a:spcBef>
                  <a:spcAft>
                    <a:spcPts val="0"/>
                  </a:spcAft>
                </a:pPr>
                <a:r>
                  <a:rPr lang="en-US" dirty="0" smtClean="0">
                    <a:ea typeface="Calibri" panose="020F0502020204030204" pitchFamily="34" charset="0"/>
                  </a:rPr>
                  <a:t>So</a:t>
                </a:r>
                <a:r>
                  <a:rPr lang="en-US" dirty="0">
                    <a:ea typeface="Calibri" panose="020F0502020204030204" pitchFamily="34" charset="0"/>
                  </a:rPr>
                  <a:t>, nationwide competition among areas for support is resolved at the clearing percentage (P*) and assigned bids for areas with no other bids below the clearing percentage are supported at P</a:t>
                </a:r>
                <a:r>
                  <a:rPr lang="en-US" dirty="0" smtClean="0">
                    <a:ea typeface="Calibri" panose="020F0502020204030204" pitchFamily="34" charset="0"/>
                  </a:rPr>
                  <a:t>*</a:t>
                </a:r>
              </a:p>
              <a:p>
                <a:pPr marL="457200" lvl="1" indent="0">
                  <a:lnSpc>
                    <a:spcPct val="107000"/>
                  </a:lnSpc>
                  <a:spcBef>
                    <a:spcPts val="0"/>
                  </a:spcBef>
                  <a:spcAft>
                    <a:spcPts val="0"/>
                  </a:spcAft>
                  <a:buNone/>
                </a:pPr>
                <a:r>
                  <a:rPr lang="en-US" dirty="0" smtClean="0">
                    <a:ea typeface="Calibri" panose="020F0502020204030204" pitchFamily="34" charset="0"/>
                  </a:rPr>
                  <a:t> </a:t>
                </a:r>
                <a:endParaRPr lang="en-US" dirty="0">
                  <a:ea typeface="Calibri" panose="020F0502020204030204" pitchFamily="34" charset="0"/>
                </a:endParaRPr>
              </a:p>
              <a:p>
                <a:pPr lvl="1"/>
                <a:r>
                  <a:rPr lang="en-US" dirty="0">
                    <a:ea typeface="Times New Roman" panose="02020603050405020304" pitchFamily="18" charset="0"/>
                  </a:rPr>
                  <a:t>Using the formula, support for a given area is:</a:t>
                </a:r>
              </a:p>
              <a:p>
                <a:pPr marL="457200" lvl="1" indent="0">
                  <a:buNone/>
                </a:pPr>
                <a:r>
                  <a:rPr lang="en-US" dirty="0">
                    <a:ea typeface="Times New Roman" panose="02020603050405020304" pitchFamily="18" charset="0"/>
                  </a:rPr>
                  <a:t>			Annual Support Amount </a:t>
                </a:r>
                <a14:m>
                  <m:oMath xmlns:m="http://schemas.openxmlformats.org/officeDocument/2006/math">
                    <m:r>
                      <a:rPr lang="en-US" i="1">
                        <a:latin typeface="Cambria Math" panose="02040503050406030204" pitchFamily="18" charset="0"/>
                        <a:ea typeface="Times New Roman" panose="02020603050405020304" pitchFamily="18" charset="0"/>
                      </a:rPr>
                      <m:t>=</m:t>
                    </m:r>
                    <m:func>
                      <m:funcPr>
                        <m:ctrlPr>
                          <a:rPr lang="en-US" i="1">
                            <a:latin typeface="Cambria Math" panose="02040503050406030204" pitchFamily="18" charset="0"/>
                            <a:ea typeface="Times New Roman" panose="02020603050405020304" pitchFamily="18" charset="0"/>
                          </a:rPr>
                        </m:ctrlPr>
                      </m:funcPr>
                      <m:fName>
                        <m:r>
                          <m:rPr>
                            <m:sty m:val="p"/>
                          </m:rPr>
                          <a:rPr lang="en-US">
                            <a:latin typeface="Cambria Math" panose="02040503050406030204" pitchFamily="18" charset="0"/>
                            <a:ea typeface="Times New Roman" panose="02020603050405020304" pitchFamily="18" charset="0"/>
                          </a:rPr>
                          <m:t>min</m:t>
                        </m:r>
                      </m:fName>
                      <m:e>
                        <m:d>
                          <m:dPr>
                            <m:begChr m:val="{"/>
                            <m:endChr m:val="}"/>
                            <m:ctrlPr>
                              <a:rPr lang="en-US" i="1">
                                <a:latin typeface="Cambria Math" panose="02040503050406030204" pitchFamily="18" charset="0"/>
                                <a:ea typeface="Times New Roman" panose="02020603050405020304" pitchFamily="18" charset="0"/>
                              </a:rPr>
                            </m:ctrlPr>
                          </m:dPr>
                          <m:e>
                            <m:r>
                              <a:rPr lang="en-US" i="1">
                                <a:latin typeface="Cambria Math" panose="02040503050406030204" pitchFamily="18" charset="0"/>
                                <a:ea typeface="Times New Roman" panose="02020603050405020304" pitchFamily="18" charset="0"/>
                              </a:rPr>
                              <m:t>𝑅</m:t>
                            </m:r>
                            <m:r>
                              <a:rPr lang="en-US" i="1">
                                <a:latin typeface="Cambria Math" panose="02040503050406030204" pitchFamily="18" charset="0"/>
                                <a:ea typeface="Times New Roman" panose="02020603050405020304" pitchFamily="18" charset="0"/>
                              </a:rPr>
                              <m:t>, </m:t>
                            </m:r>
                            <m:d>
                              <m:dPr>
                                <m:ctrlPr>
                                  <a:rPr lang="en-US" i="1">
                                    <a:latin typeface="Cambria Math" panose="02040503050406030204" pitchFamily="18" charset="0"/>
                                    <a:ea typeface="Times New Roman" panose="02020603050405020304" pitchFamily="18" charset="0"/>
                                  </a:rPr>
                                </m:ctrlPr>
                              </m:dPr>
                              <m:e>
                                <m:f>
                                  <m:fPr>
                                    <m:ctrlPr>
                                      <a:rPr lang="en-US" i="1">
                                        <a:latin typeface="Cambria Math" panose="02040503050406030204" pitchFamily="18" charset="0"/>
                                        <a:ea typeface="Times New Roman" panose="02020603050405020304" pitchFamily="18" charset="0"/>
                                      </a:rPr>
                                    </m:ctrlPr>
                                  </m:fPr>
                                  <m:num>
                                    <m:sSup>
                                      <m:sSupPr>
                                        <m:ctrlPr>
                                          <a:rPr lang="en-US" i="1" smtClean="0">
                                            <a:latin typeface="Cambria Math" panose="02040503050406030204" pitchFamily="18" charset="0"/>
                                          </a:rPr>
                                        </m:ctrlPr>
                                      </m:sSupPr>
                                      <m:e>
                                        <m:r>
                                          <a:rPr lang="en-US" b="0" i="1" smtClean="0">
                                            <a:latin typeface="Cambria Math" panose="02040503050406030204" pitchFamily="18" charset="0"/>
                                          </a:rPr>
                                          <m:t>𝑃</m:t>
                                        </m:r>
                                      </m:e>
                                      <m:sup>
                                        <m:r>
                                          <a:rPr lang="en-US" b="0" i="1" smtClean="0">
                                            <a:latin typeface="Cambria Math" panose="02040503050406030204" pitchFamily="18" charset="0"/>
                                          </a:rPr>
                                          <m:t>∗</m:t>
                                        </m:r>
                                      </m:sup>
                                    </m:sSup>
                                    <m:r>
                                      <a:rPr lang="en-US" b="0" i="1" smtClean="0">
                                        <a:latin typeface="Cambria Math" panose="02040503050406030204" pitchFamily="18" charset="0"/>
                                        <a:ea typeface="Times New Roman" panose="02020603050405020304" pitchFamily="18" charset="0"/>
                                      </a:rPr>
                                      <m:t>−</m:t>
                                    </m:r>
                                    <m:d>
                                      <m:dPr>
                                        <m:ctrlPr>
                                          <a:rPr lang="en-US" i="1">
                                            <a:latin typeface="Cambria Math" panose="02040503050406030204" pitchFamily="18" charset="0"/>
                                            <a:ea typeface="Times New Roman" panose="02020603050405020304" pitchFamily="18" charset="0"/>
                                          </a:rPr>
                                        </m:ctrlPr>
                                      </m:dPr>
                                      <m:e>
                                        <m:r>
                                          <a:rPr lang="en-US" i="1">
                                            <a:latin typeface="Cambria Math" panose="02040503050406030204" pitchFamily="18" charset="0"/>
                                            <a:ea typeface="Times New Roman" panose="02020603050405020304" pitchFamily="18" charset="0"/>
                                          </a:rPr>
                                          <m:t>𝑇</m:t>
                                        </m:r>
                                        <m:r>
                                          <a:rPr lang="en-US" i="1">
                                            <a:latin typeface="Cambria Math" panose="02040503050406030204" pitchFamily="18" charset="0"/>
                                            <a:ea typeface="Times New Roman" panose="02020603050405020304" pitchFamily="18" charset="0"/>
                                          </a:rPr>
                                          <m:t>+</m:t>
                                        </m:r>
                                        <m:r>
                                          <a:rPr lang="en-US" i="1">
                                            <a:latin typeface="Cambria Math" panose="02040503050406030204" pitchFamily="18" charset="0"/>
                                            <a:ea typeface="Times New Roman" panose="02020603050405020304" pitchFamily="18" charset="0"/>
                                          </a:rPr>
                                          <m:t>𝐿</m:t>
                                        </m:r>
                                      </m:e>
                                    </m:d>
                                  </m:num>
                                  <m:den>
                                    <m:r>
                                      <a:rPr lang="en-US" i="1">
                                        <a:latin typeface="Cambria Math" panose="02040503050406030204" pitchFamily="18" charset="0"/>
                                        <a:ea typeface="Times New Roman" panose="02020603050405020304" pitchFamily="18" charset="0"/>
                                      </a:rPr>
                                      <m:t>100</m:t>
                                    </m:r>
                                  </m:den>
                                </m:f>
                              </m:e>
                            </m:d>
                            <m:r>
                              <a:rPr lang="en-US" i="1">
                                <a:latin typeface="Cambria Math" panose="02040503050406030204" pitchFamily="18" charset="0"/>
                                <a:ea typeface="Times New Roman" panose="02020603050405020304" pitchFamily="18" charset="0"/>
                              </a:rPr>
                              <m:t>𝑅</m:t>
                            </m:r>
                          </m:e>
                        </m:d>
                      </m:e>
                    </m:func>
                  </m:oMath>
                </a14:m>
                <a:endParaRPr lang="en-US" sz="18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4"/>
                <a:stretch>
                  <a:fillRect l="-1111" t="-884" r="-667"/>
                </a:stretch>
              </a:blipFill>
            </p:spPr>
            <p:txBody>
              <a:bodyPr/>
              <a:lstStyle/>
              <a:p>
                <a:r>
                  <a:rPr lang="en-US">
                    <a:noFill/>
                  </a:rPr>
                  <a:t> </a:t>
                </a:r>
              </a:p>
            </p:txBody>
          </p:sp>
        </mc:Fallback>
      </mc:AlternateContent>
      <p:sp>
        <p:nvSpPr>
          <p:cNvPr id="4" name="Slide Number Placeholder 3"/>
          <p:cNvSpPr>
            <a:spLocks noGrp="1"/>
          </p:cNvSpPr>
          <p:nvPr>
            <p:ph type="sldNum" sz="quarter" idx="10"/>
          </p:nvPr>
        </p:nvSpPr>
        <p:spPr/>
        <p:txBody>
          <a:bodyPr/>
          <a:lstStyle/>
          <a:p>
            <a:pPr>
              <a:defRPr/>
            </a:pPr>
            <a:fld id="{06417655-E551-4A71-92B5-EF993AF109F5}" type="slidenum">
              <a:rPr lang="en-US" altLang="en-US" smtClean="0"/>
              <a:pPr>
                <a:defRPr/>
              </a:pPr>
              <a:t>25</a:t>
            </a:fld>
            <a:endParaRPr lang="en-US" altLang="en-US"/>
          </a:p>
        </p:txBody>
      </p:sp>
    </p:spTree>
    <p:custDataLst>
      <p:tags r:id="rId1"/>
    </p:custDataLst>
    <p:extLst>
      <p:ext uri="{BB962C8B-B14F-4D97-AF65-F5344CB8AC3E}">
        <p14:creationId xmlns:p14="http://schemas.microsoft.com/office/powerpoint/2010/main" val="5287838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During the Clearing Round</a:t>
            </a:r>
            <a:endParaRPr lang="en-US" dirty="0"/>
          </a:p>
        </p:txBody>
      </p:sp>
      <p:sp>
        <p:nvSpPr>
          <p:cNvPr id="4" name="Slide Number Placeholder 3"/>
          <p:cNvSpPr>
            <a:spLocks noGrp="1"/>
          </p:cNvSpPr>
          <p:nvPr>
            <p:ph type="sldNum" sz="quarter" idx="10"/>
          </p:nvPr>
        </p:nvSpPr>
        <p:spPr/>
        <p:txBody>
          <a:bodyPr/>
          <a:lstStyle/>
          <a:p>
            <a:pPr>
              <a:defRPr/>
            </a:pPr>
            <a:fld id="{06417655-E551-4A71-92B5-EF993AF109F5}" type="slidenum">
              <a:rPr lang="en-US" altLang="en-US" smtClean="0"/>
              <a:pPr>
                <a:defRPr/>
              </a:pPr>
              <a:t>26</a:t>
            </a:fld>
            <a:endParaRPr lang="en-US" altLang="en-US" dirty="0"/>
          </a:p>
        </p:txBody>
      </p:sp>
      <p:cxnSp>
        <p:nvCxnSpPr>
          <p:cNvPr id="6" name="Straight Connector 5"/>
          <p:cNvCxnSpPr/>
          <p:nvPr/>
        </p:nvCxnSpPr>
        <p:spPr>
          <a:xfrm>
            <a:off x="4170814" y="2133600"/>
            <a:ext cx="0" cy="3810000"/>
          </a:xfrm>
          <a:prstGeom prst="line">
            <a:avLst/>
          </a:prstGeom>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1856507" y="2514600"/>
            <a:ext cx="2364750" cy="369332"/>
          </a:xfrm>
          <a:prstGeom prst="rect">
            <a:avLst/>
          </a:prstGeom>
          <a:noFill/>
        </p:spPr>
        <p:txBody>
          <a:bodyPr wrap="none" rtlCol="0">
            <a:spAutoFit/>
          </a:bodyPr>
          <a:lstStyle/>
          <a:p>
            <a:r>
              <a:rPr lang="en-US" dirty="0" smtClean="0">
                <a:solidFill>
                  <a:prstClr val="black"/>
                </a:solidFill>
              </a:rPr>
              <a:t>Round 3 clock: 140%</a:t>
            </a:r>
            <a:endParaRPr lang="en-US" dirty="0">
              <a:solidFill>
                <a:prstClr val="black"/>
              </a:solidFill>
            </a:endParaRPr>
          </a:p>
        </p:txBody>
      </p:sp>
      <p:cxnSp>
        <p:nvCxnSpPr>
          <p:cNvPr id="16" name="Straight Connector 15"/>
          <p:cNvCxnSpPr>
            <a:stCxn id="8" idx="3"/>
            <a:endCxn id="8" idx="3"/>
          </p:cNvCxnSpPr>
          <p:nvPr/>
        </p:nvCxnSpPr>
        <p:spPr>
          <a:xfrm>
            <a:off x="4221257" y="2699266"/>
            <a:ext cx="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4094614" y="4343400"/>
            <a:ext cx="152400" cy="0"/>
          </a:xfrm>
          <a:prstGeom prst="line">
            <a:avLst/>
          </a:prstGeom>
        </p:spPr>
        <p:style>
          <a:lnRef idx="2">
            <a:schemeClr val="accent3"/>
          </a:lnRef>
          <a:fillRef idx="0">
            <a:schemeClr val="accent3"/>
          </a:fillRef>
          <a:effectRef idx="1">
            <a:schemeClr val="accent3"/>
          </a:effectRef>
          <a:fontRef idx="minor">
            <a:schemeClr val="tx1"/>
          </a:fontRef>
        </p:style>
      </p:cxnSp>
      <p:cxnSp>
        <p:nvCxnSpPr>
          <p:cNvPr id="20" name="Straight Connector 19"/>
          <p:cNvCxnSpPr/>
          <p:nvPr/>
        </p:nvCxnSpPr>
        <p:spPr>
          <a:xfrm>
            <a:off x="4094614" y="2667000"/>
            <a:ext cx="1524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4094614" y="3200400"/>
            <a:ext cx="152400" cy="0"/>
          </a:xfrm>
          <a:prstGeom prst="line">
            <a:avLst/>
          </a:prstGeom>
          <a:ln>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381000" y="1143000"/>
            <a:ext cx="8763000" cy="923330"/>
          </a:xfrm>
          <a:prstGeom prst="rect">
            <a:avLst/>
          </a:prstGeom>
          <a:noFill/>
        </p:spPr>
        <p:txBody>
          <a:bodyPr wrap="square" rtlCol="0">
            <a:spAutoFit/>
          </a:bodyPr>
          <a:lstStyle/>
          <a:p>
            <a:r>
              <a:rPr lang="en-US" dirty="0" smtClean="0">
                <a:solidFill>
                  <a:prstClr val="black"/>
                </a:solidFill>
              </a:rPr>
              <a:t>You bid to provide service with T+L </a:t>
            </a:r>
            <a:r>
              <a:rPr lang="en-US" dirty="0">
                <a:solidFill>
                  <a:prstClr val="black"/>
                </a:solidFill>
              </a:rPr>
              <a:t>= 45 </a:t>
            </a:r>
            <a:r>
              <a:rPr lang="en-US" dirty="0" smtClean="0">
                <a:solidFill>
                  <a:prstClr val="black"/>
                </a:solidFill>
              </a:rPr>
              <a:t>in a CBG with reserve price $200 at 132.5%</a:t>
            </a:r>
          </a:p>
          <a:p>
            <a:endParaRPr lang="en-US" dirty="0">
              <a:solidFill>
                <a:prstClr val="black"/>
              </a:solidFill>
            </a:endParaRPr>
          </a:p>
          <a:p>
            <a:r>
              <a:rPr lang="en-US" u="sng" dirty="0" smtClean="0">
                <a:solidFill>
                  <a:prstClr val="black"/>
                </a:solidFill>
              </a:rPr>
              <a:t>Case 1: There are no other bids for that CBG below the clearing percentage</a:t>
            </a:r>
            <a:r>
              <a:rPr lang="en-US" dirty="0" smtClean="0">
                <a:solidFill>
                  <a:prstClr val="black"/>
                </a:solidFill>
              </a:rPr>
              <a:t> </a:t>
            </a:r>
            <a:endParaRPr lang="en-US" dirty="0">
              <a:solidFill>
                <a:prstClr val="black"/>
              </a:solidFill>
            </a:endParaRPr>
          </a:p>
        </p:txBody>
      </p:sp>
      <p:sp>
        <p:nvSpPr>
          <p:cNvPr id="30" name="TextBox 29"/>
          <p:cNvSpPr txBox="1"/>
          <p:nvPr/>
        </p:nvSpPr>
        <p:spPr>
          <a:xfrm>
            <a:off x="1845774" y="4697084"/>
            <a:ext cx="2364750" cy="369332"/>
          </a:xfrm>
          <a:prstGeom prst="rect">
            <a:avLst/>
          </a:prstGeom>
          <a:noFill/>
        </p:spPr>
        <p:txBody>
          <a:bodyPr wrap="none" rtlCol="0">
            <a:spAutoFit/>
          </a:bodyPr>
          <a:lstStyle/>
          <a:p>
            <a:r>
              <a:rPr lang="en-US" dirty="0" smtClean="0">
                <a:solidFill>
                  <a:prstClr val="black"/>
                </a:solidFill>
              </a:rPr>
              <a:t>Round 4 clock: 130%</a:t>
            </a:r>
          </a:p>
        </p:txBody>
      </p:sp>
      <p:cxnSp>
        <p:nvCxnSpPr>
          <p:cNvPr id="31" name="Straight Connector 30"/>
          <p:cNvCxnSpPr/>
          <p:nvPr/>
        </p:nvCxnSpPr>
        <p:spPr>
          <a:xfrm>
            <a:off x="4105347" y="4902044"/>
            <a:ext cx="152400" cy="0"/>
          </a:xfrm>
          <a:prstGeom prst="line">
            <a:avLst/>
          </a:prstGeom>
        </p:spPr>
        <p:style>
          <a:lnRef idx="2">
            <a:schemeClr val="accent1"/>
          </a:lnRef>
          <a:fillRef idx="0">
            <a:schemeClr val="accent1"/>
          </a:fillRef>
          <a:effectRef idx="1">
            <a:schemeClr val="accent1"/>
          </a:effectRef>
          <a:fontRef idx="minor">
            <a:schemeClr val="tx1"/>
          </a:fontRef>
        </p:style>
      </p:cxnSp>
      <p:sp>
        <p:nvSpPr>
          <p:cNvPr id="3" name="TextBox 2"/>
          <p:cNvSpPr txBox="1"/>
          <p:nvPr/>
        </p:nvSpPr>
        <p:spPr>
          <a:xfrm>
            <a:off x="1045329" y="3040978"/>
            <a:ext cx="3374271" cy="367424"/>
          </a:xfrm>
          <a:prstGeom prst="rect">
            <a:avLst/>
          </a:prstGeom>
          <a:noFill/>
        </p:spPr>
        <p:txBody>
          <a:bodyPr wrap="square" rtlCol="0">
            <a:spAutoFit/>
          </a:bodyPr>
          <a:lstStyle/>
          <a:p>
            <a:r>
              <a:rPr lang="en-US" dirty="0" smtClean="0">
                <a:solidFill>
                  <a:prstClr val="black">
                    <a:lumMod val="50000"/>
                    <a:lumOff val="50000"/>
                  </a:prstClr>
                </a:solidFill>
              </a:rPr>
              <a:t>Clearing percentage: 137.5%    </a:t>
            </a:r>
            <a:endParaRPr lang="en-US" dirty="0">
              <a:solidFill>
                <a:prstClr val="black">
                  <a:lumMod val="50000"/>
                  <a:lumOff val="50000"/>
                </a:prstClr>
              </a:solidFill>
            </a:endParaRPr>
          </a:p>
        </p:txBody>
      </p:sp>
      <p:sp>
        <p:nvSpPr>
          <p:cNvPr id="38" name="TextBox 37"/>
          <p:cNvSpPr txBox="1"/>
          <p:nvPr/>
        </p:nvSpPr>
        <p:spPr>
          <a:xfrm>
            <a:off x="1086922" y="4191000"/>
            <a:ext cx="5923478" cy="369332"/>
          </a:xfrm>
          <a:prstGeom prst="rect">
            <a:avLst/>
          </a:prstGeom>
          <a:noFill/>
        </p:spPr>
        <p:txBody>
          <a:bodyPr wrap="square" rtlCol="0">
            <a:spAutoFit/>
          </a:bodyPr>
          <a:lstStyle/>
          <a:p>
            <a:r>
              <a:rPr lang="en-US" dirty="0" smtClean="0">
                <a:solidFill>
                  <a:srgbClr val="9BBB59">
                    <a:lumMod val="75000"/>
                  </a:srgbClr>
                </a:solidFill>
              </a:rPr>
              <a:t>Your bid percentage: 132.5%   Implied support: $175 </a:t>
            </a:r>
            <a:endParaRPr lang="en-US" dirty="0">
              <a:solidFill>
                <a:srgbClr val="9BBB59">
                  <a:lumMod val="75000"/>
                </a:srgbClr>
              </a:solidFill>
            </a:endParaRPr>
          </a:p>
        </p:txBody>
      </p:sp>
      <p:sp>
        <p:nvSpPr>
          <p:cNvPr id="25" name="TextBox 24"/>
          <p:cNvSpPr txBox="1"/>
          <p:nvPr/>
        </p:nvSpPr>
        <p:spPr>
          <a:xfrm>
            <a:off x="4257747" y="3040978"/>
            <a:ext cx="3211138" cy="369332"/>
          </a:xfrm>
          <a:prstGeom prst="rect">
            <a:avLst/>
          </a:prstGeom>
          <a:noFill/>
        </p:spPr>
        <p:txBody>
          <a:bodyPr wrap="square" rtlCol="0">
            <a:spAutoFit/>
          </a:bodyPr>
          <a:lstStyle/>
          <a:p>
            <a:r>
              <a:rPr lang="en-US" dirty="0" smtClean="0">
                <a:solidFill>
                  <a:prstClr val="black">
                    <a:lumMod val="50000"/>
                    <a:lumOff val="50000"/>
                  </a:prstClr>
                </a:solidFill>
              </a:rPr>
              <a:t>Your assigned </a:t>
            </a:r>
            <a:r>
              <a:rPr lang="en-US" dirty="0">
                <a:solidFill>
                  <a:prstClr val="black">
                    <a:lumMod val="50000"/>
                    <a:lumOff val="50000"/>
                  </a:prstClr>
                </a:solidFill>
              </a:rPr>
              <a:t>support: $185</a:t>
            </a:r>
            <a:endParaRPr lang="en-US" dirty="0">
              <a:solidFill>
                <a:prstClr val="black"/>
              </a:solidFill>
            </a:endParaRPr>
          </a:p>
        </p:txBody>
      </p:sp>
      <p:sp>
        <p:nvSpPr>
          <p:cNvPr id="41" name="Rectangle 40"/>
          <p:cNvSpPr/>
          <p:nvPr/>
        </p:nvSpPr>
        <p:spPr>
          <a:xfrm>
            <a:off x="1045328" y="3020684"/>
            <a:ext cx="6269871" cy="463918"/>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Tree>
    <p:custDataLst>
      <p:tags r:id="rId1"/>
    </p:custDataLst>
    <p:extLst>
      <p:ext uri="{BB962C8B-B14F-4D97-AF65-F5344CB8AC3E}">
        <p14:creationId xmlns:p14="http://schemas.microsoft.com/office/powerpoint/2010/main" val="2140520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41"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During the Clearing Round</a:t>
            </a:r>
          </a:p>
        </p:txBody>
      </p:sp>
      <p:sp>
        <p:nvSpPr>
          <p:cNvPr id="3" name="Content Placeholder 2"/>
          <p:cNvSpPr>
            <a:spLocks noGrp="1"/>
          </p:cNvSpPr>
          <p:nvPr>
            <p:ph idx="1"/>
          </p:nvPr>
        </p:nvSpPr>
        <p:spPr/>
        <p:txBody>
          <a:bodyPr/>
          <a:lstStyle/>
          <a:p>
            <a:pPr marL="0" indent="0">
              <a:buNone/>
            </a:pPr>
            <a:r>
              <a:rPr lang="en-US" u="sng" dirty="0"/>
              <a:t>Determining Support Amounts – </a:t>
            </a:r>
            <a:r>
              <a:rPr lang="en-US" u="sng" dirty="0" smtClean="0"/>
              <a:t>Case </a:t>
            </a:r>
            <a:r>
              <a:rPr lang="en-US" u="sng" dirty="0"/>
              <a:t>2</a:t>
            </a:r>
            <a:endParaRPr lang="en-US" dirty="0"/>
          </a:p>
          <a:p>
            <a:r>
              <a:rPr lang="en-US" sz="2400" dirty="0"/>
              <a:t>For bids that won support for areas where there were other bids below the clearing </a:t>
            </a:r>
            <a:r>
              <a:rPr lang="en-US" sz="2400" dirty="0" smtClean="0"/>
              <a:t>percentage </a:t>
            </a:r>
            <a:endParaRPr lang="en-US" sz="2400" dirty="0"/>
          </a:p>
          <a:p>
            <a:pPr lvl="1"/>
            <a:r>
              <a:rPr lang="en-US" dirty="0"/>
              <a:t>For bids assigned in the clearing round where there were two or more bids for an area at different percentages at or below the clearing percentage, the bid at the lowest percentage wins and is supported at the percentage of the next lowest bid </a:t>
            </a:r>
          </a:p>
          <a:p>
            <a:pPr lvl="1"/>
            <a:r>
              <a:rPr lang="en-US" dirty="0"/>
              <a:t>If there are multiple bids at the base clock percentage of the clearing round, there will be more clock rounds until only one bidder for each area </a:t>
            </a:r>
            <a:r>
              <a:rPr lang="en-US" dirty="0" smtClean="0"/>
              <a:t>remains</a:t>
            </a:r>
            <a:endParaRPr lang="en-US" dirty="0"/>
          </a:p>
          <a:p>
            <a:pPr lvl="2"/>
            <a:r>
              <a:rPr lang="en-US" dirty="0"/>
              <a:t>The lowest bidder for an area will win and be assigned support at the percentage at which the next lowest bidder drops out</a:t>
            </a:r>
          </a:p>
          <a:p>
            <a:endParaRPr lang="en-US" dirty="0"/>
          </a:p>
        </p:txBody>
      </p:sp>
      <p:sp>
        <p:nvSpPr>
          <p:cNvPr id="4" name="Slide Number Placeholder 3"/>
          <p:cNvSpPr>
            <a:spLocks noGrp="1"/>
          </p:cNvSpPr>
          <p:nvPr>
            <p:ph type="sldNum" sz="quarter" idx="10"/>
          </p:nvPr>
        </p:nvSpPr>
        <p:spPr/>
        <p:txBody>
          <a:bodyPr/>
          <a:lstStyle/>
          <a:p>
            <a:pPr>
              <a:defRPr/>
            </a:pPr>
            <a:fld id="{06417655-E551-4A71-92B5-EF993AF109F5}" type="slidenum">
              <a:rPr lang="en-US" altLang="en-US" smtClean="0"/>
              <a:pPr>
                <a:defRPr/>
              </a:pPr>
              <a:t>27</a:t>
            </a:fld>
            <a:endParaRPr lang="en-US" altLang="en-US"/>
          </a:p>
        </p:txBody>
      </p:sp>
    </p:spTree>
    <p:custDataLst>
      <p:tags r:id="rId1"/>
    </p:custDataLst>
    <p:extLst>
      <p:ext uri="{BB962C8B-B14F-4D97-AF65-F5344CB8AC3E}">
        <p14:creationId xmlns:p14="http://schemas.microsoft.com/office/powerpoint/2010/main" val="27003077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During the Clearing Round</a:t>
            </a:r>
            <a:endParaRPr lang="en-US" dirty="0"/>
          </a:p>
        </p:txBody>
      </p:sp>
      <p:sp>
        <p:nvSpPr>
          <p:cNvPr id="4" name="Slide Number Placeholder 3"/>
          <p:cNvSpPr>
            <a:spLocks noGrp="1"/>
          </p:cNvSpPr>
          <p:nvPr>
            <p:ph type="sldNum" sz="quarter" idx="10"/>
          </p:nvPr>
        </p:nvSpPr>
        <p:spPr/>
        <p:txBody>
          <a:bodyPr/>
          <a:lstStyle/>
          <a:p>
            <a:pPr>
              <a:defRPr/>
            </a:pPr>
            <a:fld id="{06417655-E551-4A71-92B5-EF993AF109F5}" type="slidenum">
              <a:rPr lang="en-US" altLang="en-US" smtClean="0"/>
              <a:pPr>
                <a:defRPr/>
              </a:pPr>
              <a:t>28</a:t>
            </a:fld>
            <a:endParaRPr lang="en-US" altLang="en-US" dirty="0"/>
          </a:p>
        </p:txBody>
      </p:sp>
      <p:cxnSp>
        <p:nvCxnSpPr>
          <p:cNvPr id="6" name="Straight Connector 5"/>
          <p:cNvCxnSpPr/>
          <p:nvPr/>
        </p:nvCxnSpPr>
        <p:spPr>
          <a:xfrm>
            <a:off x="4170814" y="2133600"/>
            <a:ext cx="0" cy="3810000"/>
          </a:xfrm>
          <a:prstGeom prst="line">
            <a:avLst/>
          </a:prstGeom>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1856507" y="2514600"/>
            <a:ext cx="2364750" cy="369332"/>
          </a:xfrm>
          <a:prstGeom prst="rect">
            <a:avLst/>
          </a:prstGeom>
          <a:noFill/>
        </p:spPr>
        <p:txBody>
          <a:bodyPr wrap="none" rtlCol="0">
            <a:spAutoFit/>
          </a:bodyPr>
          <a:lstStyle/>
          <a:p>
            <a:r>
              <a:rPr lang="en-US" dirty="0" smtClean="0">
                <a:solidFill>
                  <a:prstClr val="black"/>
                </a:solidFill>
              </a:rPr>
              <a:t>Round 3 clock: 140%</a:t>
            </a:r>
            <a:endParaRPr lang="en-US" dirty="0">
              <a:solidFill>
                <a:prstClr val="black"/>
              </a:solidFill>
            </a:endParaRPr>
          </a:p>
        </p:txBody>
      </p:sp>
      <p:cxnSp>
        <p:nvCxnSpPr>
          <p:cNvPr id="16" name="Straight Connector 15"/>
          <p:cNvCxnSpPr>
            <a:stCxn id="8" idx="3"/>
            <a:endCxn id="8" idx="3"/>
          </p:cNvCxnSpPr>
          <p:nvPr/>
        </p:nvCxnSpPr>
        <p:spPr>
          <a:xfrm>
            <a:off x="4221257" y="2699266"/>
            <a:ext cx="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4094614" y="4343400"/>
            <a:ext cx="152400" cy="0"/>
          </a:xfrm>
          <a:prstGeom prst="line">
            <a:avLst/>
          </a:prstGeom>
        </p:spPr>
        <p:style>
          <a:lnRef idx="2">
            <a:schemeClr val="accent3"/>
          </a:lnRef>
          <a:fillRef idx="0">
            <a:schemeClr val="accent3"/>
          </a:fillRef>
          <a:effectRef idx="1">
            <a:schemeClr val="accent3"/>
          </a:effectRef>
          <a:fontRef idx="minor">
            <a:schemeClr val="tx1"/>
          </a:fontRef>
        </p:style>
      </p:cxnSp>
      <p:cxnSp>
        <p:nvCxnSpPr>
          <p:cNvPr id="20" name="Straight Connector 19"/>
          <p:cNvCxnSpPr/>
          <p:nvPr/>
        </p:nvCxnSpPr>
        <p:spPr>
          <a:xfrm>
            <a:off x="4094614" y="2667000"/>
            <a:ext cx="1524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4094614" y="3200400"/>
            <a:ext cx="152400" cy="0"/>
          </a:xfrm>
          <a:prstGeom prst="line">
            <a:avLst/>
          </a:prstGeom>
          <a:ln>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381000" y="1143000"/>
            <a:ext cx="8763000" cy="923330"/>
          </a:xfrm>
          <a:prstGeom prst="rect">
            <a:avLst/>
          </a:prstGeom>
          <a:noFill/>
        </p:spPr>
        <p:txBody>
          <a:bodyPr wrap="square" rtlCol="0">
            <a:spAutoFit/>
          </a:bodyPr>
          <a:lstStyle/>
          <a:p>
            <a:r>
              <a:rPr lang="en-US" dirty="0" smtClean="0">
                <a:solidFill>
                  <a:prstClr val="black"/>
                </a:solidFill>
              </a:rPr>
              <a:t>You bid to provide service with T+L </a:t>
            </a:r>
            <a:r>
              <a:rPr lang="en-US" dirty="0">
                <a:solidFill>
                  <a:prstClr val="black"/>
                </a:solidFill>
              </a:rPr>
              <a:t>= 45 </a:t>
            </a:r>
            <a:r>
              <a:rPr lang="en-US" dirty="0" smtClean="0">
                <a:solidFill>
                  <a:prstClr val="black"/>
                </a:solidFill>
              </a:rPr>
              <a:t>in a CBG with reserve price $200 at 132.5%</a:t>
            </a:r>
          </a:p>
          <a:p>
            <a:endParaRPr lang="en-US" dirty="0">
              <a:solidFill>
                <a:prstClr val="black"/>
              </a:solidFill>
            </a:endParaRPr>
          </a:p>
          <a:p>
            <a:r>
              <a:rPr lang="en-US" u="sng" dirty="0" smtClean="0">
                <a:solidFill>
                  <a:prstClr val="black"/>
                </a:solidFill>
              </a:rPr>
              <a:t>Case 2: There is another bid for that CBG below the clearing percentage</a:t>
            </a:r>
            <a:endParaRPr lang="en-US" dirty="0">
              <a:solidFill>
                <a:prstClr val="black"/>
              </a:solidFill>
            </a:endParaRPr>
          </a:p>
        </p:txBody>
      </p:sp>
      <p:sp>
        <p:nvSpPr>
          <p:cNvPr id="30" name="TextBox 29"/>
          <p:cNvSpPr txBox="1"/>
          <p:nvPr/>
        </p:nvSpPr>
        <p:spPr>
          <a:xfrm>
            <a:off x="1845774" y="4697084"/>
            <a:ext cx="2364750" cy="369332"/>
          </a:xfrm>
          <a:prstGeom prst="rect">
            <a:avLst/>
          </a:prstGeom>
          <a:noFill/>
        </p:spPr>
        <p:txBody>
          <a:bodyPr wrap="none" rtlCol="0">
            <a:spAutoFit/>
          </a:bodyPr>
          <a:lstStyle/>
          <a:p>
            <a:r>
              <a:rPr lang="en-US" dirty="0" smtClean="0">
                <a:solidFill>
                  <a:prstClr val="black"/>
                </a:solidFill>
              </a:rPr>
              <a:t>Round 4 clock: 130%</a:t>
            </a:r>
          </a:p>
        </p:txBody>
      </p:sp>
      <p:cxnSp>
        <p:nvCxnSpPr>
          <p:cNvPr id="31" name="Straight Connector 30"/>
          <p:cNvCxnSpPr/>
          <p:nvPr/>
        </p:nvCxnSpPr>
        <p:spPr>
          <a:xfrm>
            <a:off x="4105347" y="4902044"/>
            <a:ext cx="152400" cy="0"/>
          </a:xfrm>
          <a:prstGeom prst="line">
            <a:avLst/>
          </a:prstGeom>
        </p:spPr>
        <p:style>
          <a:lnRef idx="2">
            <a:schemeClr val="accent1"/>
          </a:lnRef>
          <a:fillRef idx="0">
            <a:schemeClr val="accent1"/>
          </a:fillRef>
          <a:effectRef idx="1">
            <a:schemeClr val="accent1"/>
          </a:effectRef>
          <a:fontRef idx="minor">
            <a:schemeClr val="tx1"/>
          </a:fontRef>
        </p:style>
      </p:cxnSp>
      <p:sp>
        <p:nvSpPr>
          <p:cNvPr id="3" name="TextBox 2"/>
          <p:cNvSpPr txBox="1"/>
          <p:nvPr/>
        </p:nvSpPr>
        <p:spPr>
          <a:xfrm>
            <a:off x="1045329" y="3040978"/>
            <a:ext cx="3374271" cy="367424"/>
          </a:xfrm>
          <a:prstGeom prst="rect">
            <a:avLst/>
          </a:prstGeom>
          <a:noFill/>
        </p:spPr>
        <p:txBody>
          <a:bodyPr wrap="square" rtlCol="0">
            <a:spAutoFit/>
          </a:bodyPr>
          <a:lstStyle/>
          <a:p>
            <a:r>
              <a:rPr lang="en-US" dirty="0" smtClean="0">
                <a:solidFill>
                  <a:prstClr val="black">
                    <a:lumMod val="50000"/>
                    <a:lumOff val="50000"/>
                  </a:prstClr>
                </a:solidFill>
              </a:rPr>
              <a:t>Clearing percentage: 137.5%    </a:t>
            </a:r>
            <a:endParaRPr lang="en-US" dirty="0">
              <a:solidFill>
                <a:prstClr val="black">
                  <a:lumMod val="50000"/>
                  <a:lumOff val="50000"/>
                </a:prstClr>
              </a:solidFill>
            </a:endParaRPr>
          </a:p>
        </p:txBody>
      </p:sp>
      <p:sp>
        <p:nvSpPr>
          <p:cNvPr id="25" name="TextBox 24"/>
          <p:cNvSpPr txBox="1"/>
          <p:nvPr/>
        </p:nvSpPr>
        <p:spPr>
          <a:xfrm>
            <a:off x="4210523" y="3560802"/>
            <a:ext cx="3176133" cy="369332"/>
          </a:xfrm>
          <a:prstGeom prst="rect">
            <a:avLst/>
          </a:prstGeom>
          <a:noFill/>
        </p:spPr>
        <p:txBody>
          <a:bodyPr wrap="square" rtlCol="0">
            <a:spAutoFit/>
          </a:bodyPr>
          <a:lstStyle/>
          <a:p>
            <a:r>
              <a:rPr lang="en-US" dirty="0" smtClean="0">
                <a:solidFill>
                  <a:srgbClr val="1F497D"/>
                </a:solidFill>
              </a:rPr>
              <a:t>Your assigned </a:t>
            </a:r>
            <a:r>
              <a:rPr lang="en-US" dirty="0">
                <a:solidFill>
                  <a:srgbClr val="1F497D"/>
                </a:solidFill>
              </a:rPr>
              <a:t>support: $</a:t>
            </a:r>
            <a:r>
              <a:rPr lang="en-US" dirty="0" smtClean="0">
                <a:solidFill>
                  <a:srgbClr val="1F497D"/>
                </a:solidFill>
              </a:rPr>
              <a:t>180</a:t>
            </a:r>
            <a:endParaRPr lang="en-US" dirty="0">
              <a:solidFill>
                <a:srgbClr val="1F497D"/>
              </a:solidFill>
            </a:endParaRPr>
          </a:p>
        </p:txBody>
      </p:sp>
      <p:sp>
        <p:nvSpPr>
          <p:cNvPr id="17" name="TextBox 16"/>
          <p:cNvSpPr txBox="1"/>
          <p:nvPr/>
        </p:nvSpPr>
        <p:spPr>
          <a:xfrm>
            <a:off x="1086922" y="4191000"/>
            <a:ext cx="5923478" cy="369332"/>
          </a:xfrm>
          <a:prstGeom prst="rect">
            <a:avLst/>
          </a:prstGeom>
          <a:noFill/>
        </p:spPr>
        <p:txBody>
          <a:bodyPr wrap="square" rtlCol="0">
            <a:spAutoFit/>
          </a:bodyPr>
          <a:lstStyle/>
          <a:p>
            <a:r>
              <a:rPr lang="en-US" dirty="0" smtClean="0">
                <a:solidFill>
                  <a:srgbClr val="9BBB59">
                    <a:lumMod val="75000"/>
                  </a:srgbClr>
                </a:solidFill>
              </a:rPr>
              <a:t>Your bid percentage: 132.5%   Implied support: $175 </a:t>
            </a:r>
            <a:endParaRPr lang="en-US" dirty="0">
              <a:solidFill>
                <a:srgbClr val="9BBB59">
                  <a:lumMod val="75000"/>
                </a:srgbClr>
              </a:solidFill>
            </a:endParaRPr>
          </a:p>
        </p:txBody>
      </p:sp>
      <p:cxnSp>
        <p:nvCxnSpPr>
          <p:cNvPr id="19" name="Straight Connector 18"/>
          <p:cNvCxnSpPr/>
          <p:nvPr/>
        </p:nvCxnSpPr>
        <p:spPr>
          <a:xfrm>
            <a:off x="4108772" y="3733800"/>
            <a:ext cx="152400" cy="0"/>
          </a:xfrm>
          <a:prstGeom prst="line">
            <a:avLst/>
          </a:prstGeom>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914400" y="3581400"/>
            <a:ext cx="3296123" cy="369332"/>
          </a:xfrm>
          <a:prstGeom prst="rect">
            <a:avLst/>
          </a:prstGeom>
          <a:noFill/>
        </p:spPr>
        <p:txBody>
          <a:bodyPr wrap="square" rtlCol="0">
            <a:spAutoFit/>
          </a:bodyPr>
          <a:lstStyle/>
          <a:p>
            <a:r>
              <a:rPr lang="en-US" dirty="0" smtClean="0">
                <a:solidFill>
                  <a:srgbClr val="1F497D"/>
                </a:solidFill>
              </a:rPr>
              <a:t>Percentage of other bid: 135%    </a:t>
            </a:r>
            <a:endParaRPr lang="en-US" dirty="0">
              <a:solidFill>
                <a:srgbClr val="1F497D"/>
              </a:solidFill>
            </a:endParaRPr>
          </a:p>
        </p:txBody>
      </p:sp>
      <p:sp>
        <p:nvSpPr>
          <p:cNvPr id="26" name="Rectangle 25"/>
          <p:cNvSpPr/>
          <p:nvPr/>
        </p:nvSpPr>
        <p:spPr>
          <a:xfrm>
            <a:off x="906887" y="3526373"/>
            <a:ext cx="6408313" cy="447696"/>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Tree>
    <p:custDataLst>
      <p:tags r:id="rId1"/>
    </p:custDataLst>
    <p:extLst>
      <p:ext uri="{BB962C8B-B14F-4D97-AF65-F5344CB8AC3E}">
        <p14:creationId xmlns:p14="http://schemas.microsoft.com/office/powerpoint/2010/main" val="560909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3" grpId="0"/>
      <p:bldP spid="2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 Parte Information</a:t>
            </a:r>
          </a:p>
        </p:txBody>
      </p:sp>
      <p:sp>
        <p:nvSpPr>
          <p:cNvPr id="3" name="Content Placeholder 2"/>
          <p:cNvSpPr>
            <a:spLocks noGrp="1"/>
          </p:cNvSpPr>
          <p:nvPr>
            <p:ph idx="1"/>
          </p:nvPr>
        </p:nvSpPr>
        <p:spPr/>
        <p:txBody>
          <a:bodyPr/>
          <a:lstStyle/>
          <a:p>
            <a:pPr eaLnBrk="1" hangingPunct="1">
              <a:buFont typeface="Arial" charset="0"/>
              <a:buChar char="•"/>
            </a:pPr>
            <a:r>
              <a:rPr lang="en-US" altLang="en-US" sz="2400" dirty="0">
                <a:solidFill>
                  <a:prstClr val="black"/>
                </a:solidFill>
              </a:rPr>
              <a:t>With a limited exception, attending and/or participating in this webinar on proposed procedures to conduct the Connect America </a:t>
            </a:r>
            <a:r>
              <a:rPr lang="en-US" altLang="en-US" sz="2400" dirty="0" smtClean="0">
                <a:solidFill>
                  <a:prstClr val="black"/>
                </a:solidFill>
              </a:rPr>
              <a:t>Fund Phase </a:t>
            </a:r>
            <a:r>
              <a:rPr lang="en-US" altLang="en-US" sz="2400" dirty="0">
                <a:solidFill>
                  <a:prstClr val="black"/>
                </a:solidFill>
              </a:rPr>
              <a:t>II auction made by the Commission in the recent </a:t>
            </a:r>
            <a:r>
              <a:rPr lang="en-US" altLang="en-US" sz="2400" i="1" dirty="0">
                <a:solidFill>
                  <a:prstClr val="black"/>
                </a:solidFill>
              </a:rPr>
              <a:t>Comment Public Notice</a:t>
            </a:r>
            <a:r>
              <a:rPr lang="en-US" altLang="en-US" sz="1800" baseline="30000" dirty="0">
                <a:solidFill>
                  <a:prstClr val="black"/>
                </a:solidFill>
              </a:rPr>
              <a:t>1</a:t>
            </a:r>
            <a:r>
              <a:rPr lang="en-US" altLang="en-US" sz="2400" baseline="30000" dirty="0">
                <a:solidFill>
                  <a:prstClr val="black"/>
                </a:solidFill>
              </a:rPr>
              <a:t> </a:t>
            </a:r>
            <a:r>
              <a:rPr lang="en-US" altLang="en-US" sz="2400" dirty="0">
                <a:solidFill>
                  <a:prstClr val="black"/>
                </a:solidFill>
              </a:rPr>
              <a:t>will not require a filing under the </a:t>
            </a:r>
            <a:r>
              <a:rPr lang="en-US" altLang="en-US" sz="2400" dirty="0" smtClean="0">
                <a:solidFill>
                  <a:prstClr val="black"/>
                </a:solidFill>
              </a:rPr>
              <a:t>Commission’s </a:t>
            </a:r>
            <a:r>
              <a:rPr lang="en-US" altLang="en-US" sz="2400" dirty="0">
                <a:solidFill>
                  <a:prstClr val="black"/>
                </a:solidFill>
              </a:rPr>
              <a:t>rules governing </a:t>
            </a:r>
            <a:r>
              <a:rPr lang="en-US" altLang="en-US" sz="2400" i="1" dirty="0">
                <a:solidFill>
                  <a:prstClr val="black"/>
                </a:solidFill>
              </a:rPr>
              <a:t>ex parte</a:t>
            </a:r>
            <a:r>
              <a:rPr lang="en-US" altLang="en-US" sz="2400" dirty="0">
                <a:solidFill>
                  <a:prstClr val="black"/>
                </a:solidFill>
              </a:rPr>
              <a:t> communications</a:t>
            </a:r>
            <a:r>
              <a:rPr lang="en-US" altLang="en-US" sz="1800" baseline="30000" dirty="0">
                <a:solidFill>
                  <a:prstClr val="black"/>
                </a:solidFill>
              </a:rPr>
              <a:t>2</a:t>
            </a:r>
            <a:r>
              <a:rPr lang="en-US" altLang="en-US" sz="2400" baseline="30000" dirty="0">
                <a:solidFill>
                  <a:prstClr val="black"/>
                </a:solidFill>
              </a:rPr>
              <a:t/>
            </a:r>
            <a:br>
              <a:rPr lang="en-US" altLang="en-US" sz="2400" baseline="30000" dirty="0">
                <a:solidFill>
                  <a:prstClr val="black"/>
                </a:solidFill>
              </a:rPr>
            </a:br>
            <a:endParaRPr lang="en-US" altLang="en-US" sz="2400" baseline="30000" dirty="0">
              <a:solidFill>
                <a:prstClr val="black"/>
              </a:solidFill>
            </a:endParaRPr>
          </a:p>
          <a:p>
            <a:pPr eaLnBrk="1" hangingPunct="1">
              <a:buFont typeface="Arial" charset="0"/>
              <a:buChar char="•"/>
            </a:pPr>
            <a:r>
              <a:rPr lang="en-US" altLang="en-US" sz="2400" dirty="0">
                <a:solidFill>
                  <a:prstClr val="black"/>
                </a:solidFill>
              </a:rPr>
              <a:t>Presentations to Commission personnel directed to the merits or the outcome of the matters raised in the </a:t>
            </a:r>
            <a:r>
              <a:rPr lang="en-US" altLang="en-US" sz="2400" i="1" dirty="0">
                <a:solidFill>
                  <a:prstClr val="black"/>
                </a:solidFill>
              </a:rPr>
              <a:t>Comment Public Notice </a:t>
            </a:r>
            <a:r>
              <a:rPr lang="en-US" altLang="en-US" sz="2400" dirty="0">
                <a:solidFill>
                  <a:prstClr val="black"/>
                </a:solidFill>
              </a:rPr>
              <a:t>or other pending proceedings will require the filing of an </a:t>
            </a:r>
            <a:r>
              <a:rPr lang="en-US" altLang="en-US" sz="2400" i="1" dirty="0">
                <a:solidFill>
                  <a:prstClr val="black"/>
                </a:solidFill>
              </a:rPr>
              <a:t>ex parte </a:t>
            </a:r>
            <a:r>
              <a:rPr lang="en-US" altLang="en-US" sz="2400" dirty="0">
                <a:solidFill>
                  <a:prstClr val="black"/>
                </a:solidFill>
              </a:rPr>
              <a:t>notice</a:t>
            </a:r>
          </a:p>
          <a:p>
            <a:pPr marL="0" indent="0" eaLnBrk="1" hangingPunct="1">
              <a:buNone/>
            </a:pPr>
            <a:endParaRPr lang="en-US" altLang="en-US" sz="2400" dirty="0">
              <a:solidFill>
                <a:prstClr val="black"/>
              </a:solidFill>
            </a:endParaRPr>
          </a:p>
          <a:p>
            <a:pPr marL="0" indent="0">
              <a:buNone/>
            </a:pPr>
            <a:r>
              <a:rPr lang="en-US" altLang="en-US" sz="1100" baseline="30000" dirty="0">
                <a:solidFill>
                  <a:prstClr val="black"/>
                </a:solidFill>
              </a:rPr>
              <a:t>1 </a:t>
            </a:r>
            <a:r>
              <a:rPr lang="en-US" sz="1000" i="1" dirty="0">
                <a:solidFill>
                  <a:schemeClr val="bg1">
                    <a:lumMod val="65000"/>
                  </a:schemeClr>
                </a:solidFill>
              </a:rPr>
              <a:t>Comment Sought On Competitive Bidding Procedures And Certain Program Requirements For The Connect America Fund Phase II Auction (Auction 903), </a:t>
            </a:r>
            <a:r>
              <a:rPr lang="en-US" sz="1000" dirty="0">
                <a:solidFill>
                  <a:schemeClr val="bg1">
                    <a:lumMod val="65000"/>
                  </a:schemeClr>
                </a:solidFill>
              </a:rPr>
              <a:t>AU Docket No. 17-182 and WC Docket No. 10-90, </a:t>
            </a:r>
            <a:r>
              <a:rPr lang="en-US" altLang="en-US" sz="1000" dirty="0">
                <a:solidFill>
                  <a:schemeClr val="bg1">
                    <a:lumMod val="65000"/>
                  </a:schemeClr>
                </a:solidFill>
              </a:rPr>
              <a:t>Public Notice, FCC 17-101 (rel. Aug. 4, 2017). </a:t>
            </a:r>
            <a:r>
              <a:rPr lang="en-US" altLang="en-US" sz="1000" baseline="30000" dirty="0">
                <a:solidFill>
                  <a:schemeClr val="bg1">
                    <a:lumMod val="65000"/>
                  </a:schemeClr>
                </a:solidFill>
              </a:rPr>
              <a:t>2 </a:t>
            </a:r>
            <a:r>
              <a:rPr lang="en-US" altLang="en-US" sz="1000" i="1" dirty="0">
                <a:solidFill>
                  <a:schemeClr val="bg1">
                    <a:lumMod val="65000"/>
                  </a:schemeClr>
                </a:solidFill>
              </a:rPr>
              <a:t>See</a:t>
            </a:r>
            <a:r>
              <a:rPr lang="en-US" altLang="en-US" sz="1000" dirty="0">
                <a:solidFill>
                  <a:schemeClr val="bg1">
                    <a:lumMod val="65000"/>
                  </a:schemeClr>
                </a:solidFill>
              </a:rPr>
              <a:t> 47 C.F.R. §§ 1.1200 </a:t>
            </a:r>
            <a:r>
              <a:rPr lang="en-US" altLang="en-US" sz="1000" i="1" dirty="0">
                <a:solidFill>
                  <a:schemeClr val="bg1">
                    <a:lumMod val="65000"/>
                  </a:schemeClr>
                </a:solidFill>
              </a:rPr>
              <a:t>et seq.</a:t>
            </a:r>
            <a:endParaRPr lang="en-US" sz="1000" dirty="0">
              <a:solidFill>
                <a:schemeClr val="bg1">
                  <a:lumMod val="65000"/>
                </a:schemeClr>
              </a:solidFill>
            </a:endParaRPr>
          </a:p>
        </p:txBody>
      </p:sp>
      <p:sp>
        <p:nvSpPr>
          <p:cNvPr id="4" name="Slide Number Placeholder 3"/>
          <p:cNvSpPr>
            <a:spLocks noGrp="1"/>
          </p:cNvSpPr>
          <p:nvPr>
            <p:ph type="sldNum" sz="quarter" idx="10"/>
          </p:nvPr>
        </p:nvSpPr>
        <p:spPr/>
        <p:txBody>
          <a:bodyPr/>
          <a:lstStyle/>
          <a:p>
            <a:pPr>
              <a:defRPr/>
            </a:pPr>
            <a:fld id="{06417655-E551-4A71-92B5-EF993AF109F5}" type="slidenum">
              <a:rPr lang="en-US" altLang="en-US" smtClean="0"/>
              <a:pPr>
                <a:defRPr/>
              </a:pPr>
              <a:t>2</a:t>
            </a:fld>
            <a:endParaRPr lang="en-US" altLang="en-US"/>
          </a:p>
        </p:txBody>
      </p:sp>
    </p:spTree>
    <p:custDataLst>
      <p:tags r:id="rId1"/>
    </p:custDataLst>
    <p:extLst>
      <p:ext uri="{BB962C8B-B14F-4D97-AF65-F5344CB8AC3E}">
        <p14:creationId xmlns:p14="http://schemas.microsoft.com/office/powerpoint/2010/main" val="2280120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Rounds After the Budget Clears</a:t>
            </a:r>
          </a:p>
        </p:txBody>
      </p:sp>
      <p:sp>
        <p:nvSpPr>
          <p:cNvPr id="3" name="Content Placeholder 2"/>
          <p:cNvSpPr>
            <a:spLocks noGrp="1"/>
          </p:cNvSpPr>
          <p:nvPr>
            <p:ph idx="1"/>
          </p:nvPr>
        </p:nvSpPr>
        <p:spPr/>
        <p:txBody>
          <a:bodyPr/>
          <a:lstStyle/>
          <a:p>
            <a:pPr lvl="0"/>
            <a:r>
              <a:rPr lang="en-US" sz="2400" dirty="0"/>
              <a:t>There will be additional clock rounds with bidding only for areas with multiple bids at the base clock percentage of the previous round</a:t>
            </a:r>
          </a:p>
          <a:p>
            <a:pPr lvl="1"/>
            <a:r>
              <a:rPr lang="en-US" sz="1800" dirty="0"/>
              <a:t>Same areas, same bidders, same T+L only</a:t>
            </a:r>
          </a:p>
          <a:p>
            <a:pPr lvl="1"/>
            <a:r>
              <a:rPr lang="en-US" sz="1800" dirty="0"/>
              <a:t>As many rounds as needed to resolve all competition</a:t>
            </a:r>
          </a:p>
          <a:p>
            <a:pPr lvl="0"/>
            <a:r>
              <a:rPr lang="en-US" sz="2400" dirty="0" smtClean="0"/>
              <a:t>Bids </a:t>
            </a:r>
            <a:r>
              <a:rPr lang="en-US" sz="2400" dirty="0"/>
              <a:t>at the base clock percentage carry forward to the next </a:t>
            </a:r>
            <a:r>
              <a:rPr lang="en-US" sz="2400" dirty="0" smtClean="0"/>
              <a:t>round.  </a:t>
            </a:r>
          </a:p>
          <a:p>
            <a:pPr lvl="1"/>
            <a:r>
              <a:rPr lang="en-US" sz="1800" dirty="0" smtClean="0"/>
              <a:t>Bidders </a:t>
            </a:r>
            <a:r>
              <a:rPr lang="en-US" sz="1800" dirty="0"/>
              <a:t>can also make lower bids, as in rounds before the budget cleared</a:t>
            </a:r>
          </a:p>
          <a:p>
            <a:pPr lvl="0"/>
            <a:r>
              <a:rPr lang="en-US" sz="2400" dirty="0" smtClean="0"/>
              <a:t>For </a:t>
            </a:r>
            <a:r>
              <a:rPr lang="en-US" sz="2400" dirty="0"/>
              <a:t>each area, the bid at the lowest percentage wins, but is supported at the percentage at which the next lowest bidder dropped out</a:t>
            </a:r>
          </a:p>
          <a:p>
            <a:endParaRPr lang="en-US" dirty="0"/>
          </a:p>
        </p:txBody>
      </p:sp>
      <p:sp>
        <p:nvSpPr>
          <p:cNvPr id="4" name="Slide Number Placeholder 3"/>
          <p:cNvSpPr>
            <a:spLocks noGrp="1"/>
          </p:cNvSpPr>
          <p:nvPr>
            <p:ph type="sldNum" sz="quarter" idx="10"/>
          </p:nvPr>
        </p:nvSpPr>
        <p:spPr/>
        <p:txBody>
          <a:bodyPr/>
          <a:lstStyle/>
          <a:p>
            <a:pPr>
              <a:defRPr/>
            </a:pPr>
            <a:fld id="{06417655-E551-4A71-92B5-EF993AF109F5}" type="slidenum">
              <a:rPr lang="en-US" altLang="en-US" smtClean="0"/>
              <a:pPr>
                <a:defRPr/>
              </a:pPr>
              <a:t>29</a:t>
            </a:fld>
            <a:endParaRPr lang="en-US" altLang="en-US"/>
          </a:p>
        </p:txBody>
      </p:sp>
    </p:spTree>
    <p:custDataLst>
      <p:tags r:id="rId1"/>
    </p:custDataLst>
    <p:extLst>
      <p:ext uri="{BB962C8B-B14F-4D97-AF65-F5344CB8AC3E}">
        <p14:creationId xmlns:p14="http://schemas.microsoft.com/office/powerpoint/2010/main" val="9369852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Auction Close</a:t>
            </a:r>
          </a:p>
        </p:txBody>
      </p:sp>
      <p:sp>
        <p:nvSpPr>
          <p:cNvPr id="3" name="Content Placeholder 2"/>
          <p:cNvSpPr>
            <a:spLocks noGrp="1"/>
          </p:cNvSpPr>
          <p:nvPr>
            <p:ph idx="1"/>
          </p:nvPr>
        </p:nvSpPr>
        <p:spPr/>
        <p:txBody>
          <a:bodyPr/>
          <a:lstStyle/>
          <a:p>
            <a:endParaRPr lang="en-US" dirty="0"/>
          </a:p>
          <a:p>
            <a:r>
              <a:rPr lang="en-US" dirty="0"/>
              <a:t>The auction ends after the budget has cleared, and when there is no </a:t>
            </a:r>
            <a:r>
              <a:rPr lang="en-US" dirty="0" smtClean="0"/>
              <a:t>area with more </a:t>
            </a:r>
            <a:r>
              <a:rPr lang="en-US" dirty="0"/>
              <a:t>than one bid </a:t>
            </a:r>
            <a:r>
              <a:rPr lang="en-US" dirty="0" smtClean="0"/>
              <a:t>at the clock percentage</a:t>
            </a:r>
            <a:endParaRPr lang="en-US" dirty="0"/>
          </a:p>
        </p:txBody>
      </p:sp>
      <p:sp>
        <p:nvSpPr>
          <p:cNvPr id="4" name="Slide Number Placeholder 3"/>
          <p:cNvSpPr>
            <a:spLocks noGrp="1"/>
          </p:cNvSpPr>
          <p:nvPr>
            <p:ph type="sldNum" sz="quarter" idx="10"/>
          </p:nvPr>
        </p:nvSpPr>
        <p:spPr/>
        <p:txBody>
          <a:bodyPr/>
          <a:lstStyle/>
          <a:p>
            <a:pPr>
              <a:defRPr/>
            </a:pPr>
            <a:fld id="{06417655-E551-4A71-92B5-EF993AF109F5}" type="slidenum">
              <a:rPr lang="en-US" altLang="en-US" smtClean="0"/>
              <a:pPr>
                <a:defRPr/>
              </a:pPr>
              <a:t>30</a:t>
            </a:fld>
            <a:endParaRPr lang="en-US" alt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76800" y="3276600"/>
            <a:ext cx="2704505" cy="2138362"/>
          </a:xfrm>
          <a:prstGeom prst="rect">
            <a:avLst/>
          </a:prstGeom>
        </p:spPr>
      </p:pic>
    </p:spTree>
    <p:custDataLst>
      <p:tags r:id="rId1"/>
    </p:custDataLst>
    <p:extLst>
      <p:ext uri="{BB962C8B-B14F-4D97-AF65-F5344CB8AC3E}">
        <p14:creationId xmlns:p14="http://schemas.microsoft.com/office/powerpoint/2010/main" val="195995662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Topic: Package Bidding</a:t>
            </a:r>
          </a:p>
        </p:txBody>
      </p:sp>
      <p:sp>
        <p:nvSpPr>
          <p:cNvPr id="3" name="Content Placeholder 2"/>
          <p:cNvSpPr>
            <a:spLocks noGrp="1"/>
          </p:cNvSpPr>
          <p:nvPr>
            <p:ph idx="1"/>
          </p:nvPr>
        </p:nvSpPr>
        <p:spPr/>
        <p:txBody>
          <a:bodyPr/>
          <a:lstStyle/>
          <a:p>
            <a:pPr marL="0" indent="0">
              <a:buNone/>
            </a:pPr>
            <a:r>
              <a:rPr lang="en-US" sz="2400" dirty="0"/>
              <a:t>In addition to submitting bids for support to individual areas, a bidder can submit a single bid for a group of </a:t>
            </a:r>
            <a:r>
              <a:rPr lang="en-US" sz="2400" dirty="0" smtClean="0"/>
              <a:t>areas  </a:t>
            </a:r>
            <a:endParaRPr lang="en-US" sz="2400" dirty="0"/>
          </a:p>
          <a:p>
            <a:pPr marL="0" indent="0">
              <a:buNone/>
            </a:pPr>
            <a:r>
              <a:rPr lang="en-US" sz="2400" dirty="0"/>
              <a:t>A package bid:</a:t>
            </a:r>
          </a:p>
          <a:p>
            <a:r>
              <a:rPr lang="en-US" sz="2400" dirty="0"/>
              <a:t>Must be submitted at a single percentage (base clock or an intermediate percentage up to the previous base clock percentage)</a:t>
            </a:r>
          </a:p>
          <a:p>
            <a:r>
              <a:rPr lang="en-US" sz="2400" dirty="0"/>
              <a:t>May include </a:t>
            </a:r>
            <a:r>
              <a:rPr lang="en-US" sz="2400" dirty="0" smtClean="0"/>
              <a:t>T+Ls </a:t>
            </a:r>
            <a:r>
              <a:rPr lang="en-US" sz="2400" dirty="0"/>
              <a:t>that differ by area</a:t>
            </a:r>
          </a:p>
          <a:p>
            <a:r>
              <a:rPr lang="en-US" sz="2400" dirty="0"/>
              <a:t>A given area can only be included in one bid </a:t>
            </a:r>
            <a:r>
              <a:rPr lang="en-US" sz="2400" dirty="0" smtClean="0"/>
              <a:t>(for the area alone </a:t>
            </a:r>
            <a:r>
              <a:rPr lang="en-US" sz="2400" smtClean="0"/>
              <a:t>or in a </a:t>
            </a:r>
            <a:r>
              <a:rPr lang="en-US" sz="2400" dirty="0" smtClean="0"/>
              <a:t>package including the area) </a:t>
            </a:r>
            <a:endParaRPr lang="en-US" sz="2400" dirty="0"/>
          </a:p>
          <a:p>
            <a:r>
              <a:rPr lang="en-US" sz="2400" dirty="0"/>
              <a:t>Packages may be partially assigned</a:t>
            </a:r>
          </a:p>
          <a:p>
            <a:pPr lvl="1"/>
            <a:r>
              <a:rPr lang="en-US" sz="1800" dirty="0"/>
              <a:t>Package bids are </a:t>
            </a:r>
            <a:r>
              <a:rPr lang="en-US" sz="1800" u="sng" dirty="0"/>
              <a:t>not</a:t>
            </a:r>
            <a:r>
              <a:rPr lang="en-US" sz="1800" dirty="0"/>
              <a:t> “all-or-nothing” bids</a:t>
            </a:r>
          </a:p>
        </p:txBody>
      </p:sp>
      <p:sp>
        <p:nvSpPr>
          <p:cNvPr id="4" name="Slide Number Placeholder 3"/>
          <p:cNvSpPr>
            <a:spLocks noGrp="1"/>
          </p:cNvSpPr>
          <p:nvPr>
            <p:ph type="sldNum" sz="quarter" idx="10"/>
          </p:nvPr>
        </p:nvSpPr>
        <p:spPr/>
        <p:txBody>
          <a:bodyPr/>
          <a:lstStyle/>
          <a:p>
            <a:pPr>
              <a:defRPr/>
            </a:pPr>
            <a:fld id="{06417655-E551-4A71-92B5-EF993AF109F5}" type="slidenum">
              <a:rPr lang="en-US" altLang="en-US" smtClean="0"/>
              <a:pPr>
                <a:defRPr/>
              </a:pPr>
              <a:t>31</a:t>
            </a:fld>
            <a:endParaRPr lang="en-US" altLang="en-US"/>
          </a:p>
        </p:txBody>
      </p:sp>
    </p:spTree>
    <p:custDataLst>
      <p:tags r:id="rId1"/>
    </p:custDataLst>
    <p:extLst>
      <p:ext uri="{BB962C8B-B14F-4D97-AF65-F5344CB8AC3E}">
        <p14:creationId xmlns:p14="http://schemas.microsoft.com/office/powerpoint/2010/main" val="215507970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Topic: Package </a:t>
            </a:r>
            <a:r>
              <a:rPr lang="en-US" dirty="0"/>
              <a:t>Bidding</a:t>
            </a:r>
          </a:p>
        </p:txBody>
      </p:sp>
      <p:sp>
        <p:nvSpPr>
          <p:cNvPr id="3" name="Content Placeholder 2"/>
          <p:cNvSpPr>
            <a:spLocks noGrp="1"/>
          </p:cNvSpPr>
          <p:nvPr>
            <p:ph idx="1"/>
          </p:nvPr>
        </p:nvSpPr>
        <p:spPr/>
        <p:txBody>
          <a:bodyPr/>
          <a:lstStyle/>
          <a:p>
            <a:r>
              <a:rPr lang="en-US" sz="2400" dirty="0"/>
              <a:t>A package bid must include a “minimum scale percentage”</a:t>
            </a:r>
          </a:p>
          <a:p>
            <a:pPr lvl="1"/>
            <a:r>
              <a:rPr lang="en-US" sz="1800" dirty="0"/>
              <a:t>Bidder-specified, </a:t>
            </a:r>
            <a:r>
              <a:rPr lang="en-US" sz="1800" dirty="0" smtClean="0"/>
              <a:t>capped at </a:t>
            </a:r>
            <a:r>
              <a:rPr lang="en-US" sz="1800" dirty="0"/>
              <a:t>80% (proposed)</a:t>
            </a:r>
          </a:p>
          <a:p>
            <a:pPr lvl="1"/>
            <a:r>
              <a:rPr lang="en-US" sz="1800" dirty="0"/>
              <a:t>The bidder may be assigned support for only some of the areas in the package, as long as the total amount of implied support for those areas is at least the minimum scale percentage of the total implied support associated with the package</a:t>
            </a:r>
          </a:p>
          <a:p>
            <a:r>
              <a:rPr lang="en-US" sz="2400" dirty="0"/>
              <a:t>For example, for a package bid that specifies a 70% minimum scale percentage:</a:t>
            </a:r>
          </a:p>
          <a:p>
            <a:pPr lvl="1"/>
            <a:r>
              <a:rPr lang="en-US" sz="1800" u="sng" dirty="0"/>
              <a:t>N</a:t>
            </a:r>
            <a:r>
              <a:rPr lang="en-US" sz="1800" u="sng" dirty="0" smtClean="0"/>
              <a:t>one</a:t>
            </a:r>
            <a:r>
              <a:rPr lang="en-US" sz="1800" dirty="0" smtClean="0"/>
              <a:t> </a:t>
            </a:r>
            <a:r>
              <a:rPr lang="en-US" sz="1800" dirty="0"/>
              <a:t>of the areas will be assigned </a:t>
            </a:r>
            <a:r>
              <a:rPr lang="en-US" sz="1800" dirty="0" smtClean="0"/>
              <a:t>if the auction system can assign only areas </a:t>
            </a:r>
            <a:r>
              <a:rPr lang="en-US" sz="1800" dirty="0"/>
              <a:t>with implied support totaling </a:t>
            </a:r>
            <a:r>
              <a:rPr lang="en-US" sz="1800" dirty="0" smtClean="0"/>
              <a:t>65</a:t>
            </a:r>
            <a:r>
              <a:rPr lang="en-US" sz="1800" dirty="0"/>
              <a:t>% of the total support for the </a:t>
            </a:r>
            <a:r>
              <a:rPr lang="en-US" sz="1800" dirty="0" smtClean="0"/>
              <a:t>package </a:t>
            </a:r>
            <a:endParaRPr lang="en-US" sz="1800" dirty="0"/>
          </a:p>
          <a:p>
            <a:pPr lvl="1"/>
            <a:r>
              <a:rPr lang="en-US" sz="1800" dirty="0" smtClean="0"/>
              <a:t>The </a:t>
            </a:r>
            <a:r>
              <a:rPr lang="en-US" sz="1800" u="sng" dirty="0"/>
              <a:t>partial package</a:t>
            </a:r>
            <a:r>
              <a:rPr lang="en-US" sz="1800" dirty="0"/>
              <a:t> will be </a:t>
            </a:r>
            <a:r>
              <a:rPr lang="en-US" sz="1800" dirty="0" smtClean="0"/>
              <a:t>assigned if areas </a:t>
            </a:r>
            <a:r>
              <a:rPr lang="en-US" sz="1800" dirty="0"/>
              <a:t>with implied support totaling 95% of the total package support can be </a:t>
            </a:r>
            <a:r>
              <a:rPr lang="en-US" sz="1800" dirty="0" smtClean="0"/>
              <a:t>assigned </a:t>
            </a:r>
            <a:endParaRPr lang="en-US" sz="1800" dirty="0"/>
          </a:p>
          <a:p>
            <a:pPr lvl="1"/>
            <a:r>
              <a:rPr lang="en-US" sz="1800" dirty="0" smtClean="0"/>
              <a:t>The </a:t>
            </a:r>
            <a:r>
              <a:rPr lang="en-US" sz="1800" dirty="0"/>
              <a:t>package will be </a:t>
            </a:r>
            <a:r>
              <a:rPr lang="en-US" sz="1800" u="sng" dirty="0"/>
              <a:t>fully </a:t>
            </a:r>
            <a:r>
              <a:rPr lang="en-US" sz="1800" u="sng" dirty="0" smtClean="0"/>
              <a:t>assigned </a:t>
            </a:r>
            <a:r>
              <a:rPr lang="en-US" sz="1800" dirty="0"/>
              <a:t>if all of the areas in a package can be </a:t>
            </a:r>
            <a:r>
              <a:rPr lang="en-US" sz="1800" dirty="0" smtClean="0"/>
              <a:t>assigned </a:t>
            </a:r>
            <a:endParaRPr lang="en-US" sz="1800" dirty="0"/>
          </a:p>
          <a:p>
            <a:pPr marL="0" indent="0">
              <a:buNone/>
            </a:pPr>
            <a:endParaRPr lang="en-US" dirty="0"/>
          </a:p>
          <a:p>
            <a:endParaRPr lang="en-US" dirty="0"/>
          </a:p>
        </p:txBody>
      </p:sp>
      <p:sp>
        <p:nvSpPr>
          <p:cNvPr id="4" name="Slide Number Placeholder 3"/>
          <p:cNvSpPr>
            <a:spLocks noGrp="1"/>
          </p:cNvSpPr>
          <p:nvPr>
            <p:ph type="sldNum" sz="quarter" idx="10"/>
          </p:nvPr>
        </p:nvSpPr>
        <p:spPr/>
        <p:txBody>
          <a:bodyPr/>
          <a:lstStyle/>
          <a:p>
            <a:pPr>
              <a:defRPr/>
            </a:pPr>
            <a:fld id="{06417655-E551-4A71-92B5-EF993AF109F5}" type="slidenum">
              <a:rPr lang="en-US" altLang="en-US" smtClean="0"/>
              <a:pPr>
                <a:defRPr/>
              </a:pPr>
              <a:t>32</a:t>
            </a:fld>
            <a:endParaRPr lang="en-US" altLang="en-US"/>
          </a:p>
        </p:txBody>
      </p:sp>
    </p:spTree>
    <p:custDataLst>
      <p:tags r:id="rId1"/>
    </p:custDataLst>
    <p:extLst>
      <p:ext uri="{BB962C8B-B14F-4D97-AF65-F5344CB8AC3E}">
        <p14:creationId xmlns:p14="http://schemas.microsoft.com/office/powerpoint/2010/main" val="249036964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Topic: Package Bidding</a:t>
            </a:r>
          </a:p>
        </p:txBody>
      </p:sp>
      <p:sp>
        <p:nvSpPr>
          <p:cNvPr id="3" name="Content Placeholder 2"/>
          <p:cNvSpPr>
            <a:spLocks noGrp="1"/>
          </p:cNvSpPr>
          <p:nvPr>
            <p:ph idx="1"/>
          </p:nvPr>
        </p:nvSpPr>
        <p:spPr/>
        <p:txBody>
          <a:bodyPr/>
          <a:lstStyle/>
          <a:p>
            <a:r>
              <a:rPr lang="en-US" dirty="0"/>
              <a:t>Assignment procedures for package bids</a:t>
            </a:r>
          </a:p>
          <a:p>
            <a:pPr lvl="1"/>
            <a:r>
              <a:rPr lang="en-US" dirty="0"/>
              <a:t>In the clearing round, package bids are considered for assignment in ascending percentage order, along with single area bids </a:t>
            </a:r>
          </a:p>
          <a:p>
            <a:pPr lvl="2"/>
            <a:r>
              <a:rPr lang="en-US" dirty="0"/>
              <a:t>If the minimum scale requirement cannot be met, the package is not assigned</a:t>
            </a:r>
          </a:p>
          <a:p>
            <a:pPr lvl="1"/>
            <a:r>
              <a:rPr lang="en-US" dirty="0"/>
              <a:t>A package bid at the base clock percentage of the clearing round, if “contested,” will carry forward to the next round</a:t>
            </a:r>
          </a:p>
          <a:p>
            <a:pPr lvl="1"/>
            <a:r>
              <a:rPr lang="en-US" dirty="0"/>
              <a:t>Remainders of package bids at the base clock percentage not fully assigned will carry forward as single area bids</a:t>
            </a:r>
          </a:p>
          <a:p>
            <a:pPr lvl="1"/>
            <a:endParaRPr lang="en-US" dirty="0"/>
          </a:p>
          <a:p>
            <a:pPr marL="457200" lvl="1" indent="0">
              <a:buNone/>
            </a:pPr>
            <a:r>
              <a:rPr lang="en-US" sz="1800" i="1" dirty="0"/>
              <a:t>For further details on processing package bids, see </a:t>
            </a:r>
            <a:r>
              <a:rPr lang="en-US" sz="1800" i="1" dirty="0" smtClean="0"/>
              <a:t>the Technical </a:t>
            </a:r>
            <a:r>
              <a:rPr lang="en-US" sz="1800" i="1" dirty="0"/>
              <a:t>Guide   </a:t>
            </a:r>
          </a:p>
        </p:txBody>
      </p:sp>
      <p:sp>
        <p:nvSpPr>
          <p:cNvPr id="4" name="Slide Number Placeholder 3"/>
          <p:cNvSpPr>
            <a:spLocks noGrp="1"/>
          </p:cNvSpPr>
          <p:nvPr>
            <p:ph type="sldNum" sz="quarter" idx="10"/>
          </p:nvPr>
        </p:nvSpPr>
        <p:spPr/>
        <p:txBody>
          <a:bodyPr/>
          <a:lstStyle/>
          <a:p>
            <a:pPr>
              <a:defRPr/>
            </a:pPr>
            <a:fld id="{06417655-E551-4A71-92B5-EF993AF109F5}" type="slidenum">
              <a:rPr lang="en-US" altLang="en-US" smtClean="0"/>
              <a:pPr>
                <a:defRPr/>
              </a:pPr>
              <a:t>33</a:t>
            </a:fld>
            <a:endParaRPr lang="en-US" altLang="en-US"/>
          </a:p>
        </p:txBody>
      </p:sp>
    </p:spTree>
    <p:custDataLst>
      <p:tags r:id="rId1"/>
    </p:custDataLst>
    <p:extLst>
      <p:ext uri="{BB962C8B-B14F-4D97-AF65-F5344CB8AC3E}">
        <p14:creationId xmlns:p14="http://schemas.microsoft.com/office/powerpoint/2010/main" val="61811682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Topic: Proxy Bidding</a:t>
            </a:r>
          </a:p>
        </p:txBody>
      </p:sp>
      <p:sp>
        <p:nvSpPr>
          <p:cNvPr id="3" name="Content Placeholder 2"/>
          <p:cNvSpPr>
            <a:spLocks noGrp="1"/>
          </p:cNvSpPr>
          <p:nvPr>
            <p:ph idx="1"/>
          </p:nvPr>
        </p:nvSpPr>
        <p:spPr/>
        <p:txBody>
          <a:bodyPr/>
          <a:lstStyle/>
          <a:p>
            <a:pPr marL="0" indent="0">
              <a:buNone/>
            </a:pPr>
            <a:r>
              <a:rPr lang="en-US" u="sng" dirty="0"/>
              <a:t>Proposal for Proxy Instructions </a:t>
            </a:r>
          </a:p>
          <a:p>
            <a:r>
              <a:rPr lang="en-US" dirty="0"/>
              <a:t>Would tell the auction system to submit a proxy bid in </a:t>
            </a:r>
            <a:r>
              <a:rPr lang="en-US" dirty="0" smtClean="0"/>
              <a:t>each </a:t>
            </a:r>
            <a:r>
              <a:rPr lang="en-US" dirty="0"/>
              <a:t>round, down to a bidder-specified proxy percentage</a:t>
            </a:r>
          </a:p>
          <a:p>
            <a:pPr lvl="1"/>
            <a:r>
              <a:rPr lang="en-US" dirty="0"/>
              <a:t>Instructions can apply to a single-area or a package </a:t>
            </a:r>
          </a:p>
          <a:p>
            <a:pPr lvl="1"/>
            <a:r>
              <a:rPr lang="en-US" dirty="0"/>
              <a:t>Proxy bids </a:t>
            </a:r>
            <a:r>
              <a:rPr lang="en-US" dirty="0" smtClean="0"/>
              <a:t>are treated </a:t>
            </a:r>
            <a:r>
              <a:rPr lang="en-US" dirty="0"/>
              <a:t>like manually submitted bids</a:t>
            </a:r>
          </a:p>
          <a:p>
            <a:r>
              <a:rPr lang="en-US" dirty="0"/>
              <a:t>A bidder can change its proxy instructions at any time</a:t>
            </a:r>
          </a:p>
          <a:p>
            <a:r>
              <a:rPr lang="en-US" dirty="0"/>
              <a:t>Safeguards against missing a bidding round</a:t>
            </a:r>
          </a:p>
        </p:txBody>
      </p:sp>
      <p:sp>
        <p:nvSpPr>
          <p:cNvPr id="4" name="Slide Number Placeholder 3"/>
          <p:cNvSpPr>
            <a:spLocks noGrp="1"/>
          </p:cNvSpPr>
          <p:nvPr>
            <p:ph type="sldNum" sz="quarter" idx="10"/>
          </p:nvPr>
        </p:nvSpPr>
        <p:spPr/>
        <p:txBody>
          <a:bodyPr/>
          <a:lstStyle/>
          <a:p>
            <a:pPr>
              <a:defRPr/>
            </a:pPr>
            <a:fld id="{06417655-E551-4A71-92B5-EF993AF109F5}" type="slidenum">
              <a:rPr lang="en-US" altLang="en-US" smtClean="0"/>
              <a:pPr>
                <a:defRPr/>
              </a:pPr>
              <a:t>34</a:t>
            </a:fld>
            <a:endParaRPr lang="en-US" altLang="en-US"/>
          </a:p>
        </p:txBody>
      </p:sp>
    </p:spTree>
    <p:custDataLst>
      <p:tags r:id="rId1"/>
    </p:custDataLst>
    <p:extLst>
      <p:ext uri="{BB962C8B-B14F-4D97-AF65-F5344CB8AC3E}">
        <p14:creationId xmlns:p14="http://schemas.microsoft.com/office/powerpoint/2010/main" val="29387336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838200"/>
          </a:xfrm>
        </p:spPr>
        <p:txBody>
          <a:bodyPr/>
          <a:lstStyle/>
          <a:p>
            <a:r>
              <a:rPr lang="en-US" sz="3400" dirty="0"/>
              <a:t>Additional Topic: Prohibited Communications</a:t>
            </a:r>
          </a:p>
        </p:txBody>
      </p:sp>
      <p:sp>
        <p:nvSpPr>
          <p:cNvPr id="3" name="Content Placeholder 2"/>
          <p:cNvSpPr>
            <a:spLocks noGrp="1"/>
          </p:cNvSpPr>
          <p:nvPr>
            <p:ph idx="1"/>
          </p:nvPr>
        </p:nvSpPr>
        <p:spPr/>
        <p:txBody>
          <a:bodyPr/>
          <a:lstStyle/>
          <a:p>
            <a:r>
              <a:rPr lang="en-US" sz="2000" dirty="0"/>
              <a:t>Rule section 1.21002 prohibits Auction 903 applicants from collaborating or communicating, in any way, with any other applicant regarding any applicant’s bids or bidding strategies, unless the applicants are members of </a:t>
            </a:r>
            <a:r>
              <a:rPr lang="en-US" sz="2000" dirty="0" smtClean="0"/>
              <a:t>a joint </a:t>
            </a:r>
            <a:r>
              <a:rPr lang="en-US" sz="2000" dirty="0"/>
              <a:t>bidding agreement disclosed on their applications</a:t>
            </a:r>
            <a:r>
              <a:rPr lang="en-US" sz="2400" dirty="0"/>
              <a:t/>
            </a:r>
            <a:br>
              <a:rPr lang="en-US" sz="2400" dirty="0"/>
            </a:br>
            <a:endParaRPr lang="en-US" sz="2400" dirty="0"/>
          </a:p>
          <a:p>
            <a:pPr lvl="1"/>
            <a:r>
              <a:rPr lang="en-US" sz="1600" dirty="0"/>
              <a:t>Applies to applicants starting at application deadline whether they qualify or bid</a:t>
            </a:r>
          </a:p>
          <a:p>
            <a:pPr lvl="1"/>
            <a:r>
              <a:rPr lang="en-US" sz="1600"/>
              <a:t>“</a:t>
            </a:r>
            <a:r>
              <a:rPr lang="en-US" sz="1600" smtClean="0"/>
              <a:t>Applicant” </a:t>
            </a:r>
            <a:r>
              <a:rPr lang="en-US" sz="1600" dirty="0"/>
              <a:t>includes entity applying, any party with control of the entity, any party controlled by the applicant entity or </a:t>
            </a:r>
            <a:r>
              <a:rPr lang="en-US" sz="1600" dirty="0" smtClean="0"/>
              <a:t>controlled by </a:t>
            </a:r>
            <a:r>
              <a:rPr lang="en-US" sz="1600" dirty="0"/>
              <a:t>a party controlling the </a:t>
            </a:r>
            <a:r>
              <a:rPr lang="en-US" sz="1600"/>
              <a:t>applicant </a:t>
            </a:r>
            <a:r>
              <a:rPr lang="en-US" sz="1600" smtClean="0"/>
              <a:t>entity</a:t>
            </a:r>
            <a:endParaRPr lang="en-US" sz="1600" dirty="0"/>
          </a:p>
          <a:p>
            <a:pPr lvl="1"/>
            <a:r>
              <a:rPr lang="en-US" sz="1600" dirty="0"/>
              <a:t>“Bids or bidding strategies” – </a:t>
            </a:r>
          </a:p>
          <a:p>
            <a:pPr lvl="2"/>
            <a:r>
              <a:rPr lang="en-US" sz="1600" dirty="0"/>
              <a:t>Does not include whether or not an application has been filed</a:t>
            </a:r>
          </a:p>
          <a:p>
            <a:pPr lvl="1"/>
            <a:r>
              <a:rPr lang="en-US" sz="1600" dirty="0" smtClean="0"/>
              <a:t>Take </a:t>
            </a:r>
            <a:r>
              <a:rPr lang="en-US" sz="1600" dirty="0"/>
              <a:t>care with communications to third parties that may be conduits</a:t>
            </a:r>
          </a:p>
          <a:p>
            <a:pPr lvl="1"/>
            <a:r>
              <a:rPr lang="en-US" sz="1600" dirty="0">
                <a:solidFill>
                  <a:prstClr val="black"/>
                </a:solidFill>
              </a:rPr>
              <a:t>Consider past guidance on this and related rules for spectrum auctions (e.g., DA 15-1129, rel. Oct. 6, 2015)</a:t>
            </a:r>
          </a:p>
          <a:p>
            <a:pPr lvl="2"/>
            <a:endParaRPr lang="en-US" sz="1600" dirty="0"/>
          </a:p>
          <a:p>
            <a:pPr lvl="1"/>
            <a:endParaRPr lang="en-US" dirty="0"/>
          </a:p>
        </p:txBody>
      </p:sp>
      <p:sp>
        <p:nvSpPr>
          <p:cNvPr id="4" name="Slide Number Placeholder 3"/>
          <p:cNvSpPr>
            <a:spLocks noGrp="1"/>
          </p:cNvSpPr>
          <p:nvPr>
            <p:ph type="sldNum" sz="quarter" idx="10"/>
          </p:nvPr>
        </p:nvSpPr>
        <p:spPr/>
        <p:txBody>
          <a:bodyPr/>
          <a:lstStyle/>
          <a:p>
            <a:pPr>
              <a:defRPr/>
            </a:pPr>
            <a:fld id="{06417655-E551-4A71-92B5-EF993AF109F5}" type="slidenum">
              <a:rPr lang="en-US" altLang="en-US" smtClean="0"/>
              <a:pPr>
                <a:defRPr/>
              </a:pPr>
              <a:t>35</a:t>
            </a:fld>
            <a:endParaRPr lang="en-US" altLang="en-US" dirty="0"/>
          </a:p>
        </p:txBody>
      </p:sp>
    </p:spTree>
    <p:custDataLst>
      <p:tags r:id="rId1"/>
    </p:custDataLst>
    <p:extLst>
      <p:ext uri="{BB962C8B-B14F-4D97-AF65-F5344CB8AC3E}">
        <p14:creationId xmlns:p14="http://schemas.microsoft.com/office/powerpoint/2010/main" val="165770795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Information</a:t>
            </a:r>
            <a:endParaRPr lang="en-US" dirty="0"/>
          </a:p>
        </p:txBody>
      </p:sp>
      <p:sp>
        <p:nvSpPr>
          <p:cNvPr id="3" name="Content Placeholder 2"/>
          <p:cNvSpPr>
            <a:spLocks noGrp="1"/>
          </p:cNvSpPr>
          <p:nvPr>
            <p:ph idx="1"/>
          </p:nvPr>
        </p:nvSpPr>
        <p:spPr>
          <a:xfrm>
            <a:off x="381000" y="1265238"/>
            <a:ext cx="8534400" cy="4221162"/>
          </a:xfrm>
        </p:spPr>
        <p:txBody>
          <a:bodyPr/>
          <a:lstStyle/>
          <a:p>
            <a:endParaRPr lang="en-US" sz="2800" dirty="0" smtClean="0"/>
          </a:p>
          <a:p>
            <a:pPr marL="0" indent="0">
              <a:buNone/>
            </a:pPr>
            <a:r>
              <a:rPr lang="en-US" sz="2800" dirty="0" smtClean="0"/>
              <a:t>Additional information, including links to documents referred to in this presentation, is available </a:t>
            </a:r>
            <a:r>
              <a:rPr lang="en-US" sz="2800" dirty="0"/>
              <a:t>at </a:t>
            </a:r>
            <a:r>
              <a:rPr lang="en-US" sz="2800" dirty="0" smtClean="0"/>
              <a:t/>
            </a:r>
            <a:br>
              <a:rPr lang="en-US" sz="2800" dirty="0" smtClean="0"/>
            </a:br>
            <a:r>
              <a:rPr lang="en-US" sz="2800" dirty="0" smtClean="0">
                <a:hlinkClick r:id="rId3"/>
              </a:rPr>
              <a:t>www.fcc.gov/connect-america-fund-phase-ii-auction</a:t>
            </a:r>
            <a:r>
              <a:rPr lang="en-US" sz="2800" dirty="0" smtClean="0"/>
              <a:t> </a:t>
            </a:r>
          </a:p>
          <a:p>
            <a:pPr marL="0" indent="0">
              <a:buNone/>
            </a:pPr>
            <a:endParaRPr lang="en-US" sz="2800" dirty="0" smtClean="0"/>
          </a:p>
          <a:p>
            <a:pPr marL="0" indent="0">
              <a:buNone/>
            </a:pPr>
            <a:r>
              <a:rPr lang="en-US" sz="2800" dirty="0" smtClean="0"/>
              <a:t>Please </a:t>
            </a:r>
            <a:r>
              <a:rPr lang="en-US" sz="2800" dirty="0" smtClean="0"/>
              <a:t>email any questions </a:t>
            </a:r>
            <a:r>
              <a:rPr lang="en-US" sz="2800" dirty="0" smtClean="0"/>
              <a:t>to </a:t>
            </a:r>
            <a:r>
              <a:rPr lang="en-US" sz="2800" dirty="0" smtClean="0">
                <a:hlinkClick r:id="rId4"/>
              </a:rPr>
              <a:t>auction903@fcc.gov</a:t>
            </a:r>
            <a:endParaRPr lang="en-US" sz="2800" dirty="0" smtClean="0"/>
          </a:p>
          <a:p>
            <a:pPr marL="0" indent="0" algn="ctr">
              <a:buNone/>
            </a:pPr>
            <a:endParaRPr lang="en-US" sz="2800" dirty="0"/>
          </a:p>
        </p:txBody>
      </p:sp>
      <p:sp>
        <p:nvSpPr>
          <p:cNvPr id="4" name="Slide Number Placeholder 3"/>
          <p:cNvSpPr>
            <a:spLocks noGrp="1"/>
          </p:cNvSpPr>
          <p:nvPr>
            <p:ph type="sldNum" sz="quarter" idx="10"/>
          </p:nvPr>
        </p:nvSpPr>
        <p:spPr/>
        <p:txBody>
          <a:bodyPr/>
          <a:lstStyle/>
          <a:p>
            <a:pPr>
              <a:defRPr/>
            </a:pPr>
            <a:fld id="{90E78FC6-1C82-49EF-B56D-159077ABBEC8}" type="slidenum">
              <a:rPr lang="en-US" altLang="en-US" smtClean="0"/>
              <a:pPr>
                <a:defRPr/>
              </a:pPr>
              <a:t>36</a:t>
            </a:fld>
            <a:endParaRPr lang="en-US" altLang="en-US"/>
          </a:p>
        </p:txBody>
      </p:sp>
    </p:spTree>
    <p:custDataLst>
      <p:tags r:id="rId1"/>
    </p:custDataLst>
    <p:extLst>
      <p:ext uri="{BB962C8B-B14F-4D97-AF65-F5344CB8AC3E}">
        <p14:creationId xmlns:p14="http://schemas.microsoft.com/office/powerpoint/2010/main" val="36259205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p:txBody>
          <a:bodyPr/>
          <a:lstStyle/>
          <a:p>
            <a:pPr lvl="0"/>
            <a:endParaRPr lang="en-US" dirty="0"/>
          </a:p>
          <a:p>
            <a:pPr lvl="0"/>
            <a:r>
              <a:rPr lang="en-US" dirty="0"/>
              <a:t>The Connect America F</a:t>
            </a:r>
            <a:r>
              <a:rPr lang="en-US" dirty="0" smtClean="0"/>
              <a:t>und Phase </a:t>
            </a:r>
            <a:r>
              <a:rPr lang="en-US" dirty="0"/>
              <a:t>II Auction </a:t>
            </a:r>
            <a:r>
              <a:rPr lang="en-US" i="1" dirty="0"/>
              <a:t>Comment Public Notice</a:t>
            </a:r>
            <a:r>
              <a:rPr lang="en-US" dirty="0"/>
              <a:t> seeks comment on proposed application and bidding procedures</a:t>
            </a:r>
          </a:p>
          <a:p>
            <a:pPr lvl="1"/>
            <a:r>
              <a:rPr lang="en-US" dirty="0"/>
              <a:t>Phase II Auction designated as Auction 903</a:t>
            </a:r>
          </a:p>
          <a:p>
            <a:pPr lvl="1"/>
            <a:r>
              <a:rPr lang="en-US" dirty="0"/>
              <a:t>Comments due September 18</a:t>
            </a:r>
            <a:r>
              <a:rPr lang="en-US" baseline="30000" dirty="0"/>
              <a:t>th</a:t>
            </a:r>
            <a:r>
              <a:rPr lang="en-US" dirty="0"/>
              <a:t>; Replies due October 18</a:t>
            </a:r>
            <a:r>
              <a:rPr lang="en-US" baseline="30000" dirty="0"/>
              <a:t>th</a:t>
            </a:r>
            <a:endParaRPr lang="en-US" dirty="0"/>
          </a:p>
          <a:p>
            <a:pPr lvl="1"/>
            <a:r>
              <a:rPr lang="en-US" dirty="0"/>
              <a:t>The Commission will release a Procedures Public Notice to announce the final procedures, the start date of the auction, and other important information</a:t>
            </a:r>
          </a:p>
          <a:p>
            <a:endParaRPr lang="en-US" dirty="0"/>
          </a:p>
        </p:txBody>
      </p:sp>
      <p:sp>
        <p:nvSpPr>
          <p:cNvPr id="4" name="Slide Number Placeholder 3"/>
          <p:cNvSpPr>
            <a:spLocks noGrp="1"/>
          </p:cNvSpPr>
          <p:nvPr>
            <p:ph type="sldNum" sz="quarter" idx="10"/>
          </p:nvPr>
        </p:nvSpPr>
        <p:spPr/>
        <p:txBody>
          <a:bodyPr/>
          <a:lstStyle/>
          <a:p>
            <a:pPr>
              <a:defRPr/>
            </a:pPr>
            <a:fld id="{06417655-E551-4A71-92B5-EF993AF109F5}" type="slidenum">
              <a:rPr lang="en-US" altLang="en-US" smtClean="0"/>
              <a:pPr>
                <a:defRPr/>
              </a:pPr>
              <a:t>3</a:t>
            </a:fld>
            <a:endParaRPr lang="en-US" altLang="en-US"/>
          </a:p>
        </p:txBody>
      </p:sp>
    </p:spTree>
    <p:custDataLst>
      <p:tags r:id="rId1"/>
    </p:custDataLst>
    <p:extLst>
      <p:ext uri="{BB962C8B-B14F-4D97-AF65-F5344CB8AC3E}">
        <p14:creationId xmlns:p14="http://schemas.microsoft.com/office/powerpoint/2010/main" val="38305955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an Auction?</a:t>
            </a:r>
          </a:p>
        </p:txBody>
      </p:sp>
      <p:sp>
        <p:nvSpPr>
          <p:cNvPr id="3" name="Content Placeholder 2"/>
          <p:cNvSpPr>
            <a:spLocks noGrp="1"/>
          </p:cNvSpPr>
          <p:nvPr>
            <p:ph idx="1"/>
          </p:nvPr>
        </p:nvSpPr>
        <p:spPr/>
        <p:txBody>
          <a:bodyPr/>
          <a:lstStyle/>
          <a:p>
            <a:r>
              <a:rPr lang="en-US" dirty="0"/>
              <a:t>In the 2011 </a:t>
            </a:r>
            <a:r>
              <a:rPr lang="en-US" i="1" dirty="0"/>
              <a:t>Universal Service Transformation Order</a:t>
            </a:r>
            <a:r>
              <a:rPr lang="en-US" dirty="0"/>
              <a:t> the Commission decided to use competitive bidding to distribute ongoing CAF Phase II support to areas where model-based support was declined</a:t>
            </a:r>
          </a:p>
          <a:p>
            <a:r>
              <a:rPr lang="en-US" dirty="0"/>
              <a:t>The auction is </a:t>
            </a:r>
            <a:r>
              <a:rPr lang="en-US" dirty="0" smtClean="0"/>
              <a:t>a </a:t>
            </a:r>
            <a:r>
              <a:rPr lang="en-US" dirty="0"/>
              <a:t>mechanism for determining how much of a fixed budget should go to specific providers in specific areas so that the funds can be used most cost </a:t>
            </a:r>
            <a:r>
              <a:rPr lang="en-US" dirty="0" smtClean="0"/>
              <a:t>effectively</a:t>
            </a:r>
            <a:endParaRPr lang="en-US" dirty="0"/>
          </a:p>
        </p:txBody>
      </p:sp>
      <p:sp>
        <p:nvSpPr>
          <p:cNvPr id="4" name="Slide Number Placeholder 3"/>
          <p:cNvSpPr>
            <a:spLocks noGrp="1"/>
          </p:cNvSpPr>
          <p:nvPr>
            <p:ph type="sldNum" sz="quarter" idx="10"/>
          </p:nvPr>
        </p:nvSpPr>
        <p:spPr/>
        <p:txBody>
          <a:bodyPr/>
          <a:lstStyle/>
          <a:p>
            <a:pPr>
              <a:defRPr/>
            </a:pPr>
            <a:fld id="{06417655-E551-4A71-92B5-EF993AF109F5}" type="slidenum">
              <a:rPr lang="en-US" altLang="en-US" smtClean="0"/>
              <a:pPr>
                <a:defRPr/>
              </a:pPr>
              <a:t>4</a:t>
            </a:fld>
            <a:endParaRPr lang="en-US" altLang="en-US"/>
          </a:p>
        </p:txBody>
      </p:sp>
    </p:spTree>
    <p:custDataLst>
      <p:tags r:id="rId1"/>
    </p:custDataLst>
    <p:extLst>
      <p:ext uri="{BB962C8B-B14F-4D97-AF65-F5344CB8AC3E}">
        <p14:creationId xmlns:p14="http://schemas.microsoft.com/office/powerpoint/2010/main" val="4165456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Auction 903 Decisions </a:t>
            </a:r>
            <a:endParaRPr lang="en-US" dirty="0"/>
          </a:p>
        </p:txBody>
      </p:sp>
      <p:sp>
        <p:nvSpPr>
          <p:cNvPr id="3" name="Content Placeholder 2"/>
          <p:cNvSpPr>
            <a:spLocks noGrp="1"/>
          </p:cNvSpPr>
          <p:nvPr>
            <p:ph idx="1"/>
          </p:nvPr>
        </p:nvSpPr>
        <p:spPr/>
        <p:txBody>
          <a:bodyPr/>
          <a:lstStyle/>
          <a:p>
            <a:r>
              <a:rPr lang="en-US" dirty="0"/>
              <a:t>Some key decisions for Auction 903 have already been made</a:t>
            </a:r>
          </a:p>
          <a:p>
            <a:pPr lvl="1"/>
            <a:r>
              <a:rPr lang="en-US" dirty="0"/>
              <a:t>The auction will distribute up to $1.98 billion in support over 10 years</a:t>
            </a:r>
          </a:p>
          <a:p>
            <a:pPr lvl="1"/>
            <a:r>
              <a:rPr lang="en-US" dirty="0"/>
              <a:t>Eligible areas include those where price cap carriers declined model support </a:t>
            </a:r>
            <a:r>
              <a:rPr lang="en-US" dirty="0" smtClean="0"/>
              <a:t>as well as </a:t>
            </a:r>
            <a:r>
              <a:rPr lang="en-US" dirty="0"/>
              <a:t>certain other areas</a:t>
            </a:r>
          </a:p>
          <a:p>
            <a:pPr lvl="1"/>
            <a:r>
              <a:rPr lang="en-US" dirty="0"/>
              <a:t>Bidders can bid to provide different levels of performance (</a:t>
            </a:r>
            <a:r>
              <a:rPr lang="en-US" dirty="0" smtClean="0"/>
              <a:t>speed and </a:t>
            </a:r>
            <a:r>
              <a:rPr lang="en-US" dirty="0"/>
              <a:t>usage, latency)</a:t>
            </a:r>
          </a:p>
          <a:p>
            <a:pPr lvl="1"/>
            <a:r>
              <a:rPr lang="en-US" dirty="0"/>
              <a:t>Supported providers will have six years to deploy service, with interim milestones</a:t>
            </a:r>
          </a:p>
          <a:p>
            <a:pPr lvl="1"/>
            <a:r>
              <a:rPr lang="en-US" dirty="0"/>
              <a:t>Two-stage application process: a “short-form application” to participate in Auction 903, and, if a winning bidder, a “long-form application” to be authorized to receive support</a:t>
            </a:r>
          </a:p>
          <a:p>
            <a:pPr marL="0" indent="0">
              <a:buNone/>
            </a:pPr>
            <a:r>
              <a:rPr lang="en-US" dirty="0"/>
              <a:t> </a:t>
            </a:r>
          </a:p>
        </p:txBody>
      </p:sp>
      <p:sp>
        <p:nvSpPr>
          <p:cNvPr id="4" name="Slide Number Placeholder 3"/>
          <p:cNvSpPr>
            <a:spLocks noGrp="1"/>
          </p:cNvSpPr>
          <p:nvPr>
            <p:ph type="sldNum" sz="quarter" idx="10"/>
          </p:nvPr>
        </p:nvSpPr>
        <p:spPr/>
        <p:txBody>
          <a:bodyPr/>
          <a:lstStyle/>
          <a:p>
            <a:pPr>
              <a:defRPr/>
            </a:pPr>
            <a:fld id="{06417655-E551-4A71-92B5-EF993AF109F5}" type="slidenum">
              <a:rPr lang="en-US" altLang="en-US" smtClean="0"/>
              <a:pPr>
                <a:defRPr/>
              </a:pPr>
              <a:t>5</a:t>
            </a:fld>
            <a:endParaRPr lang="en-US" altLang="en-US"/>
          </a:p>
        </p:txBody>
      </p:sp>
    </p:spTree>
    <p:custDataLst>
      <p:tags r:id="rId1"/>
    </p:custDataLst>
    <p:extLst>
      <p:ext uri="{BB962C8B-B14F-4D97-AF65-F5344CB8AC3E}">
        <p14:creationId xmlns:p14="http://schemas.microsoft.com/office/powerpoint/2010/main" val="24280578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prstClr val="white"/>
                </a:solidFill>
              </a:rPr>
              <a:t>Application Procedures</a:t>
            </a:r>
            <a:endParaRPr lang="en-US" sz="4800" dirty="0"/>
          </a:p>
        </p:txBody>
      </p:sp>
      <p:sp>
        <p:nvSpPr>
          <p:cNvPr id="3" name="Content Placeholder 2"/>
          <p:cNvSpPr>
            <a:spLocks noGrp="1"/>
          </p:cNvSpPr>
          <p:nvPr>
            <p:ph idx="1"/>
          </p:nvPr>
        </p:nvSpPr>
        <p:spPr/>
        <p:txBody>
          <a:bodyPr/>
          <a:lstStyle/>
          <a:p>
            <a:pPr lvl="0"/>
            <a:r>
              <a:rPr lang="en-US" sz="2000" i="1" dirty="0"/>
              <a:t>Comment PN </a:t>
            </a:r>
            <a:r>
              <a:rPr lang="en-US" sz="2000" dirty="0"/>
              <a:t>proposes to require with short-form application</a:t>
            </a:r>
            <a:r>
              <a:rPr lang="en-US" sz="1800" dirty="0"/>
              <a:t>:</a:t>
            </a:r>
          </a:p>
          <a:p>
            <a:pPr marL="457200" lvl="1" indent="0">
              <a:buNone/>
            </a:pPr>
            <a:r>
              <a:rPr lang="en-US" sz="1800" dirty="0"/>
              <a:t>(1) </a:t>
            </a:r>
            <a:r>
              <a:rPr lang="en-US" sz="1800" b="1" dirty="0"/>
              <a:t>State(s) </a:t>
            </a:r>
            <a:r>
              <a:rPr lang="en-US" sz="1800" dirty="0"/>
              <a:t>in which an applicant intends to bid</a:t>
            </a:r>
          </a:p>
          <a:p>
            <a:pPr lvl="2"/>
            <a:r>
              <a:rPr lang="en-US" sz="1800" dirty="0"/>
              <a:t>To prohibit applicants that are commonly controlled or parties to a joint bidding arrangement from being eligible to bid in the same state</a:t>
            </a:r>
          </a:p>
          <a:p>
            <a:pPr marL="457200" lvl="1" indent="0">
              <a:buNone/>
            </a:pPr>
            <a:r>
              <a:rPr lang="en-US" sz="1800" dirty="0"/>
              <a:t>(2) </a:t>
            </a:r>
            <a:r>
              <a:rPr lang="en-US" sz="1800" b="1" dirty="0"/>
              <a:t>Technical information </a:t>
            </a:r>
            <a:r>
              <a:rPr lang="en-US" sz="1800" dirty="0"/>
              <a:t>(e.g., operational info, spectrum access) </a:t>
            </a:r>
          </a:p>
          <a:p>
            <a:pPr lvl="2"/>
            <a:r>
              <a:rPr lang="en-US" sz="1800" dirty="0"/>
              <a:t>To determine each applicant’s eligibility to bid for performance tier and latency combinations based on information submitted, in addition to leveraging existing FCC data </a:t>
            </a:r>
          </a:p>
          <a:p>
            <a:pPr marL="457200" lvl="1" indent="0">
              <a:buNone/>
            </a:pPr>
            <a:r>
              <a:rPr lang="en-US" sz="1800" dirty="0"/>
              <a:t>(3) </a:t>
            </a:r>
            <a:r>
              <a:rPr lang="en-US" sz="1800" b="1" dirty="0"/>
              <a:t>Financial information </a:t>
            </a:r>
            <a:r>
              <a:rPr lang="en-US" sz="1800" dirty="0"/>
              <a:t>(audited or unaudited)</a:t>
            </a:r>
          </a:p>
          <a:p>
            <a:pPr lvl="2"/>
            <a:r>
              <a:rPr lang="en-US" sz="1800" dirty="0"/>
              <a:t>To determine each applicant’s eligibility to bid based on certain financial metrics </a:t>
            </a:r>
          </a:p>
          <a:p>
            <a:pPr lvl="2"/>
            <a:r>
              <a:rPr lang="en-US" sz="1800" dirty="0"/>
              <a:t>Low-scoring applicants will be subject to more in-depth review of their finances to determine eligibility</a:t>
            </a:r>
          </a:p>
          <a:p>
            <a:endParaRPr lang="en-US" dirty="0"/>
          </a:p>
        </p:txBody>
      </p:sp>
      <p:sp>
        <p:nvSpPr>
          <p:cNvPr id="4" name="Slide Number Placeholder 3"/>
          <p:cNvSpPr>
            <a:spLocks noGrp="1"/>
          </p:cNvSpPr>
          <p:nvPr>
            <p:ph type="sldNum" sz="quarter" idx="10"/>
          </p:nvPr>
        </p:nvSpPr>
        <p:spPr/>
        <p:txBody>
          <a:bodyPr/>
          <a:lstStyle/>
          <a:p>
            <a:pPr>
              <a:defRPr/>
            </a:pPr>
            <a:fld id="{06417655-E551-4A71-92B5-EF993AF109F5}" type="slidenum">
              <a:rPr lang="en-US" altLang="en-US" smtClean="0"/>
              <a:pPr>
                <a:defRPr/>
              </a:pPr>
              <a:t>6</a:t>
            </a:fld>
            <a:endParaRPr lang="en-US" altLang="en-US"/>
          </a:p>
        </p:txBody>
      </p:sp>
    </p:spTree>
    <p:custDataLst>
      <p:tags r:id="rId1"/>
    </p:custDataLst>
    <p:extLst>
      <p:ext uri="{BB962C8B-B14F-4D97-AF65-F5344CB8AC3E}">
        <p14:creationId xmlns:p14="http://schemas.microsoft.com/office/powerpoint/2010/main" val="26995317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hidden="1">
            <a:hlinkClick r:id="" action="ppaction://noaction"/>
          </p:cNvPr>
          <p:cNvSpPr/>
          <p:nvPr/>
        </p:nvSpPr>
        <p:spPr>
          <a:xfrm>
            <a:off x="152616" y="3213723"/>
            <a:ext cx="1786270" cy="921455"/>
          </a:xfrm>
          <a:prstGeom prst="rect">
            <a:avLst/>
          </a:prstGeom>
          <a:solidFill>
            <a:schemeClr val="bg1">
              <a:alpha val="0"/>
            </a:schemeClr>
          </a:solidFill>
          <a:ln w="349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6" name="Rectangle 25" hidden="1">
            <a:hlinkClick r:id="rId4" action="ppaction://hlinksldjump"/>
          </p:cNvPr>
          <p:cNvSpPr/>
          <p:nvPr/>
        </p:nvSpPr>
        <p:spPr>
          <a:xfrm>
            <a:off x="152616" y="2362200"/>
            <a:ext cx="1786270" cy="831067"/>
          </a:xfrm>
          <a:prstGeom prst="rect">
            <a:avLst/>
          </a:prstGeom>
          <a:solidFill>
            <a:schemeClr val="bg1">
              <a:alpha val="0"/>
            </a:schemeClr>
          </a:solidFill>
          <a:ln w="349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1" name="Rectangle 10"/>
          <p:cNvSpPr/>
          <p:nvPr/>
        </p:nvSpPr>
        <p:spPr>
          <a:xfrm>
            <a:off x="736847" y="1322773"/>
            <a:ext cx="7696939" cy="466077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endParaRPr lang="en-US">
              <a:solidFill>
                <a:prstClr val="black"/>
              </a:solidFill>
            </a:endParaRPr>
          </a:p>
        </p:txBody>
      </p:sp>
      <p:sp>
        <p:nvSpPr>
          <p:cNvPr id="2" name="Title 1"/>
          <p:cNvSpPr>
            <a:spLocks noGrp="1"/>
          </p:cNvSpPr>
          <p:nvPr>
            <p:ph type="title"/>
          </p:nvPr>
        </p:nvSpPr>
        <p:spPr/>
        <p:txBody>
          <a:bodyPr/>
          <a:lstStyle/>
          <a:p>
            <a:pPr rtl="0" eaLnBrk="1" latinLnBrk="0" hangingPunct="1"/>
            <a:r>
              <a:rPr lang="en-GB" kern="1200" dirty="0" smtClean="0">
                <a:solidFill>
                  <a:srgbClr val="FFFFFF"/>
                </a:solidFill>
                <a:effectLst/>
                <a:ea typeface="+mn-ea"/>
              </a:rPr>
              <a:t>Bidding Basics</a:t>
            </a:r>
            <a:endParaRPr lang="en-GB" dirty="0">
              <a:effectLst/>
            </a:endParaRPr>
          </a:p>
        </p:txBody>
      </p:sp>
      <p:grpSp>
        <p:nvGrpSpPr>
          <p:cNvPr id="5" name="Group 4"/>
          <p:cNvGrpSpPr/>
          <p:nvPr/>
        </p:nvGrpSpPr>
        <p:grpSpPr>
          <a:xfrm>
            <a:off x="728842" y="1551546"/>
            <a:ext cx="6913733" cy="4432005"/>
            <a:chOff x="728842" y="1551546"/>
            <a:chExt cx="6913733" cy="4432005"/>
          </a:xfrm>
        </p:grpSpPr>
        <p:grpSp>
          <p:nvGrpSpPr>
            <p:cNvPr id="3" name="Group 2"/>
            <p:cNvGrpSpPr/>
            <p:nvPr/>
          </p:nvGrpSpPr>
          <p:grpSpPr>
            <a:xfrm>
              <a:off x="4277290" y="1691541"/>
              <a:ext cx="3365285" cy="3039642"/>
              <a:chOff x="4277290" y="1691541"/>
              <a:chExt cx="3365285" cy="3039642"/>
            </a:xfrm>
          </p:grpSpPr>
          <p:sp>
            <p:nvSpPr>
              <p:cNvPr id="4" name="Freeform 3"/>
              <p:cNvSpPr/>
              <p:nvPr/>
            </p:nvSpPr>
            <p:spPr>
              <a:xfrm>
                <a:off x="5492610" y="1691541"/>
                <a:ext cx="934646" cy="934646"/>
              </a:xfrm>
              <a:custGeom>
                <a:avLst/>
                <a:gdLst>
                  <a:gd name="connsiteX0" fmla="*/ 0 w 934646"/>
                  <a:gd name="connsiteY0" fmla="*/ 467323 h 934646"/>
                  <a:gd name="connsiteX1" fmla="*/ 467323 w 934646"/>
                  <a:gd name="connsiteY1" fmla="*/ 0 h 934646"/>
                  <a:gd name="connsiteX2" fmla="*/ 934646 w 934646"/>
                  <a:gd name="connsiteY2" fmla="*/ 467323 h 934646"/>
                  <a:gd name="connsiteX3" fmla="*/ 467323 w 934646"/>
                  <a:gd name="connsiteY3" fmla="*/ 934646 h 934646"/>
                  <a:gd name="connsiteX4" fmla="*/ 0 w 934646"/>
                  <a:gd name="connsiteY4" fmla="*/ 467323 h 9346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4646" h="934646">
                    <a:moveTo>
                      <a:pt x="0" y="467323"/>
                    </a:moveTo>
                    <a:cubicBezTo>
                      <a:pt x="0" y="209228"/>
                      <a:pt x="209228" y="0"/>
                      <a:pt x="467323" y="0"/>
                    </a:cubicBezTo>
                    <a:cubicBezTo>
                      <a:pt x="725418" y="0"/>
                      <a:pt x="934646" y="209228"/>
                      <a:pt x="934646" y="467323"/>
                    </a:cubicBezTo>
                    <a:cubicBezTo>
                      <a:pt x="934646" y="725418"/>
                      <a:pt x="725418" y="934646"/>
                      <a:pt x="467323" y="934646"/>
                    </a:cubicBezTo>
                    <a:cubicBezTo>
                      <a:pt x="209228" y="934646"/>
                      <a:pt x="0" y="725418"/>
                      <a:pt x="0" y="467323"/>
                    </a:cubicBezTo>
                    <a:close/>
                  </a:path>
                </a:pathLst>
              </a:custGeom>
              <a:solidFill>
                <a:srgbClr val="9BBB59"/>
              </a:solidFill>
              <a:ln>
                <a:solidFill>
                  <a:srgbClr val="71893F"/>
                </a:solidFill>
              </a:ln>
            </p:spPr>
            <p:style>
              <a:lnRef idx="2">
                <a:schemeClr val="accent3">
                  <a:shade val="50000"/>
                </a:schemeClr>
              </a:lnRef>
              <a:fillRef idx="1">
                <a:schemeClr val="accent3"/>
              </a:fillRef>
              <a:effectRef idx="0">
                <a:schemeClr val="accent3"/>
              </a:effectRef>
              <a:fontRef idx="minor">
                <a:schemeClr val="lt1"/>
              </a:fontRef>
            </p:style>
            <p:txBody>
              <a:bodyPr spcFirstLastPara="0" vert="horz" wrap="square" lIns="152116" tIns="152116" rIns="152116" bIns="152116" numCol="1" spcCol="1270" anchor="ctr" anchorCtr="0">
                <a:noAutofit/>
              </a:bodyPr>
              <a:lstStyle/>
              <a:p>
                <a:pPr algn="ctr" defTabSz="533400">
                  <a:lnSpc>
                    <a:spcPct val="90000"/>
                  </a:lnSpc>
                  <a:spcAft>
                    <a:spcPct val="35000"/>
                  </a:spcAft>
                </a:pPr>
                <a:r>
                  <a:rPr lang="en-US" sz="1200" dirty="0">
                    <a:solidFill>
                      <a:prstClr val="white"/>
                    </a:solidFill>
                  </a:rPr>
                  <a:t>Place Bids</a:t>
                </a:r>
              </a:p>
            </p:txBody>
          </p:sp>
          <p:sp>
            <p:nvSpPr>
              <p:cNvPr id="7" name="Freeform 6"/>
              <p:cNvSpPr/>
              <p:nvPr/>
            </p:nvSpPr>
            <p:spPr>
              <a:xfrm rot="1800000">
                <a:off x="6437303" y="2348460"/>
                <a:ext cx="248402" cy="315443"/>
              </a:xfrm>
              <a:custGeom>
                <a:avLst/>
                <a:gdLst>
                  <a:gd name="connsiteX0" fmla="*/ 0 w 248402"/>
                  <a:gd name="connsiteY0" fmla="*/ 63089 h 315443"/>
                  <a:gd name="connsiteX1" fmla="*/ 124201 w 248402"/>
                  <a:gd name="connsiteY1" fmla="*/ 63089 h 315443"/>
                  <a:gd name="connsiteX2" fmla="*/ 124201 w 248402"/>
                  <a:gd name="connsiteY2" fmla="*/ 0 h 315443"/>
                  <a:gd name="connsiteX3" fmla="*/ 248402 w 248402"/>
                  <a:gd name="connsiteY3" fmla="*/ 157722 h 315443"/>
                  <a:gd name="connsiteX4" fmla="*/ 124201 w 248402"/>
                  <a:gd name="connsiteY4" fmla="*/ 315443 h 315443"/>
                  <a:gd name="connsiteX5" fmla="*/ 124201 w 248402"/>
                  <a:gd name="connsiteY5" fmla="*/ 252354 h 315443"/>
                  <a:gd name="connsiteX6" fmla="*/ 0 w 248402"/>
                  <a:gd name="connsiteY6" fmla="*/ 252354 h 315443"/>
                  <a:gd name="connsiteX7" fmla="*/ 0 w 248402"/>
                  <a:gd name="connsiteY7" fmla="*/ 63089 h 3154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8402" h="315443">
                    <a:moveTo>
                      <a:pt x="0" y="63089"/>
                    </a:moveTo>
                    <a:lnTo>
                      <a:pt x="124201" y="63089"/>
                    </a:lnTo>
                    <a:lnTo>
                      <a:pt x="124201" y="0"/>
                    </a:lnTo>
                    <a:lnTo>
                      <a:pt x="248402" y="157722"/>
                    </a:lnTo>
                    <a:lnTo>
                      <a:pt x="124201" y="315443"/>
                    </a:lnTo>
                    <a:lnTo>
                      <a:pt x="124201" y="252354"/>
                    </a:lnTo>
                    <a:lnTo>
                      <a:pt x="0" y="252354"/>
                    </a:lnTo>
                    <a:lnTo>
                      <a:pt x="0" y="63089"/>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63089" rIns="74520" bIns="63088" numCol="1" spcCol="1270" anchor="ctr" anchorCtr="0">
                <a:noAutofit/>
              </a:bodyPr>
              <a:lstStyle/>
              <a:p>
                <a:pPr algn="ctr" defTabSz="444500">
                  <a:lnSpc>
                    <a:spcPct val="90000"/>
                  </a:lnSpc>
                  <a:spcAft>
                    <a:spcPct val="35000"/>
                  </a:spcAft>
                </a:pPr>
                <a:endParaRPr lang="en-US" sz="1000">
                  <a:solidFill>
                    <a:prstClr val="white"/>
                  </a:solidFill>
                </a:endParaRPr>
              </a:p>
            </p:txBody>
          </p:sp>
          <p:sp>
            <p:nvSpPr>
              <p:cNvPr id="8" name="Freeform 7"/>
              <p:cNvSpPr/>
              <p:nvPr/>
            </p:nvSpPr>
            <p:spPr>
              <a:xfrm>
                <a:off x="6707929" y="2393206"/>
                <a:ext cx="934646" cy="934646"/>
              </a:xfrm>
              <a:custGeom>
                <a:avLst/>
                <a:gdLst>
                  <a:gd name="connsiteX0" fmla="*/ 0 w 934646"/>
                  <a:gd name="connsiteY0" fmla="*/ 467323 h 934646"/>
                  <a:gd name="connsiteX1" fmla="*/ 467323 w 934646"/>
                  <a:gd name="connsiteY1" fmla="*/ 0 h 934646"/>
                  <a:gd name="connsiteX2" fmla="*/ 934646 w 934646"/>
                  <a:gd name="connsiteY2" fmla="*/ 467323 h 934646"/>
                  <a:gd name="connsiteX3" fmla="*/ 467323 w 934646"/>
                  <a:gd name="connsiteY3" fmla="*/ 934646 h 934646"/>
                  <a:gd name="connsiteX4" fmla="*/ 0 w 934646"/>
                  <a:gd name="connsiteY4" fmla="*/ 467323 h 9346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4646" h="934646">
                    <a:moveTo>
                      <a:pt x="0" y="467323"/>
                    </a:moveTo>
                    <a:cubicBezTo>
                      <a:pt x="0" y="209228"/>
                      <a:pt x="209228" y="0"/>
                      <a:pt x="467323" y="0"/>
                    </a:cubicBezTo>
                    <a:cubicBezTo>
                      <a:pt x="725418" y="0"/>
                      <a:pt x="934646" y="209228"/>
                      <a:pt x="934646" y="467323"/>
                    </a:cubicBezTo>
                    <a:cubicBezTo>
                      <a:pt x="934646" y="725418"/>
                      <a:pt x="725418" y="934646"/>
                      <a:pt x="467323" y="934646"/>
                    </a:cubicBezTo>
                    <a:cubicBezTo>
                      <a:pt x="209228" y="934646"/>
                      <a:pt x="0" y="725418"/>
                      <a:pt x="0" y="467323"/>
                    </a:cubicBezTo>
                    <a:close/>
                  </a:path>
                </a:pathLst>
              </a:custGeom>
            </p:spPr>
            <p:style>
              <a:lnRef idx="2">
                <a:schemeClr val="accent2">
                  <a:shade val="50000"/>
                </a:schemeClr>
              </a:lnRef>
              <a:fillRef idx="1">
                <a:schemeClr val="accent2"/>
              </a:fillRef>
              <a:effectRef idx="0">
                <a:schemeClr val="accent2"/>
              </a:effectRef>
              <a:fontRef idx="minor">
                <a:schemeClr val="lt1"/>
              </a:fontRef>
            </p:style>
            <p:txBody>
              <a:bodyPr spcFirstLastPara="0" vert="horz" wrap="square" lIns="152116" tIns="152116" rIns="152116" bIns="152116" numCol="1" spcCol="1270" anchor="ctr" anchorCtr="0">
                <a:noAutofit/>
              </a:bodyPr>
              <a:lstStyle/>
              <a:p>
                <a:pPr algn="ctr" defTabSz="533400">
                  <a:lnSpc>
                    <a:spcPct val="90000"/>
                  </a:lnSpc>
                  <a:spcAft>
                    <a:spcPct val="35000"/>
                  </a:spcAft>
                </a:pPr>
                <a:r>
                  <a:rPr lang="en-US" sz="1200" dirty="0">
                    <a:solidFill>
                      <a:prstClr val="white"/>
                    </a:solidFill>
                  </a:rPr>
                  <a:t>Round Closes</a:t>
                </a:r>
              </a:p>
            </p:txBody>
          </p:sp>
          <p:sp>
            <p:nvSpPr>
              <p:cNvPr id="9" name="Freeform 8"/>
              <p:cNvSpPr/>
              <p:nvPr/>
            </p:nvSpPr>
            <p:spPr>
              <a:xfrm rot="6180000">
                <a:off x="6822452" y="3406968"/>
                <a:ext cx="248402" cy="315443"/>
              </a:xfrm>
              <a:custGeom>
                <a:avLst/>
                <a:gdLst>
                  <a:gd name="connsiteX0" fmla="*/ 0 w 248402"/>
                  <a:gd name="connsiteY0" fmla="*/ 63089 h 315443"/>
                  <a:gd name="connsiteX1" fmla="*/ 124201 w 248402"/>
                  <a:gd name="connsiteY1" fmla="*/ 63089 h 315443"/>
                  <a:gd name="connsiteX2" fmla="*/ 124201 w 248402"/>
                  <a:gd name="connsiteY2" fmla="*/ 0 h 315443"/>
                  <a:gd name="connsiteX3" fmla="*/ 248402 w 248402"/>
                  <a:gd name="connsiteY3" fmla="*/ 157722 h 315443"/>
                  <a:gd name="connsiteX4" fmla="*/ 124201 w 248402"/>
                  <a:gd name="connsiteY4" fmla="*/ 315443 h 315443"/>
                  <a:gd name="connsiteX5" fmla="*/ 124201 w 248402"/>
                  <a:gd name="connsiteY5" fmla="*/ 252354 h 315443"/>
                  <a:gd name="connsiteX6" fmla="*/ 0 w 248402"/>
                  <a:gd name="connsiteY6" fmla="*/ 252354 h 315443"/>
                  <a:gd name="connsiteX7" fmla="*/ 0 w 248402"/>
                  <a:gd name="connsiteY7" fmla="*/ 63089 h 3154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8402" h="315443">
                    <a:moveTo>
                      <a:pt x="0" y="63089"/>
                    </a:moveTo>
                    <a:lnTo>
                      <a:pt x="124201" y="63089"/>
                    </a:lnTo>
                    <a:lnTo>
                      <a:pt x="124201" y="0"/>
                    </a:lnTo>
                    <a:lnTo>
                      <a:pt x="248402" y="157722"/>
                    </a:lnTo>
                    <a:lnTo>
                      <a:pt x="124201" y="315443"/>
                    </a:lnTo>
                    <a:lnTo>
                      <a:pt x="124201" y="252354"/>
                    </a:lnTo>
                    <a:lnTo>
                      <a:pt x="0" y="252354"/>
                    </a:lnTo>
                    <a:lnTo>
                      <a:pt x="0" y="63089"/>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 tIns="63088" rIns="74520" bIns="63090" numCol="1" spcCol="1270" anchor="ctr" anchorCtr="0">
                <a:noAutofit/>
              </a:bodyPr>
              <a:lstStyle/>
              <a:p>
                <a:pPr algn="ctr" defTabSz="444500">
                  <a:lnSpc>
                    <a:spcPct val="90000"/>
                  </a:lnSpc>
                  <a:spcAft>
                    <a:spcPct val="35000"/>
                  </a:spcAft>
                </a:pPr>
                <a:endParaRPr lang="en-US" sz="1000" dirty="0">
                  <a:solidFill>
                    <a:prstClr val="white"/>
                  </a:solidFill>
                </a:endParaRPr>
              </a:p>
            </p:txBody>
          </p:sp>
          <p:sp>
            <p:nvSpPr>
              <p:cNvPr id="10" name="Freeform 9"/>
              <p:cNvSpPr/>
              <p:nvPr/>
            </p:nvSpPr>
            <p:spPr>
              <a:xfrm>
                <a:off x="6295556" y="3796537"/>
                <a:ext cx="934646" cy="934646"/>
              </a:xfrm>
              <a:custGeom>
                <a:avLst/>
                <a:gdLst>
                  <a:gd name="connsiteX0" fmla="*/ 0 w 934646"/>
                  <a:gd name="connsiteY0" fmla="*/ 467323 h 934646"/>
                  <a:gd name="connsiteX1" fmla="*/ 467323 w 934646"/>
                  <a:gd name="connsiteY1" fmla="*/ 0 h 934646"/>
                  <a:gd name="connsiteX2" fmla="*/ 934646 w 934646"/>
                  <a:gd name="connsiteY2" fmla="*/ 467323 h 934646"/>
                  <a:gd name="connsiteX3" fmla="*/ 467323 w 934646"/>
                  <a:gd name="connsiteY3" fmla="*/ 934646 h 934646"/>
                  <a:gd name="connsiteX4" fmla="*/ 0 w 934646"/>
                  <a:gd name="connsiteY4" fmla="*/ 467323 h 9346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4646" h="934646">
                    <a:moveTo>
                      <a:pt x="0" y="467323"/>
                    </a:moveTo>
                    <a:cubicBezTo>
                      <a:pt x="0" y="209228"/>
                      <a:pt x="209228" y="0"/>
                      <a:pt x="467323" y="0"/>
                    </a:cubicBezTo>
                    <a:cubicBezTo>
                      <a:pt x="725418" y="0"/>
                      <a:pt x="934646" y="209228"/>
                      <a:pt x="934646" y="467323"/>
                    </a:cubicBezTo>
                    <a:cubicBezTo>
                      <a:pt x="934646" y="725418"/>
                      <a:pt x="725418" y="934646"/>
                      <a:pt x="467323" y="934646"/>
                    </a:cubicBezTo>
                    <a:cubicBezTo>
                      <a:pt x="209228" y="934646"/>
                      <a:pt x="0" y="725418"/>
                      <a:pt x="0" y="467323"/>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spcFirstLastPara="0" vert="horz" wrap="square" lIns="152116" tIns="152116" rIns="152116" bIns="152116" numCol="1" spcCol="1270" anchor="ctr" anchorCtr="0">
                <a:noAutofit/>
              </a:bodyPr>
              <a:lstStyle/>
              <a:p>
                <a:pPr algn="ctr" defTabSz="533400">
                  <a:lnSpc>
                    <a:spcPct val="90000"/>
                  </a:lnSpc>
                  <a:spcAft>
                    <a:spcPct val="35000"/>
                  </a:spcAft>
                </a:pPr>
                <a:r>
                  <a:rPr lang="en-US" sz="1200" dirty="0">
                    <a:solidFill>
                      <a:prstClr val="white"/>
                    </a:solidFill>
                  </a:rPr>
                  <a:t>Process Bids</a:t>
                </a:r>
              </a:p>
            </p:txBody>
          </p:sp>
          <p:sp>
            <p:nvSpPr>
              <p:cNvPr id="12" name="Freeform 11"/>
              <p:cNvSpPr/>
              <p:nvPr/>
            </p:nvSpPr>
            <p:spPr>
              <a:xfrm>
                <a:off x="5839884" y="4167705"/>
                <a:ext cx="248403" cy="315444"/>
              </a:xfrm>
              <a:custGeom>
                <a:avLst/>
                <a:gdLst>
                  <a:gd name="connsiteX0" fmla="*/ 0 w 248402"/>
                  <a:gd name="connsiteY0" fmla="*/ 63089 h 315443"/>
                  <a:gd name="connsiteX1" fmla="*/ 124201 w 248402"/>
                  <a:gd name="connsiteY1" fmla="*/ 63089 h 315443"/>
                  <a:gd name="connsiteX2" fmla="*/ 124201 w 248402"/>
                  <a:gd name="connsiteY2" fmla="*/ 0 h 315443"/>
                  <a:gd name="connsiteX3" fmla="*/ 248402 w 248402"/>
                  <a:gd name="connsiteY3" fmla="*/ 157722 h 315443"/>
                  <a:gd name="connsiteX4" fmla="*/ 124201 w 248402"/>
                  <a:gd name="connsiteY4" fmla="*/ 315443 h 315443"/>
                  <a:gd name="connsiteX5" fmla="*/ 124201 w 248402"/>
                  <a:gd name="connsiteY5" fmla="*/ 252354 h 315443"/>
                  <a:gd name="connsiteX6" fmla="*/ 0 w 248402"/>
                  <a:gd name="connsiteY6" fmla="*/ 252354 h 315443"/>
                  <a:gd name="connsiteX7" fmla="*/ 0 w 248402"/>
                  <a:gd name="connsiteY7" fmla="*/ 63089 h 3154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8402" h="315443">
                    <a:moveTo>
                      <a:pt x="248402" y="252354"/>
                    </a:moveTo>
                    <a:lnTo>
                      <a:pt x="124201" y="252354"/>
                    </a:lnTo>
                    <a:lnTo>
                      <a:pt x="124201" y="315443"/>
                    </a:lnTo>
                    <a:lnTo>
                      <a:pt x="0" y="157721"/>
                    </a:lnTo>
                    <a:lnTo>
                      <a:pt x="124201" y="0"/>
                    </a:lnTo>
                    <a:lnTo>
                      <a:pt x="124201" y="63089"/>
                    </a:lnTo>
                    <a:lnTo>
                      <a:pt x="248402" y="63089"/>
                    </a:lnTo>
                    <a:lnTo>
                      <a:pt x="248402" y="252354"/>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74520" tIns="63090" rIns="1" bIns="63088" numCol="1" spcCol="1270" anchor="ctr" anchorCtr="0">
                <a:noAutofit/>
              </a:bodyPr>
              <a:lstStyle/>
              <a:p>
                <a:pPr algn="ctr" defTabSz="444500">
                  <a:lnSpc>
                    <a:spcPct val="90000"/>
                  </a:lnSpc>
                  <a:spcAft>
                    <a:spcPct val="35000"/>
                  </a:spcAft>
                </a:pPr>
                <a:endParaRPr lang="en-US" sz="1000">
                  <a:solidFill>
                    <a:prstClr val="white"/>
                  </a:solidFill>
                </a:endParaRPr>
              </a:p>
            </p:txBody>
          </p:sp>
          <p:sp>
            <p:nvSpPr>
              <p:cNvPr id="15" name="Freeform 14"/>
              <p:cNvSpPr/>
              <p:nvPr/>
            </p:nvSpPr>
            <p:spPr>
              <a:xfrm>
                <a:off x="4743452" y="3796537"/>
                <a:ext cx="934646" cy="934646"/>
              </a:xfrm>
              <a:custGeom>
                <a:avLst/>
                <a:gdLst>
                  <a:gd name="connsiteX0" fmla="*/ 0 w 934646"/>
                  <a:gd name="connsiteY0" fmla="*/ 467323 h 934646"/>
                  <a:gd name="connsiteX1" fmla="*/ 467323 w 934646"/>
                  <a:gd name="connsiteY1" fmla="*/ 0 h 934646"/>
                  <a:gd name="connsiteX2" fmla="*/ 934646 w 934646"/>
                  <a:gd name="connsiteY2" fmla="*/ 467323 h 934646"/>
                  <a:gd name="connsiteX3" fmla="*/ 467323 w 934646"/>
                  <a:gd name="connsiteY3" fmla="*/ 934646 h 934646"/>
                  <a:gd name="connsiteX4" fmla="*/ 0 w 934646"/>
                  <a:gd name="connsiteY4" fmla="*/ 467323 h 9346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4646" h="934646">
                    <a:moveTo>
                      <a:pt x="0" y="467323"/>
                    </a:moveTo>
                    <a:cubicBezTo>
                      <a:pt x="0" y="209228"/>
                      <a:pt x="209228" y="0"/>
                      <a:pt x="467323" y="0"/>
                    </a:cubicBezTo>
                    <a:cubicBezTo>
                      <a:pt x="725418" y="0"/>
                      <a:pt x="934646" y="209228"/>
                      <a:pt x="934646" y="467323"/>
                    </a:cubicBezTo>
                    <a:cubicBezTo>
                      <a:pt x="934646" y="725418"/>
                      <a:pt x="725418" y="934646"/>
                      <a:pt x="467323" y="934646"/>
                    </a:cubicBezTo>
                    <a:cubicBezTo>
                      <a:pt x="209228" y="934646"/>
                      <a:pt x="0" y="725418"/>
                      <a:pt x="0" y="467323"/>
                    </a:cubicBezTo>
                    <a:close/>
                  </a:path>
                </a:pathLst>
              </a:custGeom>
              <a:solidFill>
                <a:srgbClr val="9BBB59"/>
              </a:solidFill>
              <a:ln>
                <a:solidFill>
                  <a:srgbClr val="71893F"/>
                </a:solidFill>
              </a:ln>
            </p:spPr>
            <p:style>
              <a:lnRef idx="2">
                <a:schemeClr val="accent1">
                  <a:shade val="50000"/>
                </a:schemeClr>
              </a:lnRef>
              <a:fillRef idx="1">
                <a:schemeClr val="accent1"/>
              </a:fillRef>
              <a:effectRef idx="0">
                <a:schemeClr val="accent1"/>
              </a:effectRef>
              <a:fontRef idx="minor">
                <a:schemeClr val="lt1"/>
              </a:fontRef>
            </p:style>
            <p:txBody>
              <a:bodyPr spcFirstLastPara="0" vert="horz" wrap="square" lIns="152116" tIns="152116" rIns="152116" bIns="152116" numCol="1" spcCol="1270" anchor="ctr" anchorCtr="0">
                <a:noAutofit/>
              </a:bodyPr>
              <a:lstStyle/>
              <a:p>
                <a:pPr algn="ctr" defTabSz="533400">
                  <a:lnSpc>
                    <a:spcPct val="90000"/>
                  </a:lnSpc>
                  <a:spcAft>
                    <a:spcPct val="35000"/>
                  </a:spcAft>
                </a:pPr>
                <a:r>
                  <a:rPr lang="en-US" sz="1200" dirty="0">
                    <a:solidFill>
                      <a:prstClr val="white"/>
                    </a:solidFill>
                  </a:rPr>
                  <a:t>View Results</a:t>
                </a:r>
              </a:p>
            </p:txBody>
          </p:sp>
          <p:sp>
            <p:nvSpPr>
              <p:cNvPr id="16" name="Freeform 15"/>
              <p:cNvSpPr/>
              <p:nvPr/>
            </p:nvSpPr>
            <p:spPr>
              <a:xfrm rot="15360000">
                <a:off x="4829962" y="3430554"/>
                <a:ext cx="248402" cy="315443"/>
              </a:xfrm>
              <a:custGeom>
                <a:avLst/>
                <a:gdLst>
                  <a:gd name="connsiteX0" fmla="*/ 0 w 248402"/>
                  <a:gd name="connsiteY0" fmla="*/ 63089 h 315443"/>
                  <a:gd name="connsiteX1" fmla="*/ 124201 w 248402"/>
                  <a:gd name="connsiteY1" fmla="*/ 63089 h 315443"/>
                  <a:gd name="connsiteX2" fmla="*/ 124201 w 248402"/>
                  <a:gd name="connsiteY2" fmla="*/ 0 h 315443"/>
                  <a:gd name="connsiteX3" fmla="*/ 248402 w 248402"/>
                  <a:gd name="connsiteY3" fmla="*/ 157722 h 315443"/>
                  <a:gd name="connsiteX4" fmla="*/ 124201 w 248402"/>
                  <a:gd name="connsiteY4" fmla="*/ 315443 h 315443"/>
                  <a:gd name="connsiteX5" fmla="*/ 124201 w 248402"/>
                  <a:gd name="connsiteY5" fmla="*/ 252354 h 315443"/>
                  <a:gd name="connsiteX6" fmla="*/ 0 w 248402"/>
                  <a:gd name="connsiteY6" fmla="*/ 252354 h 315443"/>
                  <a:gd name="connsiteX7" fmla="*/ 0 w 248402"/>
                  <a:gd name="connsiteY7" fmla="*/ 63089 h 3154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8402" h="315443">
                    <a:moveTo>
                      <a:pt x="0" y="63089"/>
                    </a:moveTo>
                    <a:lnTo>
                      <a:pt x="124201" y="63089"/>
                    </a:lnTo>
                    <a:lnTo>
                      <a:pt x="124201" y="0"/>
                    </a:lnTo>
                    <a:lnTo>
                      <a:pt x="248402" y="157722"/>
                    </a:lnTo>
                    <a:lnTo>
                      <a:pt x="124201" y="315443"/>
                    </a:lnTo>
                    <a:lnTo>
                      <a:pt x="124201" y="252354"/>
                    </a:lnTo>
                    <a:lnTo>
                      <a:pt x="0" y="252354"/>
                    </a:lnTo>
                    <a:lnTo>
                      <a:pt x="0" y="63089"/>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2" tIns="63089" rIns="74522" bIns="63088" numCol="1" spcCol="1270" anchor="ctr" anchorCtr="0">
                <a:noAutofit/>
              </a:bodyPr>
              <a:lstStyle/>
              <a:p>
                <a:pPr algn="ctr" defTabSz="444500">
                  <a:lnSpc>
                    <a:spcPct val="90000"/>
                  </a:lnSpc>
                  <a:spcAft>
                    <a:spcPct val="35000"/>
                  </a:spcAft>
                </a:pPr>
                <a:endParaRPr lang="en-US" sz="1000">
                  <a:solidFill>
                    <a:prstClr val="white"/>
                  </a:solidFill>
                </a:endParaRPr>
              </a:p>
            </p:txBody>
          </p:sp>
          <p:sp>
            <p:nvSpPr>
              <p:cNvPr id="17" name="Freeform 16"/>
              <p:cNvSpPr/>
              <p:nvPr/>
            </p:nvSpPr>
            <p:spPr>
              <a:xfrm>
                <a:off x="4277290" y="2393206"/>
                <a:ext cx="934646" cy="934646"/>
              </a:xfrm>
              <a:custGeom>
                <a:avLst/>
                <a:gdLst>
                  <a:gd name="connsiteX0" fmla="*/ 0 w 934646"/>
                  <a:gd name="connsiteY0" fmla="*/ 467323 h 934646"/>
                  <a:gd name="connsiteX1" fmla="*/ 467323 w 934646"/>
                  <a:gd name="connsiteY1" fmla="*/ 0 h 934646"/>
                  <a:gd name="connsiteX2" fmla="*/ 934646 w 934646"/>
                  <a:gd name="connsiteY2" fmla="*/ 467323 h 934646"/>
                  <a:gd name="connsiteX3" fmla="*/ 467323 w 934646"/>
                  <a:gd name="connsiteY3" fmla="*/ 934646 h 934646"/>
                  <a:gd name="connsiteX4" fmla="*/ 0 w 934646"/>
                  <a:gd name="connsiteY4" fmla="*/ 467323 h 9346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4646" h="934646">
                    <a:moveTo>
                      <a:pt x="0" y="467323"/>
                    </a:moveTo>
                    <a:cubicBezTo>
                      <a:pt x="0" y="209228"/>
                      <a:pt x="209228" y="0"/>
                      <a:pt x="467323" y="0"/>
                    </a:cubicBezTo>
                    <a:cubicBezTo>
                      <a:pt x="725418" y="0"/>
                      <a:pt x="934646" y="209228"/>
                      <a:pt x="934646" y="467323"/>
                    </a:cubicBezTo>
                    <a:cubicBezTo>
                      <a:pt x="934646" y="725418"/>
                      <a:pt x="725418" y="934646"/>
                      <a:pt x="467323" y="934646"/>
                    </a:cubicBezTo>
                    <a:cubicBezTo>
                      <a:pt x="209228" y="934646"/>
                      <a:pt x="0" y="725418"/>
                      <a:pt x="0" y="467323"/>
                    </a:cubicBezTo>
                    <a:close/>
                  </a:path>
                </a:pathLst>
              </a:custGeom>
            </p:spPr>
            <p:style>
              <a:lnRef idx="2">
                <a:schemeClr val="accent2">
                  <a:shade val="50000"/>
                </a:schemeClr>
              </a:lnRef>
              <a:fillRef idx="1">
                <a:schemeClr val="accent2"/>
              </a:fillRef>
              <a:effectRef idx="0">
                <a:schemeClr val="accent2"/>
              </a:effectRef>
              <a:fontRef idx="minor">
                <a:schemeClr val="lt1"/>
              </a:fontRef>
            </p:style>
            <p:txBody>
              <a:bodyPr spcFirstLastPara="0" vert="horz" wrap="square" lIns="152116" tIns="152116" rIns="152116" bIns="152116" numCol="1" spcCol="1270" anchor="ctr" anchorCtr="0">
                <a:noAutofit/>
              </a:bodyPr>
              <a:lstStyle/>
              <a:p>
                <a:pPr algn="ctr" defTabSz="533400">
                  <a:lnSpc>
                    <a:spcPct val="90000"/>
                  </a:lnSpc>
                  <a:spcAft>
                    <a:spcPct val="35000"/>
                  </a:spcAft>
                </a:pPr>
                <a:r>
                  <a:rPr lang="en-US" sz="1200" dirty="0">
                    <a:solidFill>
                      <a:prstClr val="white"/>
                    </a:solidFill>
                  </a:rPr>
                  <a:t>Round Opens</a:t>
                </a:r>
              </a:p>
            </p:txBody>
          </p:sp>
          <p:sp>
            <p:nvSpPr>
              <p:cNvPr id="18" name="Freeform 17"/>
              <p:cNvSpPr/>
              <p:nvPr/>
            </p:nvSpPr>
            <p:spPr>
              <a:xfrm rot="19800000">
                <a:off x="5221983" y="2355491"/>
                <a:ext cx="248402" cy="315443"/>
              </a:xfrm>
              <a:custGeom>
                <a:avLst/>
                <a:gdLst>
                  <a:gd name="connsiteX0" fmla="*/ 0 w 248402"/>
                  <a:gd name="connsiteY0" fmla="*/ 63089 h 315443"/>
                  <a:gd name="connsiteX1" fmla="*/ 124201 w 248402"/>
                  <a:gd name="connsiteY1" fmla="*/ 63089 h 315443"/>
                  <a:gd name="connsiteX2" fmla="*/ 124201 w 248402"/>
                  <a:gd name="connsiteY2" fmla="*/ 0 h 315443"/>
                  <a:gd name="connsiteX3" fmla="*/ 248402 w 248402"/>
                  <a:gd name="connsiteY3" fmla="*/ 157722 h 315443"/>
                  <a:gd name="connsiteX4" fmla="*/ 124201 w 248402"/>
                  <a:gd name="connsiteY4" fmla="*/ 315443 h 315443"/>
                  <a:gd name="connsiteX5" fmla="*/ 124201 w 248402"/>
                  <a:gd name="connsiteY5" fmla="*/ 252354 h 315443"/>
                  <a:gd name="connsiteX6" fmla="*/ 0 w 248402"/>
                  <a:gd name="connsiteY6" fmla="*/ 252354 h 315443"/>
                  <a:gd name="connsiteX7" fmla="*/ 0 w 248402"/>
                  <a:gd name="connsiteY7" fmla="*/ 63089 h 3154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8402" h="315443">
                    <a:moveTo>
                      <a:pt x="0" y="63089"/>
                    </a:moveTo>
                    <a:lnTo>
                      <a:pt x="124201" y="63089"/>
                    </a:lnTo>
                    <a:lnTo>
                      <a:pt x="124201" y="0"/>
                    </a:lnTo>
                    <a:lnTo>
                      <a:pt x="248402" y="157722"/>
                    </a:lnTo>
                    <a:lnTo>
                      <a:pt x="124201" y="315443"/>
                    </a:lnTo>
                    <a:lnTo>
                      <a:pt x="124201" y="252354"/>
                    </a:lnTo>
                    <a:lnTo>
                      <a:pt x="0" y="252354"/>
                    </a:lnTo>
                    <a:lnTo>
                      <a:pt x="0" y="63089"/>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 tIns="63088" rIns="74521" bIns="63089" numCol="1" spcCol="1270" anchor="ctr" anchorCtr="0">
                <a:noAutofit/>
              </a:bodyPr>
              <a:lstStyle/>
              <a:p>
                <a:pPr algn="ctr" defTabSz="444500">
                  <a:lnSpc>
                    <a:spcPct val="90000"/>
                  </a:lnSpc>
                  <a:spcAft>
                    <a:spcPct val="35000"/>
                  </a:spcAft>
                </a:pPr>
                <a:endParaRPr lang="en-US" sz="1000">
                  <a:solidFill>
                    <a:prstClr val="white"/>
                  </a:solidFill>
                </a:endParaRPr>
              </a:p>
            </p:txBody>
          </p:sp>
        </p:grpSp>
        <p:grpSp>
          <p:nvGrpSpPr>
            <p:cNvPr id="50" name="Group 49"/>
            <p:cNvGrpSpPr/>
            <p:nvPr/>
          </p:nvGrpSpPr>
          <p:grpSpPr>
            <a:xfrm rot="4337506">
              <a:off x="4210883" y="2178951"/>
              <a:ext cx="278996" cy="342565"/>
              <a:chOff x="2208082" y="813210"/>
              <a:chExt cx="278996" cy="342565"/>
            </a:xfrm>
          </p:grpSpPr>
          <p:sp>
            <p:nvSpPr>
              <p:cNvPr id="51" name="Right Arrow 50"/>
              <p:cNvSpPr/>
              <p:nvPr/>
            </p:nvSpPr>
            <p:spPr>
              <a:xfrm rot="19800000">
                <a:off x="2217301" y="813210"/>
                <a:ext cx="269777" cy="342565"/>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52" name="Right Arrow 4"/>
              <p:cNvSpPr txBox="1"/>
              <p:nvPr/>
            </p:nvSpPr>
            <p:spPr>
              <a:xfrm rot="19800000">
                <a:off x="2208082" y="947802"/>
                <a:ext cx="188844" cy="20553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algn="ctr" defTabSz="444500">
                  <a:lnSpc>
                    <a:spcPct val="90000"/>
                  </a:lnSpc>
                  <a:spcAft>
                    <a:spcPct val="35000"/>
                  </a:spcAft>
                </a:pPr>
                <a:endParaRPr lang="en-US" sz="1000">
                  <a:solidFill>
                    <a:prstClr val="white"/>
                  </a:solidFill>
                </a:endParaRPr>
              </a:p>
            </p:txBody>
          </p:sp>
        </p:grpSp>
        <p:sp>
          <p:nvSpPr>
            <p:cNvPr id="56" name="Oval 55"/>
            <p:cNvSpPr/>
            <p:nvPr/>
          </p:nvSpPr>
          <p:spPr>
            <a:xfrm>
              <a:off x="3666717" y="4805782"/>
              <a:ext cx="936000" cy="936000"/>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wrap="none" lIns="0" rIns="0" anchor="ctr" anchorCtr="1"/>
            <a:lstStyle/>
            <a:p>
              <a:pPr algn="ctr"/>
              <a:r>
                <a:rPr lang="en-GB" sz="1200" dirty="0" smtClean="0">
                  <a:solidFill>
                    <a:prstClr val="white"/>
                  </a:solidFill>
                </a:rPr>
                <a:t>Auction</a:t>
              </a:r>
              <a:r>
                <a:rPr lang="en-GB" sz="1200" dirty="0">
                  <a:solidFill>
                    <a:prstClr val="white"/>
                  </a:solidFill>
                </a:rPr>
                <a:t/>
              </a:r>
              <a:br>
                <a:rPr lang="en-GB" sz="1200" dirty="0">
                  <a:solidFill>
                    <a:prstClr val="white"/>
                  </a:solidFill>
                </a:rPr>
              </a:br>
              <a:r>
                <a:rPr lang="en-GB" sz="1200" dirty="0">
                  <a:solidFill>
                    <a:prstClr val="white"/>
                  </a:solidFill>
                </a:rPr>
                <a:t>Ends</a:t>
              </a:r>
            </a:p>
          </p:txBody>
        </p:sp>
        <p:sp>
          <p:nvSpPr>
            <p:cNvPr id="6" name="TextBox 5"/>
            <p:cNvSpPr txBox="1"/>
            <p:nvPr/>
          </p:nvSpPr>
          <p:spPr>
            <a:xfrm>
              <a:off x="3850974" y="3386476"/>
              <a:ext cx="1330389" cy="461665"/>
            </a:xfrm>
            <a:prstGeom prst="rect">
              <a:avLst/>
            </a:prstGeom>
            <a:noFill/>
          </p:spPr>
          <p:txBody>
            <a:bodyPr wrap="square" rtlCol="0">
              <a:spAutoFit/>
            </a:bodyPr>
            <a:lstStyle/>
            <a:p>
              <a:r>
                <a:rPr lang="en-GB" sz="1200" dirty="0" smtClean="0">
                  <a:solidFill>
                    <a:srgbClr val="4F81BD">
                      <a:lumMod val="75000"/>
                    </a:srgbClr>
                  </a:solidFill>
                </a:rPr>
                <a:t>There is still competition </a:t>
              </a:r>
              <a:endParaRPr lang="en-GB" sz="1200" dirty="0">
                <a:solidFill>
                  <a:srgbClr val="4F81BD">
                    <a:lumMod val="75000"/>
                  </a:srgbClr>
                </a:solidFill>
              </a:endParaRPr>
            </a:p>
          </p:txBody>
        </p:sp>
        <p:sp>
          <p:nvSpPr>
            <p:cNvPr id="57" name="TextBox 56"/>
            <p:cNvSpPr txBox="1"/>
            <p:nvPr/>
          </p:nvSpPr>
          <p:spPr>
            <a:xfrm>
              <a:off x="3617540" y="4348368"/>
              <a:ext cx="1257721" cy="461665"/>
            </a:xfrm>
            <a:prstGeom prst="rect">
              <a:avLst/>
            </a:prstGeom>
            <a:noFill/>
          </p:spPr>
          <p:txBody>
            <a:bodyPr wrap="square" rtlCol="0">
              <a:spAutoFit/>
            </a:bodyPr>
            <a:lstStyle/>
            <a:p>
              <a:r>
                <a:rPr lang="en-GB" sz="1200" dirty="0" smtClean="0">
                  <a:solidFill>
                    <a:srgbClr val="4F81BD">
                      <a:lumMod val="75000"/>
                    </a:srgbClr>
                  </a:solidFill>
                </a:rPr>
                <a:t>No more competition</a:t>
              </a:r>
              <a:endParaRPr lang="en-GB" sz="1200" dirty="0">
                <a:solidFill>
                  <a:srgbClr val="4F81BD">
                    <a:lumMod val="75000"/>
                  </a:srgbClr>
                </a:solidFill>
              </a:endParaRPr>
            </a:p>
          </p:txBody>
        </p:sp>
        <p:sp>
          <p:nvSpPr>
            <p:cNvPr id="25" name="Oval 24"/>
            <p:cNvSpPr/>
            <p:nvPr/>
          </p:nvSpPr>
          <p:spPr>
            <a:xfrm>
              <a:off x="3269428" y="1551546"/>
              <a:ext cx="936000" cy="9360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lIns="0" rIns="0" rtlCol="0" anchor="ctr"/>
            <a:lstStyle/>
            <a:p>
              <a:pPr algn="ctr"/>
              <a:r>
                <a:rPr lang="en-GB" sz="1200" dirty="0">
                  <a:solidFill>
                    <a:prstClr val="white"/>
                  </a:solidFill>
                </a:rPr>
                <a:t>Preview Period</a:t>
              </a:r>
            </a:p>
          </p:txBody>
        </p:sp>
        <p:sp>
          <p:nvSpPr>
            <p:cNvPr id="34" name="Right Arrow 4"/>
            <p:cNvSpPr txBox="1"/>
            <p:nvPr/>
          </p:nvSpPr>
          <p:spPr>
            <a:xfrm rot="90577">
              <a:off x="3095802" y="1928381"/>
              <a:ext cx="188844" cy="20553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algn="ctr" defTabSz="444500">
                <a:lnSpc>
                  <a:spcPct val="90000"/>
                </a:lnSpc>
                <a:spcAft>
                  <a:spcPct val="35000"/>
                </a:spcAft>
              </a:pPr>
              <a:endParaRPr lang="en-US" sz="1000">
                <a:solidFill>
                  <a:prstClr val="white"/>
                </a:solidFill>
              </a:endParaRPr>
            </a:p>
          </p:txBody>
        </p:sp>
        <p:sp>
          <p:nvSpPr>
            <p:cNvPr id="37" name="Oval 36"/>
            <p:cNvSpPr/>
            <p:nvPr/>
          </p:nvSpPr>
          <p:spPr>
            <a:xfrm>
              <a:off x="807670" y="5188304"/>
              <a:ext cx="731520" cy="73152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lIns="0" rIns="0" rtlCol="0" anchor="ctr"/>
            <a:lstStyle/>
            <a:p>
              <a:pPr algn="ctr"/>
              <a:r>
                <a:rPr lang="en-GB" sz="1200" dirty="0">
                  <a:solidFill>
                    <a:prstClr val="white"/>
                  </a:solidFill>
                </a:rPr>
                <a:t>Event</a:t>
              </a:r>
            </a:p>
          </p:txBody>
        </p:sp>
        <p:sp>
          <p:nvSpPr>
            <p:cNvPr id="38" name="Rectangle 37"/>
            <p:cNvSpPr/>
            <p:nvPr/>
          </p:nvSpPr>
          <p:spPr>
            <a:xfrm>
              <a:off x="728842" y="3552092"/>
              <a:ext cx="924154" cy="2431459"/>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GB">
                <a:solidFill>
                  <a:prstClr val="black"/>
                </a:solidFill>
              </a:endParaRPr>
            </a:p>
          </p:txBody>
        </p:sp>
        <p:grpSp>
          <p:nvGrpSpPr>
            <p:cNvPr id="30" name="Group 29"/>
            <p:cNvGrpSpPr/>
            <p:nvPr/>
          </p:nvGrpSpPr>
          <p:grpSpPr>
            <a:xfrm rot="2700000">
              <a:off x="4517823" y="4558690"/>
              <a:ext cx="354450" cy="350497"/>
              <a:chOff x="2890949" y="1741574"/>
              <a:chExt cx="354450" cy="350497"/>
            </a:xfrm>
          </p:grpSpPr>
          <p:sp>
            <p:nvSpPr>
              <p:cNvPr id="31" name="Right Arrow 30"/>
              <p:cNvSpPr/>
              <p:nvPr/>
            </p:nvSpPr>
            <p:spPr>
              <a:xfrm rot="5400000">
                <a:off x="2924470" y="1810148"/>
                <a:ext cx="248402" cy="315443"/>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2" name="Right Arrow 4"/>
              <p:cNvSpPr/>
              <p:nvPr/>
            </p:nvSpPr>
            <p:spPr>
              <a:xfrm rot="5400000">
                <a:off x="3063826" y="1733882"/>
                <a:ext cx="173881" cy="18926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algn="ctr" defTabSz="444500">
                  <a:lnSpc>
                    <a:spcPct val="90000"/>
                  </a:lnSpc>
                  <a:spcAft>
                    <a:spcPct val="35000"/>
                  </a:spcAft>
                </a:pPr>
                <a:endParaRPr lang="en-US" sz="1000" dirty="0">
                  <a:solidFill>
                    <a:prstClr val="white"/>
                  </a:solidFill>
                </a:endParaRPr>
              </a:p>
            </p:txBody>
          </p:sp>
        </p:grpSp>
        <p:sp>
          <p:nvSpPr>
            <p:cNvPr id="43" name="Oval 42"/>
            <p:cNvSpPr/>
            <p:nvPr/>
          </p:nvSpPr>
          <p:spPr>
            <a:xfrm>
              <a:off x="810256" y="3624377"/>
              <a:ext cx="731520" cy="73152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lIns="0" rIns="0" rtlCol="0" anchor="ctr"/>
            <a:lstStyle/>
            <a:p>
              <a:pPr algn="ctr"/>
              <a:r>
                <a:rPr lang="en-GB" sz="1100" dirty="0" smtClean="0">
                  <a:solidFill>
                    <a:prstClr val="white"/>
                  </a:solidFill>
                </a:rPr>
                <a:t>Bidder</a:t>
              </a:r>
              <a:endParaRPr lang="en-GB" sz="1100" dirty="0">
                <a:solidFill>
                  <a:prstClr val="white"/>
                </a:solidFill>
              </a:endParaRPr>
            </a:p>
          </p:txBody>
        </p:sp>
        <p:sp>
          <p:nvSpPr>
            <p:cNvPr id="44" name="Oval 43"/>
            <p:cNvSpPr/>
            <p:nvPr/>
          </p:nvSpPr>
          <p:spPr>
            <a:xfrm>
              <a:off x="810257" y="4404365"/>
              <a:ext cx="731520" cy="731520"/>
            </a:xfrm>
            <a:prstGeom prst="ellipse">
              <a:avLst/>
            </a:prstGeom>
            <a:solidFill>
              <a:srgbClr val="4F81BD"/>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100" dirty="0">
                  <a:solidFill>
                    <a:prstClr val="white"/>
                  </a:solidFill>
                </a:rPr>
                <a:t>Auction System</a:t>
              </a:r>
            </a:p>
          </p:txBody>
        </p:sp>
      </p:grpSp>
    </p:spTree>
    <p:custDataLst>
      <p:tags r:id="rId1"/>
    </p:custDataLst>
    <p:extLst>
      <p:ext uri="{BB962C8B-B14F-4D97-AF65-F5344CB8AC3E}">
        <p14:creationId xmlns:p14="http://schemas.microsoft.com/office/powerpoint/2010/main" val="24135600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Bidding Basics</a:t>
            </a:r>
          </a:p>
        </p:txBody>
      </p:sp>
      <p:sp>
        <p:nvSpPr>
          <p:cNvPr id="3" name="Content Placeholder 2"/>
          <p:cNvSpPr>
            <a:spLocks noGrp="1"/>
          </p:cNvSpPr>
          <p:nvPr>
            <p:ph idx="1"/>
          </p:nvPr>
        </p:nvSpPr>
        <p:spPr>
          <a:xfrm>
            <a:off x="435935" y="1143000"/>
            <a:ext cx="8229600" cy="4830762"/>
          </a:xfrm>
        </p:spPr>
        <p:txBody>
          <a:bodyPr/>
          <a:lstStyle/>
          <a:p>
            <a:pPr marL="0" marR="0" indent="0">
              <a:lnSpc>
                <a:spcPct val="107000"/>
              </a:lnSpc>
              <a:spcBef>
                <a:spcPts val="0"/>
              </a:spcBef>
              <a:spcAft>
                <a:spcPts val="0"/>
              </a:spcAft>
              <a:buNone/>
            </a:pPr>
            <a:r>
              <a:rPr lang="en-US" u="sng" dirty="0">
                <a:ea typeface="Calibri" panose="020F0502020204030204" pitchFamily="34" charset="0"/>
              </a:rPr>
              <a:t>What is a Bid?</a:t>
            </a:r>
            <a:endParaRPr lang="en-US" dirty="0">
              <a:ea typeface="Calibri" panose="020F0502020204030204" pitchFamily="34" charset="0"/>
            </a:endParaRPr>
          </a:p>
          <a:p>
            <a:pPr lvl="1">
              <a:lnSpc>
                <a:spcPct val="107000"/>
              </a:lnSpc>
              <a:spcBef>
                <a:spcPts val="0"/>
              </a:spcBef>
              <a:spcAft>
                <a:spcPts val="0"/>
              </a:spcAft>
              <a:buFont typeface="Courier New" panose="02070309020205020404" pitchFamily="49" charset="0"/>
              <a:buChar char="o"/>
            </a:pPr>
            <a:r>
              <a:rPr lang="en-US" dirty="0">
                <a:ea typeface="Calibri" panose="020F0502020204030204" pitchFamily="34" charset="0"/>
              </a:rPr>
              <a:t>A request for support in a given area for a given performance tier and latency at a given percentage (which corresponds to a support amount -- more later) </a:t>
            </a:r>
          </a:p>
          <a:p>
            <a:pPr lvl="2">
              <a:lnSpc>
                <a:spcPct val="107000"/>
              </a:lnSpc>
              <a:spcBef>
                <a:spcPts val="0"/>
              </a:spcBef>
              <a:spcAft>
                <a:spcPts val="0"/>
              </a:spcAft>
              <a:buFont typeface="Wingdings" panose="05000000000000000000" pitchFamily="2" charset="2"/>
              <a:buChar char=""/>
            </a:pPr>
            <a:r>
              <a:rPr lang="en-US" dirty="0">
                <a:ea typeface="Calibri" panose="020F0502020204030204" pitchFamily="34" charset="0"/>
              </a:rPr>
              <a:t>An area consists of the eligible census blocks in a census block group</a:t>
            </a:r>
          </a:p>
          <a:p>
            <a:pPr lvl="2">
              <a:lnSpc>
                <a:spcPct val="107000"/>
              </a:lnSpc>
              <a:spcBef>
                <a:spcPts val="0"/>
              </a:spcBef>
              <a:spcAft>
                <a:spcPts val="0"/>
              </a:spcAft>
              <a:buFont typeface="Wingdings" panose="05000000000000000000" pitchFamily="2" charset="2"/>
              <a:buChar char=""/>
            </a:pPr>
            <a:r>
              <a:rPr lang="en-US" dirty="0">
                <a:ea typeface="Calibri" panose="020F0502020204030204" pitchFamily="34" charset="0"/>
              </a:rPr>
              <a:t>Performance tier and latency options</a:t>
            </a:r>
          </a:p>
          <a:p>
            <a:pPr lvl="3">
              <a:lnSpc>
                <a:spcPct val="107000"/>
              </a:lnSpc>
              <a:spcBef>
                <a:spcPts val="0"/>
              </a:spcBef>
              <a:spcAft>
                <a:spcPts val="0"/>
              </a:spcAft>
              <a:buFont typeface="Symbol" panose="05050102010706020507" pitchFamily="18" charset="2"/>
              <a:buChar char=""/>
            </a:pPr>
            <a:r>
              <a:rPr lang="en-US" dirty="0">
                <a:ea typeface="Calibri" panose="020F0502020204030204" pitchFamily="34" charset="0"/>
              </a:rPr>
              <a:t>Minimum, Baseline, Above Baseline, and Gigabit performance</a:t>
            </a:r>
          </a:p>
          <a:p>
            <a:pPr lvl="3">
              <a:lnSpc>
                <a:spcPct val="107000"/>
              </a:lnSpc>
              <a:spcBef>
                <a:spcPts val="0"/>
              </a:spcBef>
              <a:spcAft>
                <a:spcPts val="0"/>
              </a:spcAft>
              <a:buFont typeface="Symbol" panose="05050102010706020507" pitchFamily="18" charset="2"/>
              <a:buChar char=""/>
            </a:pPr>
            <a:r>
              <a:rPr lang="en-US" dirty="0">
                <a:ea typeface="Calibri" panose="020F0502020204030204" pitchFamily="34" charset="0"/>
              </a:rPr>
              <a:t>High and Low latency </a:t>
            </a:r>
          </a:p>
          <a:p>
            <a:pPr lvl="2">
              <a:lnSpc>
                <a:spcPct val="107000"/>
              </a:lnSpc>
              <a:spcBef>
                <a:spcPts val="0"/>
              </a:spcBef>
              <a:spcAft>
                <a:spcPts val="0"/>
              </a:spcAft>
              <a:buFont typeface="Wingdings" panose="05000000000000000000" pitchFamily="2" charset="2"/>
              <a:buChar char=""/>
            </a:pPr>
            <a:r>
              <a:rPr lang="en-US" dirty="0">
                <a:ea typeface="Calibri" panose="020F0502020204030204" pitchFamily="34" charset="0"/>
              </a:rPr>
              <a:t>Once a round has closed, a submitted bid obliges you to provide service if you are a winning bidder  </a:t>
            </a:r>
          </a:p>
          <a:p>
            <a:pPr lvl="3">
              <a:lnSpc>
                <a:spcPct val="107000"/>
              </a:lnSpc>
              <a:spcBef>
                <a:spcPts val="0"/>
              </a:spcBef>
              <a:spcAft>
                <a:spcPts val="800"/>
              </a:spcAft>
              <a:buFont typeface="Symbol" panose="05050102010706020507" pitchFamily="18" charset="2"/>
              <a:buChar char=""/>
            </a:pPr>
            <a:r>
              <a:rPr lang="en-US" dirty="0">
                <a:ea typeface="Calibri" panose="020F0502020204030204" pitchFamily="34" charset="0"/>
              </a:rPr>
              <a:t>If you are a winning bidder, your support amount will be at least the amount you agreed to accept by bidding</a:t>
            </a:r>
          </a:p>
          <a:p>
            <a:pPr marL="114300" indent="0">
              <a:lnSpc>
                <a:spcPct val="107000"/>
              </a:lnSpc>
              <a:spcBef>
                <a:spcPts val="0"/>
              </a:spcBef>
              <a:spcAft>
                <a:spcPts val="800"/>
              </a:spcAft>
              <a:buNone/>
            </a:pPr>
            <a:r>
              <a:rPr lang="en-US" sz="2000" i="1" dirty="0">
                <a:ea typeface="Calibri" panose="020F0502020204030204" pitchFamily="34" charset="0"/>
              </a:rPr>
              <a:t>Note:  For ease of </a:t>
            </a:r>
            <a:r>
              <a:rPr lang="en-US" sz="2000" i="1" dirty="0" smtClean="0">
                <a:ea typeface="Calibri" panose="020F0502020204030204" pitchFamily="34" charset="0"/>
              </a:rPr>
              <a:t>explanation, </a:t>
            </a:r>
            <a:r>
              <a:rPr lang="en-US" sz="2000" i="1" dirty="0">
                <a:ea typeface="Calibri" panose="020F0502020204030204" pitchFamily="34" charset="0"/>
              </a:rPr>
              <a:t>we focus first on bids for single areas </a:t>
            </a:r>
            <a:endParaRPr lang="en-US" i="1" dirty="0"/>
          </a:p>
        </p:txBody>
      </p:sp>
      <p:sp>
        <p:nvSpPr>
          <p:cNvPr id="4" name="Slide Number Placeholder 3"/>
          <p:cNvSpPr>
            <a:spLocks noGrp="1"/>
          </p:cNvSpPr>
          <p:nvPr>
            <p:ph type="sldNum" sz="quarter" idx="10"/>
          </p:nvPr>
        </p:nvSpPr>
        <p:spPr/>
        <p:txBody>
          <a:bodyPr/>
          <a:lstStyle/>
          <a:p>
            <a:pPr>
              <a:defRPr/>
            </a:pPr>
            <a:fld id="{06417655-E551-4A71-92B5-EF993AF109F5}" type="slidenum">
              <a:rPr lang="en-US" altLang="en-US" smtClean="0"/>
              <a:pPr>
                <a:defRPr/>
              </a:pPr>
              <a:t>8</a:t>
            </a:fld>
            <a:endParaRPr lang="en-US" altLang="en-US"/>
          </a:p>
        </p:txBody>
      </p:sp>
    </p:spTree>
    <p:custDataLst>
      <p:tags r:id="rId1"/>
    </p:custDataLst>
    <p:extLst>
      <p:ext uri="{BB962C8B-B14F-4D97-AF65-F5344CB8AC3E}">
        <p14:creationId xmlns:p14="http://schemas.microsoft.com/office/powerpoint/2010/main" val="89626411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37"/>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BULLET_5" val="8226"/>
  <p:tag name="BULLET_1" val="8226"/>
  <p:tag name="BULLET_2" val="8226"/>
  <p:tag name="BULLET_3" val="8226"/>
  <p:tag name="BULLET_4" val="8226"/>
  <p:tag name="MARGIN_1" val="0"/>
  <p:tag name="MARGIN_2" val="36"/>
  <p:tag name="MARGIN_3" val="72"/>
  <p:tag name="MARGIN_4" val="108"/>
  <p:tag name="MARGIN_5" val="144"/>
  <p:tag name="FONT_SIZE" val="12"/>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GUID" val="1e07372e-8974-4df3-89f8-16fe543a1383"/>
  <p:tag name="AUDIO_ID" val="321"/>
  <p:tag name="ARTICULATE_PLAYLIST_ID" val="-1"/>
  <p:tag name="ARTICULATE_SLIDE_NAV" val="9"/>
  <p:tag name="ARTICULATE_TITLE_TAG" val="Preferred Relinquishment Option"/>
  <p:tag name="ORIGINAL_AUDIO_FILEPATH" val="N:\Audio\IC Preferred Relinquishment Option.wav"/>
  <p:tag name="ELAPSEDTIME" val="30.572"/>
  <p:tag name="ARTICULATE_NAV_LEVEL" val="2"/>
  <p:tag name="ARTICULATE_SLIDE_PRESENTER_GUID" val="92a1eaec-6768-4299-a185-99243a985f38"/>
  <p:tag name="ARTICULATE_SLIDE_PAUSE" val="1"/>
  <p:tag name="ARTICULATE_LOCK_SLIDE" val="0"/>
  <p:tag name="ARTICULATE_HIDE_SLIDE" val="0"/>
  <p:tag name="ARTICULATE_PLAYER_CONTROL_PREVIOUS" val="True"/>
  <p:tag name="ARTICULATE_PLAYER_CONTROL_NEXT" val="True"/>
  <p:tag name="ARTICULATE_USED_LAYOUT" val="1"/>
  <p:tag name="ARTICULATE_SLIDE_THUMBNAIL_REFRESH" val="1"/>
</p:tagLst>
</file>

<file path=ppt/theme/theme1.xml><?xml version="1.0" encoding="utf-8"?>
<a:theme xmlns:a="http://schemas.openxmlformats.org/drawingml/2006/main" name="Standard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Standard Powerpoint Template</Template>
  <TotalTime>0</TotalTime>
  <Words>3014</Words>
  <Application>Microsoft Office PowerPoint</Application>
  <PresentationFormat>On-screen Show (4:3)</PresentationFormat>
  <Paragraphs>394</Paragraphs>
  <Slides>37</Slides>
  <Notes>24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37</vt:i4>
      </vt:variant>
    </vt:vector>
  </HeadingPairs>
  <TitlesOfParts>
    <vt:vector size="47" baseType="lpstr">
      <vt:lpstr>ＭＳ Ｐゴシック</vt:lpstr>
      <vt:lpstr>Arial</vt:lpstr>
      <vt:lpstr>Calibri</vt:lpstr>
      <vt:lpstr>Cambria Math</vt:lpstr>
      <vt:lpstr>Courier New</vt:lpstr>
      <vt:lpstr>Segoe Print</vt:lpstr>
      <vt:lpstr>Symbol</vt:lpstr>
      <vt:lpstr>Times New Roman</vt:lpstr>
      <vt:lpstr>Wingdings</vt:lpstr>
      <vt:lpstr>Standard Powerpoint Template</vt:lpstr>
      <vt:lpstr>Connect America Fund</vt:lpstr>
      <vt:lpstr>Today’s Topics</vt:lpstr>
      <vt:lpstr>Ex Parte Information</vt:lpstr>
      <vt:lpstr>Overview</vt:lpstr>
      <vt:lpstr>Why an Auction?</vt:lpstr>
      <vt:lpstr>Auction 903 Decisions </vt:lpstr>
      <vt:lpstr>Application Procedures</vt:lpstr>
      <vt:lpstr>Bidding Basics</vt:lpstr>
      <vt:lpstr>Bidding Basics</vt:lpstr>
      <vt:lpstr>Bidding Basics</vt:lpstr>
      <vt:lpstr>Bidding Basics</vt:lpstr>
      <vt:lpstr>Bidding Basics</vt:lpstr>
      <vt:lpstr>Bidding Basics</vt:lpstr>
      <vt:lpstr>Bidding Basics</vt:lpstr>
      <vt:lpstr>Bidding Basics</vt:lpstr>
      <vt:lpstr>Bidding Basics</vt:lpstr>
      <vt:lpstr>Bidding Basics</vt:lpstr>
      <vt:lpstr>Bidding Basics</vt:lpstr>
      <vt:lpstr>Rounds Before the Budget Clears</vt:lpstr>
      <vt:lpstr>During the Clearing Round</vt:lpstr>
      <vt:lpstr>During the Clearing Round</vt:lpstr>
      <vt:lpstr>During the Clearing Round</vt:lpstr>
      <vt:lpstr> During the Clearing Round </vt:lpstr>
      <vt:lpstr> During the Clearing Round </vt:lpstr>
      <vt:lpstr>During the Clearing Round</vt:lpstr>
      <vt:lpstr>During the Clearing Round</vt:lpstr>
      <vt:lpstr>During the Clearing Round</vt:lpstr>
      <vt:lpstr>During the Clearing Round</vt:lpstr>
      <vt:lpstr>During the Clearing Round</vt:lpstr>
      <vt:lpstr>Rounds After the Budget Clears</vt:lpstr>
      <vt:lpstr>Auction Close</vt:lpstr>
      <vt:lpstr>Additional Topic: Package Bidding</vt:lpstr>
      <vt:lpstr>Additional Topic: Package Bidding</vt:lpstr>
      <vt:lpstr>Additional Topic: Package Bidding</vt:lpstr>
      <vt:lpstr>Additional Topic: Proxy Bidding</vt:lpstr>
      <vt:lpstr>Additional Topic: Prohibited Communications</vt:lpstr>
      <vt:lpstr>Additional Information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2017-09-11T18:50:38Z</dcterms:created>
  <dcterms:modified xsi:type="dcterms:W3CDTF">2017-09-11T19:06:49Z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1BEA819E-35B0-4D13-BE61-A0152C9F33D8</vt:lpwstr>
  </property>
  <property fmtid="{D5CDD505-2E9C-101B-9397-08002B2CF9AE}" pid="3" name="ArticulatePath">
    <vt:lpwstr>Intro to the CAFII Auction 0911</vt:lpwstr>
  </property>
</Properties>
</file>