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1" r:id="rId2"/>
    <p:sldId id="662" r:id="rId3"/>
    <p:sldId id="665" r:id="rId4"/>
    <p:sldId id="663" r:id="rId5"/>
    <p:sldId id="682" r:id="rId6"/>
    <p:sldId id="664" r:id="rId7"/>
    <p:sldId id="687" r:id="rId8"/>
    <p:sldId id="666" r:id="rId9"/>
    <p:sldId id="668" r:id="rId10"/>
    <p:sldId id="681" r:id="rId11"/>
    <p:sldId id="670" r:id="rId12"/>
    <p:sldId id="677" r:id="rId13"/>
    <p:sldId id="688" r:id="rId14"/>
    <p:sldId id="675" r:id="rId15"/>
    <p:sldId id="685" r:id="rId16"/>
    <p:sldId id="676" r:id="rId17"/>
    <p:sldId id="683" r:id="rId18"/>
    <p:sldId id="684" r:id="rId19"/>
    <p:sldId id="671" r:id="rId20"/>
    <p:sldId id="678" r:id="rId21"/>
    <p:sldId id="679" r:id="rId22"/>
    <p:sldId id="674" r:id="rId23"/>
  </p:sldIdLst>
  <p:sldSz cx="9144000" cy="6858000" type="screen4x3"/>
  <p:notesSz cx="6918325" cy="9223375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2A507E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464BE-0120-4BB0-9328-9DC1B7788522}" v="766" dt="2017-10-31T18:00:36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1"/>
    <p:restoredTop sz="68269" autoAdjust="0"/>
  </p:normalViewPr>
  <p:slideViewPr>
    <p:cSldViewPr>
      <p:cViewPr varScale="1">
        <p:scale>
          <a:sx n="85" d="100"/>
          <a:sy n="85" d="100"/>
        </p:scale>
        <p:origin x="2754" y="90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00" d="100"/>
        <a:sy n="100" d="100"/>
      </p:scale>
      <p:origin x="0" y="-6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924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DBCE76E-72CD-4339-B106-35B97F94D348}" type="datetime1">
              <a:rPr lang="en-US"/>
              <a:pPr>
                <a:defRPr/>
              </a:pPr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924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05E969-B794-40D5-A1DC-309A4C635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52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924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75A8E1FC-2DA5-492C-8C09-686231E065A7}" type="datetime1">
              <a:rPr lang="en-US"/>
              <a:pPr>
                <a:defRPr/>
              </a:pPr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91" tIns="46246" rIns="92491" bIns="462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208" y="4380474"/>
            <a:ext cx="5535911" cy="4150833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924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C40103-4458-4A7F-9779-8CB5D5B38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2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8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34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5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7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3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1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0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0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86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5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2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15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2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4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3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04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3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98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1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524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cs typeface="Arial" charset="0"/>
              </a:rPr>
              <a:t>Introduction to the Forward Auction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190976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657600"/>
            <a:ext cx="5410200" cy="762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6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3DF9-780E-4278-B935-F6334ECC3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01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FD19-9317-4037-98F2-DB491856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4A3-2C67-4A13-A39B-297B27ECE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39065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D406A-67D6-4AC9-99D4-191FD2292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0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7655-E551-4A71-92B5-EF993AF10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5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1630362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8FC6-1C82-49EF-B56D-159077ABB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F5C4-7EF3-446C-A9CC-30E26CBCB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0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C1E0-3458-4A06-A6EC-B96C8D0C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6B41-61A7-4909-A9D0-4B83A1D81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D07D-5F33-484B-815E-829634EEF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9334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ABA8-1D41-458F-A311-A3C454CEF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2A5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2A507E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3B6A2-6AA3-482C-9725-AD6DC5A6B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103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hyperlink" Target="mailto:mf2challengeprocess@fcc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hyperlink" Target="https://www.fcc.gov/mobility-fund-phase-2" TargetMode="External"/><Relationship Id="rId4" Type="http://schemas.openxmlformats.org/officeDocument/2006/relationships/hyperlink" Target="mailto:mf2challengeprocess@fcc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Fund II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E1FA0-0EF8-461A-8EF8-75920913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800" b="1" dirty="0"/>
              <a:t>Introduction to</a:t>
            </a:r>
          </a:p>
          <a:p>
            <a:pPr marL="0" indent="0" algn="ctr">
              <a:buNone/>
            </a:pPr>
            <a:r>
              <a:rPr lang="en-US" sz="3800" b="1" dirty="0"/>
              <a:t>The MF-II Challenge Process</a:t>
            </a:r>
          </a:p>
          <a:p>
            <a:pPr marL="0" indent="0" algn="ctr">
              <a:buNone/>
            </a:pPr>
            <a:endParaRPr lang="en-US" sz="3800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mf2challengeprocess@fcc.gov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6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8432-E48C-4E6C-8E9E-84B1860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27E9-034B-4FAD-8043-AA25C31C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2"/>
          </a:xfrm>
        </p:spPr>
        <p:txBody>
          <a:bodyPr/>
          <a:lstStyle/>
          <a:p>
            <a:r>
              <a:rPr lang="en-US" sz="2400" dirty="0"/>
              <a:t>Who can challenge?</a:t>
            </a:r>
          </a:p>
          <a:p>
            <a:pPr lvl="1"/>
            <a:r>
              <a:rPr lang="en-US" sz="1800" dirty="0"/>
              <a:t>Mobile service providers</a:t>
            </a:r>
          </a:p>
          <a:p>
            <a:pPr lvl="1"/>
            <a:r>
              <a:rPr lang="en-US" sz="1800" dirty="0"/>
              <a:t>State, local, and tribal government entities</a:t>
            </a:r>
          </a:p>
          <a:p>
            <a:pPr lvl="1"/>
            <a:r>
              <a:rPr lang="en-US" sz="1800" dirty="0"/>
              <a:t>Other parties seeking to challenge must submit and be granted a waiver</a:t>
            </a:r>
          </a:p>
          <a:p>
            <a:r>
              <a:rPr lang="en-US" sz="2400" dirty="0"/>
              <a:t>May challenge areas presumptively </a:t>
            </a:r>
            <a:r>
              <a:rPr lang="en-US" sz="2400" u="sng" dirty="0"/>
              <a:t>ineligible</a:t>
            </a:r>
            <a:r>
              <a:rPr lang="en-US" sz="2400" dirty="0"/>
              <a:t> for MF-II support</a:t>
            </a:r>
          </a:p>
          <a:p>
            <a:pPr lvl="1"/>
            <a:r>
              <a:rPr lang="en-US" sz="1800" dirty="0"/>
              <a:t>Eligible areas will not be challengeable</a:t>
            </a:r>
          </a:p>
          <a:p>
            <a:r>
              <a:rPr lang="en-US" sz="2400" dirty="0"/>
              <a:t>Challengers must submit speed tests showing lack of coverage to initiate a challenge</a:t>
            </a:r>
            <a:endParaRPr lang="en-US" dirty="0"/>
          </a:p>
          <a:p>
            <a:r>
              <a:rPr lang="en-US" sz="2400" dirty="0"/>
              <a:t>Challenged parties </a:t>
            </a:r>
            <a:r>
              <a:rPr lang="en-US" sz="2400" u="sng" dirty="0"/>
              <a:t>may</a:t>
            </a:r>
            <a:r>
              <a:rPr lang="en-US" sz="2400" dirty="0"/>
              <a:t> respond</a:t>
            </a:r>
          </a:p>
          <a:p>
            <a:r>
              <a:rPr lang="en-US" sz="2400" dirty="0"/>
              <a:t>Challenges will be adjudicated at the end of the process using a preponderance of the evidence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094A-3254-464B-8330-1D772D57C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</a:t>
            </a:r>
            <a:r>
              <a:rPr lang="en-US"/>
              <a:t>to File a </a:t>
            </a:r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of initial eligible areas expected to be released in 1Q 2018</a:t>
            </a:r>
          </a:p>
          <a:p>
            <a:pPr lvl="1"/>
            <a:r>
              <a:rPr lang="en-US" sz="1800" dirty="0"/>
              <a:t>Publicly released map will include the uniform grid overlay</a:t>
            </a:r>
          </a:p>
          <a:p>
            <a:pPr lvl="1"/>
            <a:r>
              <a:rPr lang="en-US" sz="1800" dirty="0"/>
              <a:t>As proposed, the challenge window would open the next business day </a:t>
            </a:r>
            <a:endParaRPr lang="en-US" sz="1600" dirty="0"/>
          </a:p>
          <a:p>
            <a:r>
              <a:rPr lang="en-US" dirty="0"/>
              <a:t>Challenge window open for 150 days</a:t>
            </a:r>
          </a:p>
          <a:p>
            <a:r>
              <a:rPr lang="en-US" dirty="0"/>
              <a:t>Challengers can download confidential provider-specific maps via USAC portal</a:t>
            </a:r>
          </a:p>
          <a:p>
            <a:r>
              <a:rPr lang="en-US" dirty="0"/>
              <a:t>Challengers submit speed tests by state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Challenger Speed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r>
              <a:rPr lang="en-US" dirty="0"/>
              <a:t>Hardware- or software-based drive tests or app-based tests</a:t>
            </a:r>
          </a:p>
          <a:p>
            <a:r>
              <a:rPr lang="en-US" dirty="0"/>
              <a:t>Use handsets specified by the mobile provider</a:t>
            </a:r>
          </a:p>
          <a:p>
            <a:r>
              <a:rPr lang="en-US" dirty="0"/>
              <a:t>Outdoor between 6:00 AM and midnight</a:t>
            </a:r>
          </a:p>
          <a:p>
            <a:r>
              <a:rPr lang="en-US" dirty="0"/>
              <a:t>After release of the map and no more than 6 months before close of the challenge window</a:t>
            </a:r>
          </a:p>
          <a:p>
            <a:r>
              <a:rPr lang="en-US" dirty="0"/>
              <a:t>Must be conducted for each provider</a:t>
            </a:r>
          </a:p>
          <a:p>
            <a:r>
              <a:rPr lang="en-US" dirty="0"/>
              <a:t>Must be certified by a qualified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Challenge an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challengers go about challenging an area?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State Map">
            <a:extLst>
              <a:ext uri="{FF2B5EF4-FFF2-40B4-BE49-F238E27FC236}">
                <a16:creationId xmlns:a16="http://schemas.microsoft.com/office/drawing/2014/main" id="{B5D85B92-1A79-4811-A4D1-C21C2679E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00"/>
          <a:stretch/>
        </p:blipFill>
        <p:spPr>
          <a:xfrm>
            <a:off x="4114800" y="1913389"/>
            <a:ext cx="4800600" cy="3962400"/>
          </a:xfrm>
          <a:prstGeom prst="rect">
            <a:avLst/>
          </a:prstGeom>
        </p:spPr>
      </p:pic>
      <p:pic>
        <p:nvPicPr>
          <p:cNvPr id="8" name="State Map Challenge Area Highlighted">
            <a:extLst>
              <a:ext uri="{FF2B5EF4-FFF2-40B4-BE49-F238E27FC236}">
                <a16:creationId xmlns:a16="http://schemas.microsoft.com/office/drawing/2014/main" id="{4FD4ACA3-D608-4BE7-AFFC-75D88F36B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00"/>
          <a:stretch/>
        </p:blipFill>
        <p:spPr>
          <a:xfrm>
            <a:off x="4114800" y="1913389"/>
            <a:ext cx="4800600" cy="3962400"/>
          </a:xfrm>
          <a:prstGeom prst="rect">
            <a:avLst/>
          </a:prstGeom>
        </p:spPr>
      </p:pic>
      <p:pic>
        <p:nvPicPr>
          <p:cNvPr id="10" name="Challenge Area with Roads">
            <a:extLst>
              <a:ext uri="{FF2B5EF4-FFF2-40B4-BE49-F238E27FC236}">
                <a16:creationId xmlns:a16="http://schemas.microsoft.com/office/drawing/2014/main" id="{D7BC186C-2696-459E-A632-A22C6E1E6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2" name="Challenge Area Provider A Coverage">
            <a:extLst>
              <a:ext uri="{FF2B5EF4-FFF2-40B4-BE49-F238E27FC236}">
                <a16:creationId xmlns:a16="http://schemas.microsoft.com/office/drawing/2014/main" id="{36CFC17A-0241-4F15-81DF-595BF1B85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4" name="Challenge Area Speed Tests Group 1">
            <a:extLst>
              <a:ext uri="{FF2B5EF4-FFF2-40B4-BE49-F238E27FC236}">
                <a16:creationId xmlns:a16="http://schemas.microsoft.com/office/drawing/2014/main" id="{492BDCBB-90E2-4E72-8415-0CD9104F0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6" name="Challenge Area Speed Tests Group 2">
            <a:extLst>
              <a:ext uri="{FF2B5EF4-FFF2-40B4-BE49-F238E27FC236}">
                <a16:creationId xmlns:a16="http://schemas.microsoft.com/office/drawing/2014/main" id="{358A1460-80F4-4F8C-8178-6BEDCBDAC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8" name="Challenge Area Speed Tests Group 3">
            <a:extLst>
              <a:ext uri="{FF2B5EF4-FFF2-40B4-BE49-F238E27FC236}">
                <a16:creationId xmlns:a16="http://schemas.microsoft.com/office/drawing/2014/main" id="{9B0399F6-E2F2-4C0E-B2B1-5795C9A44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20" name="Challenge Area Speed Tests Buffered">
            <a:extLst>
              <a:ext uri="{FF2B5EF4-FFF2-40B4-BE49-F238E27FC236}">
                <a16:creationId xmlns:a16="http://schemas.microsoft.com/office/drawing/2014/main" id="{EF1A3932-FE07-4099-975C-448F9EE50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69655B-B98F-4D6E-B0AF-79300D5221C0}"/>
              </a:ext>
            </a:extLst>
          </p:cNvPr>
          <p:cNvSpPr/>
          <p:nvPr/>
        </p:nvSpPr>
        <p:spPr>
          <a:xfrm>
            <a:off x="457200" y="1992923"/>
            <a:ext cx="37338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confidential data in the USAC portal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area to challenge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 speed tests for each provider in the area</a:t>
            </a:r>
          </a:p>
          <a:p>
            <a:pPr marL="746125" lvl="2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Speed tests must use standard parameters and meet specified requirements in order to be to counted</a:t>
            </a:r>
          </a:p>
          <a:p>
            <a:pPr marL="746125" lvl="2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Each counted speed test is considered evidence for a larger, “buffered” area</a:t>
            </a:r>
          </a:p>
          <a:p>
            <a:pPr marL="28892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Submit all collected evidence in tabular (CSV) format via the USAC portal for automated system processing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30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Validation of Speed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830762"/>
          </a:xfrm>
        </p:spPr>
        <p:txBody>
          <a:bodyPr/>
          <a:lstStyle/>
          <a:p>
            <a:pPr lvl="1" indent="-569913">
              <a:buFont typeface="+mj-lt"/>
              <a:buAutoNum type="arabicPeriod"/>
            </a:pPr>
            <a:r>
              <a:rPr lang="en-US" sz="2400" dirty="0"/>
              <a:t>Determine whether the identified challenged area meets the </a:t>
            </a:r>
            <a:r>
              <a:rPr lang="en-US" sz="2400" i="1" dirty="0"/>
              <a:t>de </a:t>
            </a:r>
            <a:r>
              <a:rPr lang="en-US" sz="2400" i="1" dirty="0" err="1"/>
              <a:t>minimis</a:t>
            </a:r>
            <a:r>
              <a:rPr lang="en-US" sz="2400" dirty="0"/>
              <a:t> threshold</a:t>
            </a:r>
          </a:p>
          <a:p>
            <a:pPr lvl="2" indent="-338138">
              <a:buFont typeface="Wingdings" panose="05000000000000000000" pitchFamily="2" charset="2"/>
              <a:buChar char="§"/>
            </a:pPr>
            <a:r>
              <a:rPr lang="en-US" sz="1800" dirty="0"/>
              <a:t>Total challengeable area must be at least 1 sq. km within the state</a:t>
            </a:r>
          </a:p>
          <a:p>
            <a:pPr lvl="1" indent="-569913">
              <a:buFont typeface="+mj-lt"/>
              <a:buAutoNum type="arabicPeriod"/>
            </a:pPr>
            <a:r>
              <a:rPr lang="en-US" sz="2400" dirty="0"/>
              <a:t>Analyze each record to ensure it meets all standard parameters</a:t>
            </a:r>
          </a:p>
          <a:p>
            <a:pPr lvl="1" indent="-569913">
              <a:buFont typeface="+mj-lt"/>
              <a:buAutoNum type="arabicPeriod"/>
            </a:pPr>
            <a:r>
              <a:rPr lang="en-US" sz="2400" dirty="0"/>
              <a:t>Create a buffer around each counted speed test using a radius equal to half of the parameter for the maximum distance between speed tests</a:t>
            </a:r>
          </a:p>
          <a:p>
            <a:pPr lvl="2" indent="-338138">
              <a:buFont typeface="Wingdings" panose="05000000000000000000" pitchFamily="2" charset="2"/>
              <a:buChar char="§"/>
            </a:pPr>
            <a:r>
              <a:rPr lang="en-US" sz="1800" dirty="0"/>
              <a:t>As proposed, radius would be ¼ km for a max distance of ½ km</a:t>
            </a:r>
          </a:p>
          <a:p>
            <a:pPr lvl="1" indent="-569913">
              <a:buFont typeface="+mj-lt"/>
              <a:buAutoNum type="arabicPeriod"/>
            </a:pPr>
            <a:r>
              <a:rPr lang="en-US" sz="2400" dirty="0"/>
              <a:t>Determine whether the buffered area of all counted speed tests covers at least 75% of challengeable area in each cell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2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/>
          <a:lstStyle/>
          <a:p>
            <a:r>
              <a:rPr lang="en-US" dirty="0"/>
              <a:t>Automated Validation and the Grid</a:t>
            </a:r>
          </a:p>
        </p:txBody>
      </p:sp>
      <p:sp>
        <p:nvSpPr>
          <p:cNvPr id="19" name="Content Box 3">
            <a:extLst>
              <a:ext uri="{FF2B5EF4-FFF2-40B4-BE49-F238E27FC236}">
                <a16:creationId xmlns:a16="http://schemas.microsoft.com/office/drawing/2014/main" id="{94AFBFC3-5B82-452C-8CFE-00F0273C6636}"/>
              </a:ext>
            </a:extLst>
          </p:cNvPr>
          <p:cNvSpPr/>
          <p:nvPr/>
        </p:nvSpPr>
        <p:spPr>
          <a:xfrm>
            <a:off x="457200" y="4038600"/>
            <a:ext cx="8382000" cy="206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The unmeasured areas across all providers would be combined to determine the aggregated unmeasured area</a:t>
            </a:r>
          </a:p>
          <a:p>
            <a:pPr marL="339725" indent="-339725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aggregated unmeasured area would be compared to the total challengeable area: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400" dirty="0"/>
              <a:t>If aggregated unmeasured area is ≤ 25% of challengeable area, density requirement is met because at least 75% of the area has been measured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400" dirty="0"/>
              <a:t>If aggregated unmeasured area is &gt; 25% of challengeable area, density requirement is not met</a:t>
            </a:r>
            <a:endParaRPr lang="en-US" sz="2800" dirty="0"/>
          </a:p>
        </p:txBody>
      </p:sp>
      <p:sp>
        <p:nvSpPr>
          <p:cNvPr id="3" name="Content Box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399"/>
            <a:ext cx="5321560" cy="243391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/>
              <a:t>The system would buffer all speed tests in a grid cell submitted for a provider’s network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u="sng" dirty="0"/>
              <a:t>Measured area</a:t>
            </a:r>
            <a:r>
              <a:rPr lang="en-US" sz="1400" dirty="0"/>
              <a:t>: any buffered area that overlaps coverage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400" u="sng" dirty="0"/>
              <a:t>Unmeasured area</a:t>
            </a:r>
            <a:r>
              <a:rPr lang="en-US" sz="1400" dirty="0"/>
              <a:t>: any coverage/challengeable area not overlapped by speed test buffer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system would perform this calculation for each provider in the grid cell</a:t>
            </a:r>
          </a:p>
        </p:txBody>
      </p:sp>
      <p:sp>
        <p:nvSpPr>
          <p:cNvPr id="28" name="Content Box">
            <a:extLst>
              <a:ext uri="{FF2B5EF4-FFF2-40B4-BE49-F238E27FC236}">
                <a16:creationId xmlns:a16="http://schemas.microsoft.com/office/drawing/2014/main" id="{5C7FF3B6-FCA1-4589-A9D4-C483203561F7}"/>
              </a:ext>
            </a:extLst>
          </p:cNvPr>
          <p:cNvSpPr/>
          <p:nvPr/>
        </p:nvSpPr>
        <p:spPr>
          <a:xfrm>
            <a:off x="457200" y="1066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/>
              <a:t>Proposed to evaluate each challenger’s speed tests using the uniform grid on a cell-by-cell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8" name="Eligible Areas">
            <a:extLst>
              <a:ext uri="{FF2B5EF4-FFF2-40B4-BE49-F238E27FC236}">
                <a16:creationId xmlns:a16="http://schemas.microsoft.com/office/drawing/2014/main" id="{F9C54E43-F3BA-4498-8D97-604228397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22" name="Overlapping Coverage">
            <a:extLst>
              <a:ext uri="{FF2B5EF4-FFF2-40B4-BE49-F238E27FC236}">
                <a16:creationId xmlns:a16="http://schemas.microsoft.com/office/drawing/2014/main" id="{9ECDE2F3-1979-4DE9-8D21-E715C4CAB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6" name="Provider A Coverage">
            <a:extLst>
              <a:ext uri="{FF2B5EF4-FFF2-40B4-BE49-F238E27FC236}">
                <a16:creationId xmlns:a16="http://schemas.microsoft.com/office/drawing/2014/main" id="{8B0136E1-F70E-4956-8FC1-01AD4D8F3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420" y="1600200"/>
            <a:ext cx="3200400" cy="2510118"/>
          </a:xfrm>
          <a:prstGeom prst="rect">
            <a:avLst/>
          </a:prstGeom>
        </p:spPr>
      </p:pic>
      <p:pic>
        <p:nvPicPr>
          <p:cNvPr id="9" name="Provider A Speed Tests">
            <a:extLst>
              <a:ext uri="{FF2B5EF4-FFF2-40B4-BE49-F238E27FC236}">
                <a16:creationId xmlns:a16="http://schemas.microsoft.com/office/drawing/2014/main" id="{88781C82-6821-450E-ACD7-D1D0FAEC8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420" y="1600200"/>
            <a:ext cx="3200400" cy="2510118"/>
          </a:xfrm>
          <a:prstGeom prst="rect">
            <a:avLst/>
          </a:prstGeom>
        </p:spPr>
      </p:pic>
      <p:pic>
        <p:nvPicPr>
          <p:cNvPr id="10" name="Provider A Buffered Speed Tests">
            <a:extLst>
              <a:ext uri="{FF2B5EF4-FFF2-40B4-BE49-F238E27FC236}">
                <a16:creationId xmlns:a16="http://schemas.microsoft.com/office/drawing/2014/main" id="{0E5FD4E9-D9D0-4001-A184-6A77EB3B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12" name="Provider A Unmeasured with Label">
            <a:extLst>
              <a:ext uri="{FF2B5EF4-FFF2-40B4-BE49-F238E27FC236}">
                <a16:creationId xmlns:a16="http://schemas.microsoft.com/office/drawing/2014/main" id="{F8D58D9C-DA53-4FFD-9C6F-3568951CE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17" name="Provider C Coverage">
            <a:extLst>
              <a:ext uri="{FF2B5EF4-FFF2-40B4-BE49-F238E27FC236}">
                <a16:creationId xmlns:a16="http://schemas.microsoft.com/office/drawing/2014/main" id="{1607C803-0E4E-43F7-8B82-7146FBF8F8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420" y="1600200"/>
            <a:ext cx="3200400" cy="2510118"/>
          </a:xfrm>
          <a:prstGeom prst="rect">
            <a:avLst/>
          </a:prstGeom>
        </p:spPr>
      </p:pic>
      <p:pic>
        <p:nvPicPr>
          <p:cNvPr id="14" name="Provider C Buffered Speed Tests">
            <a:extLst>
              <a:ext uri="{FF2B5EF4-FFF2-40B4-BE49-F238E27FC236}">
                <a16:creationId xmlns:a16="http://schemas.microsoft.com/office/drawing/2014/main" id="{4CD0FBF2-4CBD-4241-99CF-62FE484E2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16" name="Provider C Unmeasured with Label">
            <a:extLst>
              <a:ext uri="{FF2B5EF4-FFF2-40B4-BE49-F238E27FC236}">
                <a16:creationId xmlns:a16="http://schemas.microsoft.com/office/drawing/2014/main" id="{5DB90F45-4A2E-4290-9500-EBA6EF440C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26" name="Aggregated Unmeasured Areas No Label">
            <a:extLst>
              <a:ext uri="{FF2B5EF4-FFF2-40B4-BE49-F238E27FC236}">
                <a16:creationId xmlns:a16="http://schemas.microsoft.com/office/drawing/2014/main" id="{59686BE6-687F-48A4-8530-316808C5D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420" y="1600200"/>
            <a:ext cx="3200400" cy="2510118"/>
          </a:xfrm>
          <a:prstGeom prst="rect">
            <a:avLst/>
          </a:prstGeom>
        </p:spPr>
      </p:pic>
      <p:pic>
        <p:nvPicPr>
          <p:cNvPr id="18" name="Aggregated Unmeasured Area with Label">
            <a:extLst>
              <a:ext uri="{FF2B5EF4-FFF2-40B4-BE49-F238E27FC236}">
                <a16:creationId xmlns:a16="http://schemas.microsoft.com/office/drawing/2014/main" id="{4DDE7EDF-2FCE-48CA-B745-2EC824C03B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  <p:pic>
        <p:nvPicPr>
          <p:cNvPr id="20" name="All Areas for Evaluation">
            <a:extLst>
              <a:ext uri="{FF2B5EF4-FFF2-40B4-BE49-F238E27FC236}">
                <a16:creationId xmlns:a16="http://schemas.microsoft.com/office/drawing/2014/main" id="{3916E1CB-6405-4E6B-88B3-53EE982DDC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7420" y="1600201"/>
            <a:ext cx="3200400" cy="25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Opportunity to Respond to 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challenged party will be able to view certified challenges to its coverage area during the response window</a:t>
            </a:r>
          </a:p>
          <a:p>
            <a:r>
              <a:rPr lang="en-US" dirty="0"/>
              <a:t>Challenged parties may, but are </a:t>
            </a:r>
            <a:r>
              <a:rPr lang="en-US" u="sng" dirty="0"/>
              <a:t>not required</a:t>
            </a:r>
            <a:r>
              <a:rPr lang="en-US" dirty="0"/>
              <a:t> to, respond to a challenge</a:t>
            </a:r>
          </a:p>
          <a:p>
            <a:r>
              <a:rPr lang="en-US" dirty="0"/>
              <a:t>Challenged parties may submit their own technical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Challenged Parties May Submit: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r>
              <a:rPr lang="en-US" dirty="0"/>
              <a:t>Their own speed test data</a:t>
            </a:r>
          </a:p>
          <a:p>
            <a:pPr lvl="1"/>
            <a:r>
              <a:rPr lang="en-US" sz="1800" dirty="0"/>
              <a:t>Must conform to the same standards adopted for challenger data</a:t>
            </a:r>
          </a:p>
          <a:p>
            <a:pPr lvl="2"/>
            <a:r>
              <a:rPr lang="en-US" sz="1800" dirty="0"/>
              <a:t>Except: response speed test data must be collected no more than 6 months before the close of the response window</a:t>
            </a:r>
          </a:p>
          <a:p>
            <a:r>
              <a:rPr lang="en-US" sz="2600" dirty="0"/>
              <a:t>Device-specific speed data collected from transmitter monitoring software </a:t>
            </a:r>
          </a:p>
          <a:p>
            <a:pPr lvl="1"/>
            <a:r>
              <a:rPr lang="en-US" sz="1800" dirty="0"/>
              <a:t>showing actual speed measurements and device locations</a:t>
            </a:r>
          </a:p>
          <a:p>
            <a:r>
              <a:rPr lang="en-US" sz="2600" dirty="0"/>
              <a:t>A report identifying that a device used by a challenger was subject to data speed reduction </a:t>
            </a:r>
          </a:p>
          <a:p>
            <a:r>
              <a:rPr lang="en-US" dirty="0"/>
              <a:t>All evidence must be certified by a qualified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Once the response window opens, a provider that submitted new 4G LTE coverage data may access the USAC portal to view challenges to its coverage</a:t>
            </a:r>
          </a:p>
          <a:p>
            <a:pPr lvl="1"/>
            <a:r>
              <a:rPr lang="en-US" sz="1800" dirty="0"/>
              <a:t>A provider would only see a challenge if one or more challengers certified a challenge to a grid cell where the provider has coverage</a:t>
            </a:r>
            <a:endParaRPr lang="en-US" sz="1600" dirty="0"/>
          </a:p>
          <a:p>
            <a:r>
              <a:rPr lang="en-US" sz="2400" dirty="0"/>
              <a:t>Response data must be submitted via the USAC portal within 30 days of the opening of the response window</a:t>
            </a:r>
          </a:p>
          <a:p>
            <a:pPr lvl="1"/>
            <a:r>
              <a:rPr lang="en-US" sz="1800" dirty="0"/>
              <a:t>Response window would open no earlier than 5 business days after the close of the challenge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Commission will use a preponderance of evidence standard to adjudicate disputes over coverage</a:t>
            </a:r>
          </a:p>
          <a:p>
            <a:pPr lvl="1"/>
            <a:r>
              <a:rPr lang="en-US" sz="1800" dirty="0"/>
              <a:t>A challenger must demonstrate that it is more likely than not that the challenged area does not have qualified LTE coverage</a:t>
            </a:r>
          </a:p>
          <a:p>
            <a:pPr lvl="0"/>
            <a:r>
              <a:rPr lang="en-US" sz="2400" dirty="0"/>
              <a:t>The challenger will bear the burden of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0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Parte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With a limited exception, attending and/or participating in this webinar on proposed procedures to conduct the Mobility Fund Phase II challenge process will not require a filing under the Commission’s rules governing </a:t>
            </a:r>
            <a:r>
              <a:rPr lang="en-US" altLang="en-US" sz="2400" i="1" dirty="0">
                <a:solidFill>
                  <a:prstClr val="black"/>
                </a:solidFill>
              </a:rPr>
              <a:t>ex </a:t>
            </a:r>
            <a:r>
              <a:rPr lang="en-US" altLang="en-US" sz="2400" i="1" dirty="0" err="1">
                <a:solidFill>
                  <a:prstClr val="black"/>
                </a:solidFill>
              </a:rPr>
              <a:t>parte</a:t>
            </a:r>
            <a:r>
              <a:rPr lang="en-US" altLang="en-US" sz="2400" dirty="0">
                <a:solidFill>
                  <a:prstClr val="black"/>
                </a:solidFill>
              </a:rPr>
              <a:t> communications</a:t>
            </a:r>
            <a:r>
              <a:rPr lang="en-US" altLang="en-US" sz="1800" baseline="50000" dirty="0">
                <a:solidFill>
                  <a:prstClr val="black"/>
                </a:solidFill>
              </a:rPr>
              <a:t>1</a:t>
            </a:r>
            <a:br>
              <a:rPr lang="en-US" altLang="en-US" sz="2400" baseline="30000" dirty="0">
                <a:solidFill>
                  <a:prstClr val="black"/>
                </a:solidFill>
              </a:rPr>
            </a:br>
            <a:endParaRPr lang="en-US" altLang="en-US" sz="2400" baseline="3000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Presentations to Commission personnel directed to the merits or the outcome of the matters raised in the </a:t>
            </a:r>
            <a:r>
              <a:rPr lang="en-US" altLang="en-US" sz="2400" i="1" dirty="0">
                <a:solidFill>
                  <a:prstClr val="black"/>
                </a:solidFill>
              </a:rPr>
              <a:t>Comment Public Notice </a:t>
            </a:r>
            <a:r>
              <a:rPr lang="en-US" altLang="en-US" sz="2400" dirty="0">
                <a:solidFill>
                  <a:prstClr val="black"/>
                </a:solidFill>
              </a:rPr>
              <a:t>or other pending proceedings will require the filing of an </a:t>
            </a:r>
            <a:r>
              <a:rPr lang="en-US" altLang="en-US" sz="2400" i="1" dirty="0">
                <a:solidFill>
                  <a:prstClr val="black"/>
                </a:solidFill>
              </a:rPr>
              <a:t>ex parte </a:t>
            </a:r>
            <a:r>
              <a:rPr lang="en-US" altLang="en-US" sz="2400" dirty="0">
                <a:solidFill>
                  <a:prstClr val="black"/>
                </a:solidFill>
              </a:rPr>
              <a:t>notice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en-US" sz="1100" baseline="30000" dirty="0"/>
              <a:t>1 </a:t>
            </a:r>
            <a:r>
              <a:rPr lang="en-US" altLang="en-US" sz="1000" i="1" dirty="0"/>
              <a:t>See</a:t>
            </a:r>
            <a:r>
              <a:rPr lang="en-US" altLang="en-US" sz="1000" dirty="0"/>
              <a:t> 47 C.F.R. §§ 1.1200 </a:t>
            </a:r>
            <a:r>
              <a:rPr lang="en-US" altLang="en-US" sz="1000" i="1" dirty="0"/>
              <a:t>et seq.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12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4883-BD55-439F-89A1-1ECD5825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the USAC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152F-C3A1-478C-B1C8-A4C52233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USAC will create login accounts for all service providers</a:t>
            </a:r>
          </a:p>
          <a:p>
            <a:pPr lvl="1"/>
            <a:r>
              <a:rPr lang="en-US" sz="1800" dirty="0"/>
              <a:t>Log-on information to access the portal will be issued via email</a:t>
            </a:r>
          </a:p>
          <a:p>
            <a:r>
              <a:rPr lang="en-US" sz="2400" dirty="0"/>
              <a:t>Government entities eligible to participate would submit contact information to the Commission via email</a:t>
            </a:r>
          </a:p>
          <a:p>
            <a:r>
              <a:rPr lang="en-US" sz="2400" dirty="0"/>
              <a:t>Other parties seeking to participate must first submit and be granted a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4C4DE-CA23-47E2-8BD7-3A3FA8004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27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4883-BD55-439F-89A1-1ECD5825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Timing, Deadlines, and Filing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152F-C3A1-478C-B1C8-A4C52233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Comments on the </a:t>
            </a:r>
            <a:r>
              <a:rPr lang="en-US" sz="2400" i="1" dirty="0"/>
              <a:t>MF-II Challenge Process Public Notice</a:t>
            </a:r>
            <a:r>
              <a:rPr lang="en-US" sz="2400" dirty="0"/>
              <a:t> are due on or before November 8 </a:t>
            </a:r>
          </a:p>
          <a:p>
            <a:r>
              <a:rPr lang="en-US" sz="2400" dirty="0"/>
              <a:t>Reply comments are due on or before November 29</a:t>
            </a:r>
          </a:p>
          <a:p>
            <a:r>
              <a:rPr lang="en-US" sz="2600" dirty="0"/>
              <a:t>Comments may be filed electronically using ECFS</a:t>
            </a:r>
          </a:p>
          <a:p>
            <a:r>
              <a:rPr lang="en-US" sz="2600" dirty="0"/>
              <a:t>Paper filers must file an original and three copies of each filing</a:t>
            </a:r>
          </a:p>
          <a:p>
            <a:pPr lvl="1"/>
            <a:r>
              <a:rPr lang="en-US" sz="1800" dirty="0"/>
              <a:t>See filing instructions in the Public Notice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4C4DE-CA23-47E2-8BD7-3A3FA8004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8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22116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Please email any questions to:</a:t>
            </a: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mf2challengeprocess@fcc.gov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200" dirty="0"/>
              <a:t>For further information on Mobility Fund II:</a:t>
            </a:r>
          </a:p>
          <a:p>
            <a:pPr marL="0" indent="0" algn="ctr">
              <a:buNone/>
            </a:pPr>
            <a:r>
              <a:rPr lang="en-US" sz="3200" dirty="0">
                <a:hlinkClick r:id="rId5"/>
              </a:rPr>
              <a:t>https://www.fcc.gov/mobility-fund-phase-2</a:t>
            </a:r>
            <a:r>
              <a:rPr lang="en-US" sz="32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78FC6-1C82-49EF-B56D-159077ABBEC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9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r>
              <a:rPr lang="en-US" sz="2400" dirty="0"/>
              <a:t>Generating Initial Eligible Areas Map</a:t>
            </a:r>
          </a:p>
          <a:p>
            <a:pPr lvl="1"/>
            <a:r>
              <a:rPr lang="en-US" sz="1800" dirty="0"/>
              <a:t>Background</a:t>
            </a:r>
          </a:p>
          <a:p>
            <a:pPr lvl="1"/>
            <a:r>
              <a:rPr lang="en-US" sz="1800" dirty="0"/>
              <a:t>Processing Steps</a:t>
            </a:r>
          </a:p>
          <a:p>
            <a:r>
              <a:rPr lang="en-US" sz="2400" dirty="0"/>
              <a:t>Challenging Initially Ineligible Areas</a:t>
            </a:r>
          </a:p>
          <a:p>
            <a:pPr lvl="1"/>
            <a:r>
              <a:rPr lang="en-US" sz="1800" dirty="0"/>
              <a:t>Filing a Challenge</a:t>
            </a:r>
          </a:p>
          <a:p>
            <a:pPr lvl="1"/>
            <a:r>
              <a:rPr lang="en-US" sz="1800" dirty="0"/>
              <a:t>Automated Validation</a:t>
            </a:r>
          </a:p>
          <a:p>
            <a:pPr lvl="1"/>
            <a:r>
              <a:rPr lang="en-US" sz="1800" dirty="0"/>
              <a:t>Responding to a Challenge</a:t>
            </a:r>
          </a:p>
          <a:p>
            <a:pPr lvl="1"/>
            <a:r>
              <a:rPr lang="en-US" sz="1800" dirty="0"/>
              <a:t>Adjudicating Challenges</a:t>
            </a:r>
          </a:p>
          <a:p>
            <a:r>
              <a:rPr lang="en-US" sz="2400" dirty="0"/>
              <a:t>Other Important Information</a:t>
            </a:r>
          </a:p>
          <a:p>
            <a:pPr lvl="1"/>
            <a:r>
              <a:rPr lang="en-US" sz="1800" dirty="0"/>
              <a:t>USAC Portal Access</a:t>
            </a:r>
          </a:p>
          <a:p>
            <a:pPr lvl="1"/>
            <a:r>
              <a:rPr lang="en-US" sz="1800" dirty="0"/>
              <a:t>Timing, Deadlines, and Comment Filing Instructions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1800" i="1" dirty="0"/>
              <a:t>Note: this presentation is not meant to substitute for reading the Commission’s Orders and Public Notices.  For additional detail, please see FCC 17-11; </a:t>
            </a:r>
            <a:br>
              <a:rPr lang="en-US" sz="1800" i="1" dirty="0"/>
            </a:br>
            <a:r>
              <a:rPr lang="en-US" sz="1800" i="1" dirty="0"/>
              <a:t>FCC 17-102; and DA 17-1027.</a:t>
            </a:r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1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74E6-5DB7-41ED-8ADC-21E20153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MF-II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861C-44C8-4D66-8420-EA85B7D7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Commission determined that universal service funding should be used to advance 4G LTE service where there is no qualifying unsubsidized service</a:t>
            </a:r>
          </a:p>
          <a:p>
            <a:r>
              <a:rPr lang="en-US" sz="2400" dirty="0"/>
              <a:t>Budget of $4.53B over ten years</a:t>
            </a:r>
          </a:p>
          <a:p>
            <a:r>
              <a:rPr lang="en-US" sz="2400" dirty="0"/>
              <a:t>Areas determined to be eligible for MF-II support will be included in an auction</a:t>
            </a:r>
          </a:p>
          <a:p>
            <a:pPr lvl="1"/>
            <a:r>
              <a:rPr lang="en-US" sz="1800" dirty="0"/>
              <a:t>Bidders submit bids for support to provide service in eligible areas</a:t>
            </a:r>
          </a:p>
          <a:p>
            <a:r>
              <a:rPr lang="en-US" sz="2400" dirty="0"/>
              <a:t>The Commission explained that conducting an auction for MF-II support is an efficient mechanism for determining how much of the fixed budget should be awarded to specific providers in underserved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E141-70E1-4658-A6DD-2F51085C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Conduct a Challenge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Ensures that support does not go to areas that already have unsubsidized, qualified 4G LTE service</a:t>
            </a:r>
          </a:p>
          <a:p>
            <a:r>
              <a:rPr lang="en-US" sz="2400" dirty="0"/>
              <a:t>Allows interested parties to review the coverage analysis for the determination of initially eligible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41DD-1F9B-46BD-96B0-7A6416BD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2017 MF-II Challenge Process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989E-D92A-4876-A386-AB6D8367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Adopted a new, one-time collection of qualifying 4G LTE coverage data </a:t>
            </a:r>
          </a:p>
          <a:p>
            <a:pPr lvl="1"/>
            <a:r>
              <a:rPr lang="en-US" sz="1800" dirty="0"/>
              <a:t>Used to determine the initial map of areas eligible for MF-II support</a:t>
            </a:r>
          </a:p>
          <a:p>
            <a:r>
              <a:rPr lang="en-US" sz="2400" dirty="0"/>
              <a:t>Adopted a robust challenge process  </a:t>
            </a:r>
          </a:p>
          <a:p>
            <a:pPr lvl="1"/>
            <a:r>
              <a:rPr lang="en-US" sz="1800" dirty="0"/>
              <a:t>Interested parties can challenge areas determined </a:t>
            </a:r>
            <a:r>
              <a:rPr lang="en-US" sz="1800" i="1" dirty="0"/>
              <a:t>ineligible</a:t>
            </a:r>
            <a:r>
              <a:rPr lang="en-US" sz="1800" dirty="0"/>
              <a:t> for support</a:t>
            </a:r>
          </a:p>
          <a:p>
            <a:r>
              <a:rPr lang="en-US" sz="2400" dirty="0"/>
              <a:t>Directed the Bureaus to determine additional specifications and parameters for the challenge process</a:t>
            </a:r>
          </a:p>
          <a:p>
            <a:pPr lvl="1"/>
            <a:r>
              <a:rPr lang="en-US" sz="1800" dirty="0"/>
              <a:t>Public Notice seeking comment on those proposed details released October 18, 2017</a:t>
            </a:r>
          </a:p>
          <a:p>
            <a:pPr lvl="1"/>
            <a:r>
              <a:rPr lang="en-US" sz="1800" dirty="0"/>
              <a:t>Comments are due by November 8, 2017</a:t>
            </a:r>
          </a:p>
          <a:p>
            <a:pPr lvl="1"/>
            <a:r>
              <a:rPr lang="en-US" sz="1800" dirty="0"/>
              <a:t>Reply comments are due by November 29, 2017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BDD8-3AC7-440C-91AE-D5F4335D2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4986-AA4C-470D-8157-BE8AA31C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for MF-II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9CDB-5FE7-4A82-A760-CA72BB25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Areas </a:t>
            </a:r>
            <a:r>
              <a:rPr lang="en-US" sz="2400" u="sng" dirty="0"/>
              <a:t>without</a:t>
            </a:r>
            <a:r>
              <a:rPr lang="en-US" sz="2400" dirty="0"/>
              <a:t> unsubsidized, qualified 4G LTE service are eligible for MF-II support</a:t>
            </a:r>
          </a:p>
          <a:p>
            <a:pPr lvl="1"/>
            <a:r>
              <a:rPr lang="en-US" sz="1800" dirty="0"/>
              <a:t>“Qualified” 4G LTE service is mobile broadband with download speeds of at least 5Mbps at the cell edge with 80 percent cell edge probability and a 30 percent cell loading factor</a:t>
            </a:r>
          </a:p>
          <a:p>
            <a:pPr lvl="1"/>
            <a:r>
              <a:rPr lang="en-US" sz="1800" dirty="0"/>
              <a:t>Determinations of whether a provider that deploys qualified 4G LTE in an area is subsidized or unsubsidized will be based only on whether it receives high-cost support for that area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ED4F-EB24-43EC-A8C7-4A56F3E67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Generating Initial Eligible Areas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New, one-time collection of qualified 4G LTE service coverage data</a:t>
            </a:r>
          </a:p>
          <a:p>
            <a:pPr lvl="1"/>
            <a:r>
              <a:rPr lang="en-US" sz="1800" dirty="0"/>
              <a:t>Entities that previously reported mobile LTE coverage on Form 477 </a:t>
            </a:r>
            <a:r>
              <a:rPr lang="en-US" sz="1800" u="sng" dirty="0"/>
              <a:t>and have</a:t>
            </a:r>
            <a:r>
              <a:rPr lang="en-US" sz="1800" dirty="0"/>
              <a:t> qualified mobile 4G LTE coverage are required to file</a:t>
            </a:r>
          </a:p>
          <a:p>
            <a:pPr lvl="1"/>
            <a:r>
              <a:rPr lang="en-US" sz="1800" dirty="0"/>
              <a:t>Coverage data due January 4, 2018</a:t>
            </a:r>
          </a:p>
          <a:p>
            <a:r>
              <a:rPr lang="en-US" sz="2400" dirty="0"/>
              <a:t>Coverage data will be combined with USAC subsidy data to establish initial eligible areas</a:t>
            </a:r>
          </a:p>
          <a:p>
            <a:pPr lvl="1"/>
            <a:r>
              <a:rPr lang="en-US" sz="1800" dirty="0"/>
              <a:t>Any area where a carrier receives frozen high-cost support or received MF-I support is considered to be subsidized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838200"/>
          </a:xfrm>
        </p:spPr>
        <p:txBody>
          <a:bodyPr/>
          <a:lstStyle/>
          <a:p>
            <a:r>
              <a:rPr lang="en-US" dirty="0"/>
              <a:t>Processing Coverage Data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Step 1A - Provider A Raw Cover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9" name="Step 1B - FHCS Subsidy Removed">
            <a:extLst>
              <a:ext uri="{FF2B5EF4-FFF2-40B4-BE49-F238E27FC236}">
                <a16:creationId xmlns:a16="http://schemas.microsoft.com/office/drawing/2014/main" id="{4AC3A71B-248C-4D0F-81E6-DB2A989F0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11" name="Step 1C - MF-I Subsidy Removed">
            <a:extLst>
              <a:ext uri="{FF2B5EF4-FFF2-40B4-BE49-F238E27FC236}">
                <a16:creationId xmlns:a16="http://schemas.microsoft.com/office/drawing/2014/main" id="{69E2BC55-B1DF-4982-ADBC-490712219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3" name="Step 1D - All Subsidy Remov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13" name="Step 2 - Water-only Block Removed">
            <a:extLst>
              <a:ext uri="{FF2B5EF4-FFF2-40B4-BE49-F238E27FC236}">
                <a16:creationId xmlns:a16="http://schemas.microsoft.com/office/drawing/2014/main" id="{8DDA1024-117D-432F-A3F7-6FB7F27C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15" name="Step 3 - Uniform Grid Overlay">
            <a:extLst>
              <a:ext uri="{FF2B5EF4-FFF2-40B4-BE49-F238E27FC236}">
                <a16:creationId xmlns:a16="http://schemas.microsoft.com/office/drawing/2014/main" id="{7239E340-301D-4A21-914C-0CF9616D9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17" name="Step 4A - Minimal Coverage Cells Highlight">
            <a:extLst>
              <a:ext uri="{FF2B5EF4-FFF2-40B4-BE49-F238E27FC236}">
                <a16:creationId xmlns:a16="http://schemas.microsoft.com/office/drawing/2014/main" id="{B3C3413C-BB1D-4DA3-8F29-8255E9F2D5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19" name="Step 4B - Minimal Coverage Cells Removed">
            <a:extLst>
              <a:ext uri="{FF2B5EF4-FFF2-40B4-BE49-F238E27FC236}">
                <a16:creationId xmlns:a16="http://schemas.microsoft.com/office/drawing/2014/main" id="{1B5E9B4C-4350-4F7B-90B3-4A3786264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21" name="Step 5A - All Providers Processed">
            <a:extLst>
              <a:ext uri="{FF2B5EF4-FFF2-40B4-BE49-F238E27FC236}">
                <a16:creationId xmlns:a16="http://schemas.microsoft.com/office/drawing/2014/main" id="{C5338CC6-477C-42E5-A1B2-5F11159232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pic>
        <p:nvPicPr>
          <p:cNvPr id="23" name="Step 5B - Initial Eligible Areas Map">
            <a:extLst>
              <a:ext uri="{FF2B5EF4-FFF2-40B4-BE49-F238E27FC236}">
                <a16:creationId xmlns:a16="http://schemas.microsoft.com/office/drawing/2014/main" id="{42753BDF-6B1C-43A9-9579-970670CE6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1828800"/>
            <a:ext cx="4114800" cy="2971800"/>
          </a:xfrm>
          <a:prstGeom prst="rect">
            <a:avLst/>
          </a:prstGeom>
        </p:spPr>
      </p:pic>
      <p:sp>
        <p:nvSpPr>
          <p:cNvPr id="7" name="Content">
            <a:extLst>
              <a:ext uri="{FF2B5EF4-FFF2-40B4-BE49-F238E27FC236}">
                <a16:creationId xmlns:a16="http://schemas.microsoft.com/office/drawing/2014/main" id="{76B7AD59-0B3F-4160-87E4-78977B037FF1}"/>
              </a:ext>
            </a:extLst>
          </p:cNvPr>
          <p:cNvSpPr txBox="1">
            <a:spLocks/>
          </p:cNvSpPr>
          <p:nvPr/>
        </p:nvSpPr>
        <p:spPr bwMode="auto">
          <a:xfrm>
            <a:off x="228600" y="1265238"/>
            <a:ext cx="86868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400" dirty="0"/>
              <a:t>Multi-step procedure proposed:</a:t>
            </a:r>
          </a:p>
          <a:p>
            <a:pPr marL="3890963">
              <a:spcBef>
                <a:spcPts val="0"/>
              </a:spcBef>
              <a:spcAft>
                <a:spcPts val="452"/>
              </a:spcAft>
              <a:buFont typeface="+mj-lt"/>
              <a:buAutoNum type="arabicPeriod"/>
            </a:pPr>
            <a:r>
              <a:rPr lang="en-US" sz="1800" dirty="0"/>
              <a:t>Remove subsidized area from a provider’s coverage data where support is received</a:t>
            </a:r>
          </a:p>
          <a:p>
            <a:pPr marL="3890963">
              <a:spcBef>
                <a:spcPts val="0"/>
              </a:spcBef>
              <a:spcAft>
                <a:spcPts val="452"/>
              </a:spcAft>
              <a:buFont typeface="+mj-lt"/>
              <a:buAutoNum type="arabicPeriod"/>
            </a:pPr>
            <a:r>
              <a:rPr lang="en-US" sz="1800" dirty="0"/>
              <a:t>Remove census blocks that are water-only</a:t>
            </a:r>
          </a:p>
          <a:p>
            <a:pPr marL="3890963">
              <a:spcBef>
                <a:spcPts val="0"/>
              </a:spcBef>
              <a:spcAft>
                <a:spcPts val="452"/>
              </a:spcAft>
              <a:buFont typeface="+mj-lt"/>
              <a:buAutoNum type="arabicPeriod"/>
            </a:pPr>
            <a:r>
              <a:rPr lang="en-US" sz="1800" dirty="0"/>
              <a:t>Overlay a uniform grid of 1 sq. kilometer cells</a:t>
            </a:r>
          </a:p>
          <a:p>
            <a:pPr marL="3890963">
              <a:spcBef>
                <a:spcPts val="0"/>
              </a:spcBef>
              <a:spcAft>
                <a:spcPts val="452"/>
              </a:spcAft>
              <a:buFont typeface="+mj-lt"/>
              <a:buAutoNum type="arabicPeriod"/>
            </a:pPr>
            <a:r>
              <a:rPr lang="en-US" sz="1800" dirty="0"/>
              <a:t>Remove minimal coverage from cells</a:t>
            </a:r>
          </a:p>
          <a:p>
            <a:pPr marL="4114800" lvl="1" indent="-233363">
              <a:spcBef>
                <a:spcPts val="0"/>
              </a:spcBef>
              <a:spcAft>
                <a:spcPts val="452"/>
              </a:spcAft>
            </a:pPr>
            <a:r>
              <a:rPr lang="en-US" sz="1400" dirty="0"/>
              <a:t>Minimal coverage is where total coverage in a cell is less than the smallest area that could be covered by a single speed test in a cell</a:t>
            </a:r>
          </a:p>
          <a:p>
            <a:pPr marL="3890963">
              <a:spcBef>
                <a:spcPts val="0"/>
              </a:spcBef>
              <a:spcAft>
                <a:spcPts val="452"/>
              </a:spcAft>
              <a:buFont typeface="+mj-lt"/>
              <a:buAutoNum type="arabicPeriod"/>
            </a:pPr>
            <a:r>
              <a:rPr lang="en-US" sz="1800" dirty="0"/>
              <a:t>Merge resulting coverage maps for all providers to create challengeable areas</a:t>
            </a:r>
          </a:p>
          <a:p>
            <a:pPr marL="344488" indent="-285750">
              <a:spcBef>
                <a:spcPts val="2400"/>
              </a:spcBef>
              <a:spcAft>
                <a:spcPts val="0"/>
              </a:spcAft>
            </a:pPr>
            <a:r>
              <a:rPr lang="en-US" sz="2400" dirty="0"/>
              <a:t>Eligible areas are not challengeable nor water-only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15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0</TotalTime>
  <Words>1536</Words>
  <Application>Microsoft Office PowerPoint</Application>
  <PresentationFormat>On-screen Show (4:3)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Standard Powerpoint Template</vt:lpstr>
      <vt:lpstr>Mobility Fund II</vt:lpstr>
      <vt:lpstr>Ex Parte Information</vt:lpstr>
      <vt:lpstr>Today’s Topics</vt:lpstr>
      <vt:lpstr>MF-II Overview</vt:lpstr>
      <vt:lpstr>Why Conduct a Challenge Process?</vt:lpstr>
      <vt:lpstr>2017 MF-II Challenge Process Order</vt:lpstr>
      <vt:lpstr>Eligibility for MF-II Support</vt:lpstr>
      <vt:lpstr>Generating Initial Eligible Areas Map</vt:lpstr>
      <vt:lpstr>Processing Coverage Data</vt:lpstr>
      <vt:lpstr>General Information on Challenges</vt:lpstr>
      <vt:lpstr>Preparing to File a Challenge</vt:lpstr>
      <vt:lpstr>Challenger Speed Tests</vt:lpstr>
      <vt:lpstr>Steps to Challenge an Area</vt:lpstr>
      <vt:lpstr>Automated Validation of Speed Test</vt:lpstr>
      <vt:lpstr>Automated Validation and the Grid</vt:lpstr>
      <vt:lpstr>Opportunity to Respond to a Challenge</vt:lpstr>
      <vt:lpstr>Challenged Parties May Submit:</vt:lpstr>
      <vt:lpstr>Responding to a Challenge</vt:lpstr>
      <vt:lpstr>Adjudicating Challenges</vt:lpstr>
      <vt:lpstr>Access to the USAC Portal</vt:lpstr>
      <vt:lpstr>Timing, Deadlines, and Filing Procedures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2017-11-01T16:42:29Z</dcterms:created>
  <dcterms:modified xsi:type="dcterms:W3CDTF">2017-11-01T16:42:39Z</dcterms:modified>
  <cp:category/>
</cp:coreProperties>
</file>